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4" r:id="rId2"/>
    <p:sldId id="275" r:id="rId3"/>
    <p:sldId id="326" r:id="rId4"/>
    <p:sldId id="321" r:id="rId5"/>
    <p:sldId id="327" r:id="rId6"/>
    <p:sldId id="322" r:id="rId7"/>
    <p:sldId id="328" r:id="rId8"/>
    <p:sldId id="329" r:id="rId9"/>
    <p:sldId id="331" r:id="rId10"/>
    <p:sldId id="332" r:id="rId11"/>
    <p:sldId id="333" r:id="rId12"/>
    <p:sldId id="334" r:id="rId13"/>
    <p:sldId id="335" r:id="rId14"/>
    <p:sldId id="336" r:id="rId15"/>
    <p:sldId id="337" r:id="rId16"/>
    <p:sldId id="338" r:id="rId17"/>
    <p:sldId id="339" r:id="rId18"/>
    <p:sldId id="340" r:id="rId19"/>
    <p:sldId id="330" r:id="rId20"/>
    <p:sldId id="341" r:id="rId21"/>
    <p:sldId id="342" r:id="rId22"/>
    <p:sldId id="344" r:id="rId23"/>
    <p:sldId id="345" r:id="rId24"/>
    <p:sldId id="346" r:id="rId25"/>
    <p:sldId id="347" r:id="rId26"/>
    <p:sldId id="349" r:id="rId27"/>
    <p:sldId id="368" r:id="rId28"/>
    <p:sldId id="348" r:id="rId29"/>
    <p:sldId id="367" r:id="rId30"/>
    <p:sldId id="323" r:id="rId31"/>
    <p:sldId id="350" r:id="rId32"/>
    <p:sldId id="352" r:id="rId33"/>
    <p:sldId id="351"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2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2/18/2021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2/18/2021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9: Material Transport Systems</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2/18/2021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10</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800808"/>
            <a:ext cx="7886700" cy="1785104"/>
          </a:xfrm>
          <a:prstGeom prst="rect">
            <a:avLst/>
          </a:prstGeom>
          <a:noFill/>
        </p:spPr>
        <p:txBody>
          <a:bodyPr wrap="square">
            <a:spAutoFit/>
          </a:bodyPr>
          <a:lstStyle/>
          <a:p>
            <a:pPr algn="l"/>
            <a:r>
              <a:rPr lang="en-US" sz="2200" b="1" dirty="0"/>
              <a:t>Unit Load Formation Equipment </a:t>
            </a:r>
            <a:r>
              <a:rPr lang="en-US" sz="2200" dirty="0"/>
              <a:t>refers to</a:t>
            </a:r>
            <a:br>
              <a:rPr lang="en-US" sz="2200" dirty="0"/>
            </a:br>
            <a:endParaRPr lang="en-US" sz="2200" dirty="0"/>
          </a:p>
          <a:p>
            <a:pPr marL="285750" indent="-285750" algn="l">
              <a:buFont typeface="Arial" panose="020B0604020202020204" pitchFamily="34" charset="0"/>
              <a:buChar char="•"/>
            </a:pPr>
            <a:r>
              <a:rPr lang="en-US" sz="2200" b="0" i="0" u="none" strike="noStrike" baseline="0" dirty="0"/>
              <a:t>containers used to hold individual items during handling</a:t>
            </a:r>
          </a:p>
          <a:p>
            <a:pPr marL="742950" lvl="1" indent="-285750">
              <a:buFont typeface="Arial" panose="020B0604020202020204" pitchFamily="34" charset="0"/>
              <a:buChar char="•"/>
            </a:pPr>
            <a:r>
              <a:rPr lang="en-US" sz="2200" dirty="0"/>
              <a:t>Ex. tote pans, boxes, baskets, barrels and more.</a:t>
            </a:r>
            <a:r>
              <a:rPr lang="en-US" sz="2200" b="0" i="0" u="none" strike="noStrike" baseline="0" dirty="0"/>
              <a:t> </a:t>
            </a:r>
          </a:p>
          <a:p>
            <a:pPr marL="285750" indent="-285750" algn="l">
              <a:buFont typeface="Arial" panose="020B0604020202020204" pitchFamily="34" charset="0"/>
              <a:buChar char="•"/>
            </a:pPr>
            <a:r>
              <a:rPr lang="en-US" sz="2200" b="0" i="0" u="none" strike="noStrike" baseline="0" dirty="0"/>
              <a:t>equipment used to load and package the containers.</a:t>
            </a:r>
            <a:endParaRPr lang="en-US" sz="2200" dirty="0"/>
          </a:p>
        </p:txBody>
      </p:sp>
    </p:spTree>
    <p:extLst>
      <p:ext uri="{BB962C8B-B14F-4D97-AF65-F5344CB8AC3E}">
        <p14:creationId xmlns:p14="http://schemas.microsoft.com/office/powerpoint/2010/main" val="159906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185856"/>
            <a:ext cx="7886700" cy="430887"/>
          </a:xfrm>
          <a:prstGeom prst="rect">
            <a:avLst/>
          </a:prstGeom>
          <a:noFill/>
        </p:spPr>
        <p:txBody>
          <a:bodyPr wrap="square">
            <a:spAutoFit/>
          </a:bodyPr>
          <a:lstStyle/>
          <a:p>
            <a:pPr algn="l"/>
            <a:r>
              <a:rPr lang="en-US" sz="2200" b="1" dirty="0"/>
              <a:t>Storage Equipment</a:t>
            </a:r>
            <a:endParaRPr lang="en-US" sz="2200" dirty="0"/>
          </a:p>
        </p:txBody>
      </p:sp>
      <p:sp>
        <p:nvSpPr>
          <p:cNvPr id="9" name="TextBox 8">
            <a:extLst>
              <a:ext uri="{FF2B5EF4-FFF2-40B4-BE49-F238E27FC236}">
                <a16:creationId xmlns:a16="http://schemas.microsoft.com/office/drawing/2014/main" id="{F5A7586A-FDAD-4DD8-9ABD-DB0A844DDA41}"/>
              </a:ext>
            </a:extLst>
          </p:cNvPr>
          <p:cNvSpPr txBox="1"/>
          <p:nvPr/>
        </p:nvSpPr>
        <p:spPr>
          <a:xfrm>
            <a:off x="628650" y="2800808"/>
            <a:ext cx="7886700" cy="2800767"/>
          </a:xfrm>
          <a:prstGeom prst="rect">
            <a:avLst/>
          </a:prstGeom>
          <a:noFill/>
        </p:spPr>
        <p:txBody>
          <a:bodyPr wrap="square">
            <a:spAutoFit/>
          </a:bodyPr>
          <a:lstStyle/>
          <a:p>
            <a:pPr algn="l"/>
            <a:r>
              <a:rPr lang="en-US" sz="2200" b="0" i="0" u="none" strike="noStrike" baseline="0" dirty="0"/>
              <a:t>Storage methods and equipment can be classified into two major categories:</a:t>
            </a:r>
          </a:p>
          <a:p>
            <a:pPr marL="457200" indent="-457200" algn="l">
              <a:buAutoNum type="arabicParenBoth"/>
            </a:pPr>
            <a:r>
              <a:rPr lang="en-US" sz="2200" b="0" i="0" u="none" strike="noStrike" baseline="0" dirty="0"/>
              <a:t>conventional storage methods</a:t>
            </a:r>
          </a:p>
          <a:p>
            <a:pPr marL="742950" lvl="1" indent="-285750">
              <a:buFont typeface="Arial" panose="020B0604020202020204" pitchFamily="34" charset="0"/>
              <a:buChar char="•"/>
            </a:pPr>
            <a:r>
              <a:rPr lang="en-US" sz="2200" b="0" i="0" u="none" strike="noStrike" baseline="0" dirty="0"/>
              <a:t>bulk storage (storing items in an open floor area), </a:t>
            </a:r>
          </a:p>
          <a:p>
            <a:pPr marL="742950" lvl="1" indent="-285750">
              <a:buFont typeface="Arial" panose="020B0604020202020204" pitchFamily="34" charset="0"/>
              <a:buChar char="•"/>
            </a:pPr>
            <a:r>
              <a:rPr lang="en-US" sz="2200" b="0" i="0" u="none" strike="noStrike" baseline="0" dirty="0"/>
              <a:t>rack systems (for pallets), </a:t>
            </a:r>
          </a:p>
          <a:p>
            <a:pPr marL="742950" lvl="1" indent="-285750">
              <a:buFont typeface="Arial" panose="020B0604020202020204" pitchFamily="34" charset="0"/>
              <a:buChar char="•"/>
            </a:pPr>
            <a:r>
              <a:rPr lang="en-US" sz="2200" b="0" i="0" u="none" strike="noStrike" baseline="0" dirty="0"/>
              <a:t>shelving and bins, and </a:t>
            </a:r>
          </a:p>
          <a:p>
            <a:pPr marL="742950" lvl="1" indent="-285750">
              <a:buFont typeface="Arial" panose="020B0604020202020204" pitchFamily="34" charset="0"/>
              <a:buChar char="•"/>
            </a:pPr>
            <a:r>
              <a:rPr lang="en-US" sz="2200" b="0" i="0" u="none" strike="noStrike" baseline="0" dirty="0"/>
              <a:t>drawer storage.</a:t>
            </a:r>
          </a:p>
          <a:p>
            <a:pPr marL="457200" indent="-457200" algn="l">
              <a:buAutoNum type="arabicParenBoth"/>
            </a:pPr>
            <a:r>
              <a:rPr lang="en-US" sz="2200" b="0" i="0" u="none" strike="noStrike" baseline="0" dirty="0"/>
              <a:t>automated storage systems.</a:t>
            </a:r>
            <a:endParaRPr lang="en-US" sz="2200" dirty="0"/>
          </a:p>
        </p:txBody>
      </p:sp>
    </p:spTree>
    <p:extLst>
      <p:ext uri="{BB962C8B-B14F-4D97-AF65-F5344CB8AC3E}">
        <p14:creationId xmlns:p14="http://schemas.microsoft.com/office/powerpoint/2010/main" val="209471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12</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185856"/>
            <a:ext cx="7886700" cy="769441"/>
          </a:xfrm>
          <a:prstGeom prst="rect">
            <a:avLst/>
          </a:prstGeom>
          <a:noFill/>
        </p:spPr>
        <p:txBody>
          <a:bodyPr wrap="square">
            <a:spAutoFit/>
          </a:bodyPr>
          <a:lstStyle/>
          <a:p>
            <a:pPr algn="l"/>
            <a:r>
              <a:rPr lang="en-US" sz="2200" b="1" dirty="0"/>
              <a:t>Identification and Control Equipment : </a:t>
            </a:r>
            <a:r>
              <a:rPr lang="en-US" sz="2200" dirty="0"/>
              <a:t>keep track of the materials being moved and stored.</a:t>
            </a:r>
          </a:p>
        </p:txBody>
      </p:sp>
      <p:sp>
        <p:nvSpPr>
          <p:cNvPr id="9" name="TextBox 8">
            <a:extLst>
              <a:ext uri="{FF2B5EF4-FFF2-40B4-BE49-F238E27FC236}">
                <a16:creationId xmlns:a16="http://schemas.microsoft.com/office/drawing/2014/main" id="{F5A7586A-FDAD-4DD8-9ABD-DB0A844DDA41}"/>
              </a:ext>
            </a:extLst>
          </p:cNvPr>
          <p:cNvSpPr txBox="1"/>
          <p:nvPr/>
        </p:nvSpPr>
        <p:spPr>
          <a:xfrm>
            <a:off x="628650" y="3255440"/>
            <a:ext cx="7886700" cy="769441"/>
          </a:xfrm>
          <a:prstGeom prst="rect">
            <a:avLst/>
          </a:prstGeom>
          <a:noFill/>
        </p:spPr>
        <p:txBody>
          <a:bodyPr wrap="square">
            <a:spAutoFit/>
          </a:bodyPr>
          <a:lstStyle/>
          <a:p>
            <a:pPr algn="l"/>
            <a:r>
              <a:rPr lang="en-US" sz="2200" dirty="0"/>
              <a:t>This is usually done by affixing some kind of label to the item, carton, or unit load that uniquely identifies it. </a:t>
            </a:r>
          </a:p>
        </p:txBody>
      </p:sp>
    </p:spTree>
    <p:extLst>
      <p:ext uri="{BB962C8B-B14F-4D97-AF65-F5344CB8AC3E}">
        <p14:creationId xmlns:p14="http://schemas.microsoft.com/office/powerpoint/2010/main" val="363547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sp>
        <p:nvSpPr>
          <p:cNvPr id="10" name="TextBox 9">
            <a:extLst>
              <a:ext uri="{FF2B5EF4-FFF2-40B4-BE49-F238E27FC236}">
                <a16:creationId xmlns:a16="http://schemas.microsoft.com/office/drawing/2014/main" id="{1F9FD695-CC57-4325-BBD0-FE780728F192}"/>
              </a:ext>
            </a:extLst>
          </p:cNvPr>
          <p:cNvSpPr txBox="1"/>
          <p:nvPr/>
        </p:nvSpPr>
        <p:spPr>
          <a:xfrm>
            <a:off x="628650" y="2343602"/>
            <a:ext cx="8113014" cy="3477875"/>
          </a:xfrm>
          <a:prstGeom prst="rect">
            <a:avLst/>
          </a:prstGeom>
          <a:noFill/>
        </p:spPr>
        <p:txBody>
          <a:bodyPr wrap="square">
            <a:spAutoFit/>
          </a:bodyPr>
          <a:lstStyle/>
          <a:p>
            <a:pPr algn="l"/>
            <a:r>
              <a:rPr lang="en-US" sz="2200" b="0" i="0" u="none" strike="noStrike" baseline="0" dirty="0"/>
              <a:t>The system must be specified and configured to satisfy the requirements of a particular application. </a:t>
            </a:r>
          </a:p>
          <a:p>
            <a:pPr algn="l"/>
            <a:endParaRPr lang="en-US" sz="2200" dirty="0"/>
          </a:p>
          <a:p>
            <a:pPr algn="l"/>
            <a:r>
              <a:rPr lang="en-US" sz="2200" b="0" i="0" u="none" strike="noStrike" baseline="0" dirty="0"/>
              <a:t>Design of the system depends on </a:t>
            </a:r>
          </a:p>
          <a:p>
            <a:pPr algn="l"/>
            <a:endParaRPr lang="en-US" sz="2200" b="0" i="0" u="none" strike="noStrike" baseline="0" dirty="0"/>
          </a:p>
          <a:p>
            <a:pPr marL="342900" indent="-342900" algn="l">
              <a:buFont typeface="Arial" panose="020B0604020202020204" pitchFamily="34" charset="0"/>
              <a:buChar char="•"/>
            </a:pPr>
            <a:r>
              <a:rPr lang="en-US" sz="2200" b="0" i="0" u="none" strike="noStrike" baseline="0" dirty="0"/>
              <a:t>the materials to be handled, </a:t>
            </a:r>
          </a:p>
          <a:p>
            <a:pPr marL="342900" indent="-342900" algn="l">
              <a:buFont typeface="Arial" panose="020B0604020202020204" pitchFamily="34" charset="0"/>
              <a:buChar char="•"/>
            </a:pPr>
            <a:r>
              <a:rPr lang="en-US" sz="2200" b="0" i="0" u="none" strike="noStrike" baseline="0" dirty="0"/>
              <a:t>quantities and </a:t>
            </a:r>
          </a:p>
          <a:p>
            <a:pPr marL="342900" indent="-342900" algn="l">
              <a:buFont typeface="Arial" panose="020B0604020202020204" pitchFamily="34" charset="0"/>
              <a:buChar char="•"/>
            </a:pPr>
            <a:r>
              <a:rPr lang="en-US" sz="2200" b="0" i="0" u="none" strike="noStrike" baseline="0" dirty="0"/>
              <a:t>distances to be moved,</a:t>
            </a:r>
          </a:p>
          <a:p>
            <a:pPr marL="342900" indent="-342900" algn="l">
              <a:buFont typeface="Arial" panose="020B0604020202020204" pitchFamily="34" charset="0"/>
              <a:buChar char="•"/>
            </a:pPr>
            <a:r>
              <a:rPr lang="en-US" sz="2200" b="0" i="0" u="none" strike="noStrike" baseline="0" dirty="0"/>
              <a:t>type of production facility served by the handling system, and </a:t>
            </a:r>
          </a:p>
          <a:p>
            <a:pPr marL="342900" indent="-342900" algn="l">
              <a:buFont typeface="Arial" panose="020B0604020202020204" pitchFamily="34" charset="0"/>
              <a:buChar char="•"/>
            </a:pPr>
            <a:r>
              <a:rPr lang="en-US" sz="2200" b="0" i="0" u="none" strike="noStrike" baseline="0" dirty="0"/>
              <a:t>other factors, including available budget.</a:t>
            </a:r>
            <a:endParaRPr lang="en-US" sz="2200" dirty="0"/>
          </a:p>
        </p:txBody>
      </p:sp>
    </p:spTree>
    <p:extLst>
      <p:ext uri="{BB962C8B-B14F-4D97-AF65-F5344CB8AC3E}">
        <p14:creationId xmlns:p14="http://schemas.microsoft.com/office/powerpoint/2010/main" val="112654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pic>
        <p:nvPicPr>
          <p:cNvPr id="6" name="Picture 5">
            <a:extLst>
              <a:ext uri="{FF2B5EF4-FFF2-40B4-BE49-F238E27FC236}">
                <a16:creationId xmlns:a16="http://schemas.microsoft.com/office/drawing/2014/main" id="{37019979-F473-44A2-B3A7-7021082B0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08" y="2899301"/>
            <a:ext cx="7311343" cy="2683288"/>
          </a:xfrm>
          <a:prstGeom prst="rect">
            <a:avLst/>
          </a:prstGeom>
        </p:spPr>
      </p:pic>
      <p:sp>
        <p:nvSpPr>
          <p:cNvPr id="11" name="TextBox 10">
            <a:extLst>
              <a:ext uri="{FF2B5EF4-FFF2-40B4-BE49-F238E27FC236}">
                <a16:creationId xmlns:a16="http://schemas.microsoft.com/office/drawing/2014/main" id="{C025B166-39C0-4B65-9AE5-5FD4E9A84BC7}"/>
              </a:ext>
            </a:extLst>
          </p:cNvPr>
          <p:cNvSpPr txBox="1"/>
          <p:nvPr/>
        </p:nvSpPr>
        <p:spPr>
          <a:xfrm>
            <a:off x="628650" y="2033563"/>
            <a:ext cx="8332470" cy="430887"/>
          </a:xfrm>
          <a:prstGeom prst="rect">
            <a:avLst/>
          </a:prstGeom>
          <a:noFill/>
        </p:spPr>
        <p:txBody>
          <a:bodyPr wrap="square">
            <a:spAutoFit/>
          </a:bodyPr>
          <a:lstStyle/>
          <a:p>
            <a:pPr algn="l"/>
            <a:r>
              <a:rPr lang="en-US" sz="2200" b="1" dirty="0"/>
              <a:t>P</a:t>
            </a:r>
            <a:r>
              <a:rPr lang="en-US" sz="2200" b="1" i="0" u="none" strike="noStrike" baseline="0" dirty="0"/>
              <a:t>hysical characteristics</a:t>
            </a:r>
            <a:endParaRPr lang="en-US" sz="2200" b="1" dirty="0"/>
          </a:p>
        </p:txBody>
      </p:sp>
    </p:spTree>
    <p:extLst>
      <p:ext uri="{BB962C8B-B14F-4D97-AF65-F5344CB8AC3E}">
        <p14:creationId xmlns:p14="http://schemas.microsoft.com/office/powerpoint/2010/main" val="327122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sp>
        <p:nvSpPr>
          <p:cNvPr id="11" name="TextBox 10">
            <a:extLst>
              <a:ext uri="{FF2B5EF4-FFF2-40B4-BE49-F238E27FC236}">
                <a16:creationId xmlns:a16="http://schemas.microsoft.com/office/drawing/2014/main" id="{C025B166-39C0-4B65-9AE5-5FD4E9A84BC7}"/>
              </a:ext>
            </a:extLst>
          </p:cNvPr>
          <p:cNvSpPr txBox="1"/>
          <p:nvPr/>
        </p:nvSpPr>
        <p:spPr>
          <a:xfrm>
            <a:off x="628650" y="2033563"/>
            <a:ext cx="8332470" cy="430887"/>
          </a:xfrm>
          <a:prstGeom prst="rect">
            <a:avLst/>
          </a:prstGeom>
          <a:noFill/>
        </p:spPr>
        <p:txBody>
          <a:bodyPr wrap="square">
            <a:spAutoFit/>
          </a:bodyPr>
          <a:lstStyle/>
          <a:p>
            <a:pPr algn="l"/>
            <a:r>
              <a:rPr lang="en-US" sz="2200" b="1" dirty="0"/>
              <a:t>Flow Rate, Routing, and Scheduling</a:t>
            </a:r>
          </a:p>
        </p:txBody>
      </p:sp>
      <p:sp>
        <p:nvSpPr>
          <p:cNvPr id="9" name="TextBox 8">
            <a:extLst>
              <a:ext uri="{FF2B5EF4-FFF2-40B4-BE49-F238E27FC236}">
                <a16:creationId xmlns:a16="http://schemas.microsoft.com/office/drawing/2014/main" id="{A2D35ADA-72C4-485A-9566-CF41E7CEF053}"/>
              </a:ext>
            </a:extLst>
          </p:cNvPr>
          <p:cNvSpPr txBox="1"/>
          <p:nvPr/>
        </p:nvSpPr>
        <p:spPr>
          <a:xfrm>
            <a:off x="628650" y="2807324"/>
            <a:ext cx="7886700" cy="3477875"/>
          </a:xfrm>
          <a:prstGeom prst="rect">
            <a:avLst/>
          </a:prstGeom>
          <a:noFill/>
        </p:spPr>
        <p:txBody>
          <a:bodyPr wrap="square">
            <a:spAutoFit/>
          </a:bodyPr>
          <a:lstStyle/>
          <a:p>
            <a:r>
              <a:rPr lang="en-US" sz="2200" b="0" i="0" u="none" strike="noStrike" baseline="0" dirty="0"/>
              <a:t>The amount of material moved per unit time is referred to as the </a:t>
            </a:r>
            <a:r>
              <a:rPr lang="en-US" sz="2200" b="0" i="1" u="none" strike="noStrike" baseline="0" dirty="0"/>
              <a:t>flow rate</a:t>
            </a:r>
            <a:r>
              <a:rPr lang="en-US" sz="2200" b="0" i="0" u="none" strike="noStrike" baseline="0" dirty="0"/>
              <a:t>. </a:t>
            </a:r>
          </a:p>
          <a:p>
            <a:endParaRPr lang="en-US" sz="2200" dirty="0"/>
          </a:p>
          <a:p>
            <a:r>
              <a:rPr lang="en-US" sz="2200" b="0" i="0" u="none" strike="noStrike" baseline="0" dirty="0"/>
              <a:t>Depending on the form of the material, flow rate is measured in pieces per hour, pallet loads per hour, tons per hour, or similar units. </a:t>
            </a:r>
          </a:p>
          <a:p>
            <a:endParaRPr lang="en-US" sz="2200" dirty="0"/>
          </a:p>
          <a:p>
            <a:r>
              <a:rPr lang="en-US" sz="2200" b="0" i="0" u="none" strike="noStrike" baseline="0" dirty="0"/>
              <a:t>Whether the material must be moved as individual units, in batches, or continuously has an effect on the selection of handling method.</a:t>
            </a:r>
            <a:endParaRPr lang="en-US" sz="2200" dirty="0"/>
          </a:p>
        </p:txBody>
      </p:sp>
    </p:spTree>
    <p:extLst>
      <p:ext uri="{BB962C8B-B14F-4D97-AF65-F5344CB8AC3E}">
        <p14:creationId xmlns:p14="http://schemas.microsoft.com/office/powerpoint/2010/main" val="105294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sp>
        <p:nvSpPr>
          <p:cNvPr id="11" name="TextBox 10">
            <a:extLst>
              <a:ext uri="{FF2B5EF4-FFF2-40B4-BE49-F238E27FC236}">
                <a16:creationId xmlns:a16="http://schemas.microsoft.com/office/drawing/2014/main" id="{C025B166-39C0-4B65-9AE5-5FD4E9A84BC7}"/>
              </a:ext>
            </a:extLst>
          </p:cNvPr>
          <p:cNvSpPr txBox="1"/>
          <p:nvPr/>
        </p:nvSpPr>
        <p:spPr>
          <a:xfrm>
            <a:off x="628650" y="2033563"/>
            <a:ext cx="8332470" cy="430887"/>
          </a:xfrm>
          <a:prstGeom prst="rect">
            <a:avLst/>
          </a:prstGeom>
          <a:noFill/>
        </p:spPr>
        <p:txBody>
          <a:bodyPr wrap="square">
            <a:spAutoFit/>
          </a:bodyPr>
          <a:lstStyle/>
          <a:p>
            <a:pPr algn="l"/>
            <a:r>
              <a:rPr lang="en-US" sz="2200" b="1" dirty="0"/>
              <a:t>Flow Rate, Routing, and Scheduling</a:t>
            </a:r>
          </a:p>
        </p:txBody>
      </p:sp>
      <p:sp>
        <p:nvSpPr>
          <p:cNvPr id="10" name="TextBox 9">
            <a:extLst>
              <a:ext uri="{FF2B5EF4-FFF2-40B4-BE49-F238E27FC236}">
                <a16:creationId xmlns:a16="http://schemas.microsoft.com/office/drawing/2014/main" id="{C7518D23-40D1-43FC-9263-6B683FEB794A}"/>
              </a:ext>
            </a:extLst>
          </p:cNvPr>
          <p:cNvSpPr txBox="1"/>
          <p:nvPr/>
        </p:nvSpPr>
        <p:spPr>
          <a:xfrm>
            <a:off x="628650" y="2920542"/>
            <a:ext cx="7886700" cy="2462213"/>
          </a:xfrm>
          <a:prstGeom prst="rect">
            <a:avLst/>
          </a:prstGeom>
          <a:noFill/>
        </p:spPr>
        <p:txBody>
          <a:bodyPr wrap="square">
            <a:spAutoFit/>
          </a:bodyPr>
          <a:lstStyle/>
          <a:p>
            <a:pPr algn="l"/>
            <a:r>
              <a:rPr lang="en-US" sz="2200" b="0" i="0" u="none" strike="noStrike" baseline="0" dirty="0"/>
              <a:t>Routing factors include pickup and drop-off locations, move distances, routing variations, and conditions that exist along the routes. </a:t>
            </a:r>
          </a:p>
          <a:p>
            <a:pPr algn="l"/>
            <a:endParaRPr lang="en-US" sz="2200" dirty="0"/>
          </a:p>
          <a:p>
            <a:pPr algn="l"/>
            <a:r>
              <a:rPr lang="en-US" sz="2200" b="0" i="0" u="none" strike="noStrike" baseline="0" dirty="0"/>
              <a:t>Given that other factors remain constant, handling cost is directly related to the distance of the move: The longer the move distance, the greater the cost</a:t>
            </a:r>
            <a:endParaRPr lang="en-US" sz="2200" dirty="0"/>
          </a:p>
        </p:txBody>
      </p:sp>
    </p:spTree>
    <p:extLst>
      <p:ext uri="{BB962C8B-B14F-4D97-AF65-F5344CB8AC3E}">
        <p14:creationId xmlns:p14="http://schemas.microsoft.com/office/powerpoint/2010/main" val="221468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sp>
        <p:nvSpPr>
          <p:cNvPr id="11" name="TextBox 10">
            <a:extLst>
              <a:ext uri="{FF2B5EF4-FFF2-40B4-BE49-F238E27FC236}">
                <a16:creationId xmlns:a16="http://schemas.microsoft.com/office/drawing/2014/main" id="{C025B166-39C0-4B65-9AE5-5FD4E9A84BC7}"/>
              </a:ext>
            </a:extLst>
          </p:cNvPr>
          <p:cNvSpPr txBox="1"/>
          <p:nvPr/>
        </p:nvSpPr>
        <p:spPr>
          <a:xfrm>
            <a:off x="628650" y="2033563"/>
            <a:ext cx="8332470" cy="430887"/>
          </a:xfrm>
          <a:prstGeom prst="rect">
            <a:avLst/>
          </a:prstGeom>
          <a:noFill/>
        </p:spPr>
        <p:txBody>
          <a:bodyPr wrap="square">
            <a:spAutoFit/>
          </a:bodyPr>
          <a:lstStyle/>
          <a:p>
            <a:pPr algn="l"/>
            <a:r>
              <a:rPr lang="en-US" sz="2200" b="1" dirty="0"/>
              <a:t>Flow Rate, Routing, and Scheduling</a:t>
            </a:r>
          </a:p>
        </p:txBody>
      </p:sp>
      <p:sp>
        <p:nvSpPr>
          <p:cNvPr id="9" name="TextBox 8">
            <a:extLst>
              <a:ext uri="{FF2B5EF4-FFF2-40B4-BE49-F238E27FC236}">
                <a16:creationId xmlns:a16="http://schemas.microsoft.com/office/drawing/2014/main" id="{EB3D2F8F-1FE7-4F4E-A8E0-C617BC2CECAF}"/>
              </a:ext>
            </a:extLst>
          </p:cNvPr>
          <p:cNvSpPr txBox="1"/>
          <p:nvPr/>
        </p:nvSpPr>
        <p:spPr>
          <a:xfrm>
            <a:off x="628650" y="2551212"/>
            <a:ext cx="8149590" cy="2800767"/>
          </a:xfrm>
          <a:prstGeom prst="rect">
            <a:avLst/>
          </a:prstGeom>
          <a:noFill/>
        </p:spPr>
        <p:txBody>
          <a:bodyPr wrap="square">
            <a:spAutoFit/>
          </a:bodyPr>
          <a:lstStyle/>
          <a:p>
            <a:pPr algn="l"/>
            <a:r>
              <a:rPr lang="en-US" sz="2200" b="0" i="0" u="none" strike="noStrike" baseline="0" dirty="0"/>
              <a:t>Scheduling relates to the timing of each individual delivery. </a:t>
            </a:r>
          </a:p>
          <a:p>
            <a:pPr algn="l"/>
            <a:endParaRPr lang="en-US" sz="2200" dirty="0"/>
          </a:p>
          <a:p>
            <a:pPr algn="l"/>
            <a:r>
              <a:rPr lang="en-US" sz="2200" b="0" i="0" u="none" strike="noStrike" baseline="0" dirty="0"/>
              <a:t>The material must be picked up and delivered promptly to its proper destination to maintain peak performance and efficiency of the overall system. </a:t>
            </a:r>
          </a:p>
          <a:p>
            <a:pPr algn="l"/>
            <a:endParaRPr lang="en-US" sz="2200" dirty="0"/>
          </a:p>
          <a:p>
            <a:pPr algn="l"/>
            <a:r>
              <a:rPr lang="en-US" sz="2200" b="0" i="0" u="none" strike="noStrike" baseline="0" dirty="0"/>
              <a:t>Scheduling urgency is often mitigated by providing space for buffer stocks of materials at pickup and drop-off points. </a:t>
            </a:r>
            <a:endParaRPr lang="en-US" sz="2200" dirty="0"/>
          </a:p>
        </p:txBody>
      </p:sp>
    </p:spTree>
    <p:extLst>
      <p:ext uri="{BB962C8B-B14F-4D97-AF65-F5344CB8AC3E}">
        <p14:creationId xmlns:p14="http://schemas.microsoft.com/office/powerpoint/2010/main" val="374637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280688"/>
            <a:ext cx="7886700" cy="430887"/>
          </a:xfrm>
          <a:prstGeom prst="rect">
            <a:avLst/>
          </a:prstGeom>
          <a:noFill/>
        </p:spPr>
        <p:txBody>
          <a:bodyPr wrap="square">
            <a:spAutoFit/>
          </a:bodyPr>
          <a:lstStyle/>
          <a:p>
            <a:pPr algn="l"/>
            <a:r>
              <a:rPr lang="en-US" sz="2200" dirty="0">
                <a:solidFill>
                  <a:srgbClr val="FF0000"/>
                </a:solidFill>
              </a:rPr>
              <a:t>Design Consideration in Material Handling</a:t>
            </a:r>
          </a:p>
        </p:txBody>
      </p:sp>
      <p:sp>
        <p:nvSpPr>
          <p:cNvPr id="11" name="TextBox 10">
            <a:extLst>
              <a:ext uri="{FF2B5EF4-FFF2-40B4-BE49-F238E27FC236}">
                <a16:creationId xmlns:a16="http://schemas.microsoft.com/office/drawing/2014/main" id="{C025B166-39C0-4B65-9AE5-5FD4E9A84BC7}"/>
              </a:ext>
            </a:extLst>
          </p:cNvPr>
          <p:cNvSpPr txBox="1"/>
          <p:nvPr/>
        </p:nvSpPr>
        <p:spPr>
          <a:xfrm>
            <a:off x="628650" y="1711575"/>
            <a:ext cx="8332470" cy="430887"/>
          </a:xfrm>
          <a:prstGeom prst="rect">
            <a:avLst/>
          </a:prstGeom>
          <a:noFill/>
        </p:spPr>
        <p:txBody>
          <a:bodyPr wrap="square">
            <a:spAutoFit/>
          </a:bodyPr>
          <a:lstStyle/>
          <a:p>
            <a:pPr algn="l"/>
            <a:r>
              <a:rPr lang="en-US" sz="2200" b="1" dirty="0"/>
              <a:t>Plant Layout</a:t>
            </a:r>
          </a:p>
        </p:txBody>
      </p:sp>
      <p:sp>
        <p:nvSpPr>
          <p:cNvPr id="10" name="TextBox 9">
            <a:extLst>
              <a:ext uri="{FF2B5EF4-FFF2-40B4-BE49-F238E27FC236}">
                <a16:creationId xmlns:a16="http://schemas.microsoft.com/office/drawing/2014/main" id="{C07FC82C-41B7-43F4-87C1-363ACF90FF29}"/>
              </a:ext>
            </a:extLst>
          </p:cNvPr>
          <p:cNvSpPr txBox="1"/>
          <p:nvPr/>
        </p:nvSpPr>
        <p:spPr>
          <a:xfrm>
            <a:off x="628650" y="2195565"/>
            <a:ext cx="7886700" cy="2800767"/>
          </a:xfrm>
          <a:prstGeom prst="rect">
            <a:avLst/>
          </a:prstGeom>
          <a:noFill/>
        </p:spPr>
        <p:txBody>
          <a:bodyPr wrap="square">
            <a:spAutoFit/>
          </a:bodyPr>
          <a:lstStyle/>
          <a:p>
            <a:pPr algn="l"/>
            <a:r>
              <a:rPr lang="en-US" sz="2200" b="0" i="0" u="none" strike="noStrike" baseline="0" dirty="0"/>
              <a:t>The material handling system is an important factor in plant layout design. When a new facility is being planned, the handling system should be considered part of the layout. </a:t>
            </a:r>
          </a:p>
          <a:p>
            <a:pPr algn="l"/>
            <a:endParaRPr lang="en-US" sz="2200" dirty="0"/>
          </a:p>
          <a:p>
            <a:pPr algn="l"/>
            <a:r>
              <a:rPr lang="en-US" sz="2200" b="0" i="0" u="none" strike="noStrike" baseline="0" dirty="0"/>
              <a:t>In this way, there is greater opportunity to create a layout that optimizes material flow in the building and utilizes the most appropriate type of handling system. </a:t>
            </a:r>
          </a:p>
          <a:p>
            <a:pPr algn="l"/>
            <a:endParaRPr lang="en-US" sz="2200" dirty="0"/>
          </a:p>
        </p:txBody>
      </p:sp>
    </p:spTree>
    <p:extLst>
      <p:ext uri="{BB962C8B-B14F-4D97-AF65-F5344CB8AC3E}">
        <p14:creationId xmlns:p14="http://schemas.microsoft.com/office/powerpoint/2010/main" val="242171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19</a:t>
            </a:fld>
            <a:endParaRPr lang="en-US"/>
          </a:p>
        </p:txBody>
      </p:sp>
      <p:sp>
        <p:nvSpPr>
          <p:cNvPr id="7" name="TextBox 6">
            <a:extLst>
              <a:ext uri="{FF2B5EF4-FFF2-40B4-BE49-F238E27FC236}">
                <a16:creationId xmlns:a16="http://schemas.microsoft.com/office/drawing/2014/main" id="{EC64D837-C69C-4877-8AD2-DB31FD2ED0C0}"/>
              </a:ext>
            </a:extLst>
          </p:cNvPr>
          <p:cNvSpPr txBox="1"/>
          <p:nvPr/>
        </p:nvSpPr>
        <p:spPr>
          <a:xfrm>
            <a:off x="628650" y="1992194"/>
            <a:ext cx="7886700" cy="2800767"/>
          </a:xfrm>
          <a:prstGeom prst="rect">
            <a:avLst/>
          </a:prstGeom>
          <a:noFill/>
        </p:spPr>
        <p:txBody>
          <a:bodyPr wrap="square">
            <a:spAutoFit/>
          </a:bodyPr>
          <a:lstStyle/>
          <a:p>
            <a:pPr algn="l"/>
            <a:r>
              <a:rPr lang="en-US" sz="2200" dirty="0"/>
              <a:t>M</a:t>
            </a:r>
            <a:r>
              <a:rPr lang="en-US" sz="2200" b="0" i="0" u="none" strike="noStrike" baseline="0" dirty="0"/>
              <a:t>aterial transport equipment commonly used to move parts and other materials in manufacturing and warehouse facilities: </a:t>
            </a:r>
          </a:p>
          <a:p>
            <a:pPr algn="l"/>
            <a:endParaRPr lang="en-US" sz="2200" b="0" i="0" u="none" strike="noStrike" baseline="0" dirty="0"/>
          </a:p>
          <a:p>
            <a:pPr marL="457200" indent="-457200" algn="l">
              <a:buAutoNum type="arabicParenBoth"/>
            </a:pPr>
            <a:r>
              <a:rPr lang="en-US" sz="2200" b="0" i="0" u="none" strike="noStrike" baseline="0" dirty="0"/>
              <a:t>Industrial trucks, manual and powered; </a:t>
            </a:r>
          </a:p>
          <a:p>
            <a:pPr marL="457200" indent="-457200" algn="l">
              <a:buAutoNum type="arabicParenBoth"/>
            </a:pPr>
            <a:r>
              <a:rPr lang="en-US" sz="2200" b="0" i="0" u="none" strike="noStrike" baseline="0" dirty="0"/>
              <a:t>automated guided vehicles; </a:t>
            </a:r>
          </a:p>
          <a:p>
            <a:pPr marL="457200" indent="-457200" algn="l">
              <a:buAutoNum type="arabicParenBoth"/>
            </a:pPr>
            <a:r>
              <a:rPr lang="en-US" sz="2200" b="0" i="0" u="none" strike="noStrike" baseline="0" dirty="0"/>
              <a:t>rail-guided vehicles;</a:t>
            </a:r>
          </a:p>
          <a:p>
            <a:pPr algn="l"/>
            <a:r>
              <a:rPr lang="en-US" sz="2200" b="0" i="0" u="none" strike="noStrike" baseline="0" dirty="0"/>
              <a:t>(4) conveyors; and </a:t>
            </a:r>
          </a:p>
          <a:p>
            <a:pPr algn="l"/>
            <a:r>
              <a:rPr lang="en-US" sz="2200" b="0" i="0" u="none" strike="noStrike" baseline="0" dirty="0"/>
              <a:t>(5) cranes and hoists.</a:t>
            </a:r>
            <a:endParaRPr lang="en-US" sz="2200" dirty="0"/>
          </a:p>
        </p:txBody>
      </p:sp>
    </p:spTree>
    <p:extLst>
      <p:ext uri="{BB962C8B-B14F-4D97-AF65-F5344CB8AC3E}">
        <p14:creationId xmlns:p14="http://schemas.microsoft.com/office/powerpoint/2010/main" val="140044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a:xfrm>
            <a:off x="788448" y="1690689"/>
            <a:ext cx="7886700" cy="4351338"/>
          </a:xfrm>
        </p:spPr>
        <p:txBody>
          <a:bodyPr>
            <a:normAutofit lnSpcReduction="10000"/>
          </a:bodyPr>
          <a:lstStyle/>
          <a:p>
            <a:r>
              <a:rPr lang="en-US" dirty="0">
                <a:solidFill>
                  <a:srgbClr val="002060"/>
                </a:solidFill>
              </a:rPr>
              <a:t>Overview of Material Handing </a:t>
            </a:r>
          </a:p>
          <a:p>
            <a:pPr lvl="1"/>
            <a:r>
              <a:rPr lang="en-US" dirty="0"/>
              <a:t>Material handling equipment</a:t>
            </a:r>
          </a:p>
          <a:p>
            <a:pPr lvl="1"/>
            <a:r>
              <a:rPr lang="en-US" dirty="0"/>
              <a:t>Design considerations in material handling </a:t>
            </a:r>
          </a:p>
          <a:p>
            <a:r>
              <a:rPr lang="en-US" dirty="0">
                <a:solidFill>
                  <a:srgbClr val="002060"/>
                </a:solidFill>
              </a:rPr>
              <a:t>Material Transport Equipment</a:t>
            </a:r>
          </a:p>
          <a:p>
            <a:pPr lvl="1"/>
            <a:r>
              <a:rPr lang="en-US" dirty="0"/>
              <a:t>Industrial trucks</a:t>
            </a:r>
          </a:p>
          <a:p>
            <a:pPr lvl="1"/>
            <a:r>
              <a:rPr lang="en-US" dirty="0"/>
              <a:t>Automated guided vehicle</a:t>
            </a:r>
          </a:p>
          <a:p>
            <a:pPr lvl="1"/>
            <a:r>
              <a:rPr lang="en-US" dirty="0"/>
              <a:t>Rail-guided vehicles</a:t>
            </a:r>
          </a:p>
          <a:p>
            <a:pPr lvl="1"/>
            <a:r>
              <a:rPr lang="en-US" dirty="0"/>
              <a:t>Conveyors, cranes and hoists</a:t>
            </a:r>
          </a:p>
          <a:p>
            <a:r>
              <a:rPr lang="en-US" dirty="0">
                <a:solidFill>
                  <a:srgbClr val="002060"/>
                </a:solidFill>
              </a:rPr>
              <a:t>Analysis of Material Transport Systems</a:t>
            </a:r>
          </a:p>
          <a:p>
            <a:pPr lvl="1"/>
            <a:r>
              <a:rPr lang="en-US" dirty="0"/>
              <a:t>Analysis of vehicle-based systems</a:t>
            </a:r>
          </a:p>
          <a:p>
            <a:pPr lvl="1"/>
            <a:r>
              <a:rPr lang="en-US" dirty="0"/>
              <a:t>Conveyor analysis</a:t>
            </a:r>
          </a:p>
          <a:p>
            <a:pPr marL="0" indent="0">
              <a:buNone/>
            </a:pPr>
            <a:endParaRPr lang="en-US" dirty="0">
              <a:solidFill>
                <a:srgbClr val="002060"/>
              </a:solidFill>
            </a:endParaRP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2/18/2021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20</a:t>
            </a:fld>
            <a:endParaRPr lang="en-US"/>
          </a:p>
        </p:txBody>
      </p:sp>
      <p:pic>
        <p:nvPicPr>
          <p:cNvPr id="6" name="Picture 5">
            <a:extLst>
              <a:ext uri="{FF2B5EF4-FFF2-40B4-BE49-F238E27FC236}">
                <a16:creationId xmlns:a16="http://schemas.microsoft.com/office/drawing/2014/main" id="{6321C217-E3C7-4405-A05F-43FE23073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05" y="1884964"/>
            <a:ext cx="7886345" cy="3686103"/>
          </a:xfrm>
          <a:prstGeom prst="rect">
            <a:avLst/>
          </a:prstGeom>
        </p:spPr>
      </p:pic>
    </p:spTree>
    <p:extLst>
      <p:ext uri="{BB962C8B-B14F-4D97-AF65-F5344CB8AC3E}">
        <p14:creationId xmlns:p14="http://schemas.microsoft.com/office/powerpoint/2010/main" val="127073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dirty="0"/>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21</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711575"/>
            <a:ext cx="8332470" cy="430887"/>
          </a:xfrm>
          <a:prstGeom prst="rect">
            <a:avLst/>
          </a:prstGeom>
          <a:noFill/>
        </p:spPr>
        <p:txBody>
          <a:bodyPr wrap="square">
            <a:spAutoFit/>
          </a:bodyPr>
          <a:lstStyle/>
          <a:p>
            <a:pPr algn="l"/>
            <a:r>
              <a:rPr lang="en-US" sz="2200" b="1" dirty="0"/>
              <a:t>Industrial Trucks</a:t>
            </a:r>
          </a:p>
        </p:txBody>
      </p:sp>
      <p:pic>
        <p:nvPicPr>
          <p:cNvPr id="8" name="Picture 7">
            <a:extLst>
              <a:ext uri="{FF2B5EF4-FFF2-40B4-BE49-F238E27FC236}">
                <a16:creationId xmlns:a16="http://schemas.microsoft.com/office/drawing/2014/main" id="{C05758E4-A8B2-4AAD-BD83-3F5D5828E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02797"/>
            <a:ext cx="7682376" cy="2543628"/>
          </a:xfrm>
          <a:prstGeom prst="rect">
            <a:avLst/>
          </a:prstGeom>
        </p:spPr>
      </p:pic>
      <p:sp>
        <p:nvSpPr>
          <p:cNvPr id="10" name="TextBox 9">
            <a:extLst>
              <a:ext uri="{FF2B5EF4-FFF2-40B4-BE49-F238E27FC236}">
                <a16:creationId xmlns:a16="http://schemas.microsoft.com/office/drawing/2014/main" id="{93E91739-9E2D-4286-80F2-CC31F0317BF8}"/>
              </a:ext>
            </a:extLst>
          </p:cNvPr>
          <p:cNvSpPr txBox="1"/>
          <p:nvPr/>
        </p:nvSpPr>
        <p:spPr>
          <a:xfrm>
            <a:off x="628650" y="5292545"/>
            <a:ext cx="7886699" cy="523220"/>
          </a:xfrm>
          <a:prstGeom prst="rect">
            <a:avLst/>
          </a:prstGeom>
          <a:noFill/>
        </p:spPr>
        <p:txBody>
          <a:bodyPr wrap="square">
            <a:spAutoFit/>
          </a:bodyPr>
          <a:lstStyle/>
          <a:p>
            <a:pPr algn="l"/>
            <a:r>
              <a:rPr lang="en-US" sz="1400" b="0" i="0" u="none" strike="noStrike" baseline="0" dirty="0"/>
              <a:t>nonpowered industrial trucks (hand trucks): (a) two-wheel</a:t>
            </a:r>
            <a:r>
              <a:rPr lang="en-US" sz="1400" dirty="0"/>
              <a:t> </a:t>
            </a:r>
            <a:r>
              <a:rPr lang="en-US" sz="1400" b="0" i="0" u="none" strike="noStrike" baseline="0" dirty="0"/>
              <a:t>hand truck, (b) four-wheel dolly, and (c) hand-operated low-lift pallet truck.</a:t>
            </a:r>
            <a:endParaRPr lang="en-US" sz="1400" dirty="0"/>
          </a:p>
        </p:txBody>
      </p:sp>
    </p:spTree>
    <p:extLst>
      <p:ext uri="{BB962C8B-B14F-4D97-AF65-F5344CB8AC3E}">
        <p14:creationId xmlns:p14="http://schemas.microsoft.com/office/powerpoint/2010/main" val="410765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22</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Industrial Trucks</a:t>
            </a:r>
          </a:p>
        </p:txBody>
      </p:sp>
      <p:pic>
        <p:nvPicPr>
          <p:cNvPr id="6" name="Picture 5">
            <a:extLst>
              <a:ext uri="{FF2B5EF4-FFF2-40B4-BE49-F238E27FC236}">
                <a16:creationId xmlns:a16="http://schemas.microsoft.com/office/drawing/2014/main" id="{22E048EF-A31C-4A52-8790-9FB60364E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1734772"/>
            <a:ext cx="5989839" cy="4237087"/>
          </a:xfrm>
          <a:prstGeom prst="rect">
            <a:avLst/>
          </a:prstGeom>
        </p:spPr>
      </p:pic>
      <p:sp>
        <p:nvSpPr>
          <p:cNvPr id="10" name="TextBox 9">
            <a:extLst>
              <a:ext uri="{FF2B5EF4-FFF2-40B4-BE49-F238E27FC236}">
                <a16:creationId xmlns:a16="http://schemas.microsoft.com/office/drawing/2014/main" id="{1A6ACBE2-2923-4413-AE33-B29C99B24EF4}"/>
              </a:ext>
            </a:extLst>
          </p:cNvPr>
          <p:cNvSpPr txBox="1"/>
          <p:nvPr/>
        </p:nvSpPr>
        <p:spPr>
          <a:xfrm>
            <a:off x="1657349" y="5971859"/>
            <a:ext cx="6676753" cy="523220"/>
          </a:xfrm>
          <a:prstGeom prst="rect">
            <a:avLst/>
          </a:prstGeom>
          <a:noFill/>
        </p:spPr>
        <p:txBody>
          <a:bodyPr wrap="square">
            <a:spAutoFit/>
          </a:bodyPr>
          <a:lstStyle/>
          <a:p>
            <a:pPr algn="l"/>
            <a:r>
              <a:rPr lang="en-US" sz="1400" b="0" i="0" u="none" strike="noStrike" baseline="0" dirty="0"/>
              <a:t>Three principal types of powered trucks: (a) walkie truck, (b) forklift truck,</a:t>
            </a:r>
          </a:p>
          <a:p>
            <a:pPr algn="l"/>
            <a:r>
              <a:rPr lang="en-US" sz="1400" b="0" i="0" u="none" strike="noStrike" baseline="0" dirty="0"/>
              <a:t>and (c) towing tractor</a:t>
            </a:r>
            <a:endParaRPr lang="en-US" sz="1400" dirty="0"/>
          </a:p>
        </p:txBody>
      </p:sp>
    </p:spTree>
    <p:extLst>
      <p:ext uri="{BB962C8B-B14F-4D97-AF65-F5344CB8AC3E}">
        <p14:creationId xmlns:p14="http://schemas.microsoft.com/office/powerpoint/2010/main" val="274210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23</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Automated Guided Vehicles</a:t>
            </a:r>
          </a:p>
        </p:txBody>
      </p:sp>
      <p:pic>
        <p:nvPicPr>
          <p:cNvPr id="8" name="Picture 7">
            <a:extLst>
              <a:ext uri="{FF2B5EF4-FFF2-40B4-BE49-F238E27FC236}">
                <a16:creationId xmlns:a16="http://schemas.microsoft.com/office/drawing/2014/main" id="{3CB3BD07-E20F-4E3B-9716-8D3AC3A19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2009339"/>
            <a:ext cx="5937808" cy="3785544"/>
          </a:xfrm>
          <a:prstGeom prst="rect">
            <a:avLst/>
          </a:prstGeom>
        </p:spPr>
      </p:pic>
      <p:sp>
        <p:nvSpPr>
          <p:cNvPr id="11" name="TextBox 10">
            <a:extLst>
              <a:ext uri="{FF2B5EF4-FFF2-40B4-BE49-F238E27FC236}">
                <a16:creationId xmlns:a16="http://schemas.microsoft.com/office/drawing/2014/main" id="{561C61B3-4A85-49B9-BDE7-0C71B7477113}"/>
              </a:ext>
            </a:extLst>
          </p:cNvPr>
          <p:cNvSpPr txBox="1"/>
          <p:nvPr/>
        </p:nvSpPr>
        <p:spPr>
          <a:xfrm>
            <a:off x="1008659" y="5888290"/>
            <a:ext cx="7235190" cy="523220"/>
          </a:xfrm>
          <a:prstGeom prst="rect">
            <a:avLst/>
          </a:prstGeom>
          <a:noFill/>
        </p:spPr>
        <p:txBody>
          <a:bodyPr wrap="square">
            <a:spAutoFit/>
          </a:bodyPr>
          <a:lstStyle/>
          <a:p>
            <a:pPr algn="l"/>
            <a:r>
              <a:rPr lang="en-US" sz="1400" b="0" i="0" u="none" strike="noStrike" baseline="0" dirty="0"/>
              <a:t>Three types of automated guided vehicles: (a) driverless automated guided train, (b) AGV pallet truck, and (c) unit load carrier.</a:t>
            </a:r>
            <a:endParaRPr lang="en-US" sz="1400" dirty="0"/>
          </a:p>
        </p:txBody>
      </p:sp>
    </p:spTree>
    <p:extLst>
      <p:ext uri="{BB962C8B-B14F-4D97-AF65-F5344CB8AC3E}">
        <p14:creationId xmlns:p14="http://schemas.microsoft.com/office/powerpoint/2010/main" val="420053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Rail-Guided Vehicles</a:t>
            </a:r>
          </a:p>
        </p:txBody>
      </p:sp>
      <p:sp>
        <p:nvSpPr>
          <p:cNvPr id="9" name="TextBox 8">
            <a:extLst>
              <a:ext uri="{FF2B5EF4-FFF2-40B4-BE49-F238E27FC236}">
                <a16:creationId xmlns:a16="http://schemas.microsoft.com/office/drawing/2014/main" id="{8D51BBE0-1EED-442D-9894-C31883FFB142}"/>
              </a:ext>
            </a:extLst>
          </p:cNvPr>
          <p:cNvSpPr txBox="1"/>
          <p:nvPr/>
        </p:nvSpPr>
        <p:spPr>
          <a:xfrm>
            <a:off x="628649" y="1948432"/>
            <a:ext cx="7886699" cy="769441"/>
          </a:xfrm>
          <a:prstGeom prst="rect">
            <a:avLst/>
          </a:prstGeom>
          <a:noFill/>
        </p:spPr>
        <p:txBody>
          <a:bodyPr wrap="square">
            <a:spAutoFit/>
          </a:bodyPr>
          <a:lstStyle/>
          <a:p>
            <a:pPr algn="l"/>
            <a:r>
              <a:rPr lang="en-US" sz="2200" b="0" u="none" strike="noStrike" baseline="0" dirty="0"/>
              <a:t>The rail system consists of either one rail, called a monorail, or two parallel rails.</a:t>
            </a:r>
            <a:endParaRPr lang="en-US" sz="2200" dirty="0"/>
          </a:p>
        </p:txBody>
      </p:sp>
    </p:spTree>
    <p:extLst>
      <p:ext uri="{BB962C8B-B14F-4D97-AF65-F5344CB8AC3E}">
        <p14:creationId xmlns:p14="http://schemas.microsoft.com/office/powerpoint/2010/main" val="145712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Conveyors</a:t>
            </a:r>
          </a:p>
        </p:txBody>
      </p:sp>
      <p:sp>
        <p:nvSpPr>
          <p:cNvPr id="9" name="TextBox 8">
            <a:extLst>
              <a:ext uri="{FF2B5EF4-FFF2-40B4-BE49-F238E27FC236}">
                <a16:creationId xmlns:a16="http://schemas.microsoft.com/office/drawing/2014/main" id="{4CC39E46-5DF1-4B2B-B701-FAEEEF21F96E}"/>
              </a:ext>
            </a:extLst>
          </p:cNvPr>
          <p:cNvSpPr txBox="1"/>
          <p:nvPr/>
        </p:nvSpPr>
        <p:spPr>
          <a:xfrm>
            <a:off x="628650" y="1937884"/>
            <a:ext cx="8018961" cy="2462213"/>
          </a:xfrm>
          <a:prstGeom prst="rect">
            <a:avLst/>
          </a:prstGeom>
          <a:noFill/>
        </p:spPr>
        <p:txBody>
          <a:bodyPr wrap="square">
            <a:spAutoFit/>
          </a:bodyPr>
          <a:lstStyle/>
          <a:p>
            <a:pPr algn="just"/>
            <a:r>
              <a:rPr lang="en-US" sz="2200" b="0" i="0" u="none" strike="noStrike" baseline="0" dirty="0"/>
              <a:t>A conveyor is a mechanical apparatus for moving items or bulk materials, usually inside a facility. </a:t>
            </a:r>
          </a:p>
          <a:p>
            <a:pPr algn="just"/>
            <a:endParaRPr lang="en-US" sz="2200" dirty="0"/>
          </a:p>
          <a:p>
            <a:pPr algn="just"/>
            <a:r>
              <a:rPr lang="en-US" sz="2200" b="0" i="0" u="none" strike="noStrike" baseline="0" dirty="0"/>
              <a:t>Conveyors are generally used when material must be moved in relatively large quantities between specific locations over a fixed path, which may be in the floor, above the floor, or overhead. Conveyors are either powered or nonpowered.</a:t>
            </a:r>
            <a:endParaRPr lang="en-US" sz="2200" dirty="0"/>
          </a:p>
        </p:txBody>
      </p:sp>
    </p:spTree>
    <p:extLst>
      <p:ext uri="{BB962C8B-B14F-4D97-AF65-F5344CB8AC3E}">
        <p14:creationId xmlns:p14="http://schemas.microsoft.com/office/powerpoint/2010/main" val="3365353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26</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Conveyors</a:t>
            </a:r>
          </a:p>
        </p:txBody>
      </p:sp>
      <p:sp>
        <p:nvSpPr>
          <p:cNvPr id="8" name="TextBox 7">
            <a:extLst>
              <a:ext uri="{FF2B5EF4-FFF2-40B4-BE49-F238E27FC236}">
                <a16:creationId xmlns:a16="http://schemas.microsoft.com/office/drawing/2014/main" id="{6E4E47B8-14BB-4966-91AE-40340B82A171}"/>
              </a:ext>
            </a:extLst>
          </p:cNvPr>
          <p:cNvSpPr txBox="1"/>
          <p:nvPr/>
        </p:nvSpPr>
        <p:spPr>
          <a:xfrm>
            <a:off x="623751" y="2127321"/>
            <a:ext cx="7886700" cy="3477875"/>
          </a:xfrm>
          <a:prstGeom prst="rect">
            <a:avLst/>
          </a:prstGeom>
          <a:noFill/>
        </p:spPr>
        <p:txBody>
          <a:bodyPr wrap="square">
            <a:spAutoFit/>
          </a:bodyPr>
          <a:lstStyle/>
          <a:p>
            <a:pPr algn="just"/>
            <a:r>
              <a:rPr lang="en-US" sz="2200" b="0" i="0" u="none" strike="noStrike" baseline="0" dirty="0"/>
              <a:t>In powered conveyors, the power mechanism is contained in the fixed path, using chains, belts, rotating rolls, or other devices to propel loads along the path. Powered conveyors are commonly</a:t>
            </a:r>
          </a:p>
          <a:p>
            <a:pPr algn="just"/>
            <a:r>
              <a:rPr lang="en-US" sz="2200" b="0" i="0" u="none" strike="noStrike" baseline="0" dirty="0"/>
              <a:t>used in automated material transport systems in manufacturing plants, warehouses, and distribution centers. </a:t>
            </a:r>
          </a:p>
          <a:p>
            <a:pPr algn="just"/>
            <a:endParaRPr lang="en-US" sz="2200" dirty="0"/>
          </a:p>
          <a:p>
            <a:pPr algn="just"/>
            <a:r>
              <a:rPr lang="en-US" sz="2200" b="0" i="0" u="none" strike="noStrike" baseline="0" dirty="0"/>
              <a:t>In nonpowered conveyors, materials are moved either manually by</a:t>
            </a:r>
          </a:p>
          <a:p>
            <a:pPr algn="just"/>
            <a:r>
              <a:rPr lang="en-US" sz="2200" b="0" i="0" u="none" strike="noStrike" baseline="0" dirty="0"/>
              <a:t>human workers who push the loads along the fixed path or by gravity from one elevation</a:t>
            </a:r>
          </a:p>
          <a:p>
            <a:pPr algn="just"/>
            <a:r>
              <a:rPr lang="en-US" sz="2200" b="0" i="0" u="none" strike="noStrike" baseline="0" dirty="0"/>
              <a:t>to a lower elevation.</a:t>
            </a:r>
            <a:endParaRPr lang="en-US" sz="2200" dirty="0"/>
          </a:p>
        </p:txBody>
      </p:sp>
    </p:spTree>
    <p:extLst>
      <p:ext uri="{BB962C8B-B14F-4D97-AF65-F5344CB8AC3E}">
        <p14:creationId xmlns:p14="http://schemas.microsoft.com/office/powerpoint/2010/main" val="183410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27</a:t>
            </a:fld>
            <a:endParaRPr lang="en-US"/>
          </a:p>
        </p:txBody>
      </p:sp>
      <p:pic>
        <p:nvPicPr>
          <p:cNvPr id="6" name="Picture 5">
            <a:extLst>
              <a:ext uri="{FF2B5EF4-FFF2-40B4-BE49-F238E27FC236}">
                <a16:creationId xmlns:a16="http://schemas.microsoft.com/office/drawing/2014/main" id="{D761BA1C-57A0-4856-AAD2-257844D4F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63" y="1511616"/>
            <a:ext cx="6842989" cy="4479609"/>
          </a:xfrm>
          <a:prstGeom prst="rect">
            <a:avLst/>
          </a:prstGeom>
        </p:spPr>
      </p:pic>
      <p:sp>
        <p:nvSpPr>
          <p:cNvPr id="10" name="TextBox 9">
            <a:extLst>
              <a:ext uri="{FF2B5EF4-FFF2-40B4-BE49-F238E27FC236}">
                <a16:creationId xmlns:a16="http://schemas.microsoft.com/office/drawing/2014/main" id="{9168139F-49D5-4930-94F3-F07D21A1526C}"/>
              </a:ext>
            </a:extLst>
          </p:cNvPr>
          <p:cNvSpPr txBox="1"/>
          <p:nvPr/>
        </p:nvSpPr>
        <p:spPr>
          <a:xfrm>
            <a:off x="1328928" y="5833131"/>
            <a:ext cx="8400288" cy="523220"/>
          </a:xfrm>
          <a:prstGeom prst="rect">
            <a:avLst/>
          </a:prstGeom>
          <a:noFill/>
        </p:spPr>
        <p:txBody>
          <a:bodyPr wrap="square">
            <a:spAutoFit/>
          </a:bodyPr>
          <a:lstStyle/>
          <a:p>
            <a:pPr algn="l"/>
            <a:r>
              <a:rPr lang="en-US" sz="1400" b="0" i="0" u="none" strike="noStrike" baseline="0" dirty="0"/>
              <a:t>Types of Conveyors: (a) Roller conveyor, (b) skate-wheel conveyor, (c) belt (flat) conveyor </a:t>
            </a:r>
          </a:p>
          <a:p>
            <a:pPr algn="l"/>
            <a:r>
              <a:rPr lang="en-US" sz="1400" b="0" i="0" u="none" strike="noStrike" baseline="0" dirty="0"/>
              <a:t>(support frame not shown), (d) in-floor towline conveyor, and (e) overhead trolley conveyor.</a:t>
            </a:r>
            <a:endParaRPr lang="en-US" sz="1400" dirty="0"/>
          </a:p>
        </p:txBody>
      </p:sp>
    </p:spTree>
    <p:extLst>
      <p:ext uri="{BB962C8B-B14F-4D97-AF65-F5344CB8AC3E}">
        <p14:creationId xmlns:p14="http://schemas.microsoft.com/office/powerpoint/2010/main" val="2729767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28</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Cranes and Hoists</a:t>
            </a:r>
          </a:p>
        </p:txBody>
      </p:sp>
      <p:pic>
        <p:nvPicPr>
          <p:cNvPr id="6" name="Picture 5">
            <a:extLst>
              <a:ext uri="{FF2B5EF4-FFF2-40B4-BE49-F238E27FC236}">
                <a16:creationId xmlns:a16="http://schemas.microsoft.com/office/drawing/2014/main" id="{E377830C-E3C4-4FCB-9C66-E3E3ED381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635" y="1734772"/>
            <a:ext cx="5090144" cy="4170575"/>
          </a:xfrm>
          <a:prstGeom prst="rect">
            <a:avLst/>
          </a:prstGeom>
        </p:spPr>
      </p:pic>
      <p:sp>
        <p:nvSpPr>
          <p:cNvPr id="9" name="TextBox 8">
            <a:extLst>
              <a:ext uri="{FF2B5EF4-FFF2-40B4-BE49-F238E27FC236}">
                <a16:creationId xmlns:a16="http://schemas.microsoft.com/office/drawing/2014/main" id="{1E27191C-992F-46C3-BFCD-CA99288BFEC2}"/>
              </a:ext>
            </a:extLst>
          </p:cNvPr>
          <p:cNvSpPr txBox="1"/>
          <p:nvPr/>
        </p:nvSpPr>
        <p:spPr>
          <a:xfrm>
            <a:off x="2722626" y="5833131"/>
            <a:ext cx="5593826" cy="523220"/>
          </a:xfrm>
          <a:prstGeom prst="rect">
            <a:avLst/>
          </a:prstGeom>
          <a:noFill/>
        </p:spPr>
        <p:txBody>
          <a:bodyPr wrap="square">
            <a:spAutoFit/>
          </a:bodyPr>
          <a:lstStyle/>
          <a:p>
            <a:pPr algn="l"/>
            <a:r>
              <a:rPr lang="en-US" sz="1400" b="0" i="0" u="none" strike="noStrike" baseline="0" dirty="0"/>
              <a:t>A hoist with a mechanical advantage of 4.0: (a) sketch</a:t>
            </a:r>
          </a:p>
          <a:p>
            <a:pPr algn="l"/>
            <a:r>
              <a:rPr lang="en-US" sz="1400" b="0" i="0" u="none" strike="noStrike" baseline="0" dirty="0"/>
              <a:t>of the hoist and (b) diagram to illustrate mechanical advantage</a:t>
            </a:r>
            <a:endParaRPr lang="en-US" sz="1400" dirty="0"/>
          </a:p>
        </p:txBody>
      </p:sp>
    </p:spTree>
    <p:extLst>
      <p:ext uri="{BB962C8B-B14F-4D97-AF65-F5344CB8AC3E}">
        <p14:creationId xmlns:p14="http://schemas.microsoft.com/office/powerpoint/2010/main" val="186264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5C6-2908-4E62-9AA6-7CF9137F123E}"/>
              </a:ext>
            </a:extLst>
          </p:cNvPr>
          <p:cNvSpPr>
            <a:spLocks noGrp="1"/>
          </p:cNvSpPr>
          <p:nvPr>
            <p:ph type="title"/>
          </p:nvPr>
        </p:nvSpPr>
        <p:spPr/>
        <p:txBody>
          <a:bodyPr/>
          <a:lstStyle/>
          <a:p>
            <a:r>
              <a:rPr lang="en-US" dirty="0"/>
              <a:t>Material Transport Equipment</a:t>
            </a:r>
          </a:p>
        </p:txBody>
      </p:sp>
      <p:sp>
        <p:nvSpPr>
          <p:cNvPr id="4" name="Date Placeholder 3">
            <a:extLst>
              <a:ext uri="{FF2B5EF4-FFF2-40B4-BE49-F238E27FC236}">
                <a16:creationId xmlns:a16="http://schemas.microsoft.com/office/drawing/2014/main" id="{796D0533-7AAD-43B4-AA54-59B794BE28AA}"/>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F7FD2FF1-41F5-41FC-A1C4-7B6C636DC74D}"/>
              </a:ext>
            </a:extLst>
          </p:cNvPr>
          <p:cNvSpPr>
            <a:spLocks noGrp="1"/>
          </p:cNvSpPr>
          <p:nvPr>
            <p:ph type="sldNum" sz="quarter" idx="12"/>
          </p:nvPr>
        </p:nvSpPr>
        <p:spPr/>
        <p:txBody>
          <a:bodyPr/>
          <a:lstStyle/>
          <a:p>
            <a:fld id="{002E2CAC-6674-414A-8D65-CF8BBF4DD0CA}" type="slidenum">
              <a:rPr lang="en-US" smtClean="0"/>
              <a:t>29</a:t>
            </a:fld>
            <a:endParaRPr lang="en-US"/>
          </a:p>
        </p:txBody>
      </p:sp>
      <p:sp>
        <p:nvSpPr>
          <p:cNvPr id="7" name="TextBox 6">
            <a:extLst>
              <a:ext uri="{FF2B5EF4-FFF2-40B4-BE49-F238E27FC236}">
                <a16:creationId xmlns:a16="http://schemas.microsoft.com/office/drawing/2014/main" id="{4C08DA78-11AC-4D60-B38E-DFFBD52DA2C1}"/>
              </a:ext>
            </a:extLst>
          </p:cNvPr>
          <p:cNvSpPr txBox="1"/>
          <p:nvPr/>
        </p:nvSpPr>
        <p:spPr>
          <a:xfrm>
            <a:off x="628650" y="1303885"/>
            <a:ext cx="8332470" cy="430887"/>
          </a:xfrm>
          <a:prstGeom prst="rect">
            <a:avLst/>
          </a:prstGeom>
          <a:noFill/>
        </p:spPr>
        <p:txBody>
          <a:bodyPr wrap="square">
            <a:spAutoFit/>
          </a:bodyPr>
          <a:lstStyle/>
          <a:p>
            <a:pPr algn="l"/>
            <a:r>
              <a:rPr lang="en-US" sz="2200" b="1" dirty="0"/>
              <a:t>Cranes and Hoists</a:t>
            </a:r>
          </a:p>
        </p:txBody>
      </p:sp>
      <p:pic>
        <p:nvPicPr>
          <p:cNvPr id="8" name="Picture 7">
            <a:extLst>
              <a:ext uri="{FF2B5EF4-FFF2-40B4-BE49-F238E27FC236}">
                <a16:creationId xmlns:a16="http://schemas.microsoft.com/office/drawing/2014/main" id="{EE739CA8-EEF1-409B-A920-0E436DADF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48" y="2256474"/>
            <a:ext cx="7767703" cy="2866755"/>
          </a:xfrm>
          <a:prstGeom prst="rect">
            <a:avLst/>
          </a:prstGeom>
        </p:spPr>
      </p:pic>
      <p:sp>
        <p:nvSpPr>
          <p:cNvPr id="11" name="TextBox 10">
            <a:extLst>
              <a:ext uri="{FF2B5EF4-FFF2-40B4-BE49-F238E27FC236}">
                <a16:creationId xmlns:a16="http://schemas.microsoft.com/office/drawing/2014/main" id="{3337454B-8731-4EB3-9882-7E6CDED7898B}"/>
              </a:ext>
            </a:extLst>
          </p:cNvPr>
          <p:cNvSpPr txBox="1"/>
          <p:nvPr/>
        </p:nvSpPr>
        <p:spPr>
          <a:xfrm>
            <a:off x="1426464" y="5321765"/>
            <a:ext cx="7217664" cy="646331"/>
          </a:xfrm>
          <a:prstGeom prst="rect">
            <a:avLst/>
          </a:prstGeom>
          <a:noFill/>
        </p:spPr>
        <p:txBody>
          <a:bodyPr wrap="square">
            <a:spAutoFit/>
          </a:bodyPr>
          <a:lstStyle/>
          <a:p>
            <a:pPr algn="l"/>
            <a:r>
              <a:rPr lang="en-US" sz="1800" b="0" i="0" u="none" strike="noStrike" baseline="0" dirty="0"/>
              <a:t>Three types of cranes: (a) bridge crane, (b) gantry crane (a half gantry</a:t>
            </a:r>
          </a:p>
          <a:p>
            <a:pPr algn="l"/>
            <a:r>
              <a:rPr lang="en-US" sz="1800" b="0" i="0" u="none" strike="noStrike" baseline="0" dirty="0"/>
              <a:t>crane is shown), and (c) jib crane</a:t>
            </a:r>
            <a:endParaRPr lang="en-US" dirty="0"/>
          </a:p>
        </p:txBody>
      </p:sp>
    </p:spTree>
    <p:extLst>
      <p:ext uri="{BB962C8B-B14F-4D97-AF65-F5344CB8AC3E}">
        <p14:creationId xmlns:p14="http://schemas.microsoft.com/office/powerpoint/2010/main" val="328444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B78-1793-49F9-943A-9CFE1F9DF421}"/>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FBBC7062-0863-4BA6-B9AC-136EBF90C0AE}"/>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B452D955-7925-4F02-B3AC-14307959585D}"/>
              </a:ext>
            </a:extLst>
          </p:cNvPr>
          <p:cNvSpPr>
            <a:spLocks noGrp="1"/>
          </p:cNvSpPr>
          <p:nvPr>
            <p:ph type="sldNum" sz="quarter" idx="12"/>
          </p:nvPr>
        </p:nvSpPr>
        <p:spPr/>
        <p:txBody>
          <a:bodyPr/>
          <a:lstStyle/>
          <a:p>
            <a:fld id="{002E2CAC-6674-414A-8D65-CF8BBF4DD0CA}" type="slidenum">
              <a:rPr lang="en-US" smtClean="0"/>
              <a:t>3</a:t>
            </a:fld>
            <a:endParaRPr lang="en-US"/>
          </a:p>
        </p:txBody>
      </p:sp>
      <p:pic>
        <p:nvPicPr>
          <p:cNvPr id="6" name="Picture 5">
            <a:extLst>
              <a:ext uri="{FF2B5EF4-FFF2-40B4-BE49-F238E27FC236}">
                <a16:creationId xmlns:a16="http://schemas.microsoft.com/office/drawing/2014/main" id="{130DAF1C-3943-428E-9401-DF5E2428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49185"/>
            <a:ext cx="7364204" cy="3994522"/>
          </a:xfrm>
          <a:prstGeom prst="rect">
            <a:avLst/>
          </a:prstGeom>
        </p:spPr>
      </p:pic>
    </p:spTree>
    <p:extLst>
      <p:ext uri="{BB962C8B-B14F-4D97-AF65-F5344CB8AC3E}">
        <p14:creationId xmlns:p14="http://schemas.microsoft.com/office/powerpoint/2010/main" val="2608452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30</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769441"/>
          </a:xfrm>
          <a:prstGeom prst="rect">
            <a:avLst/>
          </a:prstGeom>
          <a:noFill/>
        </p:spPr>
        <p:txBody>
          <a:bodyPr wrap="square">
            <a:spAutoFit/>
          </a:bodyPr>
          <a:lstStyle/>
          <a:p>
            <a:pPr algn="l"/>
            <a:r>
              <a:rPr lang="en-US" sz="2200" b="0" i="0" u="none" strike="noStrike" baseline="0" dirty="0"/>
              <a:t>Quantitative models are useful for analyzing material flow rates, delivery cycle times, and other aspects of system performance.</a:t>
            </a:r>
            <a:endParaRPr lang="en-US" sz="2200" dirty="0"/>
          </a:p>
        </p:txBody>
      </p:sp>
      <p:sp>
        <p:nvSpPr>
          <p:cNvPr id="9" name="TextBox 8">
            <a:extLst>
              <a:ext uri="{FF2B5EF4-FFF2-40B4-BE49-F238E27FC236}">
                <a16:creationId xmlns:a16="http://schemas.microsoft.com/office/drawing/2014/main" id="{9DDE42CC-ACC3-4965-BCBA-AD5AE71B409B}"/>
              </a:ext>
            </a:extLst>
          </p:cNvPr>
          <p:cNvSpPr txBox="1"/>
          <p:nvPr/>
        </p:nvSpPr>
        <p:spPr>
          <a:xfrm>
            <a:off x="628650" y="2824958"/>
            <a:ext cx="8198358" cy="2462213"/>
          </a:xfrm>
          <a:prstGeom prst="rect">
            <a:avLst/>
          </a:prstGeom>
          <a:noFill/>
        </p:spPr>
        <p:txBody>
          <a:bodyPr wrap="square">
            <a:spAutoFit/>
          </a:bodyPr>
          <a:lstStyle/>
          <a:p>
            <a:pPr algn="l"/>
            <a:r>
              <a:rPr lang="en-US" sz="2200" b="0" i="0" u="none" strike="noStrike" baseline="0" dirty="0"/>
              <a:t>The analysis may be useful in determining equipment requirements</a:t>
            </a:r>
          </a:p>
          <a:p>
            <a:pPr marL="342900" indent="-342900" algn="l">
              <a:buFont typeface="Arial" panose="020B0604020202020204" pitchFamily="34" charset="0"/>
              <a:buChar char="•"/>
            </a:pPr>
            <a:r>
              <a:rPr lang="en-US" sz="2200" b="0" i="0" u="none" strike="noStrike" baseline="0" dirty="0"/>
              <a:t>how many forklift trucks will be required to satisfy a specified flow rate. </a:t>
            </a:r>
          </a:p>
          <a:p>
            <a:pPr marL="342900" indent="-342900" algn="l">
              <a:buFont typeface="Arial" panose="020B0604020202020204" pitchFamily="34" charset="0"/>
              <a:buChar char="•"/>
            </a:pPr>
            <a:r>
              <a:rPr lang="en-US" sz="2200" b="0" i="0" u="none" strike="noStrike" baseline="0" dirty="0"/>
              <a:t>Material transport systems can be classified as vehicle-based systems or conveyor systems</a:t>
            </a:r>
          </a:p>
          <a:p>
            <a:pPr marL="342900" indent="-342900" algn="l">
              <a:buFont typeface="Arial" panose="020B0604020202020204" pitchFamily="34" charset="0"/>
              <a:buChar char="•"/>
            </a:pPr>
            <a:r>
              <a:rPr lang="en-US" sz="2200" dirty="0"/>
              <a:t>…</a:t>
            </a:r>
            <a:r>
              <a:rPr lang="en-US" sz="2200" dirty="0" err="1"/>
              <a:t>etc</a:t>
            </a:r>
            <a:endParaRPr lang="en-US" sz="2200" dirty="0"/>
          </a:p>
          <a:p>
            <a:pPr algn="l"/>
            <a:endParaRPr lang="en-US" sz="2200" dirty="0"/>
          </a:p>
        </p:txBody>
      </p:sp>
    </p:spTree>
    <p:extLst>
      <p:ext uri="{BB962C8B-B14F-4D97-AF65-F5344CB8AC3E}">
        <p14:creationId xmlns:p14="http://schemas.microsoft.com/office/powerpoint/2010/main" val="141999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31</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769441"/>
          </a:xfrm>
          <a:prstGeom prst="rect">
            <a:avLst/>
          </a:prstGeom>
          <a:noFill/>
        </p:spPr>
        <p:txBody>
          <a:bodyPr wrap="square">
            <a:spAutoFit/>
          </a:bodyPr>
          <a:lstStyle/>
          <a:p>
            <a:pPr algn="l"/>
            <a:r>
              <a:rPr lang="en-US" sz="2200" b="0" i="0" u="none" strike="noStrike" baseline="0" dirty="0"/>
              <a:t>Quantitative models are useful for analyzing material flow rates, delivery cycle times, and other aspects of system performance.</a:t>
            </a:r>
            <a:endParaRPr lang="en-US" sz="2200" dirty="0"/>
          </a:p>
        </p:txBody>
      </p:sp>
      <p:sp>
        <p:nvSpPr>
          <p:cNvPr id="9" name="TextBox 8">
            <a:extLst>
              <a:ext uri="{FF2B5EF4-FFF2-40B4-BE49-F238E27FC236}">
                <a16:creationId xmlns:a16="http://schemas.microsoft.com/office/drawing/2014/main" id="{9DDE42CC-ACC3-4965-BCBA-AD5AE71B409B}"/>
              </a:ext>
            </a:extLst>
          </p:cNvPr>
          <p:cNvSpPr txBox="1"/>
          <p:nvPr/>
        </p:nvSpPr>
        <p:spPr>
          <a:xfrm>
            <a:off x="628650" y="2824958"/>
            <a:ext cx="8198358" cy="2462213"/>
          </a:xfrm>
          <a:prstGeom prst="rect">
            <a:avLst/>
          </a:prstGeom>
          <a:noFill/>
        </p:spPr>
        <p:txBody>
          <a:bodyPr wrap="square">
            <a:spAutoFit/>
          </a:bodyPr>
          <a:lstStyle/>
          <a:p>
            <a:pPr algn="l"/>
            <a:r>
              <a:rPr lang="en-US" sz="2200" b="0" i="0" u="none" strike="noStrike" baseline="0" dirty="0"/>
              <a:t>The analysis may be useful in determining equipment requirements</a:t>
            </a:r>
          </a:p>
          <a:p>
            <a:pPr marL="342900" indent="-342900" algn="l">
              <a:buFont typeface="Arial" panose="020B0604020202020204" pitchFamily="34" charset="0"/>
              <a:buChar char="•"/>
            </a:pPr>
            <a:r>
              <a:rPr lang="en-US" sz="2200" b="0" i="0" u="none" strike="noStrike" baseline="0" dirty="0"/>
              <a:t>how many forklift trucks will be required to satisfy a specified flow rate. </a:t>
            </a:r>
          </a:p>
          <a:p>
            <a:pPr marL="342900" indent="-342900" algn="l">
              <a:buFont typeface="Arial" panose="020B0604020202020204" pitchFamily="34" charset="0"/>
              <a:buChar char="•"/>
            </a:pPr>
            <a:r>
              <a:rPr lang="en-US" sz="2200" b="0" i="0" u="none" strike="noStrike" baseline="0" dirty="0"/>
              <a:t>Material transport systems can be classified as vehicle-based systems or conveyor systems</a:t>
            </a:r>
          </a:p>
          <a:p>
            <a:pPr marL="342900" indent="-342900" algn="l">
              <a:buFont typeface="Arial" panose="020B0604020202020204" pitchFamily="34" charset="0"/>
              <a:buChar char="•"/>
            </a:pPr>
            <a:r>
              <a:rPr lang="en-US" sz="2200" dirty="0"/>
              <a:t>…</a:t>
            </a:r>
            <a:r>
              <a:rPr lang="en-US" sz="2200" dirty="0" err="1"/>
              <a:t>etc</a:t>
            </a:r>
            <a:endParaRPr lang="en-US" sz="2200" dirty="0"/>
          </a:p>
          <a:p>
            <a:pPr algn="l"/>
            <a:endParaRPr lang="en-US" sz="2200" dirty="0"/>
          </a:p>
        </p:txBody>
      </p:sp>
    </p:spTree>
    <p:extLst>
      <p:ext uri="{BB962C8B-B14F-4D97-AF65-F5344CB8AC3E}">
        <p14:creationId xmlns:p14="http://schemas.microsoft.com/office/powerpoint/2010/main" val="29694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32</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8" name="TextBox 7">
            <a:extLst>
              <a:ext uri="{FF2B5EF4-FFF2-40B4-BE49-F238E27FC236}">
                <a16:creationId xmlns:a16="http://schemas.microsoft.com/office/drawing/2014/main" id="{C7763A2E-50DD-4013-BF9E-3C3A14771AFC}"/>
              </a:ext>
            </a:extLst>
          </p:cNvPr>
          <p:cNvSpPr txBox="1"/>
          <p:nvPr/>
        </p:nvSpPr>
        <p:spPr>
          <a:xfrm>
            <a:off x="628650" y="2486404"/>
            <a:ext cx="7886700" cy="3816429"/>
          </a:xfrm>
          <a:prstGeom prst="rect">
            <a:avLst/>
          </a:prstGeom>
          <a:noFill/>
        </p:spPr>
        <p:txBody>
          <a:bodyPr wrap="square">
            <a:spAutoFit/>
          </a:bodyPr>
          <a:lstStyle/>
          <a:p>
            <a:pPr algn="l"/>
            <a:r>
              <a:rPr lang="en-US" sz="2200" b="0" i="0" u="none" strike="noStrike" baseline="0" dirty="0"/>
              <a:t>Two graphical tools that are useful for displaying and analyzing data in these deliveries are the </a:t>
            </a:r>
          </a:p>
          <a:p>
            <a:pPr marL="285750" indent="-285750" algn="l">
              <a:buFont typeface="Arial" panose="020B0604020202020204" pitchFamily="34" charset="0"/>
              <a:buChar char="•"/>
            </a:pPr>
            <a:r>
              <a:rPr lang="en-US" sz="2200" b="0" i="0" u="none" strike="noStrike" baseline="0" dirty="0"/>
              <a:t>The </a:t>
            </a:r>
            <a:r>
              <a:rPr lang="en-US" sz="2200" b="1" u="none" strike="noStrike" baseline="0" dirty="0">
                <a:solidFill>
                  <a:srgbClr val="002060"/>
                </a:solidFill>
              </a:rPr>
              <a:t>from-to chart </a:t>
            </a:r>
            <a:r>
              <a:rPr lang="en-US" sz="2200" b="0" i="0" u="none" strike="noStrike" baseline="0" dirty="0"/>
              <a:t>is a table that can be used to indicate material flow data and/or distances between multiple locations. </a:t>
            </a:r>
          </a:p>
          <a:p>
            <a:pPr marL="285750" indent="-285750" algn="l">
              <a:buFont typeface="Arial" panose="020B0604020202020204" pitchFamily="34" charset="0"/>
              <a:buChar char="•"/>
            </a:pPr>
            <a:r>
              <a:rPr lang="en-US" sz="2200" b="1" i="0" u="none" strike="noStrike" baseline="0" dirty="0">
                <a:solidFill>
                  <a:srgbClr val="002060"/>
                </a:solidFill>
              </a:rPr>
              <a:t>Network diagrams </a:t>
            </a:r>
            <a:r>
              <a:rPr lang="en-US" sz="2200" b="0" i="0" u="none" strike="noStrike" baseline="0" dirty="0"/>
              <a:t>can also be used to indicate the same type of information. A </a:t>
            </a:r>
            <a:r>
              <a:rPr lang="en-US" sz="2200" b="1" i="1" u="none" strike="noStrike" baseline="0" dirty="0"/>
              <a:t>network diagram </a:t>
            </a:r>
            <a:r>
              <a:rPr lang="en-US" sz="2200" b="0" i="0" u="none" strike="noStrike" baseline="0" dirty="0"/>
              <a:t>consists of nodes and arrows, and the arrows indicate relationships among the nodes. </a:t>
            </a:r>
            <a:br>
              <a:rPr lang="en-US" sz="2200" b="0" i="0" u="none" strike="noStrike" baseline="0" dirty="0"/>
            </a:br>
            <a:br>
              <a:rPr lang="en-US" sz="2200" b="0" i="0" u="none" strike="noStrike" baseline="0" dirty="0"/>
            </a:br>
            <a:r>
              <a:rPr lang="en-US" sz="2200" b="0" i="0" u="none" strike="noStrike" baseline="0" dirty="0"/>
              <a:t>In material handling, the nodes represent locations (e.g., load and unload stations), and the arrows represent material flows and/or distances between the stations.</a:t>
            </a:r>
            <a:endParaRPr lang="en-US" sz="2200" dirty="0"/>
          </a:p>
        </p:txBody>
      </p:sp>
    </p:spTree>
    <p:extLst>
      <p:ext uri="{BB962C8B-B14F-4D97-AF65-F5344CB8AC3E}">
        <p14:creationId xmlns:p14="http://schemas.microsoft.com/office/powerpoint/2010/main" val="64733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33</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pic>
        <p:nvPicPr>
          <p:cNvPr id="6" name="Picture 5">
            <a:extLst>
              <a:ext uri="{FF2B5EF4-FFF2-40B4-BE49-F238E27FC236}">
                <a16:creationId xmlns:a16="http://schemas.microsoft.com/office/drawing/2014/main" id="{889EFECD-5BED-4FE6-A262-61106211A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744" y="3143199"/>
            <a:ext cx="7405062" cy="2696769"/>
          </a:xfrm>
          <a:prstGeom prst="rect">
            <a:avLst/>
          </a:prstGeom>
        </p:spPr>
      </p:pic>
      <p:sp>
        <p:nvSpPr>
          <p:cNvPr id="10" name="TextBox 9">
            <a:extLst>
              <a:ext uri="{FF2B5EF4-FFF2-40B4-BE49-F238E27FC236}">
                <a16:creationId xmlns:a16="http://schemas.microsoft.com/office/drawing/2014/main" id="{D4DFE48F-36CA-4413-8508-6A37C00C84AC}"/>
              </a:ext>
            </a:extLst>
          </p:cNvPr>
          <p:cNvSpPr txBox="1"/>
          <p:nvPr/>
        </p:nvSpPr>
        <p:spPr>
          <a:xfrm>
            <a:off x="999744" y="2496868"/>
            <a:ext cx="7827264" cy="646331"/>
          </a:xfrm>
          <a:prstGeom prst="rect">
            <a:avLst/>
          </a:prstGeom>
          <a:noFill/>
        </p:spPr>
        <p:txBody>
          <a:bodyPr wrap="square">
            <a:spAutoFit/>
          </a:bodyPr>
          <a:lstStyle/>
          <a:p>
            <a:pPr algn="l"/>
            <a:r>
              <a:rPr lang="en-US" sz="1800" b="0" i="0" u="none" strike="noStrike" baseline="0" dirty="0">
                <a:latin typeface="UniversLTStd"/>
              </a:rPr>
              <a:t>From-To Chart Showing Flow Rates, loads/</a:t>
            </a:r>
            <a:r>
              <a:rPr lang="en-US" sz="1800" b="0" i="0" u="none" strike="noStrike" baseline="0" dirty="0" err="1">
                <a:latin typeface="UniversLTStd"/>
              </a:rPr>
              <a:t>hr</a:t>
            </a:r>
            <a:r>
              <a:rPr lang="en-US" sz="1800" b="0" i="0" u="none" strike="noStrike" baseline="0" dirty="0">
                <a:latin typeface="UniversLTStd"/>
              </a:rPr>
              <a:t> (Value Before the Slash), and Travel Distances, m (Value After the Slash), Between Stations in a Layout</a:t>
            </a:r>
            <a:endParaRPr lang="en-US" dirty="0"/>
          </a:p>
        </p:txBody>
      </p:sp>
    </p:spTree>
    <p:extLst>
      <p:ext uri="{BB962C8B-B14F-4D97-AF65-F5344CB8AC3E}">
        <p14:creationId xmlns:p14="http://schemas.microsoft.com/office/powerpoint/2010/main" val="1153991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34</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pic>
        <p:nvPicPr>
          <p:cNvPr id="8" name="Picture 7">
            <a:extLst>
              <a:ext uri="{FF2B5EF4-FFF2-40B4-BE49-F238E27FC236}">
                <a16:creationId xmlns:a16="http://schemas.microsoft.com/office/drawing/2014/main" id="{7058DD74-5BD7-4B54-8677-4ADCB627B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438" y="2651640"/>
            <a:ext cx="3955123" cy="2773920"/>
          </a:xfrm>
          <a:prstGeom prst="rect">
            <a:avLst/>
          </a:prstGeom>
        </p:spPr>
      </p:pic>
      <p:sp>
        <p:nvSpPr>
          <p:cNvPr id="11" name="TextBox 10">
            <a:extLst>
              <a:ext uri="{FF2B5EF4-FFF2-40B4-BE49-F238E27FC236}">
                <a16:creationId xmlns:a16="http://schemas.microsoft.com/office/drawing/2014/main" id="{E53DBF97-A3D4-4511-A34E-926C8D8AE497}"/>
              </a:ext>
            </a:extLst>
          </p:cNvPr>
          <p:cNvSpPr txBox="1"/>
          <p:nvPr/>
        </p:nvSpPr>
        <p:spPr>
          <a:xfrm>
            <a:off x="2250186" y="5425560"/>
            <a:ext cx="7886699" cy="646331"/>
          </a:xfrm>
          <a:prstGeom prst="rect">
            <a:avLst/>
          </a:prstGeom>
          <a:noFill/>
        </p:spPr>
        <p:txBody>
          <a:bodyPr wrap="square">
            <a:spAutoFit/>
          </a:bodyPr>
          <a:lstStyle/>
          <a:p>
            <a:pPr algn="l"/>
            <a:r>
              <a:rPr lang="en-US" sz="1200" b="0" i="0" u="none" strike="noStrike" baseline="0" dirty="0"/>
              <a:t>Network diagram showing material deliveries between load/unload stations. </a:t>
            </a:r>
          </a:p>
          <a:p>
            <a:pPr algn="l"/>
            <a:r>
              <a:rPr lang="en-US" sz="1200" b="0" i="0" u="none" strike="noStrike" baseline="0" dirty="0"/>
              <a:t>Nodes represent the load/unload stations, and arrows are labeled with flow rates, </a:t>
            </a:r>
          </a:p>
          <a:p>
            <a:pPr algn="l"/>
            <a:r>
              <a:rPr lang="en-US" sz="1200" b="0" i="0" u="none" strike="noStrike" baseline="0" dirty="0"/>
              <a:t>loads/</a:t>
            </a:r>
            <a:r>
              <a:rPr lang="en-US" sz="1200" b="0" i="0" u="none" strike="noStrike" baseline="0" dirty="0" err="1"/>
              <a:t>hr</a:t>
            </a:r>
            <a:r>
              <a:rPr lang="en-US" sz="1200" b="0" i="0" u="none" strike="noStrike" baseline="0" dirty="0"/>
              <a:t>, and distances m.</a:t>
            </a:r>
            <a:endParaRPr lang="en-US" sz="1200" dirty="0"/>
          </a:p>
        </p:txBody>
      </p:sp>
    </p:spTree>
    <p:extLst>
      <p:ext uri="{BB962C8B-B14F-4D97-AF65-F5344CB8AC3E}">
        <p14:creationId xmlns:p14="http://schemas.microsoft.com/office/powerpoint/2010/main" val="3182268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35</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9" name="TextBox 8">
            <a:extLst>
              <a:ext uri="{FF2B5EF4-FFF2-40B4-BE49-F238E27FC236}">
                <a16:creationId xmlns:a16="http://schemas.microsoft.com/office/drawing/2014/main" id="{1F3BF241-8D49-460D-94E7-807407AE4199}"/>
              </a:ext>
            </a:extLst>
          </p:cNvPr>
          <p:cNvSpPr txBox="1"/>
          <p:nvPr/>
        </p:nvSpPr>
        <p:spPr>
          <a:xfrm>
            <a:off x="628650" y="2483511"/>
            <a:ext cx="7886700" cy="2462213"/>
          </a:xfrm>
          <a:prstGeom prst="rect">
            <a:avLst/>
          </a:prstGeom>
          <a:noFill/>
        </p:spPr>
        <p:txBody>
          <a:bodyPr wrap="square">
            <a:spAutoFit/>
          </a:bodyPr>
          <a:lstStyle/>
          <a:p>
            <a:pPr algn="l"/>
            <a:r>
              <a:rPr lang="en-US" sz="2200" b="0" i="0" u="none" strike="noStrike" baseline="0" dirty="0"/>
              <a:t>The time for a typical delivery cycle in the operation of a vehicle-based transport system consists of </a:t>
            </a:r>
            <a:br>
              <a:rPr lang="en-US" sz="2200" b="0" i="0" u="none" strike="noStrike" baseline="0" dirty="0"/>
            </a:br>
            <a:endParaRPr lang="en-US" sz="2200" b="0" i="0" u="none" strike="noStrike" baseline="0" dirty="0"/>
          </a:p>
          <a:p>
            <a:pPr marL="457200" indent="-457200" algn="l">
              <a:buAutoNum type="arabicParenBoth"/>
            </a:pPr>
            <a:r>
              <a:rPr lang="en-US" sz="2200" b="0" i="0" u="none" strike="noStrike" baseline="0" dirty="0"/>
              <a:t>loading at the pickup station, </a:t>
            </a:r>
          </a:p>
          <a:p>
            <a:pPr marL="457200" indent="-457200" algn="l">
              <a:buAutoNum type="arabicParenBoth"/>
            </a:pPr>
            <a:r>
              <a:rPr lang="en-US" sz="2200" b="0" i="0" u="none" strike="noStrike" baseline="0" dirty="0"/>
              <a:t>Travel</a:t>
            </a:r>
            <a:r>
              <a:rPr lang="en-US" sz="2200" dirty="0"/>
              <a:t> </a:t>
            </a:r>
            <a:r>
              <a:rPr lang="en-US" sz="2200" b="0" i="0" u="none" strike="noStrike" baseline="0" dirty="0"/>
              <a:t>time to the drop-off station, </a:t>
            </a:r>
          </a:p>
          <a:p>
            <a:pPr marL="457200" indent="-457200" algn="l">
              <a:buAutoNum type="arabicParenBoth"/>
            </a:pPr>
            <a:r>
              <a:rPr lang="en-US" sz="2200" b="0" i="0" u="none" strike="noStrike" baseline="0" dirty="0"/>
              <a:t>unloading at the drop-off station, and </a:t>
            </a:r>
          </a:p>
          <a:p>
            <a:pPr marL="457200" indent="-457200" algn="l">
              <a:buAutoNum type="arabicParenBoth"/>
            </a:pPr>
            <a:r>
              <a:rPr lang="en-US" sz="2200" b="0" i="0" u="none" strike="noStrike" baseline="0" dirty="0"/>
              <a:t>empty travel time of the vehicle between deliveries. </a:t>
            </a:r>
            <a:endParaRPr lang="en-US" sz="2200" dirty="0"/>
          </a:p>
        </p:txBody>
      </p:sp>
    </p:spTree>
    <p:extLst>
      <p:ext uri="{BB962C8B-B14F-4D97-AF65-F5344CB8AC3E}">
        <p14:creationId xmlns:p14="http://schemas.microsoft.com/office/powerpoint/2010/main" val="2673805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36</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8" name="TextBox 7">
            <a:extLst>
              <a:ext uri="{FF2B5EF4-FFF2-40B4-BE49-F238E27FC236}">
                <a16:creationId xmlns:a16="http://schemas.microsoft.com/office/drawing/2014/main" id="{F1D8B561-9AD2-4AF4-A9BE-C60668C386D0}"/>
              </a:ext>
            </a:extLst>
          </p:cNvPr>
          <p:cNvSpPr txBox="1"/>
          <p:nvPr/>
        </p:nvSpPr>
        <p:spPr>
          <a:xfrm>
            <a:off x="628650" y="2453231"/>
            <a:ext cx="7210806" cy="430887"/>
          </a:xfrm>
          <a:prstGeom prst="rect">
            <a:avLst/>
          </a:prstGeom>
          <a:noFill/>
        </p:spPr>
        <p:txBody>
          <a:bodyPr wrap="square">
            <a:spAutoFit/>
          </a:bodyPr>
          <a:lstStyle/>
          <a:p>
            <a:pPr algn="l"/>
            <a:r>
              <a:rPr lang="en-US" sz="2200" b="0" i="0" u="none" strike="noStrike" baseline="0" dirty="0"/>
              <a:t>The total cycle time per delivery per vehicle is given by</a:t>
            </a:r>
            <a:endParaRPr lang="en-US" sz="2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D71C62-18CE-4B50-9D99-C84A1C27DB5A}"/>
                  </a:ext>
                </a:extLst>
              </p:cNvPr>
              <p:cNvSpPr txBox="1"/>
              <p:nvPr/>
            </p:nvSpPr>
            <p:spPr>
              <a:xfrm>
                <a:off x="3151002" y="3288682"/>
                <a:ext cx="2841996" cy="6910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𝐿</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𝐿</m:t>
                              </m:r>
                            </m:e>
                            <m:sub>
                              <m:r>
                                <a:rPr lang="en-US" sz="2200" b="0" i="1" smtClean="0">
                                  <a:latin typeface="Cambria Math" panose="02040503050406030204" pitchFamily="18" charset="0"/>
                                </a:rPr>
                                <m:t>𝑑</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𝑐</m:t>
                              </m:r>
                            </m:sub>
                          </m:sSub>
                        </m:den>
                      </m:f>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𝑈</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𝐿</m:t>
                              </m:r>
                            </m:e>
                            <m:sub>
                              <m:r>
                                <a:rPr lang="en-US" sz="2200" b="0" i="1" smtClean="0">
                                  <a:latin typeface="Cambria Math" panose="02040503050406030204" pitchFamily="18" charset="0"/>
                                </a:rPr>
                                <m:t>𝑒</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𝑐</m:t>
                              </m:r>
                            </m:sub>
                          </m:sSub>
                        </m:den>
                      </m:f>
                    </m:oMath>
                  </m:oMathPara>
                </a14:m>
                <a:endParaRPr lang="en-US" sz="2200" dirty="0"/>
              </a:p>
            </p:txBody>
          </p:sp>
        </mc:Choice>
        <mc:Fallback xmlns="">
          <p:sp>
            <p:nvSpPr>
              <p:cNvPr id="6" name="TextBox 5">
                <a:extLst>
                  <a:ext uri="{FF2B5EF4-FFF2-40B4-BE49-F238E27FC236}">
                    <a16:creationId xmlns:a16="http://schemas.microsoft.com/office/drawing/2014/main" id="{B1D71C62-18CE-4B50-9D99-C84A1C27DB5A}"/>
                  </a:ext>
                </a:extLst>
              </p:cNvPr>
              <p:cNvSpPr txBox="1">
                <a:spLocks noRot="1" noChangeAspect="1" noMove="1" noResize="1" noEditPoints="1" noAdjustHandles="1" noChangeArrowheads="1" noChangeShapeType="1" noTextEdit="1"/>
              </p:cNvSpPr>
              <p:nvPr/>
            </p:nvSpPr>
            <p:spPr>
              <a:xfrm>
                <a:off x="3151002" y="3288682"/>
                <a:ext cx="2841996" cy="6910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06C850-C53E-4914-9927-9100F1342DD7}"/>
                  </a:ext>
                </a:extLst>
              </p:cNvPr>
              <p:cNvSpPr txBox="1"/>
              <p:nvPr/>
            </p:nvSpPr>
            <p:spPr>
              <a:xfrm>
                <a:off x="677037" y="4291867"/>
                <a:ext cx="7789926" cy="1200329"/>
              </a:xfrm>
              <a:prstGeom prst="rect">
                <a:avLst/>
              </a:prstGeom>
              <a:noFill/>
            </p:spPr>
            <p:txBody>
              <a:bodyPr wrap="square">
                <a:spAutoFit/>
              </a:bodyPr>
              <a:lstStyle/>
              <a:p>
                <a:pPr algn="l"/>
                <a:r>
                  <a:rPr lang="en-US" sz="1800" b="0" i="0" u="none" strike="noStrike" baseline="0" dirty="0"/>
                  <a:t>where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𝑐</m:t>
                        </m:r>
                      </m:sub>
                    </m:sSub>
                  </m:oMath>
                </a14:m>
                <a:r>
                  <a:rPr lang="en-US" sz="1800" b="0" i="0" u="none" strike="noStrike" baseline="0" dirty="0"/>
                  <a:t>= delivery cycle time, min/del;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𝐿</m:t>
                        </m:r>
                      </m:sub>
                    </m:sSub>
                  </m:oMath>
                </a14:m>
                <a:r>
                  <a:rPr lang="en-US" sz="1800" b="0" i="0" u="none" strike="noStrike" baseline="0" dirty="0"/>
                  <a:t>= time to load at load station, min;</a:t>
                </a:r>
              </a:p>
              <a:p>
                <a:pPr algn="l"/>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𝐿</m:t>
                        </m:r>
                      </m:e>
                      <m:sub>
                        <m:r>
                          <a:rPr lang="en-US" sz="1800" b="0" i="1" u="none" strike="noStrike" baseline="0" smtClean="0">
                            <a:latin typeface="Cambria Math" panose="02040503050406030204" pitchFamily="18" charset="0"/>
                          </a:rPr>
                          <m:t>𝑑</m:t>
                        </m:r>
                      </m:sub>
                    </m:sSub>
                  </m:oMath>
                </a14:m>
                <a:r>
                  <a:rPr lang="en-US" sz="1800" b="0" i="0" u="none" strike="noStrike" baseline="0" dirty="0"/>
                  <a:t>= distance the vehicle travels between load and unload station, m ;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𝑣</m:t>
                        </m:r>
                      </m:e>
                      <m:sub>
                        <m:r>
                          <a:rPr lang="en-US" sz="1800" b="0" i="1" u="none" strike="noStrike" baseline="0" smtClean="0">
                            <a:latin typeface="Cambria Math" panose="02040503050406030204" pitchFamily="18" charset="0"/>
                          </a:rPr>
                          <m:t>𝑐</m:t>
                        </m:r>
                      </m:sub>
                    </m:sSub>
                  </m:oMath>
                </a14:m>
                <a:r>
                  <a:rPr lang="en-US" sz="800" b="0" i="1" u="none" strike="noStrike" baseline="0" dirty="0"/>
                  <a:t> </a:t>
                </a:r>
                <a:r>
                  <a:rPr lang="en-US" sz="1800" b="0" i="0" u="none" strike="noStrike" baseline="0" dirty="0"/>
                  <a:t>= carrier velocity, m/min ,</a:t>
                </a:r>
                <a:r>
                  <a:rPr lang="en-US" sz="1800" b="0" i="0" u="none" strike="noStrike" dirty="0"/>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𝑈</m:t>
                        </m:r>
                      </m:sub>
                    </m:sSub>
                  </m:oMath>
                </a14:m>
                <a:r>
                  <a:rPr lang="en-US" sz="800" b="0" i="1" u="none" strike="noStrike" baseline="0" dirty="0"/>
                  <a:t> </a:t>
                </a:r>
                <a:r>
                  <a:rPr lang="en-US" sz="1800" b="0" i="0" u="none" strike="noStrike" baseline="0" dirty="0"/>
                  <a:t>= time to unload at unload station, min; and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𝐿</m:t>
                        </m:r>
                      </m:e>
                      <m:sub>
                        <m:r>
                          <a:rPr lang="en-US" sz="1800" b="0" i="1" u="none" strike="noStrike" baseline="0" smtClean="0">
                            <a:latin typeface="Cambria Math" panose="02040503050406030204" pitchFamily="18" charset="0"/>
                          </a:rPr>
                          <m:t>𝑒</m:t>
                        </m:r>
                      </m:sub>
                    </m:sSub>
                  </m:oMath>
                </a14:m>
                <a:r>
                  <a:rPr lang="en-US" sz="1800" b="0" i="0" u="none" strike="noStrike" baseline="0" dirty="0"/>
                  <a:t>= distance the vehicle travels empty until the start of the next delivery cycle, m .</a:t>
                </a:r>
                <a:endParaRPr lang="en-US" dirty="0"/>
              </a:p>
            </p:txBody>
          </p:sp>
        </mc:Choice>
        <mc:Fallback xmlns="">
          <p:sp>
            <p:nvSpPr>
              <p:cNvPr id="11" name="TextBox 10">
                <a:extLst>
                  <a:ext uri="{FF2B5EF4-FFF2-40B4-BE49-F238E27FC236}">
                    <a16:creationId xmlns:a16="http://schemas.microsoft.com/office/drawing/2014/main" id="{DA06C850-C53E-4914-9927-9100F1342DD7}"/>
                  </a:ext>
                </a:extLst>
              </p:cNvPr>
              <p:cNvSpPr txBox="1">
                <a:spLocks noRot="1" noChangeAspect="1" noMove="1" noResize="1" noEditPoints="1" noAdjustHandles="1" noChangeArrowheads="1" noChangeShapeType="1" noTextEdit="1"/>
              </p:cNvSpPr>
              <p:nvPr/>
            </p:nvSpPr>
            <p:spPr>
              <a:xfrm>
                <a:off x="677037" y="4291867"/>
                <a:ext cx="7789926" cy="1200329"/>
              </a:xfrm>
              <a:prstGeom prst="rect">
                <a:avLst/>
              </a:prstGeom>
              <a:blipFill>
                <a:blip r:embed="rId3"/>
                <a:stretch>
                  <a:fillRect l="-626" t="-2538" r="-469" b="-7107"/>
                </a:stretch>
              </a:blipFill>
            </p:spPr>
            <p:txBody>
              <a:bodyPr/>
              <a:lstStyle/>
              <a:p>
                <a:r>
                  <a:rPr lang="en-US">
                    <a:noFill/>
                  </a:rPr>
                  <a:t> </a:t>
                </a:r>
              </a:p>
            </p:txBody>
          </p:sp>
        </mc:Fallback>
      </mc:AlternateContent>
    </p:spTree>
    <p:extLst>
      <p:ext uri="{BB962C8B-B14F-4D97-AF65-F5344CB8AC3E}">
        <p14:creationId xmlns:p14="http://schemas.microsoft.com/office/powerpoint/2010/main" val="208443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37</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873103"/>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10" name="TextBox 9">
            <a:extLst>
              <a:ext uri="{FF2B5EF4-FFF2-40B4-BE49-F238E27FC236}">
                <a16:creationId xmlns:a16="http://schemas.microsoft.com/office/drawing/2014/main" id="{5975E753-C762-4031-94B4-EDAE70D9816A}"/>
              </a:ext>
            </a:extLst>
          </p:cNvPr>
          <p:cNvSpPr txBox="1"/>
          <p:nvPr/>
        </p:nvSpPr>
        <p:spPr>
          <a:xfrm>
            <a:off x="628650" y="2627067"/>
            <a:ext cx="7886700" cy="3139321"/>
          </a:xfrm>
          <a:prstGeom prst="rect">
            <a:avLst/>
          </a:prstGeom>
          <a:noFill/>
        </p:spPr>
        <p:txBody>
          <a:bodyPr wrap="square">
            <a:spAutoFit/>
          </a:bodyPr>
          <a:lstStyle/>
          <a:p>
            <a:pPr algn="l"/>
            <a:r>
              <a:rPr lang="en-US" sz="2200" b="0" i="0" u="none" strike="noStrike" baseline="0" dirty="0"/>
              <a:t>The delivery cycle time </a:t>
            </a:r>
            <a:r>
              <a:rPr lang="en-US" sz="2200" b="0" i="1" u="none" strike="noStrike" baseline="0" dirty="0"/>
              <a:t>Tc </a:t>
            </a:r>
            <a:r>
              <a:rPr lang="en-US" sz="2200" b="0" i="0" u="none" strike="noStrike" baseline="0" dirty="0"/>
              <a:t>can be used to determine two values of interest in a vehicle-based transport system: </a:t>
            </a:r>
          </a:p>
          <a:p>
            <a:pPr algn="l"/>
            <a:endParaRPr lang="en-US" sz="2200" dirty="0"/>
          </a:p>
          <a:p>
            <a:pPr marL="457200" indent="-457200" algn="l">
              <a:buAutoNum type="arabicParenBoth"/>
            </a:pPr>
            <a:r>
              <a:rPr lang="en-US" sz="2200" b="0" i="0" u="none" strike="noStrike" baseline="0" dirty="0"/>
              <a:t>rate of deliveries per vehicle</a:t>
            </a:r>
          </a:p>
          <a:p>
            <a:pPr marL="457200" indent="-457200" algn="l">
              <a:buAutoNum type="arabicParenBoth"/>
            </a:pPr>
            <a:r>
              <a:rPr lang="en-US" sz="2200" b="0" i="0" u="none" strike="noStrike" baseline="0" dirty="0"/>
              <a:t>number of vehicles required to satisfy a specified total delivery requirement. </a:t>
            </a:r>
          </a:p>
          <a:p>
            <a:pPr algn="l"/>
            <a:endParaRPr lang="en-US" sz="2200" dirty="0"/>
          </a:p>
          <a:p>
            <a:pPr algn="l"/>
            <a:r>
              <a:rPr lang="en-US" sz="2200" b="0" i="0" u="none" strike="noStrike" baseline="0" dirty="0"/>
              <a:t>The analysis is based on hourly rates and requirements, but the equations can readily be adapted for other time periods.</a:t>
            </a:r>
            <a:endParaRPr lang="en-US" sz="2200" dirty="0"/>
          </a:p>
        </p:txBody>
      </p:sp>
    </p:spTree>
    <p:extLst>
      <p:ext uri="{BB962C8B-B14F-4D97-AF65-F5344CB8AC3E}">
        <p14:creationId xmlns:p14="http://schemas.microsoft.com/office/powerpoint/2010/main" val="151260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38</a:t>
            </a:fld>
            <a:endParaRPr lang="en-US"/>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8" name="TextBox 7">
            <a:extLst>
              <a:ext uri="{FF2B5EF4-FFF2-40B4-BE49-F238E27FC236}">
                <a16:creationId xmlns:a16="http://schemas.microsoft.com/office/drawing/2014/main" id="{D25911EC-4282-434F-9172-803AC996BBFF}"/>
              </a:ext>
            </a:extLst>
          </p:cNvPr>
          <p:cNvSpPr txBox="1"/>
          <p:nvPr/>
        </p:nvSpPr>
        <p:spPr>
          <a:xfrm>
            <a:off x="707898" y="2025908"/>
            <a:ext cx="8039862" cy="4493538"/>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t>The </a:t>
            </a:r>
            <a:r>
              <a:rPr lang="en-US" sz="2200" b="1" i="0" u="none" strike="noStrike" baseline="0" dirty="0"/>
              <a:t>hourly rate of deliveries per vehicle </a:t>
            </a:r>
            <a:r>
              <a:rPr lang="en-US" sz="2200" b="0" i="0" u="none" strike="noStrike" baseline="0" dirty="0"/>
              <a:t>is 60 min divided by the delivery cycle time </a:t>
            </a:r>
            <a:r>
              <a:rPr lang="en-US" sz="2200" b="0" i="1" u="none" strike="noStrike" baseline="0" dirty="0"/>
              <a:t>Tc</a:t>
            </a:r>
            <a:r>
              <a:rPr lang="en-US" sz="2200" b="0" i="0" u="none" strike="noStrike" baseline="0" dirty="0"/>
              <a:t>, adjusting for any time losses during the hour. </a:t>
            </a:r>
          </a:p>
          <a:p>
            <a:pPr marL="285750" indent="-285750" algn="l">
              <a:buFont typeface="Arial" panose="020B0604020202020204" pitchFamily="34" charset="0"/>
              <a:buChar char="•"/>
            </a:pPr>
            <a:endParaRPr lang="en-US" sz="2200" dirty="0"/>
          </a:p>
          <a:p>
            <a:pPr marL="285750" indent="-285750" algn="l">
              <a:buFont typeface="Arial" panose="020B0604020202020204" pitchFamily="34" charset="0"/>
              <a:buChar char="•"/>
            </a:pPr>
            <a:r>
              <a:rPr lang="en-US" sz="2200" b="0" i="0" u="none" strike="noStrike" baseline="0" dirty="0"/>
              <a:t>The possible time losses include </a:t>
            </a:r>
          </a:p>
          <a:p>
            <a:pPr marL="742950" lvl="1" indent="-285750">
              <a:buFont typeface="Arial" panose="020B0604020202020204" pitchFamily="34" charset="0"/>
              <a:buChar char="•"/>
            </a:pPr>
            <a:r>
              <a:rPr lang="en-US" sz="2200" b="0" i="0" u="none" strike="noStrike" baseline="0" dirty="0"/>
              <a:t>availability,</a:t>
            </a:r>
          </a:p>
          <a:p>
            <a:pPr marL="742950" lvl="1" indent="-285750">
              <a:buFont typeface="Arial" panose="020B0604020202020204" pitchFamily="34" charset="0"/>
              <a:buChar char="•"/>
            </a:pPr>
            <a:r>
              <a:rPr lang="en-US" sz="2200" dirty="0"/>
              <a:t>	</a:t>
            </a:r>
            <a:r>
              <a:rPr lang="en-US" sz="2200" b="0" i="0" u="none" strike="noStrike" baseline="0" dirty="0"/>
              <a:t>traffic congestion, and </a:t>
            </a:r>
            <a:endParaRPr lang="en-US" sz="2200" dirty="0"/>
          </a:p>
          <a:p>
            <a:pPr marL="742950" lvl="1" indent="-285750">
              <a:buFont typeface="Arial" panose="020B0604020202020204" pitchFamily="34" charset="0"/>
              <a:buChar char="•"/>
            </a:pPr>
            <a:r>
              <a:rPr lang="en-US" sz="2200" b="0" i="0" u="none" strike="noStrike" baseline="0" dirty="0"/>
              <a:t>efficiency of manual drivers in the case of manually</a:t>
            </a:r>
          </a:p>
          <a:p>
            <a:pPr algn="l"/>
            <a:r>
              <a:rPr lang="en-US" sz="2200" b="0" i="0" u="none" strike="noStrike" baseline="0" dirty="0"/>
              <a:t>	operated trucks. </a:t>
            </a:r>
          </a:p>
          <a:p>
            <a:pPr algn="l"/>
            <a:endParaRPr lang="en-US" sz="2200" dirty="0"/>
          </a:p>
          <a:p>
            <a:pPr algn="l"/>
            <a:r>
              <a:rPr lang="en-US" sz="2200" b="1" i="1" u="none" strike="noStrike" baseline="0" dirty="0"/>
              <a:t>Note :Availability </a:t>
            </a:r>
            <a:r>
              <a:rPr lang="en-US" sz="2200" b="0" i="1" u="none" strike="noStrike" baseline="0" dirty="0"/>
              <a:t>A </a:t>
            </a:r>
            <a:r>
              <a:rPr lang="en-US" sz="2200" b="0" i="0" u="none" strike="noStrike" baseline="0" dirty="0"/>
              <a:t>is a reliability factor defined as the proportion</a:t>
            </a:r>
          </a:p>
          <a:p>
            <a:pPr algn="l"/>
            <a:r>
              <a:rPr lang="en-US" sz="2200" b="0" i="0" u="none" strike="noStrike" baseline="0" dirty="0"/>
              <a:t>of total shift time that the vehicle is operational and not broken down or being repaired.</a:t>
            </a:r>
            <a:endParaRPr lang="en-US" sz="2200" dirty="0"/>
          </a:p>
        </p:txBody>
      </p:sp>
    </p:spTree>
    <p:extLst>
      <p:ext uri="{BB962C8B-B14F-4D97-AF65-F5344CB8AC3E}">
        <p14:creationId xmlns:p14="http://schemas.microsoft.com/office/powerpoint/2010/main" val="2960169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39</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5911EC-4282-434F-9172-803AC996BBFF}"/>
                  </a:ext>
                </a:extLst>
              </p:cNvPr>
              <p:cNvSpPr txBox="1"/>
              <p:nvPr/>
            </p:nvSpPr>
            <p:spPr>
              <a:xfrm>
                <a:off x="628650" y="2113899"/>
                <a:ext cx="8039862" cy="1107996"/>
              </a:xfrm>
              <a:prstGeom prst="rect">
                <a:avLst/>
              </a:prstGeom>
              <a:noFill/>
            </p:spPr>
            <p:txBody>
              <a:bodyPr wrap="square">
                <a:spAutoFit/>
              </a:bodyPr>
              <a:lstStyle/>
              <a:p>
                <a:pPr algn="l"/>
                <a:r>
                  <a:rPr lang="en-US" sz="2200" b="1" i="1" dirty="0">
                    <a:solidFill>
                      <a:srgbClr val="FF0000"/>
                    </a:solidFill>
                  </a:rPr>
                  <a:t>Recall</a:t>
                </a:r>
                <a:r>
                  <a:rPr lang="en-US" sz="2200" b="1" i="1" u="none" strike="noStrike" baseline="0" dirty="0"/>
                  <a:t> :</a:t>
                </a:r>
                <a:r>
                  <a:rPr lang="en-US" sz="2200" b="1" i="1" u="none" strike="noStrike" baseline="0" dirty="0">
                    <a:solidFill>
                      <a:srgbClr val="002060"/>
                    </a:solidFill>
                  </a:rPr>
                  <a:t>Availability </a:t>
                </a:r>
                <a14:m>
                  <m:oMath xmlns:m="http://schemas.openxmlformats.org/officeDocument/2006/math">
                    <m:r>
                      <a:rPr lang="en-US" sz="2200" b="1" i="1" u="none" strike="noStrike" baseline="0" smtClean="0">
                        <a:solidFill>
                          <a:srgbClr val="002060"/>
                        </a:solidFill>
                        <a:latin typeface="Cambria Math" panose="02040503050406030204" pitchFamily="18" charset="0"/>
                      </a:rPr>
                      <m:t>𝑨</m:t>
                    </m:r>
                  </m:oMath>
                </a14:m>
                <a:r>
                  <a:rPr lang="en-US" sz="2200" b="0" i="1" u="none" strike="noStrike" baseline="0" dirty="0">
                    <a:solidFill>
                      <a:srgbClr val="002060"/>
                    </a:solidFill>
                  </a:rPr>
                  <a:t> </a:t>
                </a:r>
                <a:r>
                  <a:rPr lang="en-US" sz="2200" b="0" i="0" u="none" strike="noStrike" baseline="0" dirty="0"/>
                  <a:t>is a reliability factor defined as the proportion</a:t>
                </a:r>
              </a:p>
              <a:p>
                <a:pPr algn="l"/>
                <a:r>
                  <a:rPr lang="en-US" sz="2200" b="0" i="0" u="none" strike="noStrike" baseline="0" dirty="0"/>
                  <a:t>of total shift time that the vehicle is operational and not broken down or being repaired.</a:t>
                </a:r>
                <a:endParaRPr lang="en-US" sz="2200" dirty="0"/>
              </a:p>
            </p:txBody>
          </p:sp>
        </mc:Choice>
        <mc:Fallback xmlns="">
          <p:sp>
            <p:nvSpPr>
              <p:cNvPr id="8" name="TextBox 7">
                <a:extLst>
                  <a:ext uri="{FF2B5EF4-FFF2-40B4-BE49-F238E27FC236}">
                    <a16:creationId xmlns:a16="http://schemas.microsoft.com/office/drawing/2014/main" id="{D25911EC-4282-434F-9172-803AC996BBFF}"/>
                  </a:ext>
                </a:extLst>
              </p:cNvPr>
              <p:cNvSpPr txBox="1">
                <a:spLocks noRot="1" noChangeAspect="1" noMove="1" noResize="1" noEditPoints="1" noAdjustHandles="1" noChangeArrowheads="1" noChangeShapeType="1" noTextEdit="1"/>
              </p:cNvSpPr>
              <p:nvPr/>
            </p:nvSpPr>
            <p:spPr>
              <a:xfrm>
                <a:off x="628650" y="2113899"/>
                <a:ext cx="8039862" cy="1107996"/>
              </a:xfrm>
              <a:prstGeom prst="rect">
                <a:avLst/>
              </a:prstGeom>
              <a:blipFill>
                <a:blip r:embed="rId2"/>
                <a:stretch>
                  <a:fillRect l="-986" t="-3846"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9D59B2-0F95-41C9-8A64-D2E04835727A}"/>
                  </a:ext>
                </a:extLst>
              </p:cNvPr>
              <p:cNvSpPr txBox="1"/>
              <p:nvPr/>
            </p:nvSpPr>
            <p:spPr>
              <a:xfrm>
                <a:off x="628650" y="3200401"/>
                <a:ext cx="7886700" cy="1785104"/>
              </a:xfrm>
              <a:prstGeom prst="rect">
                <a:avLst/>
              </a:prstGeom>
              <a:noFill/>
            </p:spPr>
            <p:txBody>
              <a:bodyPr wrap="square">
                <a:spAutoFit/>
              </a:bodyPr>
              <a:lstStyle/>
              <a:p>
                <a:pPr algn="l"/>
                <a:r>
                  <a:rPr lang="en-US" sz="2200" b="0" i="0" u="none" strike="noStrike" baseline="0" dirty="0"/>
                  <a:t>the </a:t>
                </a:r>
                <a:r>
                  <a:rPr lang="en-US" sz="2200" b="1" i="1" u="none" strike="noStrike" baseline="0" dirty="0">
                    <a:solidFill>
                      <a:srgbClr val="002060"/>
                    </a:solidFill>
                  </a:rPr>
                  <a:t>traffic factor </a:t>
                </a:r>
                <a14:m>
                  <m:oMath xmlns:m="http://schemas.openxmlformats.org/officeDocument/2006/math">
                    <m:sSub>
                      <m:sSubPr>
                        <m:ctrlPr>
                          <a:rPr lang="en-US" sz="2200" b="1" i="1" u="none" strike="noStrike" baseline="0" smtClean="0">
                            <a:solidFill>
                              <a:srgbClr val="002060"/>
                            </a:solidFill>
                            <a:latin typeface="Cambria Math" panose="02040503050406030204" pitchFamily="18" charset="0"/>
                          </a:rPr>
                        </m:ctrlPr>
                      </m:sSubPr>
                      <m:e>
                        <m:r>
                          <a:rPr lang="en-US" sz="2200" b="1" i="1" u="none" strike="noStrike" baseline="0" smtClean="0">
                            <a:solidFill>
                              <a:srgbClr val="002060"/>
                            </a:solidFill>
                            <a:latin typeface="Cambria Math" panose="02040503050406030204" pitchFamily="18" charset="0"/>
                          </a:rPr>
                          <m:t>𝑭</m:t>
                        </m:r>
                      </m:e>
                      <m:sub>
                        <m:r>
                          <a:rPr lang="en-US" sz="2200" b="1" i="1" u="none" strike="noStrike" baseline="0" smtClean="0">
                            <a:solidFill>
                              <a:srgbClr val="002060"/>
                            </a:solidFill>
                            <a:latin typeface="Cambria Math" panose="02040503050406030204" pitchFamily="18" charset="0"/>
                          </a:rPr>
                          <m:t>𝒕</m:t>
                        </m:r>
                      </m:sub>
                    </m:sSub>
                  </m:oMath>
                </a14:m>
                <a:r>
                  <a:rPr lang="en-US" sz="2200" b="0" i="1" u="none" strike="noStrike" baseline="0" dirty="0">
                    <a:solidFill>
                      <a:srgbClr val="002060"/>
                    </a:solidFill>
                  </a:rPr>
                  <a:t> </a:t>
                </a:r>
                <a:r>
                  <a:rPr lang="en-US" sz="2200" b="0" i="0" u="none" strike="noStrike" baseline="0" dirty="0"/>
                  <a:t>is defined as a parameter for estimating the effect of  losses on system performance. Sources of inefficiency accounted for by the traffic factor include waiting at intersections, blocking of vehicles (as in an AGVS), and waiting in a queue at load/unload stations.</a:t>
                </a:r>
                <a:endParaRPr lang="en-US" sz="2200" dirty="0"/>
              </a:p>
            </p:txBody>
          </p:sp>
        </mc:Choice>
        <mc:Fallback xmlns="">
          <p:sp>
            <p:nvSpPr>
              <p:cNvPr id="9" name="TextBox 8">
                <a:extLst>
                  <a:ext uri="{FF2B5EF4-FFF2-40B4-BE49-F238E27FC236}">
                    <a16:creationId xmlns:a16="http://schemas.microsoft.com/office/drawing/2014/main" id="{849D59B2-0F95-41C9-8A64-D2E04835727A}"/>
                  </a:ext>
                </a:extLst>
              </p:cNvPr>
              <p:cNvSpPr txBox="1">
                <a:spLocks noRot="1" noChangeAspect="1" noMove="1" noResize="1" noEditPoints="1" noAdjustHandles="1" noChangeArrowheads="1" noChangeShapeType="1" noTextEdit="1"/>
              </p:cNvSpPr>
              <p:nvPr/>
            </p:nvSpPr>
            <p:spPr>
              <a:xfrm>
                <a:off x="628650" y="3200401"/>
                <a:ext cx="7886700" cy="1785104"/>
              </a:xfrm>
              <a:prstGeom prst="rect">
                <a:avLst/>
              </a:prstGeom>
              <a:blipFill>
                <a:blip r:embed="rId3"/>
                <a:stretch>
                  <a:fillRect l="-1005" t="-2389" b="-5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E4BEA7-9C72-492C-BF0D-D13BE3749D29}"/>
                  </a:ext>
                </a:extLst>
              </p:cNvPr>
              <p:cNvSpPr txBox="1"/>
              <p:nvPr/>
            </p:nvSpPr>
            <p:spPr>
              <a:xfrm>
                <a:off x="628650" y="4985505"/>
                <a:ext cx="7886700" cy="1107996"/>
              </a:xfrm>
              <a:prstGeom prst="rect">
                <a:avLst/>
              </a:prstGeom>
              <a:noFill/>
            </p:spPr>
            <p:txBody>
              <a:bodyPr wrap="square">
                <a:spAutoFit/>
              </a:bodyPr>
              <a:lstStyle/>
              <a:p>
                <a:pPr algn="l"/>
                <a:r>
                  <a:rPr lang="en-US" sz="2200" b="1" i="1" u="none" strike="noStrike" baseline="0" dirty="0">
                    <a:solidFill>
                      <a:srgbClr val="002060"/>
                    </a:solidFill>
                  </a:rPr>
                  <a:t>Worker efficiency </a:t>
                </a:r>
                <a:r>
                  <a:rPr lang="en-US" sz="2200" b="0" i="0" u="none" strike="noStrike" baseline="0" dirty="0"/>
                  <a:t>is defined as the actual work rate of the human operator relative to the work rate expected under standard or normal performance. Let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𝑤</m:t>
                        </m:r>
                      </m:sub>
                    </m:sSub>
                  </m:oMath>
                </a14:m>
                <a:r>
                  <a:rPr lang="en-US" sz="2200" b="0" i="1" u="none" strike="noStrike" baseline="0" dirty="0"/>
                  <a:t> </a:t>
                </a:r>
                <a:r>
                  <a:rPr lang="en-US" sz="2200" b="0" i="0" u="none" strike="noStrike" baseline="0" dirty="0"/>
                  <a:t>symbolize worker efficiency.</a:t>
                </a:r>
                <a:endParaRPr lang="en-US" sz="2200" dirty="0"/>
              </a:p>
            </p:txBody>
          </p:sp>
        </mc:Choice>
        <mc:Fallback xmlns="">
          <p:sp>
            <p:nvSpPr>
              <p:cNvPr id="10" name="TextBox 9">
                <a:extLst>
                  <a:ext uri="{FF2B5EF4-FFF2-40B4-BE49-F238E27FC236}">
                    <a16:creationId xmlns:a16="http://schemas.microsoft.com/office/drawing/2014/main" id="{3DE4BEA7-9C72-492C-BF0D-D13BE3749D29}"/>
                  </a:ext>
                </a:extLst>
              </p:cNvPr>
              <p:cNvSpPr txBox="1">
                <a:spLocks noRot="1" noChangeAspect="1" noMove="1" noResize="1" noEditPoints="1" noAdjustHandles="1" noChangeArrowheads="1" noChangeShapeType="1" noTextEdit="1"/>
              </p:cNvSpPr>
              <p:nvPr/>
            </p:nvSpPr>
            <p:spPr>
              <a:xfrm>
                <a:off x="628650" y="4985505"/>
                <a:ext cx="7886700" cy="1107996"/>
              </a:xfrm>
              <a:prstGeom prst="rect">
                <a:avLst/>
              </a:prstGeom>
              <a:blipFill>
                <a:blip r:embed="rId4"/>
                <a:stretch>
                  <a:fillRect l="-1005" t="-3846" b="-9890"/>
                </a:stretch>
              </a:blipFill>
            </p:spPr>
            <p:txBody>
              <a:bodyPr/>
              <a:lstStyle/>
              <a:p>
                <a:r>
                  <a:rPr lang="en-US">
                    <a:noFill/>
                  </a:rPr>
                  <a:t> </a:t>
                </a:r>
              </a:p>
            </p:txBody>
          </p:sp>
        </mc:Fallback>
      </mc:AlternateContent>
    </p:spTree>
    <p:extLst>
      <p:ext uri="{BB962C8B-B14F-4D97-AF65-F5344CB8AC3E}">
        <p14:creationId xmlns:p14="http://schemas.microsoft.com/office/powerpoint/2010/main" val="31168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B78-1793-49F9-943A-9CFE1F9DF421}"/>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FBBC7062-0863-4BA6-B9AC-136EBF90C0AE}"/>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B452D955-7925-4F02-B3AC-14307959585D}"/>
              </a:ext>
            </a:extLst>
          </p:cNvPr>
          <p:cNvSpPr>
            <a:spLocks noGrp="1"/>
          </p:cNvSpPr>
          <p:nvPr>
            <p:ph type="sldNum" sz="quarter" idx="12"/>
          </p:nvPr>
        </p:nvSpPr>
        <p:spPr/>
        <p:txBody>
          <a:bodyPr/>
          <a:lstStyle/>
          <a:p>
            <a:fld id="{002E2CAC-6674-414A-8D65-CF8BBF4DD0CA}" type="slidenum">
              <a:rPr lang="en-US" smtClean="0"/>
              <a:t>4</a:t>
            </a:fld>
            <a:endParaRPr lang="en-US"/>
          </a:p>
        </p:txBody>
      </p:sp>
      <p:sp>
        <p:nvSpPr>
          <p:cNvPr id="7" name="TextBox 6">
            <a:extLst>
              <a:ext uri="{FF2B5EF4-FFF2-40B4-BE49-F238E27FC236}">
                <a16:creationId xmlns:a16="http://schemas.microsoft.com/office/drawing/2014/main" id="{86653E8E-EBB5-4E59-89C3-5C7C668E63FD}"/>
              </a:ext>
            </a:extLst>
          </p:cNvPr>
          <p:cNvSpPr txBox="1"/>
          <p:nvPr/>
        </p:nvSpPr>
        <p:spPr>
          <a:xfrm>
            <a:off x="628650" y="1961864"/>
            <a:ext cx="7886700" cy="1107996"/>
          </a:xfrm>
          <a:prstGeom prst="rect">
            <a:avLst/>
          </a:prstGeom>
          <a:noFill/>
        </p:spPr>
        <p:txBody>
          <a:bodyPr wrap="square">
            <a:spAutoFit/>
          </a:bodyPr>
          <a:lstStyle/>
          <a:p>
            <a:r>
              <a:rPr lang="en-US" sz="2200" b="0" i="0" u="none" strike="noStrike" baseline="0" dirty="0"/>
              <a:t>“the movement, protection, storage and control of materials and products throughout the process of manufacture and distribution, consumption and disposal”</a:t>
            </a:r>
            <a:endParaRPr lang="en-US" sz="2200" dirty="0"/>
          </a:p>
        </p:txBody>
      </p:sp>
      <p:sp>
        <p:nvSpPr>
          <p:cNvPr id="9" name="TextBox 8">
            <a:extLst>
              <a:ext uri="{FF2B5EF4-FFF2-40B4-BE49-F238E27FC236}">
                <a16:creationId xmlns:a16="http://schemas.microsoft.com/office/drawing/2014/main" id="{087CEC8C-A1FB-439D-A120-262CBA7EDE38}"/>
              </a:ext>
            </a:extLst>
          </p:cNvPr>
          <p:cNvSpPr txBox="1"/>
          <p:nvPr/>
        </p:nvSpPr>
        <p:spPr>
          <a:xfrm>
            <a:off x="628650" y="3429000"/>
            <a:ext cx="7886700" cy="2800767"/>
          </a:xfrm>
          <a:prstGeom prst="rect">
            <a:avLst/>
          </a:prstGeom>
          <a:noFill/>
        </p:spPr>
        <p:txBody>
          <a:bodyPr wrap="square">
            <a:spAutoFit/>
          </a:bodyPr>
          <a:lstStyle/>
          <a:p>
            <a:pPr algn="l"/>
            <a:r>
              <a:rPr lang="en-US" sz="2200" b="0" i="0" u="none" strike="noStrike" baseline="0" dirty="0"/>
              <a:t>The handling of materials must be performed</a:t>
            </a:r>
          </a:p>
          <a:p>
            <a:pPr marL="342900" indent="-342900" algn="l">
              <a:buFont typeface="Arial" panose="020B0604020202020204" pitchFamily="34" charset="0"/>
              <a:buChar char="•"/>
            </a:pPr>
            <a:r>
              <a:rPr lang="en-US" sz="2200" b="0" i="0" u="none" strike="noStrike" baseline="0" dirty="0"/>
              <a:t>safely, </a:t>
            </a:r>
          </a:p>
          <a:p>
            <a:pPr marL="342900" indent="-342900" algn="l">
              <a:buFont typeface="Arial" panose="020B0604020202020204" pitchFamily="34" charset="0"/>
              <a:buChar char="•"/>
            </a:pPr>
            <a:r>
              <a:rPr lang="en-US" sz="2200" b="0" i="0" u="none" strike="noStrike" baseline="0" dirty="0"/>
              <a:t>efficiently, </a:t>
            </a:r>
          </a:p>
          <a:p>
            <a:pPr marL="342900" indent="-342900" algn="l">
              <a:buFont typeface="Arial" panose="020B0604020202020204" pitchFamily="34" charset="0"/>
              <a:buChar char="•"/>
            </a:pPr>
            <a:r>
              <a:rPr lang="en-US" sz="2200" b="0" i="0" u="none" strike="noStrike" baseline="0" dirty="0"/>
              <a:t>at low cost, </a:t>
            </a:r>
          </a:p>
          <a:p>
            <a:pPr marL="342900" indent="-342900" algn="l">
              <a:buFont typeface="Arial" panose="020B0604020202020204" pitchFamily="34" charset="0"/>
              <a:buChar char="•"/>
            </a:pPr>
            <a:r>
              <a:rPr lang="en-US" sz="2200" b="0" i="0" u="none" strike="noStrike" baseline="0" dirty="0"/>
              <a:t>in a timely manner,</a:t>
            </a:r>
          </a:p>
          <a:p>
            <a:pPr marL="342900" indent="-342900" algn="l">
              <a:buFont typeface="Arial" panose="020B0604020202020204" pitchFamily="34" charset="0"/>
              <a:buChar char="•"/>
            </a:pPr>
            <a:r>
              <a:rPr lang="en-US" sz="2200" b="0" i="0" u="none" strike="noStrike" baseline="0" dirty="0"/>
              <a:t> accurately (the right materials in the right quantities to the right locations), and </a:t>
            </a:r>
          </a:p>
          <a:p>
            <a:pPr marL="342900" indent="-342900" algn="l">
              <a:buFont typeface="Arial" panose="020B0604020202020204" pitchFamily="34" charset="0"/>
              <a:buChar char="•"/>
            </a:pPr>
            <a:r>
              <a:rPr lang="en-US" sz="2200" b="0" i="0" u="none" strike="noStrike" baseline="0" dirty="0"/>
              <a:t>without damage to the materials.</a:t>
            </a:r>
            <a:endParaRPr lang="en-US" sz="2200" dirty="0"/>
          </a:p>
        </p:txBody>
      </p:sp>
    </p:spTree>
    <p:extLst>
      <p:ext uri="{BB962C8B-B14F-4D97-AF65-F5344CB8AC3E}">
        <p14:creationId xmlns:p14="http://schemas.microsoft.com/office/powerpoint/2010/main" val="3888768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40</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9EDE0A-B8B2-417F-A0BB-A411CA913010}"/>
                  </a:ext>
                </a:extLst>
              </p:cNvPr>
              <p:cNvSpPr txBox="1"/>
              <p:nvPr/>
            </p:nvSpPr>
            <p:spPr>
              <a:xfrm>
                <a:off x="628650" y="2104827"/>
                <a:ext cx="7886700" cy="769441"/>
              </a:xfrm>
              <a:prstGeom prst="rect">
                <a:avLst/>
              </a:prstGeom>
              <a:noFill/>
            </p:spPr>
            <p:txBody>
              <a:bodyPr wrap="square">
                <a:spAutoFit/>
              </a:bodyPr>
              <a:lstStyle/>
              <a:p>
                <a:pPr algn="l"/>
                <a:r>
                  <a:rPr lang="en-US" sz="2200" b="0" i="0" u="none" strike="noStrike" baseline="0" dirty="0"/>
                  <a:t>With these factors defined, </a:t>
                </a:r>
                <a:r>
                  <a:rPr lang="en-US" sz="2200" b="1" i="0" u="none" strike="noStrike" baseline="0" dirty="0">
                    <a:solidFill>
                      <a:srgbClr val="002060"/>
                    </a:solidFill>
                  </a:rPr>
                  <a:t>the available time per hour per vehicle </a:t>
                </a:r>
                <a:r>
                  <a:rPr lang="en-US" sz="2200" b="0" i="0" u="none" strike="noStrike" baseline="0" dirty="0"/>
                  <a:t>can now be expressed as 60 min adjusted by </a:t>
                </a:r>
                <a14:m>
                  <m:oMath xmlns:m="http://schemas.openxmlformats.org/officeDocument/2006/math">
                    <m:r>
                      <a:rPr lang="en-US" sz="2200" b="0" i="1" u="none" strike="noStrike" baseline="0" smtClean="0">
                        <a:latin typeface="Cambria Math" panose="02040503050406030204" pitchFamily="18" charset="0"/>
                      </a:rPr>
                      <m:t>𝐴</m:t>
                    </m:r>
                    <m:r>
                      <a:rPr lang="en-US" sz="2200" b="0" i="1" u="none" strike="noStrike" baseline="0" smtClean="0">
                        <a:latin typeface="Cambria Math" panose="02040503050406030204" pitchFamily="18" charset="0"/>
                      </a:rPr>
                      <m:t>,</m:t>
                    </m:r>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𝐹</m:t>
                        </m:r>
                      </m:e>
                      <m:sub>
                        <m:r>
                          <a:rPr lang="en-US" sz="2200" b="0" i="1" u="none" strike="noStrike" baseline="0" smtClean="0">
                            <a:latin typeface="Cambria Math" panose="02040503050406030204" pitchFamily="18" charset="0"/>
                          </a:rPr>
                          <m:t>𝑡</m:t>
                        </m:r>
                      </m:sub>
                    </m:sSub>
                  </m:oMath>
                </a14:m>
                <a:r>
                  <a:rPr lang="en-US" sz="2200" b="0" i="0" u="none" strike="noStrike" baseline="0" dirty="0"/>
                  <a:t>, and</a:t>
                </a:r>
                <a:r>
                  <a:rPr lang="en-US" sz="2200" b="0" i="0" u="none" strike="noStrike" dirty="0"/>
                  <a:t> </a:t>
                </a:r>
                <a14:m>
                  <m:oMath xmlns:m="http://schemas.openxmlformats.org/officeDocument/2006/math">
                    <m:sSub>
                      <m:sSubPr>
                        <m:ctrlPr>
                          <a:rPr lang="en-US" sz="2200" b="0" i="1" u="none" strike="noStrike" smtClean="0">
                            <a:latin typeface="Cambria Math" panose="02040503050406030204" pitchFamily="18" charset="0"/>
                          </a:rPr>
                        </m:ctrlPr>
                      </m:sSubPr>
                      <m:e>
                        <m:r>
                          <a:rPr lang="en-US" sz="2200" b="0" i="1" u="none" strike="noStrike" smtClean="0">
                            <a:latin typeface="Cambria Math" panose="02040503050406030204" pitchFamily="18" charset="0"/>
                          </a:rPr>
                          <m:t>𝐸</m:t>
                        </m:r>
                      </m:e>
                      <m:sub>
                        <m:r>
                          <a:rPr lang="en-US" sz="2200" b="0" i="1" u="none" strike="noStrike" smtClean="0">
                            <a:latin typeface="Cambria Math" panose="02040503050406030204" pitchFamily="18" charset="0"/>
                          </a:rPr>
                          <m:t>𝑤</m:t>
                        </m:r>
                      </m:sub>
                    </m:sSub>
                  </m:oMath>
                </a14:m>
                <a:r>
                  <a:rPr lang="en-US" sz="2200" b="0" i="0" u="none" strike="noStrike" baseline="0" dirty="0"/>
                  <a:t>. That is,</a:t>
                </a:r>
                <a:endParaRPr lang="en-US" sz="2200" dirty="0"/>
              </a:p>
            </p:txBody>
          </p:sp>
        </mc:Choice>
        <mc:Fallback xmlns="">
          <p:sp>
            <p:nvSpPr>
              <p:cNvPr id="11" name="TextBox 10">
                <a:extLst>
                  <a:ext uri="{FF2B5EF4-FFF2-40B4-BE49-F238E27FC236}">
                    <a16:creationId xmlns:a16="http://schemas.microsoft.com/office/drawing/2014/main" id="{D59EDE0A-B8B2-417F-A0BB-A411CA913010}"/>
                  </a:ext>
                </a:extLst>
              </p:cNvPr>
              <p:cNvSpPr txBox="1">
                <a:spLocks noRot="1" noChangeAspect="1" noMove="1" noResize="1" noEditPoints="1" noAdjustHandles="1" noChangeArrowheads="1" noChangeShapeType="1" noTextEdit="1"/>
              </p:cNvSpPr>
              <p:nvPr/>
            </p:nvSpPr>
            <p:spPr>
              <a:xfrm>
                <a:off x="628650" y="2104827"/>
                <a:ext cx="7886700" cy="769441"/>
              </a:xfrm>
              <a:prstGeom prst="rect">
                <a:avLst/>
              </a:prstGeom>
              <a:blipFill>
                <a:blip r:embed="rId2"/>
                <a:stretch>
                  <a:fillRect l="-1005" t="-4724" r="-773" b="-1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3CBABE-BCEA-40A2-A68F-6DC5548B9150}"/>
                  </a:ext>
                </a:extLst>
              </p:cNvPr>
              <p:cNvSpPr txBox="1"/>
              <p:nvPr/>
            </p:nvSpPr>
            <p:spPr>
              <a:xfrm>
                <a:off x="3804578" y="3152001"/>
                <a:ext cx="187237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𝐴𝑇</m:t>
                      </m:r>
                      <m:r>
                        <a:rPr lang="en-US" sz="2200" b="0" i="1" smtClean="0">
                          <a:latin typeface="Cambria Math" panose="02040503050406030204" pitchFamily="18" charset="0"/>
                        </a:rPr>
                        <m:t>=60</m:t>
                      </m:r>
                      <m:r>
                        <a:rPr lang="en-US" sz="2200" b="0" i="1" smtClean="0">
                          <a:latin typeface="Cambria Math" panose="02040503050406030204" pitchFamily="18" charset="0"/>
                        </a:rPr>
                        <m:t>𝐴</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𝑤</m:t>
                          </m:r>
                        </m:sub>
                      </m:sSub>
                    </m:oMath>
                  </m:oMathPara>
                </a14:m>
                <a:endParaRPr lang="en-US" sz="2200" dirty="0"/>
              </a:p>
            </p:txBody>
          </p:sp>
        </mc:Choice>
        <mc:Fallback xmlns="">
          <p:sp>
            <p:nvSpPr>
              <p:cNvPr id="6" name="TextBox 5">
                <a:extLst>
                  <a:ext uri="{FF2B5EF4-FFF2-40B4-BE49-F238E27FC236}">
                    <a16:creationId xmlns:a16="http://schemas.microsoft.com/office/drawing/2014/main" id="{B43CBABE-BCEA-40A2-A68F-6DC5548B9150}"/>
                  </a:ext>
                </a:extLst>
              </p:cNvPr>
              <p:cNvSpPr txBox="1">
                <a:spLocks noRot="1" noChangeAspect="1" noMove="1" noResize="1" noEditPoints="1" noAdjustHandles="1" noChangeArrowheads="1" noChangeShapeType="1" noTextEdit="1"/>
              </p:cNvSpPr>
              <p:nvPr/>
            </p:nvSpPr>
            <p:spPr>
              <a:xfrm>
                <a:off x="3804578" y="3152001"/>
                <a:ext cx="1872372" cy="338554"/>
              </a:xfrm>
              <a:prstGeom prst="rect">
                <a:avLst/>
              </a:prstGeom>
              <a:blipFill>
                <a:blip r:embed="rId3"/>
                <a:stretch>
                  <a:fillRect l="-2932" r="-326"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965202D-1EFC-4045-A505-B7C91CCF4CD3}"/>
                  </a:ext>
                </a:extLst>
              </p:cNvPr>
              <p:cNvSpPr txBox="1"/>
              <p:nvPr/>
            </p:nvSpPr>
            <p:spPr>
              <a:xfrm>
                <a:off x="628650" y="3675579"/>
                <a:ext cx="7886700" cy="2462213"/>
              </a:xfrm>
              <a:prstGeom prst="rect">
                <a:avLst/>
              </a:prstGeom>
              <a:noFill/>
            </p:spPr>
            <p:txBody>
              <a:bodyPr wrap="square">
                <a:spAutoFit/>
              </a:bodyPr>
              <a:lstStyle/>
              <a:p>
                <a:pPr algn="l"/>
                <a:r>
                  <a:rPr lang="en-US" sz="2200" b="0" i="0" u="none" strike="noStrike" baseline="0" dirty="0">
                    <a:latin typeface="TimesTenLTStd-Roman"/>
                  </a:rPr>
                  <a:t>where </a:t>
                </a:r>
                <a:r>
                  <a:rPr lang="en-US" sz="2200" b="0" i="1" u="none" strike="noStrike" baseline="0" dirty="0">
                    <a:latin typeface="TimesTenLTStd-Italic"/>
                  </a:rPr>
                  <a:t>AT </a:t>
                </a:r>
                <a:r>
                  <a:rPr lang="en-US" sz="2200" b="0" i="0" u="none" strike="noStrike" baseline="0" dirty="0">
                    <a:latin typeface="PearsonMATHPRO08"/>
                  </a:rPr>
                  <a:t>= </a:t>
                </a:r>
                <a:r>
                  <a:rPr lang="en-US" sz="2200" b="0" i="0" u="none" strike="noStrike" baseline="0" dirty="0">
                    <a:latin typeface="TimesTenLTStd-Roman"/>
                  </a:rPr>
                  <a:t>available time, min/</a:t>
                </a:r>
                <a:r>
                  <a:rPr lang="en-US" sz="2200" b="0" i="0" u="none" strike="noStrike" baseline="0" dirty="0" err="1">
                    <a:latin typeface="TimesTenLTStd-Roman"/>
                  </a:rPr>
                  <a:t>hr</a:t>
                </a:r>
                <a:r>
                  <a:rPr lang="en-US" sz="2200" b="0" i="0" u="none" strike="noStrike" baseline="0" dirty="0">
                    <a:latin typeface="TimesTenLTStd-Roman"/>
                  </a:rPr>
                  <a:t> per vehicle; </a:t>
                </a:r>
                <a:r>
                  <a:rPr lang="en-US" sz="2200" b="0" i="1" u="none" strike="noStrike" baseline="0" dirty="0">
                    <a:latin typeface="TimesTenLTStd-Italic"/>
                  </a:rPr>
                  <a:t>A </a:t>
                </a:r>
                <a:r>
                  <a:rPr lang="en-US" sz="2200" b="0" i="0" u="none" strike="noStrike" baseline="0" dirty="0">
                    <a:latin typeface="PearsonMATHPRO08"/>
                  </a:rPr>
                  <a:t>= </a:t>
                </a:r>
                <a:r>
                  <a:rPr lang="en-US" sz="2200" b="0" i="0" u="none" strike="noStrike" baseline="0" dirty="0">
                    <a:latin typeface="TimesTenLTStd-Roman"/>
                  </a:rPr>
                  <a:t>availability;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𝐹</m:t>
                        </m:r>
                      </m:e>
                      <m:sub>
                        <m:r>
                          <a:rPr lang="en-US" sz="2200" b="0" i="1" u="none" strike="noStrike" baseline="0" smtClean="0">
                            <a:latin typeface="Cambria Math" panose="02040503050406030204" pitchFamily="18" charset="0"/>
                          </a:rPr>
                          <m:t>𝑡</m:t>
                        </m:r>
                      </m:sub>
                    </m:sSub>
                  </m:oMath>
                </a14:m>
                <a:r>
                  <a:rPr lang="en-US" sz="2200" b="0" i="0" u="none" strike="noStrike" baseline="0" dirty="0">
                    <a:latin typeface="PearsonMATHPRO08"/>
                  </a:rPr>
                  <a:t>= </a:t>
                </a:r>
                <a:r>
                  <a:rPr lang="en-US" sz="2200" b="0" i="0" u="none" strike="noStrike" baseline="0" dirty="0">
                    <a:latin typeface="TimesTenLTStd-Roman"/>
                  </a:rPr>
                  <a:t>traffic factor,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𝐸</m:t>
                        </m:r>
                      </m:e>
                      <m:sub>
                        <m:r>
                          <a:rPr lang="en-US" sz="2200" b="0" i="1" u="none" strike="noStrike" baseline="0" smtClean="0">
                            <a:latin typeface="Cambria Math" panose="02040503050406030204" pitchFamily="18" charset="0"/>
                          </a:rPr>
                          <m:t>𝑤</m:t>
                        </m:r>
                      </m:sub>
                    </m:sSub>
                  </m:oMath>
                </a14:m>
                <a:r>
                  <a:rPr lang="en-US" sz="2200" b="0" i="0" u="none" strike="noStrike" baseline="0" dirty="0">
                    <a:latin typeface="PearsonMATHPRO08"/>
                  </a:rPr>
                  <a:t>= </a:t>
                </a:r>
                <a:r>
                  <a:rPr lang="en-US" sz="2200" b="0" i="0" u="none" strike="noStrike" baseline="0" dirty="0">
                    <a:latin typeface="TimesTenLTStd-Roman"/>
                  </a:rPr>
                  <a:t>worker efficiency. The parameters </a:t>
                </a:r>
                <a:r>
                  <a:rPr lang="en-US" sz="2200" b="0" i="1" u="none" strike="noStrike" baseline="0" dirty="0">
                    <a:latin typeface="TimesTenLTStd-Italic"/>
                  </a:rPr>
                  <a:t>A</a:t>
                </a:r>
                <a:r>
                  <a:rPr lang="en-US" sz="2200" b="0" i="0" u="none" strike="noStrike" baseline="0" dirty="0">
                    <a:latin typeface="TimesTenLTStd-Roman"/>
                  </a:rPr>
                  <a:t>,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𝐹</m:t>
                        </m:r>
                      </m:e>
                      <m:sub>
                        <m:r>
                          <a:rPr lang="en-US" sz="2200" b="0" i="1" u="none" strike="noStrike" baseline="0" smtClean="0">
                            <a:latin typeface="Cambria Math" panose="02040503050406030204" pitchFamily="18" charset="0"/>
                          </a:rPr>
                          <m:t>𝑡</m:t>
                        </m:r>
                      </m:sub>
                    </m:sSub>
                  </m:oMath>
                </a14:m>
                <a:r>
                  <a:rPr lang="en-US" sz="2200" b="0" i="0" u="none" strike="noStrike" baseline="0" dirty="0">
                    <a:latin typeface="TimesTenLTStd-Roman"/>
                  </a:rPr>
                  <a:t>,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𝐸</m:t>
                        </m:r>
                      </m:e>
                      <m:sub>
                        <m:r>
                          <a:rPr lang="en-US" sz="2200" b="0" i="1" u="none" strike="noStrike" baseline="0" smtClean="0">
                            <a:latin typeface="Cambria Math" panose="02040503050406030204" pitchFamily="18" charset="0"/>
                          </a:rPr>
                          <m:t>𝑤</m:t>
                        </m:r>
                      </m:sub>
                    </m:sSub>
                  </m:oMath>
                </a14:m>
                <a:r>
                  <a:rPr lang="en-US" sz="2200" b="0" i="1" u="none" strike="noStrike" baseline="0" dirty="0">
                    <a:latin typeface="TimesTenLTStd-Italic"/>
                  </a:rPr>
                  <a:t> </a:t>
                </a:r>
                <a:r>
                  <a:rPr lang="en-US" sz="2200" b="0" i="0" u="none" strike="noStrike" baseline="0" dirty="0">
                    <a:latin typeface="TimesTenLTStd-Roman"/>
                  </a:rPr>
                  <a:t>do not take into account poor vehicle routing, poor guide-path layout, or poor management of the vehicles in the system.</a:t>
                </a:r>
              </a:p>
              <a:p>
                <a:pPr algn="l"/>
                <a:endParaRPr lang="en-US" sz="2200" b="0" i="0" u="none" strike="noStrike" baseline="0" dirty="0">
                  <a:latin typeface="TimesTenLTStd-Roman"/>
                </a:endParaRPr>
              </a:p>
              <a:p>
                <a:pPr algn="l"/>
                <a:r>
                  <a:rPr lang="en-US" sz="2200" b="0" i="0" u="none" strike="noStrike" baseline="0" dirty="0">
                    <a:latin typeface="TimesTenLTStd-Roman"/>
                  </a:rPr>
                  <a:t>These factors should be minimized, but if present they are accounted for in the values of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𝐿</m:t>
                        </m:r>
                      </m:e>
                      <m:sub>
                        <m:r>
                          <a:rPr lang="en-US" sz="2200" b="0" i="1" u="none" strike="noStrike" baseline="0" smtClean="0">
                            <a:latin typeface="Cambria Math" panose="02040503050406030204" pitchFamily="18" charset="0"/>
                          </a:rPr>
                          <m:t>𝑑</m:t>
                        </m:r>
                      </m:sub>
                    </m:sSub>
                    <m:r>
                      <a:rPr lang="en-US" sz="2200" b="0" i="1" u="none" strike="noStrike" baseline="0" smtClean="0">
                        <a:latin typeface="Cambria Math" panose="02040503050406030204" pitchFamily="18" charset="0"/>
                      </a:rPr>
                      <m:t>,</m:t>
                    </m:r>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𝐿</m:t>
                        </m:r>
                      </m:e>
                      <m:sub>
                        <m:r>
                          <a:rPr lang="en-US" sz="2200" b="0" i="1" u="none" strike="noStrike" baseline="0" smtClean="0">
                            <a:latin typeface="Cambria Math" panose="02040503050406030204" pitchFamily="18" charset="0"/>
                          </a:rPr>
                          <m:t>𝑒</m:t>
                        </m:r>
                      </m:sub>
                    </m:sSub>
                    <m:r>
                      <a:rPr lang="en-US" sz="2200" b="0" i="1" u="none" strike="noStrike" baseline="0" smtClean="0">
                        <a:latin typeface="Cambria Math" panose="02040503050406030204" pitchFamily="18" charset="0"/>
                      </a:rPr>
                      <m:t>,</m:t>
                    </m:r>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𝑇</m:t>
                        </m:r>
                      </m:e>
                      <m:sub>
                        <m:r>
                          <a:rPr lang="en-US" sz="2200" b="0" i="1" u="none" strike="noStrike" baseline="0" smtClean="0">
                            <a:latin typeface="Cambria Math" panose="02040503050406030204" pitchFamily="18" charset="0"/>
                          </a:rPr>
                          <m:t>𝐿</m:t>
                        </m:r>
                      </m:sub>
                    </m:sSub>
                  </m:oMath>
                </a14:m>
                <a:r>
                  <a:rPr lang="en-US" sz="2200" b="0" i="0" u="none" strike="noStrike" baseline="0" dirty="0">
                    <a:latin typeface="TimesTenLTStd-Roman"/>
                  </a:rPr>
                  <a:t>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𝑇</m:t>
                        </m:r>
                      </m:e>
                      <m:sub>
                        <m:r>
                          <a:rPr lang="en-US" sz="2200" b="0" i="1" u="none" strike="noStrike" baseline="0" smtClean="0">
                            <a:latin typeface="Cambria Math" panose="02040503050406030204" pitchFamily="18" charset="0"/>
                          </a:rPr>
                          <m:t>𝑢</m:t>
                        </m:r>
                      </m:sub>
                    </m:sSub>
                  </m:oMath>
                </a14:m>
                <a:endParaRPr lang="en-US" sz="2200" b="0" i="0" u="none" strike="noStrike" baseline="0" dirty="0">
                  <a:latin typeface="TimesTenLTStd-Roman"/>
                </a:endParaRPr>
              </a:p>
            </p:txBody>
          </p:sp>
        </mc:Choice>
        <mc:Fallback xmlns="">
          <p:sp>
            <p:nvSpPr>
              <p:cNvPr id="13" name="TextBox 12">
                <a:extLst>
                  <a:ext uri="{FF2B5EF4-FFF2-40B4-BE49-F238E27FC236}">
                    <a16:creationId xmlns:a16="http://schemas.microsoft.com/office/drawing/2014/main" id="{7965202D-1EFC-4045-A505-B7C91CCF4CD3}"/>
                  </a:ext>
                </a:extLst>
              </p:cNvPr>
              <p:cNvSpPr txBox="1">
                <a:spLocks noRot="1" noChangeAspect="1" noMove="1" noResize="1" noEditPoints="1" noAdjustHandles="1" noChangeArrowheads="1" noChangeShapeType="1" noTextEdit="1"/>
              </p:cNvSpPr>
              <p:nvPr/>
            </p:nvSpPr>
            <p:spPr>
              <a:xfrm>
                <a:off x="628650" y="3675579"/>
                <a:ext cx="7886700" cy="2462213"/>
              </a:xfrm>
              <a:prstGeom prst="rect">
                <a:avLst/>
              </a:prstGeom>
              <a:blipFill>
                <a:blip r:embed="rId4"/>
                <a:stretch>
                  <a:fillRect l="-1005" t="-1980" r="-1700" b="-3960"/>
                </a:stretch>
              </a:blipFill>
            </p:spPr>
            <p:txBody>
              <a:bodyPr/>
              <a:lstStyle/>
              <a:p>
                <a:r>
                  <a:rPr lang="en-US">
                    <a:noFill/>
                  </a:rPr>
                  <a:t> </a:t>
                </a:r>
              </a:p>
            </p:txBody>
          </p:sp>
        </mc:Fallback>
      </mc:AlternateContent>
    </p:spTree>
    <p:extLst>
      <p:ext uri="{BB962C8B-B14F-4D97-AF65-F5344CB8AC3E}">
        <p14:creationId xmlns:p14="http://schemas.microsoft.com/office/powerpoint/2010/main" val="1246253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41</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10" name="TextBox 9">
            <a:extLst>
              <a:ext uri="{FF2B5EF4-FFF2-40B4-BE49-F238E27FC236}">
                <a16:creationId xmlns:a16="http://schemas.microsoft.com/office/drawing/2014/main" id="{670A049F-02DF-459F-BD0B-79BB38A8F3B8}"/>
              </a:ext>
            </a:extLst>
          </p:cNvPr>
          <p:cNvSpPr txBox="1"/>
          <p:nvPr/>
        </p:nvSpPr>
        <p:spPr>
          <a:xfrm>
            <a:off x="628650" y="2231059"/>
            <a:ext cx="7027926" cy="430887"/>
          </a:xfrm>
          <a:prstGeom prst="rect">
            <a:avLst/>
          </a:prstGeom>
          <a:noFill/>
        </p:spPr>
        <p:txBody>
          <a:bodyPr wrap="square">
            <a:spAutoFit/>
          </a:bodyPr>
          <a:lstStyle/>
          <a:p>
            <a:pPr algn="l"/>
            <a:r>
              <a:rPr lang="en-US" sz="2200" b="0" i="0" u="none" strike="noStrike" baseline="0" dirty="0"/>
              <a:t>The rate of deliveries per vehicle is given by</a:t>
            </a:r>
            <a:endParaRPr lang="en-US" sz="2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244DB0-0159-465A-81F2-983F35B1C481}"/>
                  </a:ext>
                </a:extLst>
              </p:cNvPr>
              <p:cNvSpPr txBox="1"/>
              <p:nvPr/>
            </p:nvSpPr>
            <p:spPr>
              <a:xfrm>
                <a:off x="4114800" y="2974848"/>
                <a:ext cx="1223476" cy="693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𝑑𝑣</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𝐴𝑇</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𝑐</m:t>
                              </m:r>
                            </m:sub>
                          </m:sSub>
                        </m:den>
                      </m:f>
                    </m:oMath>
                  </m:oMathPara>
                </a14:m>
                <a:endParaRPr lang="en-US" sz="2200" dirty="0"/>
              </a:p>
            </p:txBody>
          </p:sp>
        </mc:Choice>
        <mc:Fallback xmlns="">
          <p:sp>
            <p:nvSpPr>
              <p:cNvPr id="8" name="TextBox 7">
                <a:extLst>
                  <a:ext uri="{FF2B5EF4-FFF2-40B4-BE49-F238E27FC236}">
                    <a16:creationId xmlns:a16="http://schemas.microsoft.com/office/drawing/2014/main" id="{90244DB0-0159-465A-81F2-983F35B1C481}"/>
                  </a:ext>
                </a:extLst>
              </p:cNvPr>
              <p:cNvSpPr txBox="1">
                <a:spLocks noRot="1" noChangeAspect="1" noMove="1" noResize="1" noEditPoints="1" noAdjustHandles="1" noChangeArrowheads="1" noChangeShapeType="1" noTextEdit="1"/>
              </p:cNvSpPr>
              <p:nvPr/>
            </p:nvSpPr>
            <p:spPr>
              <a:xfrm>
                <a:off x="4114800" y="2974848"/>
                <a:ext cx="1223476" cy="693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AF9564-81A0-4B37-B723-9A34FC8A971D}"/>
                  </a:ext>
                </a:extLst>
              </p:cNvPr>
              <p:cNvSpPr txBox="1"/>
              <p:nvPr/>
            </p:nvSpPr>
            <p:spPr>
              <a:xfrm>
                <a:off x="628650" y="3668115"/>
                <a:ext cx="7886700" cy="1107996"/>
              </a:xfrm>
              <a:prstGeom prst="rect">
                <a:avLst/>
              </a:prstGeom>
              <a:noFill/>
            </p:spPr>
            <p:txBody>
              <a:bodyPr wrap="square">
                <a:spAutoFit/>
              </a:bodyPr>
              <a:lstStyle/>
              <a:p>
                <a:pPr algn="l"/>
                <a:r>
                  <a:rPr lang="en-US" sz="2200" b="0" i="0" u="none" strike="noStrike" baseline="0" dirty="0"/>
                  <a:t>where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𝑅</m:t>
                        </m:r>
                      </m:e>
                      <m:sub>
                        <m:r>
                          <a:rPr lang="en-US" sz="2200" b="0" i="1" u="none" strike="noStrike" baseline="0" smtClean="0">
                            <a:latin typeface="Cambria Math" panose="02040503050406030204" pitchFamily="18" charset="0"/>
                          </a:rPr>
                          <m:t>𝑑𝑣</m:t>
                        </m:r>
                      </m:sub>
                    </m:sSub>
                  </m:oMath>
                </a14:m>
                <a:r>
                  <a:rPr lang="en-US" sz="2200" b="0" i="0" u="none" strike="noStrike" baseline="0" dirty="0"/>
                  <a:t>= hourly delivery rate per vehicle, deliveries/</a:t>
                </a:r>
                <a:r>
                  <a:rPr lang="en-US" sz="2200" b="0" i="0" u="none" strike="noStrike" baseline="0" dirty="0" err="1"/>
                  <a:t>hr</a:t>
                </a:r>
                <a:r>
                  <a:rPr lang="en-US" sz="2200" b="0" i="0" u="none" strike="noStrike" baseline="0" dirty="0"/>
                  <a:t> per vehicle;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𝑇</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 delivery cycle time , min/del; and </a:t>
                </a:r>
                <a:r>
                  <a:rPr lang="en-US" sz="2200" b="0" i="1" u="none" strike="noStrike" baseline="0" dirty="0"/>
                  <a:t>AT </a:t>
                </a:r>
                <a:r>
                  <a:rPr lang="en-US" sz="2200" b="0" i="0" u="none" strike="noStrike" baseline="0" dirty="0"/>
                  <a:t>= the available time in 1 hour, adjusted for time losses, min/hr.</a:t>
                </a:r>
                <a:endParaRPr lang="en-US" sz="2200" dirty="0"/>
              </a:p>
            </p:txBody>
          </p:sp>
        </mc:Choice>
        <mc:Fallback xmlns="">
          <p:sp>
            <p:nvSpPr>
              <p:cNvPr id="14" name="TextBox 13">
                <a:extLst>
                  <a:ext uri="{FF2B5EF4-FFF2-40B4-BE49-F238E27FC236}">
                    <a16:creationId xmlns:a16="http://schemas.microsoft.com/office/drawing/2014/main" id="{21AF9564-81A0-4B37-B723-9A34FC8A971D}"/>
                  </a:ext>
                </a:extLst>
              </p:cNvPr>
              <p:cNvSpPr txBox="1">
                <a:spLocks noRot="1" noChangeAspect="1" noMove="1" noResize="1" noEditPoints="1" noAdjustHandles="1" noChangeArrowheads="1" noChangeShapeType="1" noTextEdit="1"/>
              </p:cNvSpPr>
              <p:nvPr/>
            </p:nvSpPr>
            <p:spPr>
              <a:xfrm>
                <a:off x="628650" y="3668115"/>
                <a:ext cx="7886700" cy="1107996"/>
              </a:xfrm>
              <a:prstGeom prst="rect">
                <a:avLst/>
              </a:prstGeom>
              <a:blipFill>
                <a:blip r:embed="rId3"/>
                <a:stretch>
                  <a:fillRect l="-1005" t="-3867" b="-10497"/>
                </a:stretch>
              </a:blipFill>
            </p:spPr>
            <p:txBody>
              <a:bodyPr/>
              <a:lstStyle/>
              <a:p>
                <a:r>
                  <a:rPr lang="en-US">
                    <a:noFill/>
                  </a:rPr>
                  <a:t> </a:t>
                </a:r>
              </a:p>
            </p:txBody>
          </p:sp>
        </mc:Fallback>
      </mc:AlternateContent>
    </p:spTree>
    <p:extLst>
      <p:ext uri="{BB962C8B-B14F-4D97-AF65-F5344CB8AC3E}">
        <p14:creationId xmlns:p14="http://schemas.microsoft.com/office/powerpoint/2010/main" val="3544785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42</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11" name="TextBox 10">
            <a:extLst>
              <a:ext uri="{FF2B5EF4-FFF2-40B4-BE49-F238E27FC236}">
                <a16:creationId xmlns:a16="http://schemas.microsoft.com/office/drawing/2014/main" id="{05F228AE-A41F-437A-BFC5-1CCEB39D06E7}"/>
              </a:ext>
            </a:extLst>
          </p:cNvPr>
          <p:cNvSpPr txBox="1"/>
          <p:nvPr/>
        </p:nvSpPr>
        <p:spPr>
          <a:xfrm>
            <a:off x="543306" y="2180827"/>
            <a:ext cx="7886700" cy="1107996"/>
          </a:xfrm>
          <a:prstGeom prst="rect">
            <a:avLst/>
          </a:prstGeom>
          <a:noFill/>
        </p:spPr>
        <p:txBody>
          <a:bodyPr wrap="square">
            <a:spAutoFit/>
          </a:bodyPr>
          <a:lstStyle/>
          <a:p>
            <a:pPr algn="just"/>
            <a:r>
              <a:rPr lang="en-US" sz="2200" b="1" i="1" u="none" strike="noStrike" baseline="0" dirty="0"/>
              <a:t>Workload </a:t>
            </a:r>
            <a:r>
              <a:rPr lang="en-US" sz="2200" b="0" i="0" u="none" strike="noStrike" baseline="0" dirty="0"/>
              <a:t>is defined as the total amount of work, expressed in terms of time, that must be accomplished by the material transport system in 1 hr. This can be expressed as</a:t>
            </a:r>
            <a:endParaRPr lang="en-US" sz="2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E4386F-126A-4691-B5AF-AD96CBF4F74A}"/>
                  </a:ext>
                </a:extLst>
              </p:cNvPr>
              <p:cNvSpPr txBox="1"/>
              <p:nvPr/>
            </p:nvSpPr>
            <p:spPr>
              <a:xfrm>
                <a:off x="4025072" y="3532043"/>
                <a:ext cx="1405513" cy="365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𝑊𝐿</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𝑓</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𝑐</m:t>
                          </m:r>
                        </m:sub>
                      </m:sSub>
                    </m:oMath>
                  </m:oMathPara>
                </a14:m>
                <a:endParaRPr lang="en-US" sz="2200" dirty="0"/>
              </a:p>
            </p:txBody>
          </p:sp>
        </mc:Choice>
        <mc:Fallback xmlns="">
          <p:sp>
            <p:nvSpPr>
              <p:cNvPr id="6" name="TextBox 5">
                <a:extLst>
                  <a:ext uri="{FF2B5EF4-FFF2-40B4-BE49-F238E27FC236}">
                    <a16:creationId xmlns:a16="http://schemas.microsoft.com/office/drawing/2014/main" id="{E6E4386F-126A-4691-B5AF-AD96CBF4F74A}"/>
                  </a:ext>
                </a:extLst>
              </p:cNvPr>
              <p:cNvSpPr txBox="1">
                <a:spLocks noRot="1" noChangeAspect="1" noMove="1" noResize="1" noEditPoints="1" noAdjustHandles="1" noChangeArrowheads="1" noChangeShapeType="1" noTextEdit="1"/>
              </p:cNvSpPr>
              <p:nvPr/>
            </p:nvSpPr>
            <p:spPr>
              <a:xfrm>
                <a:off x="4025072" y="3532043"/>
                <a:ext cx="1405513" cy="365613"/>
              </a:xfrm>
              <a:prstGeom prst="rect">
                <a:avLst/>
              </a:prstGeom>
              <a:blipFill>
                <a:blip r:embed="rId2"/>
                <a:stretch>
                  <a:fillRect l="-432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3DFEC4-466A-4B0E-A9B4-8C940707CDE9}"/>
                  </a:ext>
                </a:extLst>
              </p:cNvPr>
              <p:cNvSpPr txBox="1"/>
              <p:nvPr/>
            </p:nvSpPr>
            <p:spPr>
              <a:xfrm>
                <a:off x="543306" y="4392460"/>
                <a:ext cx="7972044" cy="1135054"/>
              </a:xfrm>
              <a:prstGeom prst="rect">
                <a:avLst/>
              </a:prstGeom>
              <a:noFill/>
            </p:spPr>
            <p:txBody>
              <a:bodyPr wrap="square">
                <a:spAutoFit/>
              </a:bodyPr>
              <a:lstStyle/>
              <a:p>
                <a:pPr algn="l"/>
                <a:r>
                  <a:rPr lang="en-US" sz="2200" b="0" i="0" u="none" strike="noStrike" baseline="0" dirty="0"/>
                  <a:t>where </a:t>
                </a:r>
                <a14:m>
                  <m:oMath xmlns:m="http://schemas.openxmlformats.org/officeDocument/2006/math">
                    <m:r>
                      <a:rPr lang="en-US" sz="2200" b="0" i="1" u="none" strike="noStrike" baseline="0" smtClean="0">
                        <a:latin typeface="Cambria Math" panose="02040503050406030204" pitchFamily="18" charset="0"/>
                      </a:rPr>
                      <m:t>𝑊𝐿</m:t>
                    </m:r>
                  </m:oMath>
                </a14:m>
                <a:r>
                  <a:rPr lang="en-US" sz="2200" b="0" i="1" u="none" strike="noStrike" baseline="0" dirty="0"/>
                  <a:t> </a:t>
                </a:r>
                <a:r>
                  <a:rPr lang="en-US" sz="2200" b="0" i="0" u="none" strike="noStrike" baseline="0" dirty="0"/>
                  <a:t>= workload, min/</a:t>
                </a:r>
                <a:r>
                  <a:rPr lang="en-US" sz="2200" b="0" i="0" u="none" strike="noStrike" baseline="0" dirty="0" err="1"/>
                  <a:t>hr</a:t>
                </a:r>
                <a:r>
                  <a:rPr lang="en-US" sz="2200" b="0" i="0" u="none" strike="noStrike" baseline="0" dirty="0"/>
                  <a:t>;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𝑅</m:t>
                        </m:r>
                      </m:e>
                      <m:sub>
                        <m:r>
                          <a:rPr lang="en-US" sz="2200" b="0" i="1" u="none" strike="noStrike" baseline="0" smtClean="0">
                            <a:latin typeface="Cambria Math" panose="02040503050406030204" pitchFamily="18" charset="0"/>
                          </a:rPr>
                          <m:t>𝑓</m:t>
                        </m:r>
                      </m:sub>
                    </m:sSub>
                  </m:oMath>
                </a14:m>
                <a:r>
                  <a:rPr lang="en-US" sz="2200" b="0" i="1" u="none" strike="noStrike" baseline="0" dirty="0"/>
                  <a:t> </a:t>
                </a:r>
                <a:r>
                  <a:rPr lang="en-US" sz="2200" b="0" i="0" u="none" strike="noStrike" baseline="0" dirty="0"/>
                  <a:t>= specified flow rate of total deliveries per hour for the system, deliveries/</a:t>
                </a:r>
                <a:r>
                  <a:rPr lang="en-US" sz="2200" b="0" i="0" u="none" strike="noStrike" baseline="0" dirty="0" err="1"/>
                  <a:t>hr</a:t>
                </a:r>
                <a:r>
                  <a:rPr lang="en-US" sz="2200" b="0" i="0" u="none" strike="noStrike" baseline="0" dirty="0"/>
                  <a:t>; 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𝑇</m:t>
                        </m:r>
                      </m:e>
                      <m:sub>
                        <m:r>
                          <a:rPr lang="en-US" sz="2200" b="0" i="1" u="none" strike="noStrike" baseline="0" smtClean="0">
                            <a:latin typeface="Cambria Math" panose="02040503050406030204" pitchFamily="18" charset="0"/>
                          </a:rPr>
                          <m:t>𝑐</m:t>
                        </m:r>
                      </m:sub>
                    </m:sSub>
                  </m:oMath>
                </a14:m>
                <a:r>
                  <a:rPr lang="en-US" sz="2200" b="0" i="0" u="none" strike="noStrike" baseline="0" dirty="0"/>
                  <a:t>= delivery cycle time, min/del.</a:t>
                </a:r>
                <a:endParaRPr lang="en-US" sz="2200" dirty="0"/>
              </a:p>
            </p:txBody>
          </p:sp>
        </mc:Choice>
        <mc:Fallback xmlns="">
          <p:sp>
            <p:nvSpPr>
              <p:cNvPr id="13" name="TextBox 12">
                <a:extLst>
                  <a:ext uri="{FF2B5EF4-FFF2-40B4-BE49-F238E27FC236}">
                    <a16:creationId xmlns:a16="http://schemas.microsoft.com/office/drawing/2014/main" id="{8F3DFEC4-466A-4B0E-A9B4-8C940707CDE9}"/>
                  </a:ext>
                </a:extLst>
              </p:cNvPr>
              <p:cNvSpPr txBox="1">
                <a:spLocks noRot="1" noChangeAspect="1" noMove="1" noResize="1" noEditPoints="1" noAdjustHandles="1" noChangeArrowheads="1" noChangeShapeType="1" noTextEdit="1"/>
              </p:cNvSpPr>
              <p:nvPr/>
            </p:nvSpPr>
            <p:spPr>
              <a:xfrm>
                <a:off x="543306" y="4392460"/>
                <a:ext cx="7972044" cy="1135054"/>
              </a:xfrm>
              <a:prstGeom prst="rect">
                <a:avLst/>
              </a:prstGeom>
              <a:blipFill>
                <a:blip r:embed="rId3"/>
                <a:stretch>
                  <a:fillRect l="-994" t="-3226" b="-9677"/>
                </a:stretch>
              </a:blipFill>
            </p:spPr>
            <p:txBody>
              <a:bodyPr/>
              <a:lstStyle/>
              <a:p>
                <a:r>
                  <a:rPr lang="en-US">
                    <a:noFill/>
                  </a:rPr>
                  <a:t> </a:t>
                </a:r>
              </a:p>
            </p:txBody>
          </p:sp>
        </mc:Fallback>
      </mc:AlternateContent>
    </p:spTree>
    <p:extLst>
      <p:ext uri="{BB962C8B-B14F-4D97-AF65-F5344CB8AC3E}">
        <p14:creationId xmlns:p14="http://schemas.microsoft.com/office/powerpoint/2010/main" val="1928366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43</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sp>
        <p:nvSpPr>
          <p:cNvPr id="10" name="TextBox 9">
            <a:extLst>
              <a:ext uri="{FF2B5EF4-FFF2-40B4-BE49-F238E27FC236}">
                <a16:creationId xmlns:a16="http://schemas.microsoft.com/office/drawing/2014/main" id="{66494D69-BC32-4B28-B934-C9E1219F71D8}"/>
              </a:ext>
            </a:extLst>
          </p:cNvPr>
          <p:cNvSpPr txBox="1"/>
          <p:nvPr/>
        </p:nvSpPr>
        <p:spPr>
          <a:xfrm>
            <a:off x="628650" y="2108190"/>
            <a:ext cx="7858506" cy="769441"/>
          </a:xfrm>
          <a:prstGeom prst="rect">
            <a:avLst/>
          </a:prstGeom>
          <a:noFill/>
        </p:spPr>
        <p:txBody>
          <a:bodyPr wrap="square">
            <a:spAutoFit/>
          </a:bodyPr>
          <a:lstStyle/>
          <a:p>
            <a:pPr algn="l"/>
            <a:r>
              <a:rPr lang="en-US" sz="2200" dirty="0"/>
              <a:t>T</a:t>
            </a:r>
            <a:r>
              <a:rPr lang="en-US" sz="2200" b="0" i="0" u="none" strike="noStrike" baseline="0" dirty="0"/>
              <a:t>he number of vehicles required to accomplish this workload can be written as</a:t>
            </a:r>
            <a:endParaRPr lang="en-US" sz="2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8A266A-9B04-4D3E-8EF1-5512EDBF8A65}"/>
                  </a:ext>
                </a:extLst>
              </p:cNvPr>
              <p:cNvSpPr txBox="1"/>
              <p:nvPr/>
            </p:nvSpPr>
            <p:spPr>
              <a:xfrm>
                <a:off x="4158153" y="2823149"/>
                <a:ext cx="1139351" cy="6316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𝑊𝐿</m:t>
                          </m:r>
                        </m:num>
                        <m:den>
                          <m:r>
                            <a:rPr lang="en-US" sz="2200" b="0" i="1" smtClean="0">
                              <a:latin typeface="Cambria Math" panose="02040503050406030204" pitchFamily="18" charset="0"/>
                            </a:rPr>
                            <m:t>𝐴𝑇</m:t>
                          </m:r>
                        </m:den>
                      </m:f>
                    </m:oMath>
                  </m:oMathPara>
                </a14:m>
                <a:endParaRPr lang="en-US" sz="2200" dirty="0"/>
              </a:p>
            </p:txBody>
          </p:sp>
        </mc:Choice>
        <mc:Fallback xmlns="">
          <p:sp>
            <p:nvSpPr>
              <p:cNvPr id="8" name="TextBox 7">
                <a:extLst>
                  <a:ext uri="{FF2B5EF4-FFF2-40B4-BE49-F238E27FC236}">
                    <a16:creationId xmlns:a16="http://schemas.microsoft.com/office/drawing/2014/main" id="{F68A266A-9B04-4D3E-8EF1-5512EDBF8A65}"/>
                  </a:ext>
                </a:extLst>
              </p:cNvPr>
              <p:cNvSpPr txBox="1">
                <a:spLocks noRot="1" noChangeAspect="1" noMove="1" noResize="1" noEditPoints="1" noAdjustHandles="1" noChangeArrowheads="1" noChangeShapeType="1" noTextEdit="1"/>
              </p:cNvSpPr>
              <p:nvPr/>
            </p:nvSpPr>
            <p:spPr>
              <a:xfrm>
                <a:off x="4158153" y="2823149"/>
                <a:ext cx="1139351" cy="6316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C8DB2B-8D4B-4BE0-8C15-8EECD079B297}"/>
                  </a:ext>
                </a:extLst>
              </p:cNvPr>
              <p:cNvSpPr txBox="1"/>
              <p:nvPr/>
            </p:nvSpPr>
            <p:spPr>
              <a:xfrm>
                <a:off x="628650" y="3462829"/>
                <a:ext cx="7886700" cy="1446550"/>
              </a:xfrm>
              <a:prstGeom prst="rect">
                <a:avLst/>
              </a:prstGeom>
              <a:noFill/>
            </p:spPr>
            <p:txBody>
              <a:bodyPr wrap="square">
                <a:spAutoFit/>
              </a:bodyPr>
              <a:lstStyle/>
              <a:p>
                <a:pPr algn="l"/>
                <a:r>
                  <a:rPr lang="en-US" sz="2200" b="0" i="0" u="none" strike="noStrike" baseline="0" dirty="0"/>
                  <a:t>where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𝑛</m:t>
                        </m:r>
                      </m:e>
                      <m:sub>
                        <m:r>
                          <a:rPr lang="en-US" sz="2200" b="0" i="1" u="none" strike="noStrike" baseline="0" smtClean="0">
                            <a:latin typeface="Cambria Math" panose="02040503050406030204" pitchFamily="18" charset="0"/>
                          </a:rPr>
                          <m:t>𝑐</m:t>
                        </m:r>
                      </m:sub>
                    </m:sSub>
                  </m:oMath>
                </a14:m>
                <a:r>
                  <a:rPr lang="en-US" sz="2200" b="0" i="1" u="none" strike="noStrike" baseline="0" dirty="0"/>
                  <a:t> </a:t>
                </a:r>
                <a:r>
                  <a:rPr lang="en-US" sz="2200" b="0" i="0" u="none" strike="noStrike" baseline="0" dirty="0"/>
                  <a:t>= number of carriers (vehicles) required, </a:t>
                </a:r>
                <a14:m>
                  <m:oMath xmlns:m="http://schemas.openxmlformats.org/officeDocument/2006/math">
                    <m:r>
                      <a:rPr lang="en-US" sz="2200" b="0" i="1" u="none" strike="noStrike" baseline="0" smtClean="0">
                        <a:latin typeface="Cambria Math" panose="02040503050406030204" pitchFamily="18" charset="0"/>
                      </a:rPr>
                      <m:t>𝑊𝐿</m:t>
                    </m:r>
                  </m:oMath>
                </a14:m>
                <a:r>
                  <a:rPr lang="en-US" sz="2200" b="0" i="1" u="none" strike="noStrike" baseline="0" dirty="0"/>
                  <a:t> </a:t>
                </a:r>
                <a:r>
                  <a:rPr lang="en-US" sz="2200" b="0" i="0" u="none" strike="noStrike" baseline="0" dirty="0"/>
                  <a:t>= workload, min/</a:t>
                </a:r>
                <a:r>
                  <a:rPr lang="en-US" sz="2200" b="0" i="0" u="none" strike="noStrike" baseline="0" dirty="0" err="1"/>
                  <a:t>hr</a:t>
                </a:r>
                <a:r>
                  <a:rPr lang="en-US" sz="2200" b="0" i="0" u="none" strike="noStrike" baseline="0" dirty="0"/>
                  <a:t>; and </a:t>
                </a:r>
                <a14:m>
                  <m:oMath xmlns:m="http://schemas.openxmlformats.org/officeDocument/2006/math">
                    <m:r>
                      <a:rPr lang="en-US" sz="2200" b="0" i="1" u="none" strike="noStrike" baseline="0" smtClean="0">
                        <a:latin typeface="Cambria Math" panose="02040503050406030204" pitchFamily="18" charset="0"/>
                      </a:rPr>
                      <m:t>𝐴𝑇</m:t>
                    </m:r>
                  </m:oMath>
                </a14:m>
                <a:r>
                  <a:rPr lang="en-US" sz="2200" b="0" i="1" u="none" strike="noStrike" baseline="0" dirty="0"/>
                  <a:t> </a:t>
                </a:r>
                <a:r>
                  <a:rPr lang="en-US" sz="2200" b="0" i="0" u="none" strike="noStrike" baseline="0" dirty="0"/>
                  <a:t>= available time per vehicle, min/</a:t>
                </a:r>
                <a:r>
                  <a:rPr lang="en-US" sz="2200" b="0" i="0" u="none" strike="noStrike" baseline="0" dirty="0" err="1"/>
                  <a:t>hr</a:t>
                </a:r>
                <a:r>
                  <a:rPr lang="en-US" sz="2200" b="0" i="0" u="none" strike="noStrike" baseline="0" dirty="0"/>
                  <a:t> per vehicle.</a:t>
                </a:r>
              </a:p>
              <a:p>
                <a:pPr algn="l"/>
                <a:endParaRPr lang="en-US" sz="2200" dirty="0"/>
              </a:p>
              <a:p>
                <a:pPr algn="l"/>
                <a:r>
                  <a:rPr lang="en-US" sz="2200" dirty="0"/>
                  <a:t>Another alternative way to determine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oMath>
                </a14:m>
                <a:r>
                  <a:rPr lang="en-US" sz="2200" dirty="0"/>
                  <a:t> is </a:t>
                </a:r>
              </a:p>
            </p:txBody>
          </p:sp>
        </mc:Choice>
        <mc:Fallback xmlns="">
          <p:sp>
            <p:nvSpPr>
              <p:cNvPr id="14" name="TextBox 13">
                <a:extLst>
                  <a:ext uri="{FF2B5EF4-FFF2-40B4-BE49-F238E27FC236}">
                    <a16:creationId xmlns:a16="http://schemas.microsoft.com/office/drawing/2014/main" id="{3FC8DB2B-8D4B-4BE0-8C15-8EECD079B297}"/>
                  </a:ext>
                </a:extLst>
              </p:cNvPr>
              <p:cNvSpPr txBox="1">
                <a:spLocks noRot="1" noChangeAspect="1" noMove="1" noResize="1" noEditPoints="1" noAdjustHandles="1" noChangeArrowheads="1" noChangeShapeType="1" noTextEdit="1"/>
              </p:cNvSpPr>
              <p:nvPr/>
            </p:nvSpPr>
            <p:spPr>
              <a:xfrm>
                <a:off x="628650" y="3462829"/>
                <a:ext cx="7886700" cy="1446550"/>
              </a:xfrm>
              <a:prstGeom prst="rect">
                <a:avLst/>
              </a:prstGeom>
              <a:blipFill>
                <a:blip r:embed="rId3"/>
                <a:stretch>
                  <a:fillRect l="-1005" t="-2954" b="-8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317291-1947-46CD-BD43-FC7A78069030}"/>
                  </a:ext>
                </a:extLst>
              </p:cNvPr>
              <p:cNvSpPr txBox="1"/>
              <p:nvPr/>
            </p:nvSpPr>
            <p:spPr>
              <a:xfrm>
                <a:off x="4267881" y="5144224"/>
                <a:ext cx="1155381" cy="700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𝑓</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𝑑𝑣</m:t>
                              </m:r>
                            </m:sub>
                          </m:sSub>
                        </m:den>
                      </m:f>
                    </m:oMath>
                  </m:oMathPara>
                </a14:m>
                <a:endParaRPr lang="en-US" sz="2200" dirty="0"/>
              </a:p>
            </p:txBody>
          </p:sp>
        </mc:Choice>
        <mc:Fallback xmlns="">
          <p:sp>
            <p:nvSpPr>
              <p:cNvPr id="12" name="TextBox 11">
                <a:extLst>
                  <a:ext uri="{FF2B5EF4-FFF2-40B4-BE49-F238E27FC236}">
                    <a16:creationId xmlns:a16="http://schemas.microsoft.com/office/drawing/2014/main" id="{7A317291-1947-46CD-BD43-FC7A78069030}"/>
                  </a:ext>
                </a:extLst>
              </p:cNvPr>
              <p:cNvSpPr txBox="1">
                <a:spLocks noRot="1" noChangeAspect="1" noMove="1" noResize="1" noEditPoints="1" noAdjustHandles="1" noChangeArrowheads="1" noChangeShapeType="1" noTextEdit="1"/>
              </p:cNvSpPr>
              <p:nvPr/>
            </p:nvSpPr>
            <p:spPr>
              <a:xfrm>
                <a:off x="4267881" y="5144224"/>
                <a:ext cx="1155381" cy="70070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1156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44</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pic>
        <p:nvPicPr>
          <p:cNvPr id="6" name="Picture 5">
            <a:extLst>
              <a:ext uri="{FF2B5EF4-FFF2-40B4-BE49-F238E27FC236}">
                <a16:creationId xmlns:a16="http://schemas.microsoft.com/office/drawing/2014/main" id="{1A0EF632-71C9-43B5-B8EA-626F8D075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302" y="1065490"/>
            <a:ext cx="3830698" cy="3687684"/>
          </a:xfrm>
          <a:prstGeom prst="rect">
            <a:avLst/>
          </a:prstGeom>
        </p:spPr>
      </p:pic>
      <p:sp>
        <p:nvSpPr>
          <p:cNvPr id="13" name="TextBox 12">
            <a:extLst>
              <a:ext uri="{FF2B5EF4-FFF2-40B4-BE49-F238E27FC236}">
                <a16:creationId xmlns:a16="http://schemas.microsoft.com/office/drawing/2014/main" id="{123BF65A-FDD8-45E3-B17D-30B517721EAA}"/>
              </a:ext>
            </a:extLst>
          </p:cNvPr>
          <p:cNvSpPr txBox="1"/>
          <p:nvPr/>
        </p:nvSpPr>
        <p:spPr>
          <a:xfrm>
            <a:off x="628650" y="2265611"/>
            <a:ext cx="8198358" cy="4247317"/>
          </a:xfrm>
          <a:prstGeom prst="rect">
            <a:avLst/>
          </a:prstGeom>
          <a:noFill/>
        </p:spPr>
        <p:txBody>
          <a:bodyPr wrap="square">
            <a:spAutoFit/>
          </a:bodyPr>
          <a:lstStyle/>
          <a:p>
            <a:pPr algn="l"/>
            <a:r>
              <a:rPr lang="en-US" b="0" i="0" u="none" strike="noStrike" baseline="0" dirty="0"/>
              <a:t>Consider the AGVS layout </a:t>
            </a:r>
            <a:r>
              <a:rPr lang="en-US" dirty="0"/>
              <a:t>on the left. </a:t>
            </a:r>
            <a:r>
              <a:rPr lang="en-US" b="0" i="0" u="none" strike="noStrike" baseline="0" dirty="0"/>
              <a:t> Vehicles </a:t>
            </a:r>
          </a:p>
          <a:p>
            <a:pPr algn="l"/>
            <a:r>
              <a:rPr lang="en-US" b="0" i="0" u="none" strike="noStrike" baseline="0" dirty="0"/>
              <a:t>travel counterclockwise around the loop to deliver </a:t>
            </a:r>
          </a:p>
          <a:p>
            <a:pPr algn="l"/>
            <a:r>
              <a:rPr lang="en-US" b="0" i="0" u="none" strike="noStrike" baseline="0" dirty="0"/>
              <a:t>loads from the load station to the unload station. </a:t>
            </a:r>
          </a:p>
          <a:p>
            <a:pPr algn="l"/>
            <a:r>
              <a:rPr lang="en-US" b="0" i="0" u="none" strike="noStrike" baseline="0" dirty="0"/>
              <a:t>Loading time at the load station = 0.75 min, and </a:t>
            </a:r>
          </a:p>
          <a:p>
            <a:pPr algn="l"/>
            <a:r>
              <a:rPr lang="en-US" b="0" i="0" u="none" strike="noStrike" baseline="0" dirty="0"/>
              <a:t>unloading time at the unload station = 0.50 min. </a:t>
            </a:r>
          </a:p>
          <a:p>
            <a:pPr algn="l"/>
            <a:r>
              <a:rPr lang="en-US" b="0" i="0" u="none" strike="noStrike" baseline="0" dirty="0"/>
              <a:t>The following performance parameters are given: </a:t>
            </a:r>
          </a:p>
          <a:p>
            <a:pPr algn="l"/>
            <a:r>
              <a:rPr lang="en-US" b="0" i="0" u="none" strike="noStrike" baseline="0" dirty="0"/>
              <a:t>vehicle speed = 50 m/min, availability = 0.95, and </a:t>
            </a:r>
          </a:p>
          <a:p>
            <a:pPr algn="l"/>
            <a:r>
              <a:rPr lang="en-US" b="0" i="0" u="none" strike="noStrike" baseline="0" dirty="0"/>
              <a:t>traffic factor = 0.90. Operator efficiency does not </a:t>
            </a:r>
          </a:p>
          <a:p>
            <a:pPr algn="l"/>
            <a:r>
              <a:rPr lang="en-US" b="0" i="0" u="none" strike="noStrike" baseline="0" dirty="0"/>
              <a:t>apply, so </a:t>
            </a:r>
            <a:r>
              <a:rPr lang="en-US" b="0" i="1" u="none" strike="noStrike" baseline="0" dirty="0" err="1"/>
              <a:t>Ew</a:t>
            </a:r>
            <a:r>
              <a:rPr lang="en-US" b="0" i="1" u="none" strike="noStrike" baseline="0" dirty="0"/>
              <a:t> </a:t>
            </a:r>
            <a:r>
              <a:rPr lang="en-US" b="0" i="0" u="none" strike="noStrike" baseline="0" dirty="0"/>
              <a:t>= 1.0. </a:t>
            </a:r>
            <a:r>
              <a:rPr lang="en-US" dirty="0"/>
              <a:t> </a:t>
            </a:r>
          </a:p>
          <a:p>
            <a:pPr algn="l"/>
            <a:endParaRPr lang="en-US" b="0" i="0" u="none" strike="noStrike" baseline="0" dirty="0"/>
          </a:p>
          <a:p>
            <a:pPr algn="l"/>
            <a:r>
              <a:rPr lang="en-US" b="0" i="0" u="none" strike="noStrike" baseline="0" dirty="0"/>
              <a:t>Determine </a:t>
            </a:r>
          </a:p>
          <a:p>
            <a:pPr algn="l"/>
            <a:r>
              <a:rPr lang="en-US" b="0" i="0" u="none" strike="noStrike" baseline="0" dirty="0"/>
              <a:t>(a) travel distances loaded and empty, </a:t>
            </a:r>
          </a:p>
          <a:p>
            <a:pPr algn="l"/>
            <a:r>
              <a:rPr lang="en-US" b="0" i="0" u="none" strike="noStrike" baseline="0" dirty="0"/>
              <a:t>(b) ideal delivery cycle time, and </a:t>
            </a:r>
          </a:p>
          <a:p>
            <a:pPr algn="l"/>
            <a:r>
              <a:rPr lang="en-US" b="0" i="0" u="none" strike="noStrike" baseline="0" dirty="0"/>
              <a:t>(c) number of vehicles required to satisfy the delivery demand if a total of 40 deliveries per hour must be completed by the AGVS.</a:t>
            </a:r>
            <a:endParaRPr lang="en-US" dirty="0"/>
          </a:p>
        </p:txBody>
      </p:sp>
    </p:spTree>
    <p:extLst>
      <p:ext uri="{BB962C8B-B14F-4D97-AF65-F5344CB8AC3E}">
        <p14:creationId xmlns:p14="http://schemas.microsoft.com/office/powerpoint/2010/main" val="974155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45</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pic>
        <p:nvPicPr>
          <p:cNvPr id="6" name="Picture 5">
            <a:extLst>
              <a:ext uri="{FF2B5EF4-FFF2-40B4-BE49-F238E27FC236}">
                <a16:creationId xmlns:a16="http://schemas.microsoft.com/office/drawing/2014/main" id="{1A0EF632-71C9-43B5-B8EA-626F8D075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302" y="1065490"/>
            <a:ext cx="3830698" cy="368768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1A6001-5AAE-45B2-8986-62DD7498EC15}"/>
                  </a:ext>
                </a:extLst>
              </p:cNvPr>
              <p:cNvSpPr txBox="1"/>
              <p:nvPr/>
            </p:nvSpPr>
            <p:spPr>
              <a:xfrm>
                <a:off x="628650" y="2299139"/>
                <a:ext cx="4833366" cy="1785104"/>
              </a:xfrm>
              <a:prstGeom prst="rect">
                <a:avLst/>
              </a:prstGeom>
              <a:noFill/>
            </p:spPr>
            <p:txBody>
              <a:bodyPr wrap="square">
                <a:spAutoFit/>
              </a:bodyPr>
              <a:lstStyle/>
              <a:p>
                <a:pPr algn="l"/>
                <a:r>
                  <a:rPr lang="en-US" sz="2200" b="0" i="0" u="none" strike="noStrike" baseline="0" dirty="0"/>
                  <a:t>(a) Ignoring effects of slightly shorter distances around the curves at corners</a:t>
                </a:r>
              </a:p>
              <a:p>
                <a:pPr algn="l"/>
                <a:r>
                  <a:rPr lang="en-US" sz="2200" b="0" i="0" u="none" strike="noStrike" baseline="0" dirty="0"/>
                  <a:t>of the loop, the values of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𝐿</m:t>
                        </m:r>
                      </m:e>
                      <m:sub>
                        <m:r>
                          <a:rPr lang="en-US" sz="2200" b="0" i="1" u="none" strike="noStrike" baseline="0" smtClean="0">
                            <a:latin typeface="Cambria Math" panose="02040503050406030204" pitchFamily="18" charset="0"/>
                          </a:rPr>
                          <m:t>𝑑</m:t>
                        </m:r>
                      </m:sub>
                    </m:sSub>
                  </m:oMath>
                </a14:m>
                <a:r>
                  <a:rPr lang="en-US" sz="2200" b="0" i="1" u="none" strike="noStrike" baseline="0" dirty="0"/>
                  <a:t> </a:t>
                </a:r>
                <a:r>
                  <a:rPr lang="en-US" sz="2200" b="0" i="0" u="none" strike="noStrike" baseline="0" dirty="0"/>
                  <a:t>and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rPr>
                          <m:t>𝐿</m:t>
                        </m:r>
                      </m:e>
                      <m:sub>
                        <m:r>
                          <a:rPr lang="en-US" sz="2200" b="0" i="1" u="none" strike="noStrike" baseline="0" smtClean="0">
                            <a:latin typeface="Cambria Math" panose="02040503050406030204" pitchFamily="18" charset="0"/>
                          </a:rPr>
                          <m:t>𝑒</m:t>
                        </m:r>
                      </m:sub>
                    </m:sSub>
                  </m:oMath>
                </a14:m>
                <a:r>
                  <a:rPr lang="en-US" sz="2200" b="0" i="1" u="none" strike="noStrike" baseline="0" dirty="0"/>
                  <a:t> </a:t>
                </a:r>
                <a:r>
                  <a:rPr lang="en-US" sz="2200" b="0" i="0" u="none" strike="noStrike" baseline="0" dirty="0"/>
                  <a:t>are readily determined from the layout to be </a:t>
                </a:r>
                <a:r>
                  <a:rPr lang="en-US" sz="2200" b="1" i="0" u="none" strike="noStrike" baseline="0" dirty="0"/>
                  <a:t>110 m </a:t>
                </a:r>
                <a:r>
                  <a:rPr lang="en-US" sz="2200" b="0" i="0" u="none" strike="noStrike" baseline="0" dirty="0"/>
                  <a:t>and </a:t>
                </a:r>
                <a:r>
                  <a:rPr lang="en-US" sz="2200" b="1" i="0" u="none" strike="noStrike" baseline="0" dirty="0"/>
                  <a:t>80 m</a:t>
                </a:r>
                <a:r>
                  <a:rPr lang="en-US" sz="2200" b="0" i="0" u="none" strike="noStrike" baseline="0" dirty="0"/>
                  <a:t>, respectively.</a:t>
                </a:r>
                <a:endParaRPr lang="en-US" sz="2200" dirty="0"/>
              </a:p>
            </p:txBody>
          </p:sp>
        </mc:Choice>
        <mc:Fallback xmlns="">
          <p:sp>
            <p:nvSpPr>
              <p:cNvPr id="9" name="TextBox 8">
                <a:extLst>
                  <a:ext uri="{FF2B5EF4-FFF2-40B4-BE49-F238E27FC236}">
                    <a16:creationId xmlns:a16="http://schemas.microsoft.com/office/drawing/2014/main" id="{C61A6001-5AAE-45B2-8986-62DD7498EC15}"/>
                  </a:ext>
                </a:extLst>
              </p:cNvPr>
              <p:cNvSpPr txBox="1">
                <a:spLocks noRot="1" noChangeAspect="1" noMove="1" noResize="1" noEditPoints="1" noAdjustHandles="1" noChangeArrowheads="1" noChangeShapeType="1" noTextEdit="1"/>
              </p:cNvSpPr>
              <p:nvPr/>
            </p:nvSpPr>
            <p:spPr>
              <a:xfrm>
                <a:off x="628650" y="2299139"/>
                <a:ext cx="4833366" cy="1785104"/>
              </a:xfrm>
              <a:prstGeom prst="rect">
                <a:avLst/>
              </a:prstGeom>
              <a:blipFill>
                <a:blip r:embed="rId3"/>
                <a:stretch>
                  <a:fillRect l="-1639" t="-2389" r="-2648" b="-614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E5AD70E-A601-444B-9294-1622D0AC2A9D}"/>
              </a:ext>
            </a:extLst>
          </p:cNvPr>
          <p:cNvSpPr txBox="1"/>
          <p:nvPr/>
        </p:nvSpPr>
        <p:spPr>
          <a:xfrm>
            <a:off x="628650" y="4383842"/>
            <a:ext cx="4572000" cy="769441"/>
          </a:xfrm>
          <a:prstGeom prst="rect">
            <a:avLst/>
          </a:prstGeom>
          <a:noFill/>
        </p:spPr>
        <p:txBody>
          <a:bodyPr wrap="square">
            <a:spAutoFit/>
          </a:bodyPr>
          <a:lstStyle/>
          <a:p>
            <a:r>
              <a:rPr lang="en-US" sz="2200" b="0" i="0" u="none" strike="noStrike" baseline="0" dirty="0"/>
              <a:t>(b) Ideal cycle time per delivery per vehicle is</a:t>
            </a:r>
            <a:endParaRPr lang="en-US" sz="22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CC8100F-9E7C-4EF4-8516-07D6754F0C0F}"/>
                  </a:ext>
                </a:extLst>
              </p:cNvPr>
              <p:cNvSpPr txBox="1"/>
              <p:nvPr/>
            </p:nvSpPr>
            <p:spPr>
              <a:xfrm>
                <a:off x="2686050" y="5153283"/>
                <a:ext cx="4962192" cy="636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r>
                        <a:rPr lang="en-US" sz="2200" b="0" i="1" smtClean="0">
                          <a:solidFill>
                            <a:srgbClr val="FF0000"/>
                          </a:solidFill>
                          <a:latin typeface="Cambria Math" panose="02040503050406030204" pitchFamily="18" charset="0"/>
                        </a:rPr>
                        <m:t>0.75</m:t>
                      </m:r>
                      <m:r>
                        <a:rPr lang="en-US" sz="2200" b="0" i="1" smtClean="0">
                          <a:latin typeface="Cambria Math" panose="02040503050406030204" pitchFamily="18" charset="0"/>
                        </a:rPr>
                        <m:t>+</m:t>
                      </m:r>
                      <m:f>
                        <m:fPr>
                          <m:ctrlPr>
                            <a:rPr lang="en-US" sz="2200" b="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110</m:t>
                          </m:r>
                        </m:num>
                        <m:den>
                          <m:r>
                            <a:rPr lang="en-US" sz="2200" b="0" i="1" smtClean="0">
                              <a:solidFill>
                                <a:srgbClr val="002060"/>
                              </a:solidFill>
                              <a:latin typeface="Cambria Math" panose="02040503050406030204" pitchFamily="18" charset="0"/>
                            </a:rPr>
                            <m:t>50</m:t>
                          </m:r>
                        </m:den>
                      </m:f>
                      <m:r>
                        <a:rPr lang="en-US" sz="2200" b="0" i="1" smtClean="0">
                          <a:latin typeface="Cambria Math" panose="02040503050406030204" pitchFamily="18" charset="0"/>
                        </a:rPr>
                        <m:t>+</m:t>
                      </m:r>
                      <m:r>
                        <a:rPr lang="en-US" sz="2200" b="0" i="1" smtClean="0">
                          <a:solidFill>
                            <a:srgbClr val="0070C0"/>
                          </a:solidFill>
                          <a:latin typeface="Cambria Math" panose="02040503050406030204" pitchFamily="18" charset="0"/>
                        </a:rPr>
                        <m:t>0.50</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80</m:t>
                          </m:r>
                        </m:num>
                        <m:den>
                          <m:r>
                            <a:rPr lang="en-US" sz="2200" b="0" i="1" smtClean="0">
                              <a:latin typeface="Cambria Math" panose="02040503050406030204" pitchFamily="18" charset="0"/>
                            </a:rPr>
                            <m:t>50</m:t>
                          </m:r>
                        </m:den>
                      </m:f>
                      <m:r>
                        <a:rPr lang="en-US" sz="2200" b="0" i="1" smtClean="0">
                          <a:latin typeface="Cambria Math" panose="02040503050406030204" pitchFamily="18" charset="0"/>
                        </a:rPr>
                        <m:t>=5.05 </m:t>
                      </m:r>
                      <m:r>
                        <a:rPr lang="en-US" sz="2200" b="0" i="1" smtClean="0">
                          <a:latin typeface="Cambria Math" panose="02040503050406030204" pitchFamily="18" charset="0"/>
                        </a:rPr>
                        <m:t>𝑚𝑖𝑛</m:t>
                      </m:r>
                    </m:oMath>
                  </m:oMathPara>
                </a14:m>
                <a:endParaRPr lang="en-US" sz="2200" dirty="0"/>
              </a:p>
            </p:txBody>
          </p:sp>
        </mc:Choice>
        <mc:Fallback>
          <p:sp>
            <p:nvSpPr>
              <p:cNvPr id="10" name="TextBox 9">
                <a:extLst>
                  <a:ext uri="{FF2B5EF4-FFF2-40B4-BE49-F238E27FC236}">
                    <a16:creationId xmlns:a16="http://schemas.microsoft.com/office/drawing/2014/main" id="{CCC8100F-9E7C-4EF4-8516-07D6754F0C0F}"/>
                  </a:ext>
                </a:extLst>
              </p:cNvPr>
              <p:cNvSpPr txBox="1">
                <a:spLocks noRot="1" noChangeAspect="1" noMove="1" noResize="1" noEditPoints="1" noAdjustHandles="1" noChangeArrowheads="1" noChangeShapeType="1" noTextEdit="1"/>
              </p:cNvSpPr>
              <p:nvPr/>
            </p:nvSpPr>
            <p:spPr>
              <a:xfrm>
                <a:off x="2686050" y="5153283"/>
                <a:ext cx="4962192" cy="63607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7420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923-387A-4EE9-8D35-D244F0EE8E49}"/>
              </a:ext>
            </a:extLst>
          </p:cNvPr>
          <p:cNvSpPr>
            <a:spLocks noGrp="1"/>
          </p:cNvSpPr>
          <p:nvPr>
            <p:ph type="title"/>
          </p:nvPr>
        </p:nvSpPr>
        <p:spPr/>
        <p:txBody>
          <a:bodyPr/>
          <a:lstStyle/>
          <a:p>
            <a:r>
              <a:rPr lang="en-US" dirty="0"/>
              <a:t>Analysis of Material Transport Systems</a:t>
            </a:r>
          </a:p>
        </p:txBody>
      </p:sp>
      <p:sp>
        <p:nvSpPr>
          <p:cNvPr id="4" name="Date Placeholder 3">
            <a:extLst>
              <a:ext uri="{FF2B5EF4-FFF2-40B4-BE49-F238E27FC236}">
                <a16:creationId xmlns:a16="http://schemas.microsoft.com/office/drawing/2014/main" id="{41F82491-E07E-4D99-A19C-AB1428094358}"/>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0B85B5A6-4664-46C3-8B1B-52324B42C15A}"/>
              </a:ext>
            </a:extLst>
          </p:cNvPr>
          <p:cNvSpPr>
            <a:spLocks noGrp="1"/>
          </p:cNvSpPr>
          <p:nvPr>
            <p:ph type="sldNum" sz="quarter" idx="12"/>
          </p:nvPr>
        </p:nvSpPr>
        <p:spPr/>
        <p:txBody>
          <a:bodyPr/>
          <a:lstStyle/>
          <a:p>
            <a:fld id="{002E2CAC-6674-414A-8D65-CF8BBF4DD0CA}" type="slidenum">
              <a:rPr lang="en-US" smtClean="0"/>
              <a:t>46</a:t>
            </a:fld>
            <a:endParaRPr lang="en-US" dirty="0"/>
          </a:p>
        </p:txBody>
      </p:sp>
      <p:sp>
        <p:nvSpPr>
          <p:cNvPr id="7" name="TextBox 6">
            <a:extLst>
              <a:ext uri="{FF2B5EF4-FFF2-40B4-BE49-F238E27FC236}">
                <a16:creationId xmlns:a16="http://schemas.microsoft.com/office/drawing/2014/main" id="{A14CEBA6-168C-4A37-8B02-93D0E6566E96}"/>
              </a:ext>
            </a:extLst>
          </p:cNvPr>
          <p:cNvSpPr txBox="1"/>
          <p:nvPr/>
        </p:nvSpPr>
        <p:spPr>
          <a:xfrm>
            <a:off x="628650" y="1673940"/>
            <a:ext cx="8198358" cy="430887"/>
          </a:xfrm>
          <a:prstGeom prst="rect">
            <a:avLst/>
          </a:prstGeom>
          <a:noFill/>
        </p:spPr>
        <p:txBody>
          <a:bodyPr wrap="square">
            <a:spAutoFit/>
          </a:bodyPr>
          <a:lstStyle/>
          <a:p>
            <a:pPr algn="l"/>
            <a:r>
              <a:rPr lang="en-US" sz="2200" dirty="0">
                <a:solidFill>
                  <a:srgbClr val="FF0000"/>
                </a:solidFill>
              </a:rPr>
              <a:t>Analysis of Vehicle-Based Systems</a:t>
            </a:r>
          </a:p>
        </p:txBody>
      </p:sp>
      <p:pic>
        <p:nvPicPr>
          <p:cNvPr id="6" name="Picture 5">
            <a:extLst>
              <a:ext uri="{FF2B5EF4-FFF2-40B4-BE49-F238E27FC236}">
                <a16:creationId xmlns:a16="http://schemas.microsoft.com/office/drawing/2014/main" id="{1A0EF632-71C9-43B5-B8EA-626F8D075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230" y="1065490"/>
            <a:ext cx="3830698" cy="3687684"/>
          </a:xfrm>
          <a:prstGeom prst="rect">
            <a:avLst/>
          </a:prstGeom>
        </p:spPr>
      </p:pic>
      <p:sp>
        <p:nvSpPr>
          <p:cNvPr id="12" name="TextBox 11">
            <a:extLst>
              <a:ext uri="{FF2B5EF4-FFF2-40B4-BE49-F238E27FC236}">
                <a16:creationId xmlns:a16="http://schemas.microsoft.com/office/drawing/2014/main" id="{9ABF6DE6-753F-43BE-B5B8-957403AC0D1E}"/>
              </a:ext>
            </a:extLst>
          </p:cNvPr>
          <p:cNvSpPr txBox="1"/>
          <p:nvPr/>
        </p:nvSpPr>
        <p:spPr>
          <a:xfrm>
            <a:off x="628650" y="2260839"/>
            <a:ext cx="5040630" cy="1446550"/>
          </a:xfrm>
          <a:prstGeom prst="rect">
            <a:avLst/>
          </a:prstGeom>
          <a:noFill/>
        </p:spPr>
        <p:txBody>
          <a:bodyPr wrap="square">
            <a:spAutoFit/>
          </a:bodyPr>
          <a:lstStyle/>
          <a:p>
            <a:pPr algn="l"/>
            <a:r>
              <a:rPr lang="en-US" sz="2200" b="0" i="0" u="none" strike="noStrike" baseline="0" dirty="0"/>
              <a:t>(c) To determine the number of vehicles required to make 40 deliveries/</a:t>
            </a:r>
            <a:r>
              <a:rPr lang="en-US" sz="2200" b="0" i="0" u="none" strike="noStrike" baseline="0" dirty="0" err="1"/>
              <a:t>hr</a:t>
            </a:r>
            <a:r>
              <a:rPr lang="en-US" sz="2200" b="0" i="0" u="none" strike="noStrike" baseline="0" dirty="0"/>
              <a:t>,</a:t>
            </a:r>
          </a:p>
          <a:p>
            <a:pPr algn="l"/>
            <a:r>
              <a:rPr lang="en-US" sz="2200" b="0" i="0" u="none" strike="noStrike" baseline="0" dirty="0"/>
              <a:t>compute the workload of the AGVS and the available time per hour per vehicle:</a:t>
            </a:r>
            <a:endParaRPr lang="en-US" sz="2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E524E3-4397-4879-93F2-F598AA98E5FE}"/>
                  </a:ext>
                </a:extLst>
              </p:cNvPr>
              <p:cNvSpPr txBox="1"/>
              <p:nvPr/>
            </p:nvSpPr>
            <p:spPr>
              <a:xfrm>
                <a:off x="1430394" y="3910463"/>
                <a:ext cx="3081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𝑊𝐿</m:t>
                      </m:r>
                      <m:r>
                        <a:rPr lang="en-US" b="0" i="1" smtClean="0">
                          <a:latin typeface="Cambria Math" panose="02040503050406030204" pitchFamily="18" charset="0"/>
                        </a:rPr>
                        <m:t>=40</m:t>
                      </m:r>
                      <m:d>
                        <m:dPr>
                          <m:ctrlPr>
                            <a:rPr lang="en-US" b="0" i="1" smtClean="0">
                              <a:latin typeface="Cambria Math" panose="02040503050406030204" pitchFamily="18" charset="0"/>
                            </a:rPr>
                          </m:ctrlPr>
                        </m:dPr>
                        <m:e>
                          <m:r>
                            <a:rPr lang="en-US" b="0" i="1" smtClean="0">
                              <a:latin typeface="Cambria Math" panose="02040503050406030204" pitchFamily="18" charset="0"/>
                            </a:rPr>
                            <m:t>5.05</m:t>
                          </m:r>
                        </m:e>
                      </m:d>
                      <m:r>
                        <a:rPr lang="en-US" b="0" i="1" smtClean="0">
                          <a:latin typeface="Cambria Math" panose="02040503050406030204" pitchFamily="18" charset="0"/>
                        </a:rPr>
                        <m:t>=202 </m:t>
                      </m:r>
                      <m:r>
                        <a:rPr lang="en-US" b="0" i="1" smtClean="0">
                          <a:latin typeface="Cambria Math" panose="02040503050406030204" pitchFamily="18" charset="0"/>
                        </a:rPr>
                        <m:t>𝑚𝑖𝑛</m:t>
                      </m:r>
                      <m:r>
                        <a:rPr lang="en-US" b="0" i="1" smtClean="0">
                          <a:latin typeface="Cambria Math" panose="02040503050406030204" pitchFamily="18" charset="0"/>
                        </a:rPr>
                        <m:t>/</m:t>
                      </m:r>
                      <m:r>
                        <a:rPr lang="en-US" b="0" i="1" smtClean="0">
                          <a:latin typeface="Cambria Math" panose="02040503050406030204" pitchFamily="18" charset="0"/>
                        </a:rPr>
                        <m:t>h𝑟</m:t>
                      </m:r>
                    </m:oMath>
                  </m:oMathPara>
                </a14:m>
                <a:endParaRPr lang="en-US" dirty="0"/>
              </a:p>
            </p:txBody>
          </p:sp>
        </mc:Choice>
        <mc:Fallback xmlns="">
          <p:sp>
            <p:nvSpPr>
              <p:cNvPr id="8" name="TextBox 7">
                <a:extLst>
                  <a:ext uri="{FF2B5EF4-FFF2-40B4-BE49-F238E27FC236}">
                    <a16:creationId xmlns:a16="http://schemas.microsoft.com/office/drawing/2014/main" id="{23E524E3-4397-4879-93F2-F598AA98E5FE}"/>
                  </a:ext>
                </a:extLst>
              </p:cNvPr>
              <p:cNvSpPr txBox="1">
                <a:spLocks noRot="1" noChangeAspect="1" noMove="1" noResize="1" noEditPoints="1" noAdjustHandles="1" noChangeArrowheads="1" noChangeShapeType="1" noTextEdit="1"/>
              </p:cNvSpPr>
              <p:nvPr/>
            </p:nvSpPr>
            <p:spPr>
              <a:xfrm>
                <a:off x="1430394" y="3910463"/>
                <a:ext cx="3081164" cy="276999"/>
              </a:xfrm>
              <a:prstGeom prst="rect">
                <a:avLst/>
              </a:prstGeom>
              <a:blipFill>
                <a:blip r:embed="rId3"/>
                <a:stretch>
                  <a:fillRect l="-1386" t="-2174" r="-1584" b="-3260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FB401AE8-7128-4063-88E6-E3FE7105C132}"/>
              </a:ext>
            </a:extLst>
          </p:cNvPr>
          <p:cNvSpPr txBox="1"/>
          <p:nvPr/>
        </p:nvSpPr>
        <p:spPr>
          <a:xfrm>
            <a:off x="628650" y="4493300"/>
            <a:ext cx="5674614" cy="430887"/>
          </a:xfrm>
          <a:prstGeom prst="rect">
            <a:avLst/>
          </a:prstGeom>
          <a:noFill/>
        </p:spPr>
        <p:txBody>
          <a:bodyPr wrap="square">
            <a:spAutoFit/>
          </a:bodyPr>
          <a:lstStyle/>
          <a:p>
            <a:r>
              <a:rPr lang="en-US" sz="2200" b="0" i="0" u="none" strike="noStrike" baseline="0" dirty="0"/>
              <a:t>Therefore, the number of vehicles required is</a:t>
            </a:r>
            <a:endParaRPr lang="en-US" sz="22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60BBE9-EE4C-4A1F-8264-1716C271C585}"/>
                  </a:ext>
                </a:extLst>
              </p:cNvPr>
              <p:cNvSpPr txBox="1"/>
              <p:nvPr/>
            </p:nvSpPr>
            <p:spPr>
              <a:xfrm>
                <a:off x="1908707" y="4973373"/>
                <a:ext cx="2663293" cy="819455"/>
              </a:xfrm>
              <a:prstGeom prst="rect">
                <a:avLst/>
              </a:prstGeom>
              <a:noFill/>
            </p:spPr>
            <p:txBody>
              <a:bodyPr wrap="none" lIns="0" tIns="0" rIns="0" bIns="0" rtlCol="0">
                <a:spAutoFit/>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𝑐</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202</m:t>
                        </m:r>
                      </m:num>
                      <m:den>
                        <m:r>
                          <a:rPr lang="en-US" sz="2200" b="0" i="1" smtClean="0">
                            <a:latin typeface="Cambria Math" panose="02040503050406030204" pitchFamily="18" charset="0"/>
                          </a:rPr>
                          <m:t>51.3</m:t>
                        </m:r>
                      </m:den>
                    </m:f>
                  </m:oMath>
                </a14:m>
                <a:r>
                  <a:rPr lang="en-US" sz="2200" b="0" dirty="0"/>
                  <a:t>=3.94 vehicles</a:t>
                </a:r>
              </a:p>
              <a:p>
                <a:endParaRPr lang="en-US" sz="2200" dirty="0"/>
              </a:p>
            </p:txBody>
          </p:sp>
        </mc:Choice>
        <mc:Fallback xmlns="">
          <p:sp>
            <p:nvSpPr>
              <p:cNvPr id="15" name="TextBox 14">
                <a:extLst>
                  <a:ext uri="{FF2B5EF4-FFF2-40B4-BE49-F238E27FC236}">
                    <a16:creationId xmlns:a16="http://schemas.microsoft.com/office/drawing/2014/main" id="{E860BBE9-EE4C-4A1F-8264-1716C271C585}"/>
                  </a:ext>
                </a:extLst>
              </p:cNvPr>
              <p:cNvSpPr txBox="1">
                <a:spLocks noRot="1" noChangeAspect="1" noMove="1" noResize="1" noEditPoints="1" noAdjustHandles="1" noChangeArrowheads="1" noChangeShapeType="1" noTextEdit="1"/>
              </p:cNvSpPr>
              <p:nvPr/>
            </p:nvSpPr>
            <p:spPr>
              <a:xfrm>
                <a:off x="1908707" y="4973373"/>
                <a:ext cx="2663293" cy="819455"/>
              </a:xfrm>
              <a:prstGeom prst="rect">
                <a:avLst/>
              </a:prstGeom>
              <a:blipFill>
                <a:blip r:embed="rId4"/>
                <a:stretch>
                  <a:fillRect t="-1493" r="-572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B7F4A4E-DC48-4CCF-BD88-929F29CCCEEA}"/>
              </a:ext>
            </a:extLst>
          </p:cNvPr>
          <p:cNvSpPr txBox="1"/>
          <p:nvPr/>
        </p:nvSpPr>
        <p:spPr>
          <a:xfrm>
            <a:off x="628650" y="5433021"/>
            <a:ext cx="7886700" cy="769441"/>
          </a:xfrm>
          <a:prstGeom prst="rect">
            <a:avLst/>
          </a:prstGeom>
          <a:noFill/>
        </p:spPr>
        <p:txBody>
          <a:bodyPr wrap="square">
            <a:spAutoFit/>
          </a:bodyPr>
          <a:lstStyle/>
          <a:p>
            <a:pPr algn="l"/>
            <a:r>
              <a:rPr lang="en-US" sz="2200" b="0" i="0" u="none" strike="noStrike" baseline="0" dirty="0"/>
              <a:t>This value should be rounded up to </a:t>
            </a:r>
            <a:r>
              <a:rPr lang="en-US" sz="2200" b="1" i="0" u="none" strike="noStrike" baseline="0" dirty="0"/>
              <a:t>4 vehicles</a:t>
            </a:r>
            <a:r>
              <a:rPr lang="en-US" sz="2200" b="0" i="0" u="none" strike="noStrike" baseline="0" dirty="0"/>
              <a:t>, since the number of vehicles must be an integer.</a:t>
            </a:r>
            <a:endParaRPr lang="en-US" sz="2200" dirty="0"/>
          </a:p>
        </p:txBody>
      </p:sp>
    </p:spTree>
    <p:extLst>
      <p:ext uri="{BB962C8B-B14F-4D97-AF65-F5344CB8AC3E}">
        <p14:creationId xmlns:p14="http://schemas.microsoft.com/office/powerpoint/2010/main" val="3967287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2/18/2021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47</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830997"/>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10</a:t>
            </a:r>
          </a:p>
          <a:p>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B78-1793-49F9-943A-9CFE1F9DF421}"/>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FBBC7062-0863-4BA6-B9AC-136EBF90C0AE}"/>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B452D955-7925-4F02-B3AC-14307959585D}"/>
              </a:ext>
            </a:extLst>
          </p:cNvPr>
          <p:cNvSpPr>
            <a:spLocks noGrp="1"/>
          </p:cNvSpPr>
          <p:nvPr>
            <p:ph type="sldNum" sz="quarter" idx="12"/>
          </p:nvPr>
        </p:nvSpPr>
        <p:spPr/>
        <p:txBody>
          <a:bodyPr/>
          <a:lstStyle/>
          <a:p>
            <a:fld id="{002E2CAC-6674-414A-8D65-CF8BBF4DD0CA}" type="slidenum">
              <a:rPr lang="en-US" smtClean="0"/>
              <a:t>5</a:t>
            </a:fld>
            <a:endParaRPr lang="en-US" dirty="0"/>
          </a:p>
        </p:txBody>
      </p:sp>
      <p:sp>
        <p:nvSpPr>
          <p:cNvPr id="3" name="Oval 2">
            <a:extLst>
              <a:ext uri="{FF2B5EF4-FFF2-40B4-BE49-F238E27FC236}">
                <a16:creationId xmlns:a16="http://schemas.microsoft.com/office/drawing/2014/main" id="{8E0E5CC5-48DD-4627-B522-5441B8C2F4DE}"/>
              </a:ext>
            </a:extLst>
          </p:cNvPr>
          <p:cNvSpPr/>
          <p:nvPr/>
        </p:nvSpPr>
        <p:spPr>
          <a:xfrm>
            <a:off x="3547872" y="2983992"/>
            <a:ext cx="1511808" cy="890016"/>
          </a:xfrm>
          <a:prstGeom prst="ellipse">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Logistic </a:t>
            </a:r>
          </a:p>
        </p:txBody>
      </p:sp>
      <p:sp>
        <p:nvSpPr>
          <p:cNvPr id="11" name="Oval 10">
            <a:extLst>
              <a:ext uri="{FF2B5EF4-FFF2-40B4-BE49-F238E27FC236}">
                <a16:creationId xmlns:a16="http://schemas.microsoft.com/office/drawing/2014/main" id="{40522E78-3BAA-43AD-8ECE-443B21C3E01C}"/>
              </a:ext>
            </a:extLst>
          </p:cNvPr>
          <p:cNvSpPr/>
          <p:nvPr/>
        </p:nvSpPr>
        <p:spPr>
          <a:xfrm>
            <a:off x="1301878" y="1773936"/>
            <a:ext cx="1812798" cy="890016"/>
          </a:xfrm>
          <a:prstGeom prst="ellipse">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acquisition </a:t>
            </a:r>
          </a:p>
        </p:txBody>
      </p:sp>
      <p:sp>
        <p:nvSpPr>
          <p:cNvPr id="12" name="Oval 11">
            <a:extLst>
              <a:ext uri="{FF2B5EF4-FFF2-40B4-BE49-F238E27FC236}">
                <a16:creationId xmlns:a16="http://schemas.microsoft.com/office/drawing/2014/main" id="{81D242F0-1DB3-4204-A218-BB70A30BFBBF}"/>
              </a:ext>
            </a:extLst>
          </p:cNvPr>
          <p:cNvSpPr/>
          <p:nvPr/>
        </p:nvSpPr>
        <p:spPr>
          <a:xfrm>
            <a:off x="1301878" y="4072130"/>
            <a:ext cx="1812798" cy="890016"/>
          </a:xfrm>
          <a:prstGeom prst="ellipse">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Movement  </a:t>
            </a:r>
          </a:p>
        </p:txBody>
      </p:sp>
      <p:sp>
        <p:nvSpPr>
          <p:cNvPr id="13" name="Oval 12">
            <a:extLst>
              <a:ext uri="{FF2B5EF4-FFF2-40B4-BE49-F238E27FC236}">
                <a16:creationId xmlns:a16="http://schemas.microsoft.com/office/drawing/2014/main" id="{13606128-274B-484A-8E9E-FFE13EB4848B}"/>
              </a:ext>
            </a:extLst>
          </p:cNvPr>
          <p:cNvSpPr/>
          <p:nvPr/>
        </p:nvSpPr>
        <p:spPr>
          <a:xfrm>
            <a:off x="5439156" y="1773935"/>
            <a:ext cx="1812798" cy="890016"/>
          </a:xfrm>
          <a:prstGeom prst="ellipse">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storage  </a:t>
            </a:r>
          </a:p>
        </p:txBody>
      </p:sp>
      <p:sp>
        <p:nvSpPr>
          <p:cNvPr id="14" name="Oval 13">
            <a:extLst>
              <a:ext uri="{FF2B5EF4-FFF2-40B4-BE49-F238E27FC236}">
                <a16:creationId xmlns:a16="http://schemas.microsoft.com/office/drawing/2014/main" id="{638E93A8-3E23-4FCD-9294-BAE3E9A901B7}"/>
              </a:ext>
            </a:extLst>
          </p:cNvPr>
          <p:cNvSpPr/>
          <p:nvPr/>
        </p:nvSpPr>
        <p:spPr>
          <a:xfrm>
            <a:off x="5439156" y="4194050"/>
            <a:ext cx="1812798" cy="890016"/>
          </a:xfrm>
          <a:prstGeom prst="ellipse">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distribution  </a:t>
            </a:r>
          </a:p>
        </p:txBody>
      </p:sp>
      <p:sp>
        <p:nvSpPr>
          <p:cNvPr id="15" name="Oval 14">
            <a:extLst>
              <a:ext uri="{FF2B5EF4-FFF2-40B4-BE49-F238E27FC236}">
                <a16:creationId xmlns:a16="http://schemas.microsoft.com/office/drawing/2014/main" id="{8225869D-4B2C-480F-98CE-97A1A26B73E8}"/>
              </a:ext>
            </a:extLst>
          </p:cNvPr>
          <p:cNvSpPr/>
          <p:nvPr/>
        </p:nvSpPr>
        <p:spPr>
          <a:xfrm>
            <a:off x="3397377" y="5320031"/>
            <a:ext cx="1812798" cy="890016"/>
          </a:xfrm>
          <a:prstGeom prst="ellipse">
            <a:avLst/>
          </a:prstGeom>
          <a:solidFill>
            <a:schemeClr val="bg2">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Planning and control  </a:t>
            </a:r>
          </a:p>
        </p:txBody>
      </p:sp>
      <p:cxnSp>
        <p:nvCxnSpPr>
          <p:cNvPr id="16" name="Straight Arrow Connector 15">
            <a:extLst>
              <a:ext uri="{FF2B5EF4-FFF2-40B4-BE49-F238E27FC236}">
                <a16:creationId xmlns:a16="http://schemas.microsoft.com/office/drawing/2014/main" id="{EC3D1F80-DBE2-4A8B-892F-FF3EE5718F06}"/>
              </a:ext>
            </a:extLst>
          </p:cNvPr>
          <p:cNvCxnSpPr>
            <a:stCxn id="11" idx="5"/>
            <a:endCxn id="3" idx="1"/>
          </p:cNvCxnSpPr>
          <p:nvPr/>
        </p:nvCxnSpPr>
        <p:spPr>
          <a:xfrm>
            <a:off x="2849198" y="2533612"/>
            <a:ext cx="920073" cy="580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FADF850-1A86-45EA-B926-34BD30BEA7C0}"/>
              </a:ext>
            </a:extLst>
          </p:cNvPr>
          <p:cNvCxnSpPr>
            <a:stCxn id="13" idx="3"/>
            <a:endCxn id="3" idx="7"/>
          </p:cNvCxnSpPr>
          <p:nvPr/>
        </p:nvCxnSpPr>
        <p:spPr>
          <a:xfrm flipH="1">
            <a:off x="4838281" y="2533611"/>
            <a:ext cx="866353" cy="580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00103B0-46B2-4D62-A9AB-096BAD359CC1}"/>
              </a:ext>
            </a:extLst>
          </p:cNvPr>
          <p:cNvCxnSpPr>
            <a:stCxn id="12" idx="7"/>
            <a:endCxn id="3" idx="3"/>
          </p:cNvCxnSpPr>
          <p:nvPr/>
        </p:nvCxnSpPr>
        <p:spPr>
          <a:xfrm flipV="1">
            <a:off x="2849198" y="3743668"/>
            <a:ext cx="920073" cy="45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26DAC46-15B2-4DC9-B968-07FB363B810C}"/>
              </a:ext>
            </a:extLst>
          </p:cNvPr>
          <p:cNvCxnSpPr>
            <a:stCxn id="15" idx="0"/>
            <a:endCxn id="3" idx="4"/>
          </p:cNvCxnSpPr>
          <p:nvPr/>
        </p:nvCxnSpPr>
        <p:spPr>
          <a:xfrm flipV="1">
            <a:off x="4303776" y="3874008"/>
            <a:ext cx="0" cy="1446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D3F857A-DF32-48C0-BE3E-E7E79BE9DA3B}"/>
              </a:ext>
            </a:extLst>
          </p:cNvPr>
          <p:cNvCxnSpPr>
            <a:stCxn id="14" idx="1"/>
            <a:endCxn id="3" idx="5"/>
          </p:cNvCxnSpPr>
          <p:nvPr/>
        </p:nvCxnSpPr>
        <p:spPr>
          <a:xfrm flipH="1" flipV="1">
            <a:off x="4838281" y="3743668"/>
            <a:ext cx="866353" cy="580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65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2013854"/>
            <a:ext cx="7886700" cy="430887"/>
          </a:xfrm>
          <a:prstGeom prst="rect">
            <a:avLst/>
          </a:prstGeom>
          <a:noFill/>
        </p:spPr>
        <p:txBody>
          <a:bodyPr wrap="square">
            <a:spAutoFit/>
          </a:bodyPr>
          <a:lstStyle/>
          <a:p>
            <a:pPr algn="l"/>
            <a:r>
              <a:rPr lang="en-US" sz="2200" b="0" i="0" u="none" strike="noStrike" baseline="0" dirty="0"/>
              <a:t>Logistics operations can be divided into two basic categories:</a:t>
            </a:r>
            <a:endParaRPr lang="en-US" sz="2200" dirty="0"/>
          </a:p>
        </p:txBody>
      </p:sp>
      <p:sp>
        <p:nvSpPr>
          <p:cNvPr id="9" name="TextBox 8">
            <a:extLst>
              <a:ext uri="{FF2B5EF4-FFF2-40B4-BE49-F238E27FC236}">
                <a16:creationId xmlns:a16="http://schemas.microsoft.com/office/drawing/2014/main" id="{BF19A735-522E-4BF6-B1AA-F632F9A296BB}"/>
              </a:ext>
            </a:extLst>
          </p:cNvPr>
          <p:cNvSpPr txBox="1"/>
          <p:nvPr/>
        </p:nvSpPr>
        <p:spPr>
          <a:xfrm>
            <a:off x="628650" y="2724588"/>
            <a:ext cx="7886700" cy="2123658"/>
          </a:xfrm>
          <a:prstGeom prst="rect">
            <a:avLst/>
          </a:prstGeom>
          <a:noFill/>
        </p:spPr>
        <p:txBody>
          <a:bodyPr wrap="square">
            <a:spAutoFit/>
          </a:bodyPr>
          <a:lstStyle/>
          <a:p>
            <a:pPr algn="l"/>
            <a:r>
              <a:rPr lang="en-US" sz="2200" b="1" i="1" u="none" strike="noStrike" baseline="0" dirty="0">
                <a:solidFill>
                  <a:srgbClr val="002060"/>
                </a:solidFill>
              </a:rPr>
              <a:t>External logistics </a:t>
            </a:r>
            <a:r>
              <a:rPr lang="en-US" sz="2200" b="0" i="0" u="none" strike="noStrike" baseline="0" dirty="0"/>
              <a:t>is concerned with transportation and related activities that occur outside of a facility. </a:t>
            </a:r>
          </a:p>
          <a:p>
            <a:pPr algn="l"/>
            <a:endParaRPr lang="en-US" sz="2200" dirty="0"/>
          </a:p>
          <a:p>
            <a:pPr algn="l"/>
            <a:r>
              <a:rPr lang="en-US" sz="2200" b="1" i="1" u="none" strike="noStrike" baseline="0" dirty="0">
                <a:solidFill>
                  <a:srgbClr val="002060"/>
                </a:solidFill>
              </a:rPr>
              <a:t>Internal logistics</a:t>
            </a:r>
            <a:r>
              <a:rPr lang="en-US" sz="2200" b="0" i="0" u="none" strike="noStrike" baseline="0" dirty="0"/>
              <a:t>, more popularly known as material handling, involves the movement and storage of materials inside a given facility</a:t>
            </a:r>
            <a:endParaRPr lang="en-US" sz="2200" dirty="0"/>
          </a:p>
        </p:txBody>
      </p:sp>
    </p:spTree>
    <p:extLst>
      <p:ext uri="{BB962C8B-B14F-4D97-AF65-F5344CB8AC3E}">
        <p14:creationId xmlns:p14="http://schemas.microsoft.com/office/powerpoint/2010/main" val="256883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185856"/>
            <a:ext cx="7886700" cy="2462213"/>
          </a:xfrm>
          <a:prstGeom prst="rect">
            <a:avLst/>
          </a:prstGeom>
          <a:noFill/>
        </p:spPr>
        <p:txBody>
          <a:bodyPr wrap="square">
            <a:spAutoFit/>
          </a:bodyPr>
          <a:lstStyle/>
          <a:p>
            <a:pPr algn="l"/>
            <a:r>
              <a:rPr lang="en-US" sz="2200" b="0" i="0" u="none" strike="noStrike" baseline="0" dirty="0"/>
              <a:t>The equipment can be classified into five categories :</a:t>
            </a:r>
            <a:br>
              <a:rPr lang="en-US" sz="2200" b="0" i="0" u="none" strike="noStrike" baseline="0" dirty="0"/>
            </a:br>
            <a:r>
              <a:rPr lang="en-US" sz="2200" b="0" i="0" u="none" strike="noStrike" baseline="0" dirty="0"/>
              <a:t> </a:t>
            </a:r>
          </a:p>
          <a:p>
            <a:pPr marL="342900" indent="-342900" algn="l">
              <a:buFont typeface="Arial" panose="020B0604020202020204" pitchFamily="34" charset="0"/>
              <a:buChar char="•"/>
            </a:pPr>
            <a:r>
              <a:rPr lang="en-US" sz="2200" b="0" i="0" u="none" strike="noStrike" baseline="0" dirty="0"/>
              <a:t>transport equipment, </a:t>
            </a:r>
            <a:endParaRPr lang="en-US" sz="2200" dirty="0"/>
          </a:p>
          <a:p>
            <a:pPr marL="342900" indent="-342900" algn="l">
              <a:buFont typeface="Arial" panose="020B0604020202020204" pitchFamily="34" charset="0"/>
              <a:buChar char="•"/>
            </a:pPr>
            <a:r>
              <a:rPr lang="en-US" sz="2200" b="0" i="0" u="none" strike="noStrike" baseline="0" dirty="0"/>
              <a:t>positioning equipment,</a:t>
            </a:r>
          </a:p>
          <a:p>
            <a:pPr marL="342900" indent="-342900" algn="l">
              <a:buFont typeface="Arial" panose="020B0604020202020204" pitchFamily="34" charset="0"/>
              <a:buChar char="•"/>
            </a:pPr>
            <a:r>
              <a:rPr lang="en-US" sz="2200" b="0" i="0" u="none" strike="noStrike" baseline="0" dirty="0"/>
              <a:t>unit load formation equipment, </a:t>
            </a:r>
            <a:endParaRPr lang="en-US" sz="2200" dirty="0"/>
          </a:p>
          <a:p>
            <a:pPr marL="342900" indent="-342900" algn="l">
              <a:buFont typeface="Arial" panose="020B0604020202020204" pitchFamily="34" charset="0"/>
              <a:buChar char="•"/>
            </a:pPr>
            <a:r>
              <a:rPr lang="en-US" sz="2200" b="0" i="0" u="none" strike="noStrike" baseline="0" dirty="0"/>
              <a:t>storage equipment, </a:t>
            </a:r>
            <a:endParaRPr lang="en-US" sz="2200" dirty="0"/>
          </a:p>
          <a:p>
            <a:pPr marL="342900" indent="-342900" algn="l">
              <a:buFont typeface="Arial" panose="020B0604020202020204" pitchFamily="34" charset="0"/>
              <a:buChar char="•"/>
            </a:pPr>
            <a:r>
              <a:rPr lang="en-US" sz="2200" b="0" i="0" u="none" strike="noStrike" baseline="0" dirty="0"/>
              <a:t>Identification</a:t>
            </a:r>
            <a:r>
              <a:rPr lang="en-US" sz="2200" dirty="0"/>
              <a:t> </a:t>
            </a:r>
            <a:r>
              <a:rPr lang="en-US" sz="2200" b="0" i="0" u="none" strike="noStrike" baseline="0" dirty="0"/>
              <a:t>and control equipment.</a:t>
            </a:r>
            <a:endParaRPr lang="en-US" sz="2200" dirty="0"/>
          </a:p>
        </p:txBody>
      </p:sp>
    </p:spTree>
    <p:extLst>
      <p:ext uri="{BB962C8B-B14F-4D97-AF65-F5344CB8AC3E}">
        <p14:creationId xmlns:p14="http://schemas.microsoft.com/office/powerpoint/2010/main" val="237041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185856"/>
            <a:ext cx="7886700" cy="3477875"/>
          </a:xfrm>
          <a:prstGeom prst="rect">
            <a:avLst/>
          </a:prstGeom>
          <a:noFill/>
        </p:spPr>
        <p:txBody>
          <a:bodyPr wrap="square">
            <a:spAutoFit/>
          </a:bodyPr>
          <a:lstStyle/>
          <a:p>
            <a:pPr algn="l"/>
            <a:r>
              <a:rPr lang="en-US" sz="2200" b="1" dirty="0"/>
              <a:t>Transport Equipment </a:t>
            </a:r>
            <a:r>
              <a:rPr lang="en-US" sz="2200" dirty="0"/>
              <a:t>is used to move material inside the factory, warehouse or other facility. </a:t>
            </a:r>
          </a:p>
          <a:p>
            <a:pPr algn="l"/>
            <a:endParaRPr lang="en-US" sz="2200" dirty="0"/>
          </a:p>
          <a:p>
            <a:pPr algn="l"/>
            <a:r>
              <a:rPr lang="en-US" sz="2200" dirty="0"/>
              <a:t>Five main types of equipment are </a:t>
            </a:r>
          </a:p>
          <a:p>
            <a:pPr marL="742950" lvl="1" indent="-285750">
              <a:buFont typeface="Arial" panose="020B0604020202020204" pitchFamily="34" charset="0"/>
              <a:buChar char="•"/>
            </a:pPr>
            <a:r>
              <a:rPr lang="en-US" sz="2200" b="0" i="0" u="none" strike="noStrike" baseline="0" dirty="0"/>
              <a:t>industrial trucks, </a:t>
            </a:r>
            <a:endParaRPr lang="en-US" sz="2200" dirty="0"/>
          </a:p>
          <a:p>
            <a:pPr marL="742950" lvl="1" indent="-285750">
              <a:buFont typeface="Arial" panose="020B0604020202020204" pitchFamily="34" charset="0"/>
              <a:buChar char="•"/>
            </a:pPr>
            <a:r>
              <a:rPr lang="en-US" sz="2200" b="0" i="0" u="none" strike="noStrike" baseline="0" dirty="0"/>
              <a:t>automated guided vehicles,  </a:t>
            </a:r>
          </a:p>
          <a:p>
            <a:pPr marL="742950" lvl="1" indent="-285750">
              <a:buFont typeface="Arial" panose="020B0604020202020204" pitchFamily="34" charset="0"/>
              <a:buChar char="•"/>
            </a:pPr>
            <a:r>
              <a:rPr lang="en-US" sz="2200" b="0" i="0" u="none" strike="noStrike" baseline="0" dirty="0"/>
              <a:t>rail-guided vehicles, </a:t>
            </a:r>
            <a:endParaRPr lang="en-US" sz="2200" dirty="0"/>
          </a:p>
          <a:p>
            <a:pPr marL="742950" lvl="1" indent="-285750">
              <a:buFont typeface="Arial" panose="020B0604020202020204" pitchFamily="34" charset="0"/>
              <a:buChar char="•"/>
            </a:pPr>
            <a:r>
              <a:rPr lang="en-US" sz="2200" b="0" i="0" u="none" strike="noStrike" baseline="0" dirty="0"/>
              <a:t>conveyors,</a:t>
            </a:r>
          </a:p>
          <a:p>
            <a:pPr marL="742950" lvl="1" indent="-285750">
              <a:buFont typeface="Arial" panose="020B0604020202020204" pitchFamily="34" charset="0"/>
              <a:buChar char="•"/>
            </a:pPr>
            <a:r>
              <a:rPr lang="en-US" sz="2200" b="0" i="0" u="none" strike="noStrike" baseline="0" dirty="0"/>
              <a:t>hoists and cranes.</a:t>
            </a:r>
            <a:endParaRPr lang="en-US" sz="2200" dirty="0"/>
          </a:p>
          <a:p>
            <a:pPr lvl="2"/>
            <a:endParaRPr lang="en-US" sz="2200" dirty="0"/>
          </a:p>
        </p:txBody>
      </p:sp>
    </p:spTree>
    <p:extLst>
      <p:ext uri="{BB962C8B-B14F-4D97-AF65-F5344CB8AC3E}">
        <p14:creationId xmlns:p14="http://schemas.microsoft.com/office/powerpoint/2010/main" val="16876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5E0F-70BE-4EC4-A671-C9E40185B38A}"/>
              </a:ext>
            </a:extLst>
          </p:cNvPr>
          <p:cNvSpPr>
            <a:spLocks noGrp="1"/>
          </p:cNvSpPr>
          <p:nvPr>
            <p:ph type="title"/>
          </p:nvPr>
        </p:nvSpPr>
        <p:spPr/>
        <p:txBody>
          <a:bodyPr/>
          <a:lstStyle/>
          <a:p>
            <a:r>
              <a:rPr lang="en-US" dirty="0">
                <a:solidFill>
                  <a:srgbClr val="002060"/>
                </a:solidFill>
              </a:rPr>
              <a:t>Overview of Material Handing </a:t>
            </a:r>
            <a:endParaRPr lang="en-US" dirty="0"/>
          </a:p>
        </p:txBody>
      </p:sp>
      <p:sp>
        <p:nvSpPr>
          <p:cNvPr id="4" name="Date Placeholder 3">
            <a:extLst>
              <a:ext uri="{FF2B5EF4-FFF2-40B4-BE49-F238E27FC236}">
                <a16:creationId xmlns:a16="http://schemas.microsoft.com/office/drawing/2014/main" id="{D73A13A2-35A9-4CE1-9C76-CB7BD87C6BA6}"/>
              </a:ext>
            </a:extLst>
          </p:cNvPr>
          <p:cNvSpPr>
            <a:spLocks noGrp="1"/>
          </p:cNvSpPr>
          <p:nvPr>
            <p:ph type="dt" sz="half" idx="10"/>
          </p:nvPr>
        </p:nvSpPr>
        <p:spPr/>
        <p:txBody>
          <a:bodyPr/>
          <a:lstStyle/>
          <a:p>
            <a:fld id="{1BA0BDA3-C400-4031-B023-EABAB28EB57A}" type="datetime1">
              <a:rPr lang="en-US" smtClean="0"/>
              <a:t>2/18/2021</a:t>
            </a:fld>
            <a:endParaRPr lang="en-US"/>
          </a:p>
        </p:txBody>
      </p:sp>
      <p:sp>
        <p:nvSpPr>
          <p:cNvPr id="5" name="Slide Number Placeholder 4">
            <a:extLst>
              <a:ext uri="{FF2B5EF4-FFF2-40B4-BE49-F238E27FC236}">
                <a16:creationId xmlns:a16="http://schemas.microsoft.com/office/drawing/2014/main" id="{4F7DEA2D-B968-4B77-AEE6-1395E7C97F7A}"/>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7" name="TextBox 6">
            <a:extLst>
              <a:ext uri="{FF2B5EF4-FFF2-40B4-BE49-F238E27FC236}">
                <a16:creationId xmlns:a16="http://schemas.microsoft.com/office/drawing/2014/main" id="{CE26712B-BE6C-42A8-9485-157D43B65A10}"/>
              </a:ext>
            </a:extLst>
          </p:cNvPr>
          <p:cNvSpPr txBox="1"/>
          <p:nvPr/>
        </p:nvSpPr>
        <p:spPr>
          <a:xfrm>
            <a:off x="628650" y="1475245"/>
            <a:ext cx="7886700" cy="430887"/>
          </a:xfrm>
          <a:prstGeom prst="rect">
            <a:avLst/>
          </a:prstGeom>
          <a:noFill/>
        </p:spPr>
        <p:txBody>
          <a:bodyPr wrap="square">
            <a:spAutoFit/>
          </a:bodyPr>
          <a:lstStyle/>
          <a:p>
            <a:pPr algn="l"/>
            <a:r>
              <a:rPr lang="en-US" sz="2200" b="0" i="0" u="none" strike="noStrike" baseline="0" dirty="0">
                <a:solidFill>
                  <a:srgbClr val="FF0000"/>
                </a:solidFill>
              </a:rPr>
              <a:t>Material Handling Equipment</a:t>
            </a:r>
            <a:endParaRPr lang="en-US" sz="2200" dirty="0">
              <a:solidFill>
                <a:srgbClr val="FF0000"/>
              </a:solidFill>
            </a:endParaRPr>
          </a:p>
        </p:txBody>
      </p:sp>
      <p:sp>
        <p:nvSpPr>
          <p:cNvPr id="8" name="TextBox 7">
            <a:extLst>
              <a:ext uri="{FF2B5EF4-FFF2-40B4-BE49-F238E27FC236}">
                <a16:creationId xmlns:a16="http://schemas.microsoft.com/office/drawing/2014/main" id="{B0D11B57-C92E-4848-A992-87EB14816B5C}"/>
              </a:ext>
            </a:extLst>
          </p:cNvPr>
          <p:cNvSpPr txBox="1"/>
          <p:nvPr/>
        </p:nvSpPr>
        <p:spPr>
          <a:xfrm>
            <a:off x="628650" y="2185856"/>
            <a:ext cx="7886700" cy="3139321"/>
          </a:xfrm>
          <a:prstGeom prst="rect">
            <a:avLst/>
          </a:prstGeom>
          <a:noFill/>
        </p:spPr>
        <p:txBody>
          <a:bodyPr wrap="square">
            <a:spAutoFit/>
          </a:bodyPr>
          <a:lstStyle/>
          <a:p>
            <a:pPr algn="l"/>
            <a:r>
              <a:rPr lang="en-US" sz="2200" b="1" dirty="0"/>
              <a:t>Position Equipment </a:t>
            </a:r>
            <a:r>
              <a:rPr lang="en-US" sz="2200" dirty="0"/>
              <a:t>is used to handle parts and other materials at a single location. </a:t>
            </a:r>
          </a:p>
          <a:p>
            <a:pPr algn="l"/>
            <a:endParaRPr lang="en-US" sz="2200" dirty="0"/>
          </a:p>
          <a:p>
            <a:pPr marL="342900" indent="-342900" algn="l">
              <a:buFont typeface="Arial" panose="020B0604020202020204" pitchFamily="34" charset="0"/>
              <a:buChar char="•"/>
            </a:pPr>
            <a:r>
              <a:rPr lang="en-US" sz="2200" dirty="0"/>
              <a:t>Loading and unloading part from a production machine in the cell. </a:t>
            </a:r>
          </a:p>
          <a:p>
            <a:pPr marL="342900" indent="-342900" algn="l">
              <a:buFont typeface="Arial" panose="020B0604020202020204" pitchFamily="34" charset="0"/>
              <a:buChar char="•"/>
            </a:pPr>
            <a:r>
              <a:rPr lang="en-US" sz="2200" dirty="0"/>
              <a:t>Positioning is accomplished by industrial robots that perform material handling</a:t>
            </a:r>
          </a:p>
          <a:p>
            <a:pPr marL="342900" indent="-342900" algn="l">
              <a:buFont typeface="Arial" panose="020B0604020202020204" pitchFamily="34" charset="0"/>
              <a:buChar char="•"/>
            </a:pPr>
            <a:r>
              <a:rPr lang="en-US" sz="2200" dirty="0"/>
              <a:t>Part feeders in automated assembly</a:t>
            </a:r>
          </a:p>
          <a:p>
            <a:pPr marL="342900" indent="-342900" algn="l">
              <a:buFont typeface="Arial" panose="020B0604020202020204" pitchFamily="34" charset="0"/>
              <a:buChar char="•"/>
            </a:pPr>
            <a:r>
              <a:rPr lang="en-US" sz="2200" dirty="0" err="1"/>
              <a:t>Etc</a:t>
            </a:r>
            <a:r>
              <a:rPr lang="en-US" sz="2200" dirty="0"/>
              <a:t> …</a:t>
            </a:r>
          </a:p>
        </p:txBody>
      </p:sp>
    </p:spTree>
    <p:extLst>
      <p:ext uri="{BB962C8B-B14F-4D97-AF65-F5344CB8AC3E}">
        <p14:creationId xmlns:p14="http://schemas.microsoft.com/office/powerpoint/2010/main" val="2508372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4367</TotalTime>
  <Words>2807</Words>
  <Application>Microsoft Office PowerPoint</Application>
  <PresentationFormat>On-screen Show (4:3)</PresentationFormat>
  <Paragraphs>390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Light</vt:lpstr>
      <vt:lpstr>Cambria Math</vt:lpstr>
      <vt:lpstr>PearsonMATHPRO08</vt:lpstr>
      <vt:lpstr>TimesTenLTStd-Italic</vt:lpstr>
      <vt:lpstr>TimesTenLTStd-Roman</vt:lpstr>
      <vt:lpstr>UniversLTStd</vt:lpstr>
      <vt:lpstr>Office Theme</vt:lpstr>
      <vt:lpstr>PowerPoint Presentation</vt:lpstr>
      <vt:lpstr>Outline</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Overview of Material Handing </vt:lpstr>
      <vt:lpstr>Material Transport Equipment</vt:lpstr>
      <vt:lpstr>Material Transport Equipment</vt:lpstr>
      <vt:lpstr>Material Transport Equipment</vt:lpstr>
      <vt:lpstr>Material Transport Equipment</vt:lpstr>
      <vt:lpstr>Material Transport Equipment</vt:lpstr>
      <vt:lpstr>Material Transport Equipment</vt:lpstr>
      <vt:lpstr>Material Transport Equipment</vt:lpstr>
      <vt:lpstr>Material Transport Equipment</vt:lpstr>
      <vt:lpstr>Material Transport Equipment</vt:lpstr>
      <vt:lpstr>Material Transport Equipment</vt:lpstr>
      <vt:lpstr>Material Transport Equipment</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Analysis of Material Transport Systems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253</cp:revision>
  <dcterms:created xsi:type="dcterms:W3CDTF">2020-10-17T12:10:40Z</dcterms:created>
  <dcterms:modified xsi:type="dcterms:W3CDTF">2021-02-18T04:36:52Z</dcterms:modified>
</cp:coreProperties>
</file>