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68" r:id="rId6"/>
    <p:sldId id="262" r:id="rId7"/>
    <p:sldId id="261" r:id="rId8"/>
    <p:sldId id="259" r:id="rId9"/>
    <p:sldId id="260" r:id="rId10"/>
    <p:sldId id="257" r:id="rId11"/>
    <p:sldId id="269" r:id="rId12"/>
    <p:sldId id="273" r:id="rId13"/>
    <p:sldId id="271" r:id="rId14"/>
    <p:sldId id="272" r:id="rId15"/>
    <p:sldId id="265" r:id="rId16"/>
    <p:sldId id="270" r:id="rId17"/>
    <p:sldId id="264" r:id="rId18"/>
    <p:sldId id="274" r:id="rId19"/>
    <p:sldId id="275" r:id="rId20"/>
    <p:sldId id="277" r:id="rId21"/>
    <p:sldId id="281" r:id="rId22"/>
    <p:sldId id="283" r:id="rId23"/>
    <p:sldId id="282" r:id="rId24"/>
    <p:sldId id="284" r:id="rId25"/>
    <p:sldId id="285" r:id="rId26"/>
    <p:sldId id="286" r:id="rId27"/>
    <p:sldId id="276" r:id="rId28"/>
    <p:sldId id="278" r:id="rId29"/>
    <p:sldId id="279" r:id="rId30"/>
    <p:sldId id="280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532" autoAdjust="0"/>
  </p:normalViewPr>
  <p:slideViewPr>
    <p:cSldViewPr snapToGrid="0">
      <p:cViewPr>
        <p:scale>
          <a:sx n="66" d="100"/>
          <a:sy n="66" d="100"/>
        </p:scale>
        <p:origin x="78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Gatunki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00-4618-9836-A1E2687D2F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00-4618-9836-A1E2687D2F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00-4618-9836-A1E2687D2F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00-4618-9836-A1E2687D2F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00-4618-9836-A1E2687D2F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100-4618-9836-A1E2687D2FE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100-4618-9836-A1E2687D2FE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100-4618-9836-A1E2687D2F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100-4618-9836-A1E2687D2F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100-4618-9836-A1E2687D2FE3}"/>
              </c:ext>
            </c:extLst>
          </c:dPt>
          <c:cat>
            <c:strRef>
              <c:f>Arkusz1!$A$2:$A$11</c:f>
              <c:strCache>
                <c:ptCount val="10"/>
                <c:pt idx="0">
                  <c:v>Shoegaze</c:v>
                </c:pt>
                <c:pt idx="1">
                  <c:v>Rock</c:v>
                </c:pt>
                <c:pt idx="2">
                  <c:v>Indie</c:v>
                </c:pt>
                <c:pt idx="3">
                  <c:v>Emo</c:v>
                </c:pt>
                <c:pt idx="4">
                  <c:v>Noise-Rock</c:v>
                </c:pt>
                <c:pt idx="5">
                  <c:v>Math-Rock</c:v>
                </c:pt>
                <c:pt idx="6">
                  <c:v>Alternative-Rock</c:v>
                </c:pt>
                <c:pt idx="7">
                  <c:v>Art-Rock</c:v>
                </c:pt>
                <c:pt idx="8">
                  <c:v>Cold-Wave</c:v>
                </c:pt>
                <c:pt idx="9">
                  <c:v>Dream pop</c:v>
                </c:pt>
              </c:strCache>
            </c:strRef>
          </c:cat>
          <c:val>
            <c:numRef>
              <c:f>Arkusz1!$B$2:$B$11</c:f>
              <c:numCache>
                <c:formatCode>General</c:formatCode>
                <c:ptCount val="10"/>
                <c:pt idx="0">
                  <c:v>50.46</c:v>
                </c:pt>
                <c:pt idx="1">
                  <c:v>45.82</c:v>
                </c:pt>
                <c:pt idx="2">
                  <c:v>34.200000000000003</c:v>
                </c:pt>
                <c:pt idx="3">
                  <c:v>24.22</c:v>
                </c:pt>
                <c:pt idx="4">
                  <c:v>23.69</c:v>
                </c:pt>
                <c:pt idx="5">
                  <c:v>17.100000000000001</c:v>
                </c:pt>
                <c:pt idx="6">
                  <c:v>13.05</c:v>
                </c:pt>
                <c:pt idx="7">
                  <c:v>9.01</c:v>
                </c:pt>
                <c:pt idx="8">
                  <c:v>7.64</c:v>
                </c:pt>
                <c:pt idx="9">
                  <c:v>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61-4BCF-97FB-316E8B9FC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26951743957176"/>
          <c:y val="0.88365804181406671"/>
          <c:w val="0.75460965120856482"/>
          <c:h val="9.84532358984868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26951743957176"/>
          <c:y val="0.88365804181406671"/>
          <c:w val="0.75460965120856482"/>
          <c:h val="9.84532358984868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Family</c:v>
                </c:pt>
                <c:pt idx="1">
                  <c:v>Individual</c:v>
                </c:pt>
                <c:pt idx="2">
                  <c:v>Free</c:v>
                </c:pt>
                <c:pt idx="3">
                  <c:v>Duo</c:v>
                </c:pt>
                <c:pt idx="4">
                  <c:v>Student</c:v>
                </c:pt>
              </c:strCache>
            </c:strRef>
          </c:cat>
          <c:val>
            <c:numRef>
              <c:f>Arkusz1!$B$2:$B$6</c:f>
              <c:numCache>
                <c:formatCode>General</c:formatCode>
                <c:ptCount val="5"/>
                <c:pt idx="0">
                  <c:v>38.71</c:v>
                </c:pt>
                <c:pt idx="1">
                  <c:v>25.81</c:v>
                </c:pt>
                <c:pt idx="2">
                  <c:v>12.9</c:v>
                </c:pt>
                <c:pt idx="3">
                  <c:v>12.9</c:v>
                </c:pt>
                <c:pt idx="4">
                  <c:v>9.68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A-4E1E-A7E0-62CE44730DC3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Kolumna2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Family</c:v>
                </c:pt>
                <c:pt idx="1">
                  <c:v>Individual</c:v>
                </c:pt>
                <c:pt idx="2">
                  <c:v>Free</c:v>
                </c:pt>
                <c:pt idx="3">
                  <c:v>Duo</c:v>
                </c:pt>
                <c:pt idx="4">
                  <c:v>Student</c:v>
                </c:pt>
              </c:strCache>
            </c:strRef>
          </c:cat>
          <c:val>
            <c:numRef>
              <c:f>Arkusz1!$C$2:$C$6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42FA-4E1E-A7E0-62CE44730DC3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Kolumna1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Arkusz1!$A$2:$A$6</c:f>
              <c:strCache>
                <c:ptCount val="5"/>
                <c:pt idx="0">
                  <c:v>Family</c:v>
                </c:pt>
                <c:pt idx="1">
                  <c:v>Individual</c:v>
                </c:pt>
                <c:pt idx="2">
                  <c:v>Free</c:v>
                </c:pt>
                <c:pt idx="3">
                  <c:v>Duo</c:v>
                </c:pt>
                <c:pt idx="4">
                  <c:v>Student</c:v>
                </c:pt>
              </c:strCache>
            </c:strRef>
          </c:cat>
          <c:val>
            <c:numRef>
              <c:f>Arkusz1!$D$2:$D$6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42FA-4E1E-A7E0-62CE44730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4731855"/>
        <c:axId val="374732271"/>
      </c:barChart>
      <c:catAx>
        <c:axId val="374731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74732271"/>
        <c:crosses val="autoZero"/>
        <c:auto val="1"/>
        <c:lblAlgn val="ctr"/>
        <c:lblOffset val="100"/>
        <c:noMultiLvlLbl val="0"/>
      </c:catAx>
      <c:valAx>
        <c:axId val="37473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74731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Arkusz1!$A$2:$A$7</c:f>
              <c:strCache>
                <c:ptCount val="6"/>
                <c:pt idx="0">
                  <c:v>Poland</c:v>
                </c:pt>
                <c:pt idx="1">
                  <c:v>USA</c:v>
                </c:pt>
                <c:pt idx="2">
                  <c:v>Japan</c:v>
                </c:pt>
                <c:pt idx="3">
                  <c:v>England</c:v>
                </c:pt>
                <c:pt idx="4">
                  <c:v>Czech Republic</c:v>
                </c:pt>
                <c:pt idx="5">
                  <c:v>Germany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29.03</c:v>
                </c:pt>
                <c:pt idx="1">
                  <c:v>22.58</c:v>
                </c:pt>
                <c:pt idx="2">
                  <c:v>12.9</c:v>
                </c:pt>
                <c:pt idx="3">
                  <c:v>9.68</c:v>
                </c:pt>
                <c:pt idx="4">
                  <c:v>6.45</c:v>
                </c:pt>
                <c:pt idx="5">
                  <c:v>6.45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7-4399-B177-53AC4BAA8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307823"/>
        <c:axId val="476300751"/>
      </c:barChart>
      <c:catAx>
        <c:axId val="47630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76300751"/>
        <c:crosses val="autoZero"/>
        <c:auto val="1"/>
        <c:lblAlgn val="ctr"/>
        <c:lblOffset val="100"/>
        <c:noMultiLvlLbl val="0"/>
      </c:catAx>
      <c:valAx>
        <c:axId val="47630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7630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Arkusz1!$A$2:$A$11</c:f>
              <c:strCache>
                <c:ptCount val="10"/>
                <c:pt idx="0">
                  <c:v>Feels Like You</c:v>
                </c:pt>
                <c:pt idx="1">
                  <c:v>Baby Teeth</c:v>
                </c:pt>
                <c:pt idx="2">
                  <c:v>Deceiver</c:v>
                </c:pt>
                <c:pt idx="3">
                  <c:v>OK Computer</c:v>
                </c:pt>
                <c:pt idx="4">
                  <c:v>We Do What We Can</c:v>
                </c:pt>
                <c:pt idx="5">
                  <c:v>Distressor</c:v>
                </c:pt>
                <c:pt idx="6">
                  <c:v>MiłyMłodyCzłowiek</c:v>
                </c:pt>
                <c:pt idx="7">
                  <c:v>Małe Pokoje W Dużym Mieście</c:v>
                </c:pt>
                <c:pt idx="8">
                  <c:v>Desopondent Transponder</c:v>
                </c:pt>
                <c:pt idx="9">
                  <c:v>What It Takes To Move Forward</c:v>
                </c:pt>
              </c:strCache>
            </c:strRef>
          </c:cat>
          <c:val>
            <c:numRef>
              <c:f>Arkusz1!$B$2:$B$11</c:f>
              <c:numCache>
                <c:formatCode>General</c:formatCode>
                <c:ptCount val="10"/>
                <c:pt idx="0">
                  <c:v>69</c:v>
                </c:pt>
                <c:pt idx="1">
                  <c:v>70</c:v>
                </c:pt>
                <c:pt idx="2">
                  <c:v>73</c:v>
                </c:pt>
                <c:pt idx="3">
                  <c:v>82</c:v>
                </c:pt>
                <c:pt idx="4">
                  <c:v>84</c:v>
                </c:pt>
                <c:pt idx="5">
                  <c:v>100</c:v>
                </c:pt>
                <c:pt idx="6">
                  <c:v>117</c:v>
                </c:pt>
                <c:pt idx="7">
                  <c:v>131</c:v>
                </c:pt>
                <c:pt idx="8">
                  <c:v>139</c:v>
                </c:pt>
                <c:pt idx="9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52-4D06-A20D-A4FB044F6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6877135"/>
        <c:axId val="736865487"/>
      </c:barChart>
      <c:catAx>
        <c:axId val="7368771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6865487"/>
        <c:crosses val="autoZero"/>
        <c:auto val="1"/>
        <c:lblAlgn val="ctr"/>
        <c:lblOffset val="100"/>
        <c:noMultiLvlLbl val="0"/>
      </c:catAx>
      <c:valAx>
        <c:axId val="736865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6877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86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716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1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925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61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704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91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90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17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5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12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494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512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94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7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64BA-5C05-4517-B9FC-D8C6999279C5}" type="datetimeFigureOut">
              <a:rPr lang="pl-PL" smtClean="0"/>
              <a:t>22.05.2021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E82176-61B9-4F44-A945-6BF448FF45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2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43080B-B6D9-4FA7-8D08-D432EBC9B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Spotify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51E6B1-6463-49E2-B455-3A945BC86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Opracowa</a:t>
            </a:r>
            <a:r>
              <a:rPr lang="pl-PL" dirty="0"/>
              <a:t>ł</a:t>
            </a:r>
            <a:r>
              <a:rPr lang="en-US" dirty="0"/>
              <a:t>: </a:t>
            </a:r>
            <a:r>
              <a:rPr lang="pl-PL" dirty="0"/>
              <a:t>D</a:t>
            </a:r>
            <a:r>
              <a:rPr lang="en-US" dirty="0" err="1"/>
              <a:t>arren</a:t>
            </a:r>
            <a:r>
              <a:rPr lang="en-US" dirty="0"/>
              <a:t> Stasiak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979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799B5D4-ADED-43C5-913C-5663B985F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930" y="5267222"/>
            <a:ext cx="3805084" cy="1261397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Widok 20 nazw piosenek w losowej kolejności które znajda się w </a:t>
            </a:r>
            <a:r>
              <a:rPr lang="pl-PL" dirty="0" err="1">
                <a:solidFill>
                  <a:schemeClr val="tx1"/>
                </a:solidFill>
              </a:rPr>
              <a:t>weekly</a:t>
            </a:r>
            <a:r>
              <a:rPr lang="pl-PL" dirty="0">
                <a:solidFill>
                  <a:schemeClr val="tx1"/>
                </a:solidFill>
              </a:rPr>
              <a:t> użytkownika z id 1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840FBBC-91EA-4528-9757-214B76D0F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" t="3041" r="30617" b="28843"/>
          <a:stretch/>
        </p:blipFill>
        <p:spPr>
          <a:xfrm>
            <a:off x="1294852" y="816638"/>
            <a:ext cx="3913239" cy="396480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685524A-BB5A-40F2-ACCE-3532C623CAC1}"/>
              </a:ext>
            </a:extLst>
          </p:cNvPr>
          <p:cNvSpPr txBox="1"/>
          <p:nvPr/>
        </p:nvSpPr>
        <p:spPr>
          <a:xfrm>
            <a:off x="7207045" y="288294"/>
            <a:ext cx="981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Zapytanie:</a:t>
            </a:r>
          </a:p>
          <a:p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D01E9AE-55F4-41DB-9611-4A4DDAFA1D96}"/>
              </a:ext>
            </a:extLst>
          </p:cNvPr>
          <p:cNvSpPr txBox="1"/>
          <p:nvPr/>
        </p:nvSpPr>
        <p:spPr>
          <a:xfrm>
            <a:off x="7291713" y="816638"/>
            <a:ext cx="29496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song_name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s.song_name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song_has_geners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s.songid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g.songid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s.songid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user_likes_songs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g.genere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genere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song_has_geners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user_likes_songs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</a:t>
            </a:r>
            <a:endParaRPr lang="fr-F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shg.songid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uls.songid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shg.genere</a:t>
            </a:r>
            <a:endParaRPr lang="pl-PL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shg.genere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song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random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l-PL" sz="12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09491E2-1D8B-487C-939E-D2E134C97B71}"/>
              </a:ext>
            </a:extLst>
          </p:cNvPr>
          <p:cNvSpPr txBox="1"/>
          <p:nvPr/>
        </p:nvSpPr>
        <p:spPr>
          <a:xfrm>
            <a:off x="500932" y="190831"/>
            <a:ext cx="59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WIDOK 5</a:t>
            </a:r>
          </a:p>
        </p:txBody>
      </p:sp>
    </p:spTree>
    <p:extLst>
      <p:ext uri="{BB962C8B-B14F-4D97-AF65-F5344CB8AC3E}">
        <p14:creationId xmlns:p14="http://schemas.microsoft.com/office/powerpoint/2010/main" val="388873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14149C0-5725-4B73-A939-88592FA77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dirty="0"/>
              <a:t>PRZYKŁADOWE STATYSTYKI</a:t>
            </a:r>
          </a:p>
        </p:txBody>
      </p:sp>
    </p:spTree>
    <p:extLst>
      <p:ext uri="{BB962C8B-B14F-4D97-AF65-F5344CB8AC3E}">
        <p14:creationId xmlns:p14="http://schemas.microsoft.com/office/powerpoint/2010/main" val="103329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ECD728-B18F-4350-A3D3-ABEDEB77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1" y="609600"/>
            <a:ext cx="11400697" cy="1306664"/>
          </a:xfrm>
        </p:spPr>
        <p:txBody>
          <a:bodyPr/>
          <a:lstStyle/>
          <a:p>
            <a:r>
              <a:rPr lang="pl-PL" dirty="0"/>
              <a:t>Najpopularniejsze gatunki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F2A8D25C-A604-4C1D-BB5D-CD648D79F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729008"/>
              </p:ext>
            </p:extLst>
          </p:nvPr>
        </p:nvGraphicFramePr>
        <p:xfrm>
          <a:off x="395651" y="1988733"/>
          <a:ext cx="8596312" cy="4259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036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BC8A2CD7-CAF3-4A58-87A6-A534945BC41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Statystyka 1 - zapytanie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96B8983D-F69B-4590-8F06-014127D5D368}"/>
              </a:ext>
            </a:extLst>
          </p:cNvPr>
          <p:cNvSpPr txBox="1">
            <a:spLocks/>
          </p:cNvSpPr>
          <p:nvPr/>
        </p:nvSpPr>
        <p:spPr>
          <a:xfrm>
            <a:off x="5661328" y="2160589"/>
            <a:ext cx="3612673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c.country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pl-P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u.userid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l-P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/(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l-P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users)::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pl-PL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 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c.cityid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u.cityid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"plans"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u.planid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p.planid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p.planid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&lt;&gt; </a:t>
            </a:r>
            <a:r>
              <a:rPr lang="pl-PL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buFont typeface="Wingdings 3" charset="2"/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c.country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u.userid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l-PL" sz="1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4384248-4BC8-41BC-BEB6-45776D6C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01" y="2605315"/>
            <a:ext cx="209579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2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ECD728-B18F-4350-A3D3-ABEDEB77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1" y="609600"/>
            <a:ext cx="11400697" cy="1306664"/>
          </a:xfrm>
        </p:spPr>
        <p:txBody>
          <a:bodyPr/>
          <a:lstStyle/>
          <a:p>
            <a:r>
              <a:rPr lang="pl-PL" dirty="0"/>
              <a:t>Najpopularniejsze plany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F2A8D25C-A604-4C1D-BB5D-CD648D79F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225610"/>
              </p:ext>
            </p:extLst>
          </p:nvPr>
        </p:nvGraphicFramePr>
        <p:xfrm>
          <a:off x="1797843" y="1988733"/>
          <a:ext cx="8596312" cy="4259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Wykres 11">
            <a:extLst>
              <a:ext uri="{FF2B5EF4-FFF2-40B4-BE49-F238E27FC236}">
                <a16:creationId xmlns:a16="http://schemas.microsoft.com/office/drawing/2014/main" id="{9EB46605-48DA-4BD1-8726-989EDBC29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009017"/>
              </p:ext>
            </p:extLst>
          </p:nvPr>
        </p:nvGraphicFramePr>
        <p:xfrm>
          <a:off x="738221" y="1734586"/>
          <a:ext cx="8128000" cy="451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316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8BE16EB-5579-4F71-859F-2CB745C01E27}"/>
              </a:ext>
            </a:extLst>
          </p:cNvPr>
          <p:cNvSpPr txBox="1">
            <a:spLocks/>
          </p:cNvSpPr>
          <p:nvPr/>
        </p:nvSpPr>
        <p:spPr>
          <a:xfrm>
            <a:off x="5661328" y="2160589"/>
            <a:ext cx="361267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p.plan_name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u.planid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)/(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planid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users)::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)</a:t>
            </a:r>
          </a:p>
          <a:p>
            <a:pPr marL="0" indent="0" algn="l"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pl-PL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plans</a:t>
            </a:r>
            <a:r>
              <a:rPr lang="pl-PL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p.planid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u.planid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p.plan_name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u.userid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l-PL" sz="1400" dirty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D4C6E15A-0EE9-42F1-A717-BDC239B682D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Statystyka 2 - zapytanie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3CF9B5D-386F-4367-AEEA-1C1BEA7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67" y="2707145"/>
            <a:ext cx="224821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ECD728-B18F-4350-A3D3-ABEDEB77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1" y="201039"/>
            <a:ext cx="8748349" cy="1306664"/>
          </a:xfrm>
        </p:spPr>
        <p:txBody>
          <a:bodyPr/>
          <a:lstStyle/>
          <a:p>
            <a:r>
              <a:rPr lang="pl-PL" dirty="0"/>
              <a:t>W których krajach jest najwięcej kont </a:t>
            </a:r>
            <a:r>
              <a:rPr lang="pl-PL" dirty="0" err="1"/>
              <a:t>premium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FBAF8012-B052-4E0D-97E0-3FFAD7050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311421"/>
              </p:ext>
            </p:extLst>
          </p:nvPr>
        </p:nvGraphicFramePr>
        <p:xfrm>
          <a:off x="737528" y="1916264"/>
          <a:ext cx="840647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93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ECD728-B18F-4350-A3D3-ABEDEB7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Statystyka 3 - zapytanie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824A1A-5C5A-455A-B217-4B410D353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328" y="2160589"/>
            <a:ext cx="3612673" cy="388077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c.country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pl-P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u.userid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l-P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/(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l-P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users)::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pl-PL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 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c.cityid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u.cityid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"plans"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u.planid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p.planid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p.planid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&lt;&gt; </a:t>
            </a:r>
            <a:r>
              <a:rPr lang="pl-PL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 algn="l"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c.country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u.userid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l-PL" sz="1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7AA9A6-22FD-41FE-A8B3-328A5364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98" y="2983257"/>
            <a:ext cx="210531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2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ECD728-B18F-4350-A3D3-ABEDEB77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1" y="609600"/>
            <a:ext cx="11400697" cy="1306664"/>
          </a:xfrm>
        </p:spPr>
        <p:txBody>
          <a:bodyPr/>
          <a:lstStyle/>
          <a:p>
            <a:r>
              <a:rPr lang="pl-PL" dirty="0"/>
              <a:t>Najpopularniejsze albumy i </a:t>
            </a:r>
            <a:br>
              <a:rPr lang="pl-PL" dirty="0"/>
            </a:br>
            <a:r>
              <a:rPr lang="pl-PL" dirty="0"/>
              <a:t>liczba ich </a:t>
            </a:r>
            <a:r>
              <a:rPr lang="pl-PL" dirty="0" err="1"/>
              <a:t>polubień</a:t>
            </a:r>
            <a:endParaRPr lang="pl-PL" dirty="0"/>
          </a:p>
        </p:txBody>
      </p:sp>
      <p:graphicFrame>
        <p:nvGraphicFramePr>
          <p:cNvPr id="23" name="Symbol zastępczy zawartości 22">
            <a:extLst>
              <a:ext uri="{FF2B5EF4-FFF2-40B4-BE49-F238E27FC236}">
                <a16:creationId xmlns:a16="http://schemas.microsoft.com/office/drawing/2014/main" id="{B8B23F10-7D8E-4043-9890-D5CC5F50E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61255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91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ECD728-B18F-4350-A3D3-ABEDEB7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Statystyka 4 - zapytanie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824A1A-5C5A-455A-B217-4B410D353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328" y="2160589"/>
            <a:ext cx="3612673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uls.songid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a.album_name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user_likes_songs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songs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pPr marL="0" indent="0" algn="l"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uls.songid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s.songid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albums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</a:p>
          <a:p>
            <a:pPr marL="0" indent="0" algn="l">
              <a:buNone/>
            </a:pPr>
            <a:r>
              <a:rPr lang="pl-PL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s.album</a:t>
            </a:r>
            <a:r>
              <a:rPr lang="pl-P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pl-P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a.albumid</a:t>
            </a:r>
            <a:endParaRPr lang="pl-P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a.album_name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uls.songid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l-PL" sz="14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8531E7F-252F-4ECD-AF57-E31584E4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89" y="2010449"/>
            <a:ext cx="282932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14149C0-5725-4B73-A939-88592FA77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dirty="0"/>
              <a:t>DIAGRAMY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5162FBD6-23BC-45F5-B47F-E12EC45C4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27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14149C0-5725-4B73-A939-88592FA77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dirty="0"/>
              <a:t>PRZYKŁADOWE </a:t>
            </a:r>
            <a:br>
              <a:rPr lang="pl-PL" dirty="0"/>
            </a:br>
            <a:r>
              <a:rPr lang="pl-PL" dirty="0"/>
              <a:t>USŁUGI</a:t>
            </a:r>
          </a:p>
        </p:txBody>
      </p:sp>
    </p:spTree>
    <p:extLst>
      <p:ext uri="{BB962C8B-B14F-4D97-AF65-F5344CB8AC3E}">
        <p14:creationId xmlns:p14="http://schemas.microsoft.com/office/powerpoint/2010/main" val="5360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D20843-D8FD-4692-92D7-B4F0C722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5" y="2627086"/>
            <a:ext cx="8596668" cy="1320800"/>
          </a:xfrm>
        </p:spPr>
        <p:txBody>
          <a:bodyPr/>
          <a:lstStyle/>
          <a:p>
            <a:r>
              <a:rPr lang="pl-PL" dirty="0" err="1"/>
              <a:t>Lajkowanie</a:t>
            </a:r>
            <a:r>
              <a:rPr lang="pl-PL" dirty="0"/>
              <a:t> utworu przez użytkownika</a:t>
            </a:r>
          </a:p>
        </p:txBody>
      </p:sp>
    </p:spTree>
    <p:extLst>
      <p:ext uri="{BB962C8B-B14F-4D97-AF65-F5344CB8AC3E}">
        <p14:creationId xmlns:p14="http://schemas.microsoft.com/office/powerpoint/2010/main" val="328931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1770ED6-D0D4-4D07-8597-229CE64F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57" y="2999995"/>
            <a:ext cx="8596668" cy="1586520"/>
          </a:xfrm>
        </p:spPr>
        <p:txBody>
          <a:bodyPr>
            <a:normAutofit/>
          </a:bodyPr>
          <a:lstStyle/>
          <a:p>
            <a:r>
              <a:rPr lang="pl-PL" dirty="0"/>
              <a:t>Do wykonania tej usługi używamy gotowej procedury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6E37C2E-0335-4883-867D-EB53BA87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1" y="4949371"/>
            <a:ext cx="4505225" cy="146161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C97D293-5BEB-4B1D-9AAE-F0266D38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80" y="662017"/>
            <a:ext cx="8502545" cy="21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23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1770ED6-D0D4-4D07-8597-229CE64F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57" y="880909"/>
            <a:ext cx="8596668" cy="2370291"/>
          </a:xfrm>
        </p:spPr>
        <p:txBody>
          <a:bodyPr>
            <a:normAutofit/>
          </a:bodyPr>
          <a:lstStyle/>
          <a:p>
            <a:r>
              <a:rPr lang="pl-PL" dirty="0" err="1"/>
              <a:t>Commitujemy</a:t>
            </a:r>
            <a:r>
              <a:rPr lang="pl-PL" dirty="0"/>
              <a:t> zmiany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90480A6-5A22-48E0-B4C1-B0DCE43E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2" y="1876155"/>
            <a:ext cx="2486372" cy="6382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DFD9A86-5F78-4FEB-BF6A-356C2191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2" y="3376669"/>
            <a:ext cx="784016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1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D20843-D8FD-4692-92D7-B4F0C722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5" y="2627086"/>
            <a:ext cx="8596668" cy="1320800"/>
          </a:xfrm>
        </p:spPr>
        <p:txBody>
          <a:bodyPr/>
          <a:lstStyle/>
          <a:p>
            <a:r>
              <a:rPr lang="pl-PL" dirty="0"/>
              <a:t>Tworzenie </a:t>
            </a:r>
            <a:r>
              <a:rPr lang="pl-PL" dirty="0" err="1"/>
              <a:t>playlisty</a:t>
            </a:r>
            <a:r>
              <a:rPr lang="pl-PL" dirty="0"/>
              <a:t> z piosenki</a:t>
            </a:r>
          </a:p>
        </p:txBody>
      </p:sp>
    </p:spTree>
    <p:extLst>
      <p:ext uri="{BB962C8B-B14F-4D97-AF65-F5344CB8AC3E}">
        <p14:creationId xmlns:p14="http://schemas.microsoft.com/office/powerpoint/2010/main" val="514385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1770ED6-D0D4-4D07-8597-229CE64F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57" y="2999995"/>
            <a:ext cx="8596668" cy="1586520"/>
          </a:xfrm>
        </p:spPr>
        <p:txBody>
          <a:bodyPr>
            <a:normAutofit/>
          </a:bodyPr>
          <a:lstStyle/>
          <a:p>
            <a:r>
              <a:rPr lang="pl-PL" dirty="0"/>
              <a:t>Do wykonania tej usługi </a:t>
            </a:r>
            <a:r>
              <a:rPr lang="pl-PL" dirty="0" err="1"/>
              <a:t>inserta</a:t>
            </a:r>
            <a:r>
              <a:rPr lang="pl-PL" dirty="0"/>
              <a:t> z zapytaniem i gotowej procedury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0AD0610-8AD0-45B0-85CF-A16CA2503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2" y="447010"/>
            <a:ext cx="8998858" cy="179977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BE6BADE-5A26-44A7-9A89-29028B99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4586515"/>
            <a:ext cx="5210902" cy="103837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D9920FED-DE9C-49AE-86EE-0FBFF2DB0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753" y="4700831"/>
            <a:ext cx="248637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6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1770ED6-D0D4-4D07-8597-229CE64F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57" y="880909"/>
            <a:ext cx="8596668" cy="2370291"/>
          </a:xfrm>
        </p:spPr>
        <p:txBody>
          <a:bodyPr>
            <a:normAutofit/>
          </a:bodyPr>
          <a:lstStyle/>
          <a:p>
            <a:r>
              <a:rPr lang="pl-PL" dirty="0" err="1"/>
              <a:t>Commitujemy</a:t>
            </a:r>
            <a:r>
              <a:rPr lang="pl-PL" dirty="0"/>
              <a:t> zmiany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9A71A3A-9933-4F03-8302-ACEC96B2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4" y="1866482"/>
            <a:ext cx="5476056" cy="92792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F1A1E08-3265-47F2-9CBA-71865B31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84" y="3350319"/>
            <a:ext cx="9320705" cy="1178137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3B51DB74-A11D-428D-BB52-79F01F98C8AB}"/>
              </a:ext>
            </a:extLst>
          </p:cNvPr>
          <p:cNvSpPr/>
          <p:nvPr/>
        </p:nvSpPr>
        <p:spPr>
          <a:xfrm>
            <a:off x="556584" y="4267201"/>
            <a:ext cx="9320705" cy="26125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A363602-ABBF-4786-8D52-C4D546BA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57" y="4895685"/>
            <a:ext cx="4048060" cy="8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85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D20843-D8FD-4692-92D7-B4F0C722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5" y="2627086"/>
            <a:ext cx="8596668" cy="1320800"/>
          </a:xfrm>
        </p:spPr>
        <p:txBody>
          <a:bodyPr/>
          <a:lstStyle/>
          <a:p>
            <a:r>
              <a:rPr lang="pl-PL" dirty="0"/>
              <a:t>Dodawanie artysty i jego pierwszego albumu</a:t>
            </a:r>
          </a:p>
        </p:txBody>
      </p:sp>
    </p:spTree>
    <p:extLst>
      <p:ext uri="{BB962C8B-B14F-4D97-AF65-F5344CB8AC3E}">
        <p14:creationId xmlns:p14="http://schemas.microsoft.com/office/powerpoint/2010/main" val="153032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2AD741DF-7D77-4523-AE61-70C30815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3" y="534333"/>
            <a:ext cx="8398396" cy="4822182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71CDA6CF-5817-4584-BBF5-F368BF3AF94C}"/>
              </a:ext>
            </a:extLst>
          </p:cNvPr>
          <p:cNvSpPr/>
          <p:nvPr/>
        </p:nvSpPr>
        <p:spPr>
          <a:xfrm>
            <a:off x="2887189" y="1341828"/>
            <a:ext cx="2468582" cy="81280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F5DEDE7-7882-4971-B055-4EC58CF3AC88}"/>
              </a:ext>
            </a:extLst>
          </p:cNvPr>
          <p:cNvSpPr txBox="1"/>
          <p:nvPr/>
        </p:nvSpPr>
        <p:spPr>
          <a:xfrm>
            <a:off x="6734629" y="3628571"/>
            <a:ext cx="3294741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/>
              <a:t>Rozpoczynamy transakcje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6BBE4B5-C9F4-4FE8-BFBE-65D484479D23}"/>
              </a:ext>
            </a:extLst>
          </p:cNvPr>
          <p:cNvSpPr/>
          <p:nvPr/>
        </p:nvSpPr>
        <p:spPr>
          <a:xfrm>
            <a:off x="0" y="2278743"/>
            <a:ext cx="12003314" cy="2075543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E2DB0CB-2306-49BA-9359-C10AE4B0CB50}"/>
              </a:ext>
            </a:extLst>
          </p:cNvPr>
          <p:cNvSpPr txBox="1"/>
          <p:nvPr/>
        </p:nvSpPr>
        <p:spPr>
          <a:xfrm>
            <a:off x="6836230" y="4760687"/>
            <a:ext cx="468085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/>
              <a:t>Dodajemy </a:t>
            </a:r>
            <a:r>
              <a:rPr lang="pl-PL" sz="2400" dirty="0" err="1"/>
              <a:t>artyste</a:t>
            </a:r>
            <a:r>
              <a:rPr lang="pl-PL" sz="2400" dirty="0"/>
              <a:t> z opisem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9C90E50-EB68-4BD6-88F6-38F18AC9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25" y="520177"/>
            <a:ext cx="5087060" cy="1667108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6F183B99-42D3-4172-8AD1-9496A941E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4" y="2861386"/>
            <a:ext cx="9825359" cy="2365365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FD3F6C3A-A6A3-483B-B1DE-646A642300B7}"/>
              </a:ext>
            </a:extLst>
          </p:cNvPr>
          <p:cNvSpPr/>
          <p:nvPr/>
        </p:nvSpPr>
        <p:spPr>
          <a:xfrm>
            <a:off x="1254330" y="2731622"/>
            <a:ext cx="4944195" cy="81280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1EEAA5F-0208-4B68-A96D-17C208437B81}"/>
              </a:ext>
            </a:extLst>
          </p:cNvPr>
          <p:cNvSpPr txBox="1"/>
          <p:nvPr/>
        </p:nvSpPr>
        <p:spPr>
          <a:xfrm>
            <a:off x="6988630" y="4913087"/>
            <a:ext cx="468085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/>
              <a:t>Tworzymy </a:t>
            </a:r>
            <a:r>
              <a:rPr lang="pl-PL" sz="2400" dirty="0" err="1"/>
              <a:t>savepoint</a:t>
            </a:r>
            <a:endParaRPr lang="pl-PL" sz="2400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E182795D-4D5C-4512-873D-94E690A21C2C}"/>
              </a:ext>
            </a:extLst>
          </p:cNvPr>
          <p:cNvSpPr/>
          <p:nvPr/>
        </p:nvSpPr>
        <p:spPr>
          <a:xfrm>
            <a:off x="798286" y="2304787"/>
            <a:ext cx="10334172" cy="556599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CC59D1B-D979-4711-843F-E6D3D76707E7}"/>
              </a:ext>
            </a:extLst>
          </p:cNvPr>
          <p:cNvSpPr txBox="1"/>
          <p:nvPr/>
        </p:nvSpPr>
        <p:spPr>
          <a:xfrm>
            <a:off x="7141030" y="5065487"/>
            <a:ext cx="468085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/>
              <a:t>Tworzymy album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8FBBE358-9C5A-4BA8-B357-B229F8C5B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138" y="367777"/>
            <a:ext cx="7268589" cy="981212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AC0BFCF0-2E0C-42E5-820D-C8A45FB42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13" y="3643199"/>
            <a:ext cx="11614174" cy="556599"/>
          </a:xfrm>
          <a:prstGeom prst="rect">
            <a:avLst/>
          </a:prstGeom>
        </p:spPr>
      </p:pic>
      <p:sp>
        <p:nvSpPr>
          <p:cNvPr id="26" name="Prostokąt 25">
            <a:extLst>
              <a:ext uri="{FF2B5EF4-FFF2-40B4-BE49-F238E27FC236}">
                <a16:creationId xmlns:a16="http://schemas.microsoft.com/office/drawing/2014/main" id="{5EC41AAE-2C16-4CE0-93AF-5163114C8784}"/>
              </a:ext>
            </a:extLst>
          </p:cNvPr>
          <p:cNvSpPr/>
          <p:nvPr/>
        </p:nvSpPr>
        <p:spPr>
          <a:xfrm>
            <a:off x="2612570" y="3488711"/>
            <a:ext cx="4746173" cy="71108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0FC7DB01-9FAB-4585-A57B-341629F53698}"/>
              </a:ext>
            </a:extLst>
          </p:cNvPr>
          <p:cNvSpPr txBox="1"/>
          <p:nvPr/>
        </p:nvSpPr>
        <p:spPr>
          <a:xfrm>
            <a:off x="7206343" y="5230449"/>
            <a:ext cx="468085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/>
              <a:t>Tworzymy kolejny </a:t>
            </a:r>
            <a:r>
              <a:rPr lang="pl-PL" sz="2400" dirty="0" err="1"/>
              <a:t>savepoint</a:t>
            </a:r>
            <a:endParaRPr lang="pl-PL" sz="2400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611A375B-ACF6-4578-9047-39D21A8098B6}"/>
              </a:ext>
            </a:extLst>
          </p:cNvPr>
          <p:cNvSpPr/>
          <p:nvPr/>
        </p:nvSpPr>
        <p:spPr>
          <a:xfrm>
            <a:off x="152400" y="2991150"/>
            <a:ext cx="12003314" cy="253970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79D626CA-FB8E-4E1D-9F57-75ADC9985A2F}"/>
              </a:ext>
            </a:extLst>
          </p:cNvPr>
          <p:cNvSpPr txBox="1"/>
          <p:nvPr/>
        </p:nvSpPr>
        <p:spPr>
          <a:xfrm>
            <a:off x="4932462" y="588841"/>
            <a:ext cx="468085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/>
              <a:t>Dodajemy piosenki i ich gatunki za pomocą procedury</a:t>
            </a:r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ACAE66D0-ECD3-4A93-B62F-9C5950AA4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462" y="357980"/>
            <a:ext cx="6849431" cy="2715004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993FA7D1-B72E-4DB6-AE17-A04D7CB93C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3452" y="3937785"/>
            <a:ext cx="6963747" cy="2229161"/>
          </a:xfrm>
          <a:prstGeom prst="rect">
            <a:avLst/>
          </a:prstGeom>
        </p:spPr>
      </p:pic>
      <p:pic>
        <p:nvPicPr>
          <p:cNvPr id="36" name="Obraz 35">
            <a:extLst>
              <a:ext uri="{FF2B5EF4-FFF2-40B4-BE49-F238E27FC236}">
                <a16:creationId xmlns:a16="http://schemas.microsoft.com/office/drawing/2014/main" id="{761F3F38-1281-4B76-8AA3-94FA40D1A6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4105" y="357980"/>
            <a:ext cx="1783028" cy="62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1.25833 1.1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917" y="5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833 1.13333 L 0.31783 0.518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31" y="-3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1784 0.51828 L 0.75833 0.4599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1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833 0.45995 L 0.11549 0.070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48" y="-1946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6319 0.2620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9" y="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19 0.26204 L 0.16783 0.0597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D20843-D8FD-4692-92D7-B4F0C722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19" y="2768600"/>
            <a:ext cx="8596668" cy="1320800"/>
          </a:xfrm>
        </p:spPr>
        <p:txBody>
          <a:bodyPr/>
          <a:lstStyle/>
          <a:p>
            <a:r>
              <a:rPr lang="pl-PL" dirty="0" err="1"/>
              <a:t>Commitujemy</a:t>
            </a:r>
            <a:r>
              <a:rPr lang="pl-PL" dirty="0"/>
              <a:t> zmiany</a:t>
            </a:r>
          </a:p>
        </p:txBody>
      </p:sp>
    </p:spTree>
    <p:extLst>
      <p:ext uri="{BB962C8B-B14F-4D97-AF65-F5344CB8AC3E}">
        <p14:creationId xmlns:p14="http://schemas.microsoft.com/office/powerpoint/2010/main" val="404064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CAB94DFB-46A8-45E8-BC86-B174BAF16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857" y="0"/>
            <a:ext cx="8444285" cy="6857644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B370D1D3-9FB7-469C-ADBB-81C0055D1A9B}"/>
              </a:ext>
            </a:extLst>
          </p:cNvPr>
          <p:cNvSpPr txBox="1"/>
          <p:nvPr/>
        </p:nvSpPr>
        <p:spPr>
          <a:xfrm>
            <a:off x="500932" y="190831"/>
            <a:ext cx="59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Mysql</a:t>
            </a:r>
            <a:r>
              <a:rPr lang="pl-PL" dirty="0"/>
              <a:t> </a:t>
            </a:r>
            <a:r>
              <a:rPr lang="pl-PL" dirty="0" err="1"/>
              <a:t>workbench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50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6D26097-9617-49BD-89C7-843A1286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23" y="4337861"/>
            <a:ext cx="6963747" cy="222916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E714904-192F-4EE2-975F-5C39B69F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9" y="357980"/>
            <a:ext cx="1783028" cy="620904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A0ABBE6-27E5-4412-990F-0FBB5A9C1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13" y="407019"/>
            <a:ext cx="8764867" cy="211006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22BEBDB-2D19-42F9-B6DC-2B9C4879B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388" y="3003165"/>
            <a:ext cx="7964011" cy="752580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4780B611-D450-49C3-9374-31FADF08E125}"/>
              </a:ext>
            </a:extLst>
          </p:cNvPr>
          <p:cNvSpPr/>
          <p:nvPr/>
        </p:nvSpPr>
        <p:spPr>
          <a:xfrm>
            <a:off x="2932513" y="2307771"/>
            <a:ext cx="8764867" cy="20930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C75727C-B0E6-4C13-9AB3-43F990254CF9}"/>
              </a:ext>
            </a:extLst>
          </p:cNvPr>
          <p:cNvSpPr/>
          <p:nvPr/>
        </p:nvSpPr>
        <p:spPr>
          <a:xfrm>
            <a:off x="3084912" y="3546436"/>
            <a:ext cx="7989487" cy="20930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73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5E010F7-6C41-4D0E-BC10-DFBB22BFA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dirty="0"/>
              <a:t>Koniec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866E1790-2783-40DF-A599-E32C6C628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23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95AAC3-BEF1-4C5F-A26A-139D569F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0B50501-C64C-4B61-8F81-EA5C08D9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6" y="0"/>
            <a:ext cx="10692487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3C6D60A-D3BA-48A9-8B0F-8FD5B63A3995}"/>
              </a:ext>
            </a:extLst>
          </p:cNvPr>
          <p:cNvSpPr txBox="1"/>
          <p:nvPr/>
        </p:nvSpPr>
        <p:spPr>
          <a:xfrm>
            <a:off x="500932" y="190831"/>
            <a:ext cx="59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Postgresql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465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14149C0-5725-4B73-A939-88592FA77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dirty="0"/>
              <a:t>WIDOKI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5162FBD6-23BC-45F5-B47F-E12EC45C4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604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A41E6894-929C-4532-996B-9F94531EFF6F}"/>
              </a:ext>
            </a:extLst>
          </p:cNvPr>
          <p:cNvSpPr txBox="1"/>
          <p:nvPr/>
        </p:nvSpPr>
        <p:spPr>
          <a:xfrm>
            <a:off x="7207045" y="934625"/>
            <a:ext cx="42082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planid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&lt;&gt;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</a:p>
          <a:p>
            <a:pPr algn="l"/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)::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premium_percentage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pl-PL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l-PL" sz="1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07D85AC-635E-4B12-AFB1-85F716FCF4FB}"/>
              </a:ext>
            </a:extLst>
          </p:cNvPr>
          <p:cNvSpPr txBox="1"/>
          <p:nvPr/>
        </p:nvSpPr>
        <p:spPr>
          <a:xfrm>
            <a:off x="7207045" y="288294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Zapytanie:</a:t>
            </a:r>
          </a:p>
          <a:p>
            <a:endParaRPr lang="pl-PL" dirty="0"/>
          </a:p>
        </p:txBody>
      </p:sp>
      <p:sp>
        <p:nvSpPr>
          <p:cNvPr id="6" name="Symbol zastępczy zawartości 6">
            <a:extLst>
              <a:ext uri="{FF2B5EF4-FFF2-40B4-BE49-F238E27FC236}">
                <a16:creationId xmlns:a16="http://schemas.microsoft.com/office/drawing/2014/main" id="{9A3ED97D-97ED-4970-9440-16410D25F686}"/>
              </a:ext>
            </a:extLst>
          </p:cNvPr>
          <p:cNvSpPr txBox="1">
            <a:spLocks/>
          </p:cNvSpPr>
          <p:nvPr/>
        </p:nvSpPr>
        <p:spPr>
          <a:xfrm>
            <a:off x="1348930" y="5267222"/>
            <a:ext cx="3805084" cy="126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dirty="0">
                <a:solidFill>
                  <a:schemeClr val="tx1"/>
                </a:solidFill>
              </a:rPr>
              <a:t>Procent użytkowników z </a:t>
            </a:r>
            <a:r>
              <a:rPr lang="pl-PL" dirty="0" err="1">
                <a:solidFill>
                  <a:schemeClr val="tx1"/>
                </a:solidFill>
              </a:rPr>
              <a:t>premium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64B8D15-D1DA-4641-A6ED-68456802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03" y="1393727"/>
            <a:ext cx="1914792" cy="46679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C3172C65-A241-4F01-8625-1CEF4FD23301}"/>
              </a:ext>
            </a:extLst>
          </p:cNvPr>
          <p:cNvSpPr txBox="1"/>
          <p:nvPr/>
        </p:nvSpPr>
        <p:spPr>
          <a:xfrm>
            <a:off x="500932" y="190831"/>
            <a:ext cx="59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WIDOK 1</a:t>
            </a:r>
          </a:p>
        </p:txBody>
      </p:sp>
    </p:spTree>
    <p:extLst>
      <p:ext uri="{BB962C8B-B14F-4D97-AF65-F5344CB8AC3E}">
        <p14:creationId xmlns:p14="http://schemas.microsoft.com/office/powerpoint/2010/main" val="28317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F7B01428-6556-4650-8E5C-C18D87A24515}"/>
              </a:ext>
            </a:extLst>
          </p:cNvPr>
          <p:cNvSpPr txBox="1"/>
          <p:nvPr/>
        </p:nvSpPr>
        <p:spPr>
          <a:xfrm>
            <a:off x="7207045" y="934625"/>
            <a:ext cx="420820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genere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song_has_geners</a:t>
            </a:r>
            <a:endParaRPr lang="pl-PL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s.songid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songs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albums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a2 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a2.albumid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s.album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a3 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a3.artistid = a2.artist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a3.artistid = </a:t>
            </a: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genere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l-PL" sz="12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3F5070D-87FA-48AD-9A73-AC49F8048052}"/>
              </a:ext>
            </a:extLst>
          </p:cNvPr>
          <p:cNvSpPr txBox="1"/>
          <p:nvPr/>
        </p:nvSpPr>
        <p:spPr>
          <a:xfrm>
            <a:off x="7207045" y="288294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Zapytanie:</a:t>
            </a:r>
          </a:p>
          <a:p>
            <a:endParaRPr lang="pl-PL" dirty="0"/>
          </a:p>
        </p:txBody>
      </p:sp>
      <p:sp>
        <p:nvSpPr>
          <p:cNvPr id="8" name="Symbol zastępczy zawartości 6">
            <a:extLst>
              <a:ext uri="{FF2B5EF4-FFF2-40B4-BE49-F238E27FC236}">
                <a16:creationId xmlns:a16="http://schemas.microsoft.com/office/drawing/2014/main" id="{C2A33516-442A-4611-8FDE-CA561BEE5E7F}"/>
              </a:ext>
            </a:extLst>
          </p:cNvPr>
          <p:cNvSpPr txBox="1">
            <a:spLocks/>
          </p:cNvSpPr>
          <p:nvPr/>
        </p:nvSpPr>
        <p:spPr>
          <a:xfrm>
            <a:off x="1348930" y="5267222"/>
            <a:ext cx="3805084" cy="126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dirty="0">
                <a:solidFill>
                  <a:schemeClr val="tx1"/>
                </a:solidFill>
              </a:rPr>
              <a:t>Podaje 3 główne gatunki w jakich artysta tworzy swoją muzykę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EA385A9-32B2-472F-AC60-8978CE5E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54" y="934625"/>
            <a:ext cx="1200318" cy="866896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77B0814-220B-4A4D-BD0F-B637E5E71796}"/>
              </a:ext>
            </a:extLst>
          </p:cNvPr>
          <p:cNvSpPr txBox="1"/>
          <p:nvPr/>
        </p:nvSpPr>
        <p:spPr>
          <a:xfrm>
            <a:off x="500932" y="190831"/>
            <a:ext cx="59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WIDOK 2</a:t>
            </a:r>
          </a:p>
        </p:txBody>
      </p:sp>
    </p:spTree>
    <p:extLst>
      <p:ext uri="{BB962C8B-B14F-4D97-AF65-F5344CB8AC3E}">
        <p14:creationId xmlns:p14="http://schemas.microsoft.com/office/powerpoint/2010/main" val="356724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AB7DC2F4-ACF4-4B27-BC50-95C384BD2AA8}"/>
              </a:ext>
            </a:extLst>
          </p:cNvPr>
          <p:cNvSpPr txBox="1"/>
          <p:nvPr/>
        </p:nvSpPr>
        <p:spPr>
          <a:xfrm>
            <a:off x="7207045" y="934625"/>
            <a:ext cx="420820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c.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c.country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c.cityid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enjoyers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c.cityid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u.cityid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user_likes_songs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s.songid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songs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albums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alb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s.album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alb.albumid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artists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alb.artist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c.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c.country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enjoyers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l-PL" sz="12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5C08E94-BDF6-4BFC-9C20-B8C029E2A1F4}"/>
              </a:ext>
            </a:extLst>
          </p:cNvPr>
          <p:cNvSpPr txBox="1"/>
          <p:nvPr/>
        </p:nvSpPr>
        <p:spPr>
          <a:xfrm>
            <a:off x="7207045" y="288294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Zapytanie:</a:t>
            </a:r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CC9BF9D-8EB1-42D3-957B-A4ED20DF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934625"/>
            <a:ext cx="3000794" cy="819264"/>
          </a:xfrm>
          <a:prstGeom prst="rect">
            <a:avLst/>
          </a:prstGeom>
        </p:spPr>
      </p:pic>
      <p:sp>
        <p:nvSpPr>
          <p:cNvPr id="8" name="Symbol zastępczy zawartości 6">
            <a:extLst>
              <a:ext uri="{FF2B5EF4-FFF2-40B4-BE49-F238E27FC236}">
                <a16:creationId xmlns:a16="http://schemas.microsoft.com/office/drawing/2014/main" id="{3EBD3D6D-3B72-4079-867F-D6438ED1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930" y="5267222"/>
            <a:ext cx="3805084" cy="1261397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TOP 3 miasta z których użytkownicy słuchają artysty o id 1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E47C852-35B5-4CAF-B695-3B50BAFF6AFA}"/>
              </a:ext>
            </a:extLst>
          </p:cNvPr>
          <p:cNvSpPr txBox="1"/>
          <p:nvPr/>
        </p:nvSpPr>
        <p:spPr>
          <a:xfrm>
            <a:off x="508883" y="190831"/>
            <a:ext cx="59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WIDOK 3</a:t>
            </a:r>
          </a:p>
        </p:txBody>
      </p:sp>
    </p:spTree>
    <p:extLst>
      <p:ext uri="{BB962C8B-B14F-4D97-AF65-F5344CB8AC3E}">
        <p14:creationId xmlns:p14="http://schemas.microsoft.com/office/powerpoint/2010/main" val="352393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57E72E6-0161-46C6-BDE2-A7576A592BEC}"/>
              </a:ext>
            </a:extLst>
          </p:cNvPr>
          <p:cNvSpPr txBox="1"/>
          <p:nvPr/>
        </p:nvSpPr>
        <p:spPr>
          <a:xfrm>
            <a:off x="7207045" y="934625"/>
            <a:ext cx="42082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a.artist_name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uls.userid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likes,</a:t>
            </a:r>
          </a:p>
          <a:p>
            <a:pPr algn="l"/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concat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uls.userid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)/(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user_likes_songs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)::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)::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'%'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perc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albums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al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al.artist</a:t>
            </a:r>
            <a:endParaRPr lang="pl-PL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songs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al.albumid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s.album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user_likes_songs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l-PL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uls.songid</a:t>
            </a:r>
            <a:r>
              <a:rPr lang="pl-P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s.songid</a:t>
            </a:r>
            <a:endParaRPr lang="pl-PL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a.artist_name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uls.userid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l-PL" sz="1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1B39AEE-418C-4DC5-AEDE-E865E0834883}"/>
              </a:ext>
            </a:extLst>
          </p:cNvPr>
          <p:cNvSpPr txBox="1"/>
          <p:nvPr/>
        </p:nvSpPr>
        <p:spPr>
          <a:xfrm>
            <a:off x="7207045" y="288294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Zapytanie:</a:t>
            </a:r>
          </a:p>
          <a:p>
            <a:endParaRPr lang="pl-PL" dirty="0"/>
          </a:p>
        </p:txBody>
      </p:sp>
      <p:sp>
        <p:nvSpPr>
          <p:cNvPr id="6" name="Symbol zastępczy zawartości 6">
            <a:extLst>
              <a:ext uri="{FF2B5EF4-FFF2-40B4-BE49-F238E27FC236}">
                <a16:creationId xmlns:a16="http://schemas.microsoft.com/office/drawing/2014/main" id="{285491A9-A830-4207-B0B2-1E394B9B4631}"/>
              </a:ext>
            </a:extLst>
          </p:cNvPr>
          <p:cNvSpPr txBox="1">
            <a:spLocks/>
          </p:cNvSpPr>
          <p:nvPr/>
        </p:nvSpPr>
        <p:spPr>
          <a:xfrm>
            <a:off x="1348930" y="5267222"/>
            <a:ext cx="3805084" cy="126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dirty="0">
                <a:solidFill>
                  <a:schemeClr val="tx1"/>
                </a:solidFill>
              </a:rPr>
              <a:t>TOP 5 najbardziej </a:t>
            </a:r>
            <a:r>
              <a:rPr lang="pl-PL" dirty="0" err="1">
                <a:solidFill>
                  <a:schemeClr val="tx1"/>
                </a:solidFill>
              </a:rPr>
              <a:t>lajkowanych</a:t>
            </a:r>
            <a:r>
              <a:rPr lang="pl-PL" dirty="0">
                <a:solidFill>
                  <a:schemeClr val="tx1"/>
                </a:solidFill>
              </a:rPr>
              <a:t> artystów liczba </a:t>
            </a:r>
            <a:r>
              <a:rPr lang="pl-PL" dirty="0" err="1">
                <a:solidFill>
                  <a:schemeClr val="tx1"/>
                </a:solidFill>
              </a:rPr>
              <a:t>lajków</a:t>
            </a:r>
            <a:r>
              <a:rPr lang="pl-PL" dirty="0">
                <a:solidFill>
                  <a:schemeClr val="tx1"/>
                </a:solidFill>
              </a:rPr>
              <a:t> i ich procent w stosunku do wszystkich </a:t>
            </a:r>
            <a:r>
              <a:rPr lang="pl-PL" dirty="0" err="1">
                <a:solidFill>
                  <a:schemeClr val="tx1"/>
                </a:solidFill>
              </a:rPr>
              <a:t>lajków</a:t>
            </a:r>
            <a:r>
              <a:rPr lang="pl-PL" dirty="0">
                <a:solidFill>
                  <a:schemeClr val="tx1"/>
                </a:solidFill>
              </a:rPr>
              <a:t> na portalu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E9BCF08-2509-4790-A579-B18A2653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30" y="722777"/>
            <a:ext cx="3820058" cy="120031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BE74A893-3D80-47C0-A571-73A7E9C4EA5E}"/>
              </a:ext>
            </a:extLst>
          </p:cNvPr>
          <p:cNvSpPr txBox="1"/>
          <p:nvPr/>
        </p:nvSpPr>
        <p:spPr>
          <a:xfrm>
            <a:off x="500932" y="190831"/>
            <a:ext cx="59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WIDOK 4</a:t>
            </a:r>
          </a:p>
        </p:txBody>
      </p:sp>
    </p:spTree>
    <p:extLst>
      <p:ext uri="{BB962C8B-B14F-4D97-AF65-F5344CB8AC3E}">
        <p14:creationId xmlns:p14="http://schemas.microsoft.com/office/powerpoint/2010/main" val="410433042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828</TotalTime>
  <Words>921</Words>
  <Application>Microsoft Office PowerPoint</Application>
  <PresentationFormat>Panoramiczny</PresentationFormat>
  <Paragraphs>155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Arial</vt:lpstr>
      <vt:lpstr>Consolas</vt:lpstr>
      <vt:lpstr>Trebuchet MS</vt:lpstr>
      <vt:lpstr>Wingdings 3</vt:lpstr>
      <vt:lpstr>Faseta</vt:lpstr>
      <vt:lpstr>Baza Danych Spotify</vt:lpstr>
      <vt:lpstr>DIAGRAMY</vt:lpstr>
      <vt:lpstr>Prezentacja programu PowerPoint</vt:lpstr>
      <vt:lpstr>Prezentacja programu PowerPoint</vt:lpstr>
      <vt:lpstr>WIDOKI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PRZYKŁADOWE STATYSTYKI</vt:lpstr>
      <vt:lpstr>Najpopularniejsze gatunki</vt:lpstr>
      <vt:lpstr>Prezentacja programu PowerPoint</vt:lpstr>
      <vt:lpstr>Najpopularniejsze plany</vt:lpstr>
      <vt:lpstr>Prezentacja programu PowerPoint</vt:lpstr>
      <vt:lpstr>W których krajach jest najwięcej kont premium</vt:lpstr>
      <vt:lpstr>Statystyka 3 - zapytanie</vt:lpstr>
      <vt:lpstr>Najpopularniejsze albumy i  liczba ich polubień</vt:lpstr>
      <vt:lpstr>Statystyka 4 - zapytanie</vt:lpstr>
      <vt:lpstr>PRZYKŁADOWE  USŁUGI</vt:lpstr>
      <vt:lpstr>Lajkowanie utworu przez użytkownika</vt:lpstr>
      <vt:lpstr>Do wykonania tej usługi używamy gotowej procedury</vt:lpstr>
      <vt:lpstr>Commitujemy zmiany</vt:lpstr>
      <vt:lpstr>Tworzenie playlisty z piosenki</vt:lpstr>
      <vt:lpstr>Do wykonania tej usługi inserta z zapytaniem i gotowej procedury</vt:lpstr>
      <vt:lpstr>Commitujemy zmiany</vt:lpstr>
      <vt:lpstr>Dodawanie artysty i jego pierwszego albumu</vt:lpstr>
      <vt:lpstr>Prezentacja programu PowerPoint</vt:lpstr>
      <vt:lpstr>Commitujemy zmiany</vt:lpstr>
      <vt:lpstr>Prezentacja programu PowerPoint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Danych Spotify</dc:title>
  <dc:creator>Darren Stasiak</dc:creator>
  <cp:lastModifiedBy>Darren Stasiak</cp:lastModifiedBy>
  <cp:revision>28</cp:revision>
  <dcterms:created xsi:type="dcterms:W3CDTF">2021-05-21T12:05:21Z</dcterms:created>
  <dcterms:modified xsi:type="dcterms:W3CDTF">2021-05-22T17:17:10Z</dcterms:modified>
</cp:coreProperties>
</file>