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FB3554-2539-493D-97BE-AD3D6321A904}">
  <a:tblStyle styleId="{DFFB3554-2539-493D-97BE-AD3D6321A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a48f001d_0_14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6a48f001d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clients have far more eligible employees and resultantly, more users who sign up for the benefit.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a48f001d_0_13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a48f001d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a48f001d_0_13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a48f001d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a48f001d_0_14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a48f001d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a48f001d_0_14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a48f001d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a48f001d_0_14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6a48f001d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Primary care physicians are also often the referral source for other specialties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marino.daron@gmail.com" TargetMode="External"/><Relationship Id="rId4" Type="http://schemas.openxmlformats.org/officeDocument/2006/relationships/hyperlink" Target="https://github.com/Daron-Marino/garner-case-study" TargetMode="External"/><Relationship Id="rId5" Type="http://schemas.openxmlformats.org/officeDocument/2006/relationships/hyperlink" Target="https://www.linkedin.com/in/daronmarin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Garner Health Case Study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of Engagement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146850" y="4640550"/>
            <a:ext cx="123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Daron Marino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561400" y="2065350"/>
            <a:ext cx="40212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br>
              <a:rPr lang="en"/>
            </a:br>
            <a:r>
              <a:rPr lang="en" sz="2105"/>
              <a:t>Any Questions?</a:t>
            </a:r>
            <a:endParaRPr sz="210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email: </a:t>
            </a:r>
            <a:r>
              <a:rPr lang="en" sz="1550" u="sng">
                <a:solidFill>
                  <a:schemeClr val="hlink"/>
                </a:solidFill>
                <a:hlinkClick r:id="rId3"/>
              </a:rPr>
              <a:t>marino.daron@gmail.com</a:t>
            </a:r>
            <a:endParaRPr sz="1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hlink"/>
                </a:solidFill>
                <a:hlinkClick r:id="rId4"/>
              </a:rPr>
              <a:t>GitHub Repo</a:t>
            </a:r>
            <a:endParaRPr sz="1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hlink"/>
                </a:solidFill>
                <a:hlinkClick r:id="rId5"/>
              </a:rPr>
              <a:t>LinkedIn</a:t>
            </a:r>
            <a:endParaRPr sz="1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Takeaways</a:t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Engagement varies </a:t>
            </a:r>
            <a:r>
              <a:rPr lang="en" sz="1600"/>
              <a:t>greatly between clients. This is largely based on the number of registered users per client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Client engagement also varies over time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grpSp>
        <p:nvGrpSpPr>
          <p:cNvPr id="80" name="Google Shape;80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1" name="Google Shape;81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Engagement Funnel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Emphasis on creating accounts and recommendations (steps 2 and 3)</a:t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This will affect step 5 and result in more engagement via submitted claims.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Potential for A/B testing recommender systems</a:t>
            </a:r>
            <a:endParaRPr sz="1600"/>
          </a:p>
        </p:txBody>
      </p:sp>
      <p:grpSp>
        <p:nvGrpSpPr>
          <p:cNvPr id="85" name="Google Shape;85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6" name="Google Shape;86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Segmentation/Specialties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Segmentation by sex and family status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 Primary Care services and Mental Health care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of the Data</a:t>
            </a:r>
            <a:endParaRPr/>
          </a:p>
        </p:txBody>
      </p:sp>
      <p:graphicFrame>
        <p:nvGraphicFramePr>
          <p:cNvPr id="95" name="Google Shape;95;p15"/>
          <p:cNvGraphicFramePr/>
          <p:nvPr/>
        </p:nvGraphicFramePr>
        <p:xfrm>
          <a:off x="613625" y="95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{DFFB3554-2539-493D-97BE-AD3D6321A904}</a:tableStyleId>
              </a:tblPr>
              <a:tblGrid>
                <a:gridCol w="1980250"/>
                <a:gridCol w="928900"/>
              </a:tblGrid>
              <a:tr h="76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Claim 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$1939.96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 Claim 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$211.00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Rate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(eligibility to user)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~42.8%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5"/>
          <p:cNvGraphicFramePr/>
          <p:nvPr/>
        </p:nvGraphicFramePr>
        <p:xfrm>
          <a:off x="4724175" y="95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{DFFB3554-2539-493D-97BE-AD3D6321A904}</a:tableStyleId>
              </a:tblPr>
              <a:tblGrid>
                <a:gridCol w="1980250"/>
                <a:gridCol w="9150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A User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B User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C User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D User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E User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F User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5"/>
          <p:cNvSpPr txBox="1"/>
          <p:nvPr/>
        </p:nvSpPr>
        <p:spPr>
          <a:xfrm>
            <a:off x="613650" y="3586650"/>
            <a:ext cx="29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claim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amount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data are highly positively skewed as evidenced by the differences in mean and median amounts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Engagement</a:t>
            </a:r>
            <a:endParaRPr/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4096175" y="771450"/>
            <a:ext cx="24747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An initial look at HR Engagement shows the majority of clients have high HR engagement</a:t>
            </a:r>
            <a:endParaRPr sz="16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3819050" cy="395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525" y="1978350"/>
            <a:ext cx="4867750" cy="27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377275" y="771450"/>
            <a:ext cx="2642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But HR engagement doesn’t translate perfectly to user engagement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Engagement</a:t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98250" y="743775"/>
            <a:ext cx="35814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Client engagement also changes over time.</a:t>
            </a:r>
            <a:endParaRPr sz="16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6775"/>
            <a:ext cx="6312575" cy="37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598650" y="743775"/>
            <a:ext cx="23262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Client C is seeing decreased engagement via recommendations over time but an increase in claims over time, signalling repeated visits to physicians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Overall, claims are increasing over time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Engagement by Specialty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98250" y="830025"/>
            <a:ext cx="22257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Users receiving both recommendations and claims follow a similar pattern across Client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Clients C, E, and F all have higher user engagement, but this can be attributed to more users and likely larger companies</a:t>
            </a:r>
            <a:endParaRPr b="1"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850" y="830025"/>
            <a:ext cx="6411150" cy="4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83445" y="38838"/>
            <a:ext cx="8205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Funnel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915650" y="2929275"/>
            <a:ext cx="354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~57.2% of the observed eligible employees are not signing up for an account via the Garner Health platform.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2820 vs 1207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688350" y="2893850"/>
            <a:ext cx="354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Similarly, only ~68% of observed users who are receiving recommendations are also seeing a healthcare provider and submitting claims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20800" y="4360500"/>
            <a:ext cx="8102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Focusing on both steps 2 (account creation) and 3 (recommendations) will encourage more engagement with the platform via both more users and claims submitted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50" y="716800"/>
            <a:ext cx="7633500" cy="21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Segmentation by Sex and Family Status</a:t>
            </a:r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5050700" y="771450"/>
            <a:ext cx="33600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ts val="1140"/>
              <a:buChar char="●"/>
            </a:pPr>
            <a:r>
              <a:rPr b="1" lang="en" sz="1140"/>
              <a:t>Users seem to be seeking and receiving care differently based on their Sex and Family Status.</a:t>
            </a:r>
            <a:endParaRPr b="1" sz="114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40"/>
          </a:p>
          <a:p>
            <a:pPr indent="-300990" lvl="0" marL="457200" rtl="0" algn="l">
              <a:spcBef>
                <a:spcPts val="800"/>
              </a:spcBef>
              <a:spcAft>
                <a:spcPts val="0"/>
              </a:spcAft>
              <a:buSzPts val="1140"/>
              <a:buChar char="●"/>
            </a:pPr>
            <a:r>
              <a:rPr b="1" lang="en" sz="1140"/>
              <a:t>Users on individual plans are seeking and receiving care more often than users on family plans.</a:t>
            </a:r>
            <a:endParaRPr b="1" sz="1140"/>
          </a:p>
          <a:p>
            <a:pPr indent="-300990" lvl="1" marL="914400" rtl="0" algn="l">
              <a:spcBef>
                <a:spcPts val="0"/>
              </a:spcBef>
              <a:spcAft>
                <a:spcPts val="0"/>
              </a:spcAft>
              <a:buSzPts val="1140"/>
              <a:buChar char="○"/>
            </a:pPr>
            <a:r>
              <a:rPr b="1" lang="en" sz="1140"/>
              <a:t>This is likely because there are more users on individual plans (676) than family plans (531) signed up for the benefit.</a:t>
            </a:r>
            <a:endParaRPr b="1" sz="114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40"/>
          </a:p>
          <a:p>
            <a:pPr indent="-300990" lvl="0" marL="457200" rtl="0" algn="l">
              <a:spcBef>
                <a:spcPts val="800"/>
              </a:spcBef>
              <a:spcAft>
                <a:spcPts val="0"/>
              </a:spcAft>
              <a:buSzPts val="1140"/>
              <a:buChar char="●"/>
            </a:pPr>
            <a:r>
              <a:rPr b="1" lang="en" sz="1140"/>
              <a:t>Female users are seeking and receiving care more often than Male users.</a:t>
            </a:r>
            <a:endParaRPr b="1" sz="1140"/>
          </a:p>
          <a:p>
            <a:pPr indent="-300990" lvl="1" marL="914400" rtl="0" algn="l">
              <a:spcBef>
                <a:spcPts val="0"/>
              </a:spcBef>
              <a:spcAft>
                <a:spcPts val="0"/>
              </a:spcAft>
              <a:buSzPts val="1140"/>
              <a:buChar char="○"/>
            </a:pPr>
            <a:r>
              <a:rPr b="1" lang="en" sz="1140"/>
              <a:t>Similarly, this is likely because there are more Female users (707) than Male users (500).</a:t>
            </a:r>
            <a:endParaRPr b="1" sz="114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14750"/>
            <a:ext cx="4051637" cy="20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771450"/>
            <a:ext cx="4051626" cy="2010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Specialties to Focus On: Primary Care and Mental Health (MH) Services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711975"/>
            <a:ext cx="6502904" cy="322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98250" y="816175"/>
            <a:ext cx="7828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 only do Primary Care and MH services represent the majority of both recommendations and claims, but these specialties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develop long-term, clinical relationships with their clients, encouraging more engagement with Garner via submitted claims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711800" y="2133988"/>
            <a:ext cx="23238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People receiving MH services often shop around until they find the correct fit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Resultantly, this will also encourage more engagement via both recommendations and claims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