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0ea5415a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0ea5415a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1035b6f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1035b6f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1c45787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1c45787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b8e7b99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b8e7b99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b8e7b99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b8e7b99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youtube.com/watch?v=CPQeytyEzP4"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Grant Monitor Demo Day</a:t>
            </a:r>
            <a:endParaRPr/>
          </a:p>
          <a:p>
            <a:pPr indent="0" lvl="0" marL="0" rtl="0" algn="ctr">
              <a:spcBef>
                <a:spcPts val="0"/>
              </a:spcBef>
              <a:spcAft>
                <a:spcPts val="0"/>
              </a:spcAft>
              <a:buNone/>
            </a:pPr>
            <a:r>
              <a:rPr lang="en"/>
              <a:t>Sprint 3</a:t>
            </a:r>
            <a:endParaRPr/>
          </a:p>
        </p:txBody>
      </p:sp>
      <p:sp>
        <p:nvSpPr>
          <p:cNvPr id="55" name="Google Shape;55;p13"/>
          <p:cNvSpPr txBox="1"/>
          <p:nvPr>
            <p:ph idx="1" type="subTitle"/>
          </p:nvPr>
        </p:nvSpPr>
        <p:spPr>
          <a:xfrm>
            <a:off x="311700" y="2834125"/>
            <a:ext cx="8520600" cy="13446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2600"/>
              <a:t>Daron Adams, Ken Schnarrs, Alex Iliev, Chase Rumfelt</a:t>
            </a:r>
            <a:endParaRPr sz="2600"/>
          </a:p>
          <a:p>
            <a:pPr indent="457200" lvl="0" marL="457200" rtl="0" algn="l">
              <a:lnSpc>
                <a:spcPct val="90000"/>
              </a:lnSpc>
              <a:spcBef>
                <a:spcPts val="0"/>
              </a:spcBef>
              <a:spcAft>
                <a:spcPts val="0"/>
              </a:spcAft>
              <a:buNone/>
            </a:pPr>
            <a:r>
              <a:rPr lang="en" sz="2600"/>
              <a:t>Daron and Sons Software Development Co.</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695050" y="380500"/>
            <a:ext cx="3095100" cy="75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Sprint 3 Goals</a:t>
            </a:r>
            <a:endParaRPr sz="5000"/>
          </a:p>
        </p:txBody>
      </p:sp>
      <p:sp>
        <p:nvSpPr>
          <p:cNvPr id="61" name="Google Shape;61;p14"/>
          <p:cNvSpPr txBox="1"/>
          <p:nvPr/>
        </p:nvSpPr>
        <p:spPr>
          <a:xfrm>
            <a:off x="-140550" y="41975"/>
            <a:ext cx="3977700" cy="338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chemeClr val="dk1"/>
                </a:solidFill>
              </a:rPr>
              <a:t>Achieved Goals</a:t>
            </a:r>
            <a:endParaRPr>
              <a:solidFill>
                <a:schemeClr val="dk1"/>
              </a:solidFill>
            </a:endParaRPr>
          </a:p>
          <a:p>
            <a:pPr indent="-285750" lvl="0" marL="457200" rtl="0" algn="l">
              <a:lnSpc>
                <a:spcPct val="115000"/>
              </a:lnSpc>
              <a:spcBef>
                <a:spcPts val="100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Meet with our client so that we can get feedback on features we have implemented so far and ask for feedback on wireframes related to the show page. (Asked questions regarding certain features)</a:t>
            </a:r>
            <a:endParaRPr sz="900">
              <a:solidFill>
                <a:schemeClr val="dk1"/>
              </a:solidFill>
              <a:latin typeface="Times New Roman"/>
              <a:ea typeface="Times New Roman"/>
              <a:cs typeface="Times New Roman"/>
              <a:sym typeface="Times New Roman"/>
            </a:endParaRPr>
          </a:p>
          <a:p>
            <a:pPr indent="-285750" lvl="0" marL="4572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Looked into which users should be allowed into the website (Changed it where the app will only have 1 user)</a:t>
            </a:r>
            <a:endParaRPr sz="900">
              <a:solidFill>
                <a:schemeClr val="dk1"/>
              </a:solidFill>
              <a:latin typeface="Times New Roman"/>
              <a:ea typeface="Times New Roman"/>
              <a:cs typeface="Times New Roman"/>
              <a:sym typeface="Times New Roman"/>
            </a:endParaRPr>
          </a:p>
          <a:p>
            <a:pPr indent="-285750" lvl="0" marL="4572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Got the calendar component working</a:t>
            </a:r>
            <a:endParaRPr sz="900">
              <a:solidFill>
                <a:schemeClr val="dk1"/>
              </a:solidFill>
              <a:latin typeface="Times New Roman"/>
              <a:ea typeface="Times New Roman"/>
              <a:cs typeface="Times New Roman"/>
              <a:sym typeface="Times New Roman"/>
            </a:endParaRPr>
          </a:p>
          <a:p>
            <a:pPr indent="-285750" lvl="0" marL="4572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Redesigned</a:t>
            </a:r>
            <a:r>
              <a:rPr lang="en" sz="900">
                <a:solidFill>
                  <a:schemeClr val="dk1"/>
                </a:solidFill>
                <a:latin typeface="Times New Roman"/>
                <a:ea typeface="Times New Roman"/>
                <a:cs typeface="Times New Roman"/>
                <a:sym typeface="Times New Roman"/>
              </a:rPr>
              <a:t> the overall layout of the grant dashboard page </a:t>
            </a:r>
            <a:endParaRPr sz="900">
              <a:solidFill>
                <a:schemeClr val="dk1"/>
              </a:solidFill>
              <a:latin typeface="Times New Roman"/>
              <a:ea typeface="Times New Roman"/>
              <a:cs typeface="Times New Roman"/>
              <a:sym typeface="Times New Roman"/>
            </a:endParaRPr>
          </a:p>
          <a:p>
            <a:pPr indent="-285750" lvl="1" marL="9144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Populated grant dashboard with data from the database instead of data being hardcoded</a:t>
            </a:r>
            <a:endParaRPr sz="900">
              <a:solidFill>
                <a:schemeClr val="dk1"/>
              </a:solidFill>
              <a:latin typeface="Times New Roman"/>
              <a:ea typeface="Times New Roman"/>
              <a:cs typeface="Times New Roman"/>
              <a:sym typeface="Times New Roman"/>
            </a:endParaRPr>
          </a:p>
          <a:p>
            <a:pPr indent="-285750" lvl="1" marL="9144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Made a progress bar for the grant dashboard page that accurately displays the progress in terms of time</a:t>
            </a:r>
            <a:endParaRPr sz="900">
              <a:solidFill>
                <a:schemeClr val="dk1"/>
              </a:solidFill>
              <a:latin typeface="Times New Roman"/>
              <a:ea typeface="Times New Roman"/>
              <a:cs typeface="Times New Roman"/>
              <a:sym typeface="Times New Roman"/>
            </a:endParaRPr>
          </a:p>
          <a:p>
            <a:pPr indent="-285750" lvl="1" marL="9144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Made a progress bar for money spent on a grant</a:t>
            </a:r>
            <a:endParaRPr sz="900">
              <a:solidFill>
                <a:schemeClr val="dk1"/>
              </a:solidFill>
              <a:latin typeface="Times New Roman"/>
              <a:ea typeface="Times New Roman"/>
              <a:cs typeface="Times New Roman"/>
              <a:sym typeface="Times New Roman"/>
            </a:endParaRPr>
          </a:p>
          <a:p>
            <a:pPr indent="-285750" lvl="1" marL="9144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Added a feature to the grant dashboard page to allow a user to download data as a CSV or Excel file</a:t>
            </a:r>
            <a:endParaRPr sz="900">
              <a:solidFill>
                <a:schemeClr val="dk1"/>
              </a:solidFill>
              <a:latin typeface="Times New Roman"/>
              <a:ea typeface="Times New Roman"/>
              <a:cs typeface="Times New Roman"/>
              <a:sym typeface="Times New Roman"/>
            </a:endParaRPr>
          </a:p>
          <a:p>
            <a:pPr indent="-285750" lvl="2" marL="13716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Added filter functionality to the export feature where only filtered rows would be exported if a filter was applied and all rows if no filter was applied. </a:t>
            </a:r>
            <a:endParaRPr sz="900">
              <a:solidFill>
                <a:schemeClr val="dk1"/>
              </a:solidFill>
              <a:latin typeface="Times New Roman"/>
              <a:ea typeface="Times New Roman"/>
              <a:cs typeface="Times New Roman"/>
              <a:sym typeface="Times New Roman"/>
            </a:endParaRPr>
          </a:p>
          <a:p>
            <a:pPr indent="-285750" lvl="1" marL="9144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Added a feature to the grant dashboard page to allow a user to remove and re-add column from being viewed</a:t>
            </a:r>
            <a:endParaRPr sz="900">
              <a:solidFill>
                <a:schemeClr val="dk1"/>
              </a:solidFill>
              <a:latin typeface="Times New Roman"/>
              <a:ea typeface="Times New Roman"/>
              <a:cs typeface="Times New Roman"/>
              <a:sym typeface="Times New Roman"/>
            </a:endParaRPr>
          </a:p>
          <a:p>
            <a:pPr indent="-285750" lvl="1" marL="9144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Added a global filter button to the grant dashboard page for convenience</a:t>
            </a:r>
            <a:endParaRPr sz="900">
              <a:solidFill>
                <a:schemeClr val="dk1"/>
              </a:solidFill>
              <a:latin typeface="Times New Roman"/>
              <a:ea typeface="Times New Roman"/>
              <a:cs typeface="Times New Roman"/>
              <a:sym typeface="Times New Roman"/>
            </a:endParaRPr>
          </a:p>
          <a:p>
            <a:pPr indent="-285750" lvl="0" marL="4572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Implemented</a:t>
            </a:r>
            <a:r>
              <a:rPr lang="en" sz="900">
                <a:solidFill>
                  <a:schemeClr val="dk1"/>
                </a:solidFill>
                <a:latin typeface="Times New Roman"/>
                <a:ea typeface="Times New Roman"/>
                <a:cs typeface="Times New Roman"/>
                <a:sym typeface="Times New Roman"/>
              </a:rPr>
              <a:t> final database schema into the backend</a:t>
            </a:r>
            <a:endParaRPr sz="9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lang="en" sz="900">
                <a:solidFill>
                  <a:schemeClr val="dk1"/>
                </a:solidFill>
                <a:latin typeface="Times New Roman"/>
                <a:ea typeface="Times New Roman"/>
                <a:cs typeface="Times New Roman"/>
                <a:sym typeface="Times New Roman"/>
              </a:rPr>
              <a:t>Fixed the API issues and made additions/changes wherever necessary</a:t>
            </a:r>
            <a:endParaRPr sz="800">
              <a:solidFill>
                <a:schemeClr val="dk1"/>
              </a:solidFill>
              <a:latin typeface="Times New Roman"/>
              <a:ea typeface="Times New Roman"/>
              <a:cs typeface="Times New Roman"/>
              <a:sym typeface="Times New Roman"/>
            </a:endParaRPr>
          </a:p>
          <a:p>
            <a:pPr indent="-285750" lvl="0" marL="4572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Created a show page for a grant through the use of a modal. (When a user clicks on a row containing a grant it takes them to a subpage that allows a user to view information about that specific grant)</a:t>
            </a:r>
            <a:endParaRPr sz="900">
              <a:solidFill>
                <a:schemeClr val="dk1"/>
              </a:solidFill>
              <a:latin typeface="Times New Roman"/>
              <a:ea typeface="Times New Roman"/>
              <a:cs typeface="Times New Roman"/>
              <a:sym typeface="Times New Roman"/>
            </a:endParaRPr>
          </a:p>
          <a:p>
            <a:pPr indent="-285750" lvl="1" marL="914400" rtl="0" algn="l">
              <a:lnSpc>
                <a:spcPct val="115000"/>
              </a:lnSpc>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Made tabs that allow a user to </a:t>
            </a:r>
            <a:r>
              <a:rPr lang="en" sz="900">
                <a:solidFill>
                  <a:schemeClr val="dk1"/>
                </a:solidFill>
                <a:latin typeface="Times New Roman"/>
                <a:ea typeface="Times New Roman"/>
                <a:cs typeface="Times New Roman"/>
                <a:sym typeface="Times New Roman"/>
              </a:rPr>
              <a:t>transition</a:t>
            </a:r>
            <a:r>
              <a:rPr lang="en" sz="900">
                <a:solidFill>
                  <a:schemeClr val="dk1"/>
                </a:solidFill>
                <a:latin typeface="Times New Roman"/>
                <a:ea typeface="Times New Roman"/>
                <a:cs typeface="Times New Roman"/>
                <a:sym typeface="Times New Roman"/>
              </a:rPr>
              <a:t> to the different subpages a grant show page would contain</a:t>
            </a:r>
            <a:endParaRPr sz="900">
              <a:solidFill>
                <a:schemeClr val="dk1"/>
              </a:solidFill>
              <a:latin typeface="Times New Roman"/>
              <a:ea typeface="Times New Roman"/>
              <a:cs typeface="Times New Roman"/>
              <a:sym typeface="Times New Roman"/>
            </a:endParaRPr>
          </a:p>
        </p:txBody>
      </p:sp>
      <p:sp>
        <p:nvSpPr>
          <p:cNvPr id="62" name="Google Shape;62;p14"/>
          <p:cNvSpPr txBox="1"/>
          <p:nvPr/>
        </p:nvSpPr>
        <p:spPr>
          <a:xfrm>
            <a:off x="3897700" y="2120050"/>
            <a:ext cx="4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4"/>
          <p:cNvSpPr txBox="1"/>
          <p:nvPr/>
        </p:nvSpPr>
        <p:spPr>
          <a:xfrm>
            <a:off x="6442950" y="1694725"/>
            <a:ext cx="2709900" cy="29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Goals That Were Scrapped/ Not Start</a:t>
            </a:r>
            <a:endParaRPr>
              <a:solidFill>
                <a:schemeClr val="dk1"/>
              </a:solidFill>
            </a:endParaRPr>
          </a:p>
          <a:p>
            <a:pPr indent="-311150" lvl="0" marL="457200" rtl="0" algn="l">
              <a:lnSpc>
                <a:spcPct val="115000"/>
              </a:lnSpc>
              <a:spcBef>
                <a:spcPts val="1000"/>
              </a:spcBef>
              <a:spcAft>
                <a:spcPts val="0"/>
              </a:spcAft>
              <a:buClr>
                <a:schemeClr val="dk1"/>
              </a:buClr>
              <a:buSzPts val="1300"/>
              <a:buChar char="●"/>
            </a:pPr>
            <a:r>
              <a:rPr lang="en" sz="1000">
                <a:solidFill>
                  <a:schemeClr val="dk1"/>
                </a:solidFill>
                <a:latin typeface="Times New Roman"/>
                <a:ea typeface="Times New Roman"/>
                <a:cs typeface="Times New Roman"/>
                <a:sym typeface="Times New Roman"/>
              </a:rPr>
              <a:t>Addition of JWT Tokens to the backend in relation to the current user. (Completed, but scrapped)</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100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When on a show page for a grant, pages will need to be made for the employee, budget, labor, and effort reports. These reports will need to be able to be exported. (Changed our delivery of this information, handled on subpage tabs)</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100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Add A Pie Chart visual so that transaction/balance can be viewed</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a:solidFill>
                <a:schemeClr val="dk1"/>
              </a:solidFill>
            </a:endParaRPr>
          </a:p>
        </p:txBody>
      </p:sp>
      <p:sp>
        <p:nvSpPr>
          <p:cNvPr id="64" name="Google Shape;64;p14"/>
          <p:cNvSpPr txBox="1"/>
          <p:nvPr/>
        </p:nvSpPr>
        <p:spPr>
          <a:xfrm>
            <a:off x="3837150" y="1694725"/>
            <a:ext cx="2646900" cy="27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In Progress / Not Completed Goals</a:t>
            </a:r>
            <a:endParaRPr>
              <a:solidFill>
                <a:schemeClr val="dk1"/>
              </a:solidFill>
            </a:endParaRPr>
          </a:p>
          <a:p>
            <a:pPr indent="-292100" lvl="0" marL="457200" rtl="0" algn="l">
              <a:lnSpc>
                <a:spcPct val="115000"/>
              </a:lnSpc>
              <a:spcBef>
                <a:spcPts val="100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Work on allowing the user to create a grant </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Work on allowing the user to edit the info of an existing or newly created grant</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Work on deleting a grant</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Make start and end date come from database in terms of the calendar component</a:t>
            </a:r>
            <a:endParaRPr sz="1000">
              <a:solidFill>
                <a:schemeClr val="dk1"/>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Work on the ingesting of forms</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pic>
        <p:nvPicPr>
          <p:cNvPr id="65" name="Google Shape;65;p14"/>
          <p:cNvPicPr preferRelativeResize="0"/>
          <p:nvPr/>
        </p:nvPicPr>
        <p:blipFill>
          <a:blip r:embed="rId3">
            <a:alphaModFix/>
          </a:blip>
          <a:stretch>
            <a:fillRect/>
          </a:stretch>
        </p:blipFill>
        <p:spPr>
          <a:xfrm>
            <a:off x="6790150" y="177950"/>
            <a:ext cx="2221825" cy="116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1835900" y="183575"/>
            <a:ext cx="5689800" cy="86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688"/>
              <a:buNone/>
            </a:pPr>
            <a:r>
              <a:rPr lang="en" sz="4000">
                <a:solidFill>
                  <a:schemeClr val="dk1"/>
                </a:solidFill>
              </a:rPr>
              <a:t>Live Demo of Our Code</a:t>
            </a:r>
            <a:endParaRPr sz="4000">
              <a:solidFill>
                <a:schemeClr val="dk1"/>
              </a:solidFill>
            </a:endParaRPr>
          </a:p>
        </p:txBody>
      </p:sp>
      <p:pic>
        <p:nvPicPr>
          <p:cNvPr id="71" name="Google Shape;71;p15"/>
          <p:cNvPicPr preferRelativeResize="0"/>
          <p:nvPr/>
        </p:nvPicPr>
        <p:blipFill>
          <a:blip r:embed="rId3">
            <a:alphaModFix/>
          </a:blip>
          <a:stretch>
            <a:fillRect/>
          </a:stretch>
        </p:blipFill>
        <p:spPr>
          <a:xfrm>
            <a:off x="899050" y="1049075"/>
            <a:ext cx="7563494" cy="3789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7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Think Aloud Sprint 3 </a:t>
            </a:r>
            <a:endParaRPr sz="4000"/>
          </a:p>
        </p:txBody>
      </p:sp>
      <p:sp>
        <p:nvSpPr>
          <p:cNvPr id="77" name="Google Shape;77;p16"/>
          <p:cNvSpPr txBox="1"/>
          <p:nvPr/>
        </p:nvSpPr>
        <p:spPr>
          <a:xfrm>
            <a:off x="5070600" y="845075"/>
            <a:ext cx="4073400" cy="322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50">
                <a:solidFill>
                  <a:schemeClr val="dk1"/>
                </a:solidFill>
                <a:latin typeface="Times New Roman"/>
                <a:ea typeface="Times New Roman"/>
                <a:cs typeface="Times New Roman"/>
                <a:sym typeface="Times New Roman"/>
              </a:rPr>
              <a:t>Feedback from the Finch Team</a:t>
            </a:r>
            <a:endParaRPr sz="10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chemeClr val="dk1"/>
                </a:solidFill>
                <a:latin typeface="Times New Roman"/>
                <a:ea typeface="Times New Roman"/>
                <a:cs typeface="Times New Roman"/>
                <a:sym typeface="Times New Roman"/>
              </a:rPr>
              <a:t>When it came to the second go-around for the think aloud, we again did it with the Finch Team and like last time we think that it went pretty well. We were able to show a lot more features this time around and The Finch Team mentioned that they really liked the new design of the dashboard as it looked really clean and were a big fan of the column button in the toolbar and the transition tabs of the Grant Show Subpage. </a:t>
            </a:r>
            <a:r>
              <a:rPr lang="en" sz="1050">
                <a:solidFill>
                  <a:schemeClr val="dk1"/>
                </a:solidFill>
                <a:latin typeface="Times New Roman"/>
                <a:ea typeface="Times New Roman"/>
                <a:cs typeface="Times New Roman"/>
                <a:sym typeface="Times New Roman"/>
              </a:rPr>
              <a:t>Furthermore, they appreciated the added export functionality which allowed them to download the data from the grant dashboard in two different ways while taking into account whether rows were filtered or not.</a:t>
            </a:r>
            <a:r>
              <a:rPr lang="en" sz="1050">
                <a:solidFill>
                  <a:schemeClr val="dk1"/>
                </a:solidFill>
                <a:latin typeface="Times New Roman"/>
                <a:ea typeface="Times New Roman"/>
                <a:cs typeface="Times New Roman"/>
                <a:sym typeface="Times New Roman"/>
              </a:rPr>
              <a:t> One </a:t>
            </a:r>
            <a:r>
              <a:rPr lang="en" sz="1050">
                <a:solidFill>
                  <a:schemeClr val="dk1"/>
                </a:solidFill>
                <a:latin typeface="Times New Roman"/>
                <a:ea typeface="Times New Roman"/>
                <a:cs typeface="Times New Roman"/>
                <a:sym typeface="Times New Roman"/>
              </a:rPr>
              <a:t>recommendation</a:t>
            </a:r>
            <a:r>
              <a:rPr lang="en" sz="1050">
                <a:solidFill>
                  <a:schemeClr val="dk1"/>
                </a:solidFill>
                <a:latin typeface="Times New Roman"/>
                <a:ea typeface="Times New Roman"/>
                <a:cs typeface="Times New Roman"/>
                <a:sym typeface="Times New Roman"/>
              </a:rPr>
              <a:t> the Finch Team had for us had to do with the global filter button in the toolbar as they felt a little confused by the component at first and believe that it could be improved by adding a </a:t>
            </a:r>
            <a:r>
              <a:rPr lang="en" sz="1050">
                <a:solidFill>
                  <a:schemeClr val="dk1"/>
                </a:solidFill>
                <a:latin typeface="Times New Roman"/>
                <a:ea typeface="Times New Roman"/>
                <a:cs typeface="Times New Roman"/>
                <a:sym typeface="Times New Roman"/>
              </a:rPr>
              <a:t>drop down</a:t>
            </a:r>
            <a:r>
              <a:rPr lang="en" sz="1050">
                <a:solidFill>
                  <a:schemeClr val="dk1"/>
                </a:solidFill>
                <a:latin typeface="Times New Roman"/>
                <a:ea typeface="Times New Roman"/>
                <a:cs typeface="Times New Roman"/>
                <a:sym typeface="Times New Roman"/>
              </a:rPr>
              <a:t> menu for the value you would like to filter by instead of typing it. From this think aloud, the Finch Team was also able to </a:t>
            </a:r>
            <a:r>
              <a:rPr lang="en" sz="1050">
                <a:solidFill>
                  <a:schemeClr val="dk1"/>
                </a:solidFill>
                <a:latin typeface="Times New Roman"/>
                <a:ea typeface="Times New Roman"/>
                <a:cs typeface="Times New Roman"/>
                <a:sym typeface="Times New Roman"/>
              </a:rPr>
              <a:t>encounter</a:t>
            </a:r>
            <a:r>
              <a:rPr lang="en" sz="1050">
                <a:solidFill>
                  <a:schemeClr val="dk1"/>
                </a:solidFill>
                <a:latin typeface="Times New Roman"/>
                <a:ea typeface="Times New Roman"/>
                <a:cs typeface="Times New Roman"/>
                <a:sym typeface="Times New Roman"/>
              </a:rPr>
              <a:t> an error with the filtering feature which we were able to fix afterwards.</a:t>
            </a:r>
            <a:endParaRPr sz="10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chemeClr val="dk1"/>
                </a:solidFill>
                <a:latin typeface="Times New Roman"/>
                <a:ea typeface="Times New Roman"/>
                <a:cs typeface="Times New Roman"/>
                <a:sym typeface="Times New Roman"/>
              </a:rPr>
              <a:t>However, for the next think aloud we hope to have features such as creating and editing a grant working as well as all of the report functionality that deals with a specific grant so that a user can feel like they are directly interacting with our web app with data that they made and while also </a:t>
            </a:r>
            <a:r>
              <a:rPr lang="en" sz="1050">
                <a:solidFill>
                  <a:schemeClr val="dk1"/>
                </a:solidFill>
                <a:latin typeface="Times New Roman"/>
                <a:ea typeface="Times New Roman"/>
                <a:cs typeface="Times New Roman"/>
                <a:sym typeface="Times New Roman"/>
              </a:rPr>
              <a:t>maintaining</a:t>
            </a:r>
            <a:r>
              <a:rPr lang="en" sz="1050">
                <a:solidFill>
                  <a:schemeClr val="dk1"/>
                </a:solidFill>
                <a:latin typeface="Times New Roman"/>
                <a:ea typeface="Times New Roman"/>
                <a:cs typeface="Times New Roman"/>
                <a:sym typeface="Times New Roman"/>
              </a:rPr>
              <a:t> a </a:t>
            </a:r>
            <a:r>
              <a:rPr lang="en" sz="1050">
                <a:solidFill>
                  <a:schemeClr val="dk1"/>
                </a:solidFill>
                <a:latin typeface="Times New Roman"/>
                <a:ea typeface="Times New Roman"/>
                <a:cs typeface="Times New Roman"/>
                <a:sym typeface="Times New Roman"/>
              </a:rPr>
              <a:t>greater understanding of the managing of grants. </a:t>
            </a:r>
            <a:endParaRPr sz="1050">
              <a:solidFill>
                <a:schemeClr val="dk1"/>
              </a:solidFill>
              <a:latin typeface="Times New Roman"/>
              <a:ea typeface="Times New Roman"/>
              <a:cs typeface="Times New Roman"/>
              <a:sym typeface="Times New Roman"/>
            </a:endParaRPr>
          </a:p>
        </p:txBody>
      </p:sp>
      <p:pic>
        <p:nvPicPr>
          <p:cNvPr id="78" name="Google Shape;78;p16" title="Daron and Sons Thinkaloud2">
            <a:hlinkClick r:id="rId3"/>
          </p:cNvPr>
          <p:cNvPicPr preferRelativeResize="0"/>
          <p:nvPr/>
        </p:nvPicPr>
        <p:blipFill>
          <a:blip r:embed="rId4">
            <a:alphaModFix/>
          </a:blip>
          <a:stretch>
            <a:fillRect/>
          </a:stretch>
        </p:blipFill>
        <p:spPr>
          <a:xfrm>
            <a:off x="284100" y="1553550"/>
            <a:ext cx="4604425" cy="25899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509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Sprint 4 Initial Goals</a:t>
            </a:r>
            <a:endParaRPr/>
          </a:p>
        </p:txBody>
      </p:sp>
      <p:sp>
        <p:nvSpPr>
          <p:cNvPr id="84" name="Google Shape;84;p17"/>
          <p:cNvSpPr txBox="1"/>
          <p:nvPr/>
        </p:nvSpPr>
        <p:spPr>
          <a:xfrm>
            <a:off x="311700" y="669375"/>
            <a:ext cx="4751700" cy="3382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Get all of the Grant CRUD components in a state where they can all be accessed and tested by a user </a:t>
            </a:r>
            <a:endParaRPr sz="13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Work on all of the different type of reports (budget, employee, labor, effort reports)</a:t>
            </a:r>
            <a:endParaRPr sz="13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00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Work on the ingesting of forms</a:t>
            </a:r>
            <a:endParaRPr sz="13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Work on the Transaction Subpage for a Grant and overall transaction system</a:t>
            </a:r>
            <a:endParaRPr sz="13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Make the </a:t>
            </a:r>
            <a:r>
              <a:rPr lang="en" sz="1300">
                <a:solidFill>
                  <a:schemeClr val="dk1"/>
                </a:solidFill>
                <a:latin typeface="Times New Roman"/>
                <a:ea typeface="Times New Roman"/>
                <a:cs typeface="Times New Roman"/>
                <a:sym typeface="Times New Roman"/>
              </a:rPr>
              <a:t>calendar</a:t>
            </a:r>
            <a:r>
              <a:rPr lang="en" sz="1300">
                <a:solidFill>
                  <a:schemeClr val="dk1"/>
                </a:solidFill>
                <a:latin typeface="Times New Roman"/>
                <a:ea typeface="Times New Roman"/>
                <a:cs typeface="Times New Roman"/>
                <a:sym typeface="Times New Roman"/>
              </a:rPr>
              <a:t> and chart components use data from the database </a:t>
            </a:r>
            <a:endParaRPr sz="13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00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Add a Pie Chart component so that a visual can be established when it comes to transactions and balance</a:t>
            </a:r>
            <a:endParaRPr sz="13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Set up a meeting with our client where she can directly interact </a:t>
            </a:r>
            <a:r>
              <a:rPr lang="en" sz="1300">
                <a:solidFill>
                  <a:schemeClr val="dk1"/>
                </a:solidFill>
                <a:latin typeface="Times New Roman"/>
                <a:ea typeface="Times New Roman"/>
                <a:cs typeface="Times New Roman"/>
                <a:sym typeface="Times New Roman"/>
              </a:rPr>
              <a:t>with</a:t>
            </a:r>
            <a:r>
              <a:rPr lang="en" sz="1300">
                <a:solidFill>
                  <a:schemeClr val="dk1"/>
                </a:solidFill>
                <a:latin typeface="Times New Roman"/>
                <a:ea typeface="Times New Roman"/>
                <a:cs typeface="Times New Roman"/>
                <a:sym typeface="Times New Roman"/>
              </a:rPr>
              <a:t> our website. (Think Aloud) </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85" name="Google Shape;85;p17"/>
          <p:cNvPicPr preferRelativeResize="0"/>
          <p:nvPr/>
        </p:nvPicPr>
        <p:blipFill>
          <a:blip r:embed="rId3">
            <a:alphaModFix/>
          </a:blip>
          <a:stretch>
            <a:fillRect/>
          </a:stretch>
        </p:blipFill>
        <p:spPr>
          <a:xfrm>
            <a:off x="5266950" y="1499925"/>
            <a:ext cx="3749651" cy="249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