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0ea5415a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0ea5415a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81035b6fd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81035b6fd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81c45787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81c45787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8b8e7b99a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8b8e7b99a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8b8e7b99a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8b8e7b99a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youtube.com/watch?v=NA3Pw6Manlc" TargetMode="Externa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Grant Monitor Demo Day</a:t>
            </a:r>
            <a:endParaRPr/>
          </a:p>
          <a:p>
            <a:pPr indent="0" lvl="0" marL="0" rtl="0" algn="ctr">
              <a:spcBef>
                <a:spcPts val="0"/>
              </a:spcBef>
              <a:spcAft>
                <a:spcPts val="0"/>
              </a:spcAft>
              <a:buNone/>
            </a:pPr>
            <a:r>
              <a:rPr lang="en"/>
              <a:t>Sprint 2</a:t>
            </a:r>
            <a:endParaRPr/>
          </a:p>
        </p:txBody>
      </p:sp>
      <p:sp>
        <p:nvSpPr>
          <p:cNvPr id="55" name="Google Shape;55;p13"/>
          <p:cNvSpPr txBox="1"/>
          <p:nvPr>
            <p:ph idx="1" type="subTitle"/>
          </p:nvPr>
        </p:nvSpPr>
        <p:spPr>
          <a:xfrm>
            <a:off x="311700" y="2834125"/>
            <a:ext cx="8520600" cy="1344600"/>
          </a:xfrm>
          <a:prstGeom prst="rect">
            <a:avLst/>
          </a:prstGeom>
        </p:spPr>
        <p:txBody>
          <a:bodyPr anchorCtr="0" anchor="t" bIns="91425" lIns="91425" spcFirstLastPara="1" rIns="91425" wrap="square" tIns="91425">
            <a:normAutofit/>
          </a:bodyPr>
          <a:lstStyle/>
          <a:p>
            <a:pPr indent="0" lvl="0" marL="0" rtl="0" algn="ctr">
              <a:lnSpc>
                <a:spcPct val="90000"/>
              </a:lnSpc>
              <a:spcBef>
                <a:spcPts val="0"/>
              </a:spcBef>
              <a:spcAft>
                <a:spcPts val="0"/>
              </a:spcAft>
              <a:buNone/>
            </a:pPr>
            <a:r>
              <a:rPr lang="en" sz="2600"/>
              <a:t>Daron Adams, Ken Schnarrs, Alex Iliev, Chase Rumfelt</a:t>
            </a:r>
            <a:endParaRPr sz="2600"/>
          </a:p>
          <a:p>
            <a:pPr indent="457200" lvl="0" marL="457200" rtl="0" algn="l">
              <a:lnSpc>
                <a:spcPct val="90000"/>
              </a:lnSpc>
              <a:spcBef>
                <a:spcPts val="0"/>
              </a:spcBef>
              <a:spcAft>
                <a:spcPts val="0"/>
              </a:spcAft>
              <a:buNone/>
            </a:pPr>
            <a:r>
              <a:rPr lang="en" sz="2600"/>
              <a:t>Daron and Sons Software Development Co.</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553675" y="387775"/>
            <a:ext cx="55296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Sprint 2 Goals</a:t>
            </a:r>
            <a:endParaRPr sz="5000"/>
          </a:p>
        </p:txBody>
      </p:sp>
      <p:sp>
        <p:nvSpPr>
          <p:cNvPr id="61" name="Google Shape;61;p14"/>
          <p:cNvSpPr txBox="1"/>
          <p:nvPr/>
        </p:nvSpPr>
        <p:spPr>
          <a:xfrm>
            <a:off x="123875" y="1739875"/>
            <a:ext cx="3824700" cy="338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Achieved Goals</a:t>
            </a:r>
            <a:endParaRPr>
              <a:solidFill>
                <a:schemeClr val="dk1"/>
              </a:solidFill>
            </a:endParaRPr>
          </a:p>
          <a:p>
            <a:pPr indent="-304800" lvl="0" marL="457200" rtl="0" algn="l">
              <a:lnSpc>
                <a:spcPct val="115000"/>
              </a:lnSpc>
              <a:spcBef>
                <a:spcPts val="1000"/>
              </a:spcBef>
              <a:spcAft>
                <a:spcPts val="0"/>
              </a:spcAft>
              <a:buClr>
                <a:schemeClr val="dk1"/>
              </a:buClr>
              <a:buSzPts val="1200"/>
              <a:buFont typeface="Times New Roman"/>
              <a:buChar char="●"/>
            </a:pPr>
            <a:r>
              <a:rPr lang="en" sz="1000">
                <a:solidFill>
                  <a:schemeClr val="dk1"/>
                </a:solidFill>
                <a:latin typeface="Times New Roman"/>
                <a:ea typeface="Times New Roman"/>
                <a:cs typeface="Times New Roman"/>
                <a:sym typeface="Times New Roman"/>
              </a:rPr>
              <a:t>Meet with our client so that we can find out more about the project and to find out what she is looking for</a:t>
            </a:r>
            <a:endParaRPr sz="10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000">
                <a:solidFill>
                  <a:schemeClr val="dk1"/>
                </a:solidFill>
                <a:latin typeface="Times New Roman"/>
                <a:ea typeface="Times New Roman"/>
                <a:cs typeface="Times New Roman"/>
                <a:sym typeface="Times New Roman"/>
              </a:rPr>
              <a:t>Make sidebar components link to other relevant pages</a:t>
            </a:r>
            <a:endParaRPr sz="1000">
              <a:solidFill>
                <a:schemeClr val="dk1"/>
              </a:solidFill>
              <a:latin typeface="Times New Roman"/>
              <a:ea typeface="Times New Roman"/>
              <a:cs typeface="Times New Roman"/>
              <a:sym typeface="Times New Roman"/>
            </a:endParaRPr>
          </a:p>
          <a:p>
            <a:pPr indent="-279400" lvl="0" marL="457200" rtl="0" algn="l">
              <a:lnSpc>
                <a:spcPct val="115000"/>
              </a:lnSpc>
              <a:spcBef>
                <a:spcPts val="0"/>
              </a:spcBef>
              <a:spcAft>
                <a:spcPts val="0"/>
              </a:spcAft>
              <a:buClr>
                <a:schemeClr val="dk1"/>
              </a:buClr>
              <a:buSzPts val="800"/>
              <a:buFont typeface="Times New Roman"/>
              <a:buChar char="●"/>
            </a:pPr>
            <a:r>
              <a:rPr lang="en" sz="1000">
                <a:solidFill>
                  <a:schemeClr val="dk1"/>
                </a:solidFill>
                <a:latin typeface="Times New Roman"/>
                <a:ea typeface="Times New Roman"/>
                <a:cs typeface="Times New Roman"/>
                <a:sym typeface="Times New Roman"/>
              </a:rPr>
              <a:t>Add chart feature such as bar charts and line graphs</a:t>
            </a:r>
            <a:endParaRPr sz="1000">
              <a:solidFill>
                <a:schemeClr val="dk1"/>
              </a:solidFill>
              <a:latin typeface="Times New Roman"/>
              <a:ea typeface="Times New Roman"/>
              <a:cs typeface="Times New Roman"/>
              <a:sym typeface="Times New Roman"/>
            </a:endParaRPr>
          </a:p>
          <a:p>
            <a:pPr indent="-279400" lvl="0" marL="457200" rtl="0" algn="l">
              <a:lnSpc>
                <a:spcPct val="115000"/>
              </a:lnSpc>
              <a:spcBef>
                <a:spcPts val="0"/>
              </a:spcBef>
              <a:spcAft>
                <a:spcPts val="0"/>
              </a:spcAft>
              <a:buClr>
                <a:schemeClr val="dk1"/>
              </a:buClr>
              <a:buSzPts val="800"/>
              <a:buFont typeface="Times New Roman"/>
              <a:buChar char="●"/>
            </a:pPr>
            <a:r>
              <a:rPr lang="en" sz="1000">
                <a:solidFill>
                  <a:schemeClr val="dk1"/>
                </a:solidFill>
                <a:latin typeface="Times New Roman"/>
                <a:ea typeface="Times New Roman"/>
                <a:cs typeface="Times New Roman"/>
                <a:sym typeface="Times New Roman"/>
              </a:rPr>
              <a:t>Add a feature to download charts as a pdf</a:t>
            </a:r>
            <a:endParaRPr sz="1000">
              <a:solidFill>
                <a:schemeClr val="dk1"/>
              </a:solidFill>
              <a:latin typeface="Times New Roman"/>
              <a:ea typeface="Times New Roman"/>
              <a:cs typeface="Times New Roman"/>
              <a:sym typeface="Times New Roman"/>
            </a:endParaRPr>
          </a:p>
          <a:p>
            <a:pPr indent="-279400" lvl="0" marL="457200" rtl="0" algn="l">
              <a:lnSpc>
                <a:spcPct val="115000"/>
              </a:lnSpc>
              <a:spcBef>
                <a:spcPts val="0"/>
              </a:spcBef>
              <a:spcAft>
                <a:spcPts val="0"/>
              </a:spcAft>
              <a:buClr>
                <a:schemeClr val="dk1"/>
              </a:buClr>
              <a:buSzPts val="800"/>
              <a:buFont typeface="Times New Roman"/>
              <a:buChar char="●"/>
            </a:pPr>
            <a:r>
              <a:rPr lang="en" sz="1000">
                <a:solidFill>
                  <a:schemeClr val="dk1"/>
                </a:solidFill>
                <a:latin typeface="Times New Roman"/>
                <a:ea typeface="Times New Roman"/>
                <a:cs typeface="Times New Roman"/>
                <a:sym typeface="Times New Roman"/>
              </a:rPr>
              <a:t>Get user authentication working (registration, login, logout)</a:t>
            </a:r>
            <a:endParaRPr sz="1000">
              <a:solidFill>
                <a:schemeClr val="dk1"/>
              </a:solidFill>
              <a:latin typeface="Times New Roman"/>
              <a:ea typeface="Times New Roman"/>
              <a:cs typeface="Times New Roman"/>
              <a:sym typeface="Times New Roman"/>
            </a:endParaRPr>
          </a:p>
          <a:p>
            <a:pPr indent="-279400" lvl="0" marL="457200" rtl="0" algn="l">
              <a:lnSpc>
                <a:spcPct val="115000"/>
              </a:lnSpc>
              <a:spcBef>
                <a:spcPts val="0"/>
              </a:spcBef>
              <a:spcAft>
                <a:spcPts val="0"/>
              </a:spcAft>
              <a:buClr>
                <a:schemeClr val="dk1"/>
              </a:buClr>
              <a:buSzPts val="800"/>
              <a:buFont typeface="Times New Roman"/>
              <a:buChar char="●"/>
            </a:pPr>
            <a:r>
              <a:rPr lang="en" sz="1000">
                <a:solidFill>
                  <a:schemeClr val="dk1"/>
                </a:solidFill>
                <a:latin typeface="Times New Roman"/>
                <a:ea typeface="Times New Roman"/>
                <a:cs typeface="Times New Roman"/>
                <a:sym typeface="Times New Roman"/>
              </a:rPr>
              <a:t>Settle on a backend to use (Typescript Express backend)</a:t>
            </a:r>
            <a:endParaRPr sz="1000">
              <a:solidFill>
                <a:schemeClr val="dk1"/>
              </a:solidFill>
              <a:latin typeface="Times New Roman"/>
              <a:ea typeface="Times New Roman"/>
              <a:cs typeface="Times New Roman"/>
              <a:sym typeface="Times New Roman"/>
            </a:endParaRPr>
          </a:p>
          <a:p>
            <a:pPr indent="-292100" lvl="1" marL="914400" rtl="0" algn="l">
              <a:lnSpc>
                <a:spcPct val="115000"/>
              </a:lnSpc>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Make sure that Express Typescript backend works for all members</a:t>
            </a:r>
            <a:endParaRPr sz="1000">
              <a:solidFill>
                <a:schemeClr val="dk1"/>
              </a:solidFill>
              <a:latin typeface="Times New Roman"/>
              <a:ea typeface="Times New Roman"/>
              <a:cs typeface="Times New Roman"/>
              <a:sym typeface="Times New Roman"/>
            </a:endParaRPr>
          </a:p>
          <a:p>
            <a:pPr indent="-292100" lvl="1" marL="914400" rtl="0" algn="l">
              <a:lnSpc>
                <a:spcPct val="115000"/>
              </a:lnSpc>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Make sure that Express Typescript backend works with database</a:t>
            </a:r>
            <a:endParaRPr sz="1000">
              <a:solidFill>
                <a:schemeClr val="dk1"/>
              </a:solidFill>
              <a:latin typeface="Times New Roman"/>
              <a:ea typeface="Times New Roman"/>
              <a:cs typeface="Times New Roman"/>
              <a:sym typeface="Times New Roman"/>
            </a:endParaRPr>
          </a:p>
          <a:p>
            <a:pPr indent="-279400" lvl="0" marL="457200" rtl="0" algn="l">
              <a:lnSpc>
                <a:spcPct val="115000"/>
              </a:lnSpc>
              <a:spcBef>
                <a:spcPts val="0"/>
              </a:spcBef>
              <a:spcAft>
                <a:spcPts val="0"/>
              </a:spcAft>
              <a:buClr>
                <a:schemeClr val="dk1"/>
              </a:buClr>
              <a:buSzPts val="800"/>
              <a:buFont typeface="Times New Roman"/>
              <a:buChar char="●"/>
            </a:pPr>
            <a:r>
              <a:rPr lang="en" sz="1000">
                <a:solidFill>
                  <a:schemeClr val="dk1"/>
                </a:solidFill>
                <a:latin typeface="Times New Roman"/>
                <a:ea typeface="Times New Roman"/>
                <a:cs typeface="Times New Roman"/>
                <a:sym typeface="Times New Roman"/>
              </a:rPr>
              <a:t>Work on making a design of the overall database</a:t>
            </a:r>
            <a:endParaRPr sz="1000">
              <a:solidFill>
                <a:schemeClr val="dk1"/>
              </a:solidFill>
              <a:latin typeface="Times New Roman"/>
              <a:ea typeface="Times New Roman"/>
              <a:cs typeface="Times New Roman"/>
              <a:sym typeface="Times New Roman"/>
            </a:endParaRPr>
          </a:p>
          <a:p>
            <a:pPr indent="-292100" lvl="0" marL="457200" rtl="0" algn="l">
              <a:lnSpc>
                <a:spcPct val="115000"/>
              </a:lnSpc>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Make register and login pages take you to the dashboard (navigation)</a:t>
            </a:r>
            <a:endParaRPr sz="1000">
              <a:solidFill>
                <a:schemeClr val="dk1"/>
              </a:solidFill>
              <a:latin typeface="Times New Roman"/>
              <a:ea typeface="Times New Roman"/>
              <a:cs typeface="Times New Roman"/>
              <a:sym typeface="Times New Roman"/>
            </a:endParaRPr>
          </a:p>
          <a:p>
            <a:pPr indent="-292100" lvl="0" marL="457200" rtl="0" algn="l">
              <a:lnSpc>
                <a:spcPct val="115000"/>
              </a:lnSpc>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Add user context</a:t>
            </a:r>
            <a:endParaRPr sz="1000">
              <a:solidFill>
                <a:schemeClr val="dk1"/>
              </a:solidFill>
              <a:latin typeface="Times New Roman"/>
              <a:ea typeface="Times New Roman"/>
              <a:cs typeface="Times New Roman"/>
              <a:sym typeface="Times New Roman"/>
            </a:endParaRPr>
          </a:p>
          <a:p>
            <a:pPr indent="-292100" lvl="0" marL="457200" rtl="0" algn="l">
              <a:lnSpc>
                <a:spcPct val="115000"/>
              </a:lnSpc>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Finalize database schema</a:t>
            </a:r>
            <a:endParaRPr sz="1000">
              <a:solidFill>
                <a:schemeClr val="dk1"/>
              </a:solidFill>
              <a:latin typeface="Times New Roman"/>
              <a:ea typeface="Times New Roman"/>
              <a:cs typeface="Times New Roman"/>
              <a:sym typeface="Times New Roman"/>
            </a:endParaRPr>
          </a:p>
        </p:txBody>
      </p:sp>
      <p:sp>
        <p:nvSpPr>
          <p:cNvPr id="62" name="Google Shape;62;p14"/>
          <p:cNvSpPr txBox="1"/>
          <p:nvPr/>
        </p:nvSpPr>
        <p:spPr>
          <a:xfrm>
            <a:off x="3897700" y="2120050"/>
            <a:ext cx="41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3" name="Google Shape;63;p14"/>
          <p:cNvSpPr txBox="1"/>
          <p:nvPr/>
        </p:nvSpPr>
        <p:spPr>
          <a:xfrm>
            <a:off x="6442950" y="1739875"/>
            <a:ext cx="2709900" cy="295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Goals That Were Scrapped</a:t>
            </a:r>
            <a:endParaRPr>
              <a:solidFill>
                <a:schemeClr val="dk1"/>
              </a:solidFill>
            </a:endParaRPr>
          </a:p>
          <a:p>
            <a:pPr indent="-311150" lvl="0" marL="457200" rtl="0" algn="l">
              <a:lnSpc>
                <a:spcPct val="115000"/>
              </a:lnSpc>
              <a:spcBef>
                <a:spcPts val="1000"/>
              </a:spcBef>
              <a:spcAft>
                <a:spcPts val="0"/>
              </a:spcAft>
              <a:buClr>
                <a:schemeClr val="dk1"/>
              </a:buClr>
              <a:buSzPts val="1300"/>
              <a:buChar char="●"/>
            </a:pPr>
            <a:r>
              <a:rPr lang="en" sz="1000">
                <a:solidFill>
                  <a:schemeClr val="dk1"/>
                </a:solidFill>
                <a:latin typeface="Times New Roman"/>
                <a:ea typeface="Times New Roman"/>
                <a:cs typeface="Times New Roman"/>
                <a:sym typeface="Times New Roman"/>
              </a:rPr>
              <a:t>Fix the Initial backend/database issue that we encountered (Completed but .NET was scrapped)</a:t>
            </a:r>
            <a:endParaRPr sz="1000">
              <a:solidFill>
                <a:schemeClr val="dk1"/>
              </a:solidFill>
              <a:latin typeface="Times New Roman"/>
              <a:ea typeface="Times New Roman"/>
              <a:cs typeface="Times New Roman"/>
              <a:sym typeface="Times New Roman"/>
            </a:endParaRPr>
          </a:p>
          <a:p>
            <a:pPr indent="-292100" lvl="0" marL="457200" rtl="0" algn="l">
              <a:lnSpc>
                <a:spcPct val="115000"/>
              </a:lnSpc>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Due to repeated .NET issues, we decided to scrap the initial backend we chose and replace it with a Rails Backend (However, due to an issue with the Rails api we ended up </a:t>
            </a:r>
            <a:r>
              <a:rPr lang="en" sz="1000">
                <a:solidFill>
                  <a:schemeClr val="dk1"/>
                </a:solidFill>
                <a:latin typeface="Times New Roman"/>
                <a:ea typeface="Times New Roman"/>
                <a:cs typeface="Times New Roman"/>
                <a:sym typeface="Times New Roman"/>
              </a:rPr>
              <a:t>switching</a:t>
            </a:r>
            <a:r>
              <a:rPr lang="en" sz="1000">
                <a:solidFill>
                  <a:schemeClr val="dk1"/>
                </a:solidFill>
                <a:latin typeface="Times New Roman"/>
                <a:ea typeface="Times New Roman"/>
                <a:cs typeface="Times New Roman"/>
                <a:sym typeface="Times New Roman"/>
              </a:rPr>
              <a:t> to a Typescript Express backend afterwards)</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a:solidFill>
                <a:schemeClr val="dk1"/>
              </a:solidFill>
            </a:endParaRPr>
          </a:p>
        </p:txBody>
      </p:sp>
      <p:sp>
        <p:nvSpPr>
          <p:cNvPr id="64" name="Google Shape;64;p14"/>
          <p:cNvSpPr txBox="1"/>
          <p:nvPr/>
        </p:nvSpPr>
        <p:spPr>
          <a:xfrm>
            <a:off x="3868550" y="1739875"/>
            <a:ext cx="2605800" cy="30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In Progress / Not Completed Goals</a:t>
            </a:r>
            <a:endParaRPr>
              <a:solidFill>
                <a:schemeClr val="dk1"/>
              </a:solidFill>
            </a:endParaRPr>
          </a:p>
          <a:p>
            <a:pPr indent="-292100" lvl="0" marL="457200" rtl="0" algn="l">
              <a:lnSpc>
                <a:spcPct val="115000"/>
              </a:lnSpc>
              <a:spcBef>
                <a:spcPts val="100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Polish up dashboard page and make data come from database instead of being hard-coded</a:t>
            </a:r>
            <a:endParaRPr sz="1000">
              <a:solidFill>
                <a:schemeClr val="dk1"/>
              </a:solidFill>
              <a:latin typeface="Times New Roman"/>
              <a:ea typeface="Times New Roman"/>
              <a:cs typeface="Times New Roman"/>
              <a:sym typeface="Times New Roman"/>
            </a:endParaRPr>
          </a:p>
          <a:p>
            <a:pPr indent="-292100" lvl="0" marL="457200" rtl="0" algn="l">
              <a:lnSpc>
                <a:spcPct val="115000"/>
              </a:lnSpc>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Implement a calendar feature</a:t>
            </a:r>
            <a:endParaRPr sz="1000">
              <a:solidFill>
                <a:schemeClr val="dk1"/>
              </a:solidFill>
              <a:latin typeface="Times New Roman"/>
              <a:ea typeface="Times New Roman"/>
              <a:cs typeface="Times New Roman"/>
              <a:sym typeface="Times New Roman"/>
            </a:endParaRPr>
          </a:p>
          <a:p>
            <a:pPr indent="-292100" lvl="0" marL="457200" rtl="0" algn="l">
              <a:lnSpc>
                <a:spcPct val="115000"/>
              </a:lnSpc>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Work on making wireframes regarding the grants (Editing them, inputting data manually if necessary)</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1000">
              <a:solidFill>
                <a:schemeClr val="dk1"/>
              </a:solidFill>
            </a:endParaRPr>
          </a:p>
          <a:p>
            <a:pPr indent="0" lvl="0" marL="0" rtl="0" algn="l">
              <a:spcBef>
                <a:spcPts val="0"/>
              </a:spcBef>
              <a:spcAft>
                <a:spcPts val="0"/>
              </a:spcAft>
              <a:buNone/>
            </a:pPr>
            <a:r>
              <a:t/>
            </a:r>
            <a:endParaRPr>
              <a:solidFill>
                <a:schemeClr val="dk1"/>
              </a:solidFill>
            </a:endParaRPr>
          </a:p>
        </p:txBody>
      </p:sp>
      <p:pic>
        <p:nvPicPr>
          <p:cNvPr id="65" name="Google Shape;65;p14"/>
          <p:cNvPicPr preferRelativeResize="0"/>
          <p:nvPr/>
        </p:nvPicPr>
        <p:blipFill>
          <a:blip r:embed="rId3">
            <a:alphaModFix/>
          </a:blip>
          <a:stretch>
            <a:fillRect/>
          </a:stretch>
        </p:blipFill>
        <p:spPr>
          <a:xfrm>
            <a:off x="6543501" y="59150"/>
            <a:ext cx="2334576" cy="15573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1835900" y="183575"/>
            <a:ext cx="5689800" cy="8655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688"/>
              <a:buNone/>
            </a:pPr>
            <a:r>
              <a:rPr lang="en" sz="4000">
                <a:solidFill>
                  <a:schemeClr val="dk1"/>
                </a:solidFill>
              </a:rPr>
              <a:t>Live Demo of Our Code</a:t>
            </a:r>
            <a:endParaRPr sz="4000">
              <a:solidFill>
                <a:schemeClr val="dk1"/>
              </a:solidFill>
            </a:endParaRPr>
          </a:p>
        </p:txBody>
      </p:sp>
      <p:pic>
        <p:nvPicPr>
          <p:cNvPr id="71" name="Google Shape;71;p15"/>
          <p:cNvPicPr preferRelativeResize="0"/>
          <p:nvPr/>
        </p:nvPicPr>
        <p:blipFill>
          <a:blip r:embed="rId3">
            <a:alphaModFix/>
          </a:blip>
          <a:stretch>
            <a:fillRect/>
          </a:stretch>
        </p:blipFill>
        <p:spPr>
          <a:xfrm>
            <a:off x="271713" y="1099500"/>
            <a:ext cx="8600568" cy="3789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216975" y="263925"/>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000"/>
              <a:t>Think Aloud </a:t>
            </a:r>
            <a:endParaRPr sz="4000"/>
          </a:p>
        </p:txBody>
      </p:sp>
      <p:sp>
        <p:nvSpPr>
          <p:cNvPr id="77" name="Google Shape;77;p16"/>
          <p:cNvSpPr txBox="1"/>
          <p:nvPr/>
        </p:nvSpPr>
        <p:spPr>
          <a:xfrm>
            <a:off x="5413050" y="1238450"/>
            <a:ext cx="3628200" cy="32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Feedback from Finch Team</a:t>
            </a:r>
            <a:endParaRPr sz="18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sz="1300">
                <a:solidFill>
                  <a:schemeClr val="dk1"/>
                </a:solidFill>
              </a:rPr>
              <a:t>Considering what we had finished by the time the think aloud came around, we think that it went pretty well. The Finch Team mentioned that they did not feel lost while navigating our website and mentioned that one </a:t>
            </a:r>
            <a:r>
              <a:rPr lang="en" sz="1300">
                <a:solidFill>
                  <a:schemeClr val="dk1"/>
                </a:solidFill>
              </a:rPr>
              <a:t>improvement</a:t>
            </a:r>
            <a:r>
              <a:rPr lang="en" sz="1300">
                <a:solidFill>
                  <a:schemeClr val="dk1"/>
                </a:solidFill>
              </a:rPr>
              <a:t> we could make was putting the download button for charts at the top of the page rather than the bottom. From the think aloud, we also saw a small bug with the sidebar links which we were able to fix.</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However, for the next think aloud we hope to have more features to show so that we can have more debrief questions to ask and we hope to do a think aloud with our client in addition to the Finch Team.</a:t>
            </a:r>
            <a:endParaRPr sz="1300">
              <a:solidFill>
                <a:schemeClr val="dk1"/>
              </a:solidFill>
            </a:endParaRPr>
          </a:p>
        </p:txBody>
      </p:sp>
      <p:pic>
        <p:nvPicPr>
          <p:cNvPr id="78" name="Google Shape;78;p16" title="Daron &amp; Sons Think Aloud I - COMP 4882">
            <a:hlinkClick r:id="rId3"/>
          </p:cNvPr>
          <p:cNvPicPr preferRelativeResize="0"/>
          <p:nvPr/>
        </p:nvPicPr>
        <p:blipFill>
          <a:blip r:embed="rId4">
            <a:alphaModFix/>
          </a:blip>
          <a:stretch>
            <a:fillRect/>
          </a:stretch>
        </p:blipFill>
        <p:spPr>
          <a:xfrm>
            <a:off x="359675" y="1515400"/>
            <a:ext cx="4419550" cy="2579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Sprint 3 Goals</a:t>
            </a:r>
            <a:endParaRPr/>
          </a:p>
        </p:txBody>
      </p:sp>
      <p:sp>
        <p:nvSpPr>
          <p:cNvPr id="84" name="Google Shape;84;p17"/>
          <p:cNvSpPr txBox="1"/>
          <p:nvPr/>
        </p:nvSpPr>
        <p:spPr>
          <a:xfrm>
            <a:off x="311700" y="771375"/>
            <a:ext cx="4751700" cy="3382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AutoNum type="arabicPeriod"/>
            </a:pPr>
            <a:r>
              <a:rPr lang="en">
                <a:solidFill>
                  <a:schemeClr val="dk1"/>
                </a:solidFill>
              </a:rPr>
              <a:t>Implement the </a:t>
            </a:r>
            <a:r>
              <a:rPr lang="en">
                <a:solidFill>
                  <a:schemeClr val="dk1"/>
                </a:solidFill>
              </a:rPr>
              <a:t>calendar</a:t>
            </a:r>
            <a:r>
              <a:rPr lang="en">
                <a:solidFill>
                  <a:schemeClr val="dk1"/>
                </a:solidFill>
              </a:rPr>
              <a:t> feature</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Work on </a:t>
            </a:r>
            <a:r>
              <a:rPr lang="en">
                <a:solidFill>
                  <a:schemeClr val="dk1"/>
                </a:solidFill>
              </a:rPr>
              <a:t>implementing</a:t>
            </a:r>
            <a:r>
              <a:rPr lang="en">
                <a:solidFill>
                  <a:schemeClr val="dk1"/>
                </a:solidFill>
              </a:rPr>
              <a:t> database design</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Work on redesigning dashboard page to use real data</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Make charts use real data from the database in order for the charts to be more accurate</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Work on the ingesting of forms</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Look into which users should be allowed into the website and look into how many users we will actually need to account for</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Set up a meeting with our client to show her what we have and to ask her some questions</a:t>
            </a:r>
            <a:endParaRPr>
              <a:solidFill>
                <a:schemeClr val="dk1"/>
              </a:solidFill>
            </a:endParaRPr>
          </a:p>
        </p:txBody>
      </p:sp>
      <p:pic>
        <p:nvPicPr>
          <p:cNvPr id="85" name="Google Shape;85;p17"/>
          <p:cNvPicPr preferRelativeResize="0"/>
          <p:nvPr/>
        </p:nvPicPr>
        <p:blipFill>
          <a:blip r:embed="rId3">
            <a:alphaModFix/>
          </a:blip>
          <a:stretch>
            <a:fillRect/>
          </a:stretch>
        </p:blipFill>
        <p:spPr>
          <a:xfrm>
            <a:off x="5274075" y="1380300"/>
            <a:ext cx="3775801" cy="25198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