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Raleway" pitchFamily="2" charset="0"/>
      <p:regular r:id="rId37"/>
      <p:bold r:id="rId38"/>
      <p:italic r:id="rId39"/>
      <p:boldItalic r:id="rId40"/>
    </p:embeddedFont>
    <p:embeddedFont>
      <p:font typeface="Source Sans Pro" panose="020B0503030403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72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88e73e991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88e73e99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Imagine-se em uma livraria na qual livros de biologia molecular ficassem na mesma prateleira que literatura africana e obras sobre direito penal.</a:t>
            </a:r>
            <a:endParaRPr/>
          </a:p>
          <a:p>
            <a:pPr marL="0" lvl="0" indent="0" algn="l" rtl="0">
              <a:spcBef>
                <a:spcPts val="0"/>
              </a:spcBef>
              <a:spcAft>
                <a:spcPts val="0"/>
              </a:spcAft>
              <a:buNone/>
            </a:pPr>
            <a:endParaRPr/>
          </a:p>
          <a:p>
            <a:pPr marL="0" lvl="0" indent="0" algn="l" rtl="0">
              <a:spcBef>
                <a:spcPts val="0"/>
              </a:spcBef>
              <a:spcAft>
                <a:spcPts val="0"/>
              </a:spcAft>
              <a:buNone/>
            </a:pPr>
            <a:r>
              <a:rPr lang="pt-BR"/>
              <a:t>Obviamente, você demoraria o dobro de tempo para encontrar o livro desejado. Em um website ou aplicativo mobile, a lógica é a mesma. Quando informações relacionadas ao mesmo assunto estão agrupadas em um rótulo, o acesso é mais rápido, prático e requer pouca ou nenhuma ajuda.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488e73e991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488e73e9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Para uso por mecanismos de pesquisa e outros rastreadores, existe um formato estruturado, o XML Sitemap, que lista as páginas de um site, sua importância relativa e a frequência com que são atualizadas.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488e73e991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488e73e99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Extensible Markup Language (XML) é uma linguagem de marcação e formato de arquivo para armazenar, transmitir e reconstruir dados arbitrários. Ele define um conjunto de regras para codificar documentos em um formato legível por humanos e por máquinas.</a:t>
            </a:r>
            <a:endParaRPr/>
          </a:p>
          <a:p>
            <a:pPr marL="0" lvl="0" indent="0" algn="l" rtl="0">
              <a:spcBef>
                <a:spcPts val="0"/>
              </a:spcBef>
              <a:spcAft>
                <a:spcPts val="0"/>
              </a:spcAft>
              <a:buNone/>
            </a:pPr>
            <a:endParaRPr/>
          </a:p>
          <a:p>
            <a:pPr marL="0" lvl="0" indent="0" algn="l" rtl="0">
              <a:spcBef>
                <a:spcPts val="0"/>
              </a:spcBef>
              <a:spcAft>
                <a:spcPts val="0"/>
              </a:spcAft>
              <a:buNone/>
            </a:pPr>
            <a:r>
              <a:rPr lang="pt-BR"/>
              <a:t>Os objetivos de design do XML enfatizam a simplicidade, generalidade e usabilidade na Internet. É um formato de dados textuais com forte suporte via Unicode para diferentes idiomas humanos. Embora o design do XML se concentre em documentos, a linguagem é amplamente utilizada para a representação de estruturas de dados arbitrárias como aquelas usadas em serviços web.</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488e73e991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488e73e99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Imagine que, durante o desenvolvimento do site institucional, uma empresa decide que quer mostrar quem são seus clientes e parceiros.</a:t>
            </a:r>
            <a:endParaRPr/>
          </a:p>
          <a:p>
            <a:pPr marL="0" lvl="0" indent="0" algn="l" rtl="0">
              <a:spcBef>
                <a:spcPts val="0"/>
              </a:spcBef>
              <a:spcAft>
                <a:spcPts val="0"/>
              </a:spcAft>
              <a:buNone/>
            </a:pPr>
            <a:endParaRPr/>
          </a:p>
          <a:p>
            <a:pPr marL="0" lvl="0" indent="0" algn="l" rtl="0">
              <a:spcBef>
                <a:spcPts val="0"/>
              </a:spcBef>
              <a:spcAft>
                <a:spcPts val="0"/>
              </a:spcAft>
              <a:buNone/>
            </a:pPr>
            <a:r>
              <a:rPr lang="pt-BR"/>
              <a:t>Isso envolve decidir se eles estarão em uma opção do menu “Clientes e Parceiros”, em opções separadas no menu como “Clientes” e “Parceiros” ou como tópicos de um submenu chamado “Quem somos”, apenas para citar algumas ideias.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003e9696b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003e9696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Um bom exemplo de organização é o site do Walmart que além de categorizar a informação agrupa as categorias distinguindo cada uma por cor.</a:t>
            </a:r>
            <a:endParaRPr/>
          </a:p>
          <a:p>
            <a:pPr marL="0" lvl="0" indent="0" algn="l" rtl="0">
              <a:spcBef>
                <a:spcPts val="0"/>
              </a:spcBef>
              <a:spcAft>
                <a:spcPts val="0"/>
              </a:spcAft>
              <a:buNone/>
            </a:pPr>
            <a:endParaRPr/>
          </a:p>
          <a:p>
            <a:pPr marL="0" lvl="0" indent="0" algn="l" rtl="0">
              <a:spcBef>
                <a:spcPts val="0"/>
              </a:spcBef>
              <a:spcAft>
                <a:spcPts val="0"/>
              </a:spcAft>
              <a:buNone/>
            </a:pPr>
            <a:r>
              <a:rPr lang="pt-BR"/>
              <a:t>Na imagem acima vimos que na interface do site do Walmart cada grupo de informação está categorizado por um nome, cada item de um grupo classifica uma categoria e possui um ícone próprio que o distingue dos demais, e cada grupo está caracterizado por uma cor.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003e9696b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003e9696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003e9696b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003e9696b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5003e9696b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5003e9696b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488e73e991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488e73e99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Independentemente do caminho, todos devem ser curtos, rápidos e claros, para não confundir e tampouco frustrar a experiência do usuário durante a navegação em sua interface.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5003e9696b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5003e9696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1-  um website cujo sistema de navegação obriga o usuário a gastar muito tempo aprendendo sobre o funcionamento é desestimulante e rouba sua energia.</a:t>
            </a:r>
            <a:endParaRPr/>
          </a:p>
          <a:p>
            <a:pPr marL="0" lvl="0" indent="0" algn="l" rtl="0">
              <a:spcBef>
                <a:spcPts val="0"/>
              </a:spcBef>
              <a:spcAft>
                <a:spcPts val="0"/>
              </a:spcAft>
              <a:buNone/>
            </a:pPr>
            <a:r>
              <a:rPr lang="pt-BR"/>
              <a:t>2 - O usuário espera uma resposta positiva a uma ação em algum sistema. No caso do sistema de navegação o que se espera é uma resposta que mostra ao usuário que ele foi bem-sucedido na navegação. Portanto para não gerar frustrações deve-se garantir a ausência de anomalias como links quebrados e rótulos que não correspondem com o conteúdo da página de destino.</a:t>
            </a:r>
            <a:endParaRPr/>
          </a:p>
          <a:p>
            <a:pPr marL="0" lvl="0" indent="0" algn="l" rtl="0">
              <a:spcBef>
                <a:spcPts val="0"/>
              </a:spcBef>
              <a:spcAft>
                <a:spcPts val="0"/>
              </a:spcAft>
              <a:buNone/>
            </a:pPr>
            <a:r>
              <a:rPr lang="pt-BR"/>
              <a:t>3 - Não podemos fazer com que as pessoas demorem muito a chegar a um destino. Prover atalhos de navegação são importantes em sites com muito conteúdo para que o usuário possa cortar caminho e chegar a informação desejada de forma mais rápida. Modelos de navegação que facilitam nestas tarefas são os mapas de sites, índices e breadcrumbs.</a:t>
            </a:r>
            <a:endParaRPr/>
          </a:p>
          <a:p>
            <a:pPr marL="0" lvl="0" indent="0" algn="l" rtl="0">
              <a:spcBef>
                <a:spcPts val="0"/>
              </a:spcBef>
              <a:spcAft>
                <a:spcPts val="0"/>
              </a:spcAft>
              <a:buNone/>
            </a:pPr>
            <a:r>
              <a:rPr lang="pt-BR"/>
              <a:t>4 - Os nomes dos links devem comunicar de forma adequada para que o usuário não faça interpretações ambíguas sendo prejudicado na navegação.</a:t>
            </a:r>
            <a:endParaRPr/>
          </a:p>
          <a:p>
            <a:pPr marL="0" lvl="0" indent="0" algn="l" rtl="0">
              <a:spcBef>
                <a:spcPts val="0"/>
              </a:spcBef>
              <a:spcAft>
                <a:spcPts val="0"/>
              </a:spcAft>
              <a:buNone/>
            </a:pPr>
            <a:r>
              <a:rPr lang="pt-BR"/>
              <a:t>5 - Todo aspecto visual utilizado na navegação deve facilitar o processo. Formato de botões, links, utilização de ícones, posicionamento dos elementos devem ter o objetivo de ajudar o usuário.</a:t>
            </a:r>
            <a:endParaRPr/>
          </a:p>
          <a:p>
            <a:pPr marL="0" lvl="0" indent="0" algn="l" rtl="0">
              <a:spcBef>
                <a:spcPts val="0"/>
              </a:spcBef>
              <a:spcAft>
                <a:spcPts val="0"/>
              </a:spcAft>
              <a:buNone/>
            </a:pPr>
            <a:r>
              <a:rPr lang="pt-BR"/>
              <a:t>6 - Estudar o comportamento do usuário é ação importante para projetar uma navegação que garanta que o usuário conclua seus objetivos nos websites e aplicativos.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88e73e991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88e73e99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Dentro do universo digital, esse termo é muito importante. Isso porque envolve a distribuição das informações em uma página na Internet. Este processo tem um enorme protagonismo no desenvolvimento de websites, além de sistemas de informação, softwares e aplicativos.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003e9696b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003e9696b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5003e9696b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5003e9696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5003e9696b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5003e9696b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5003e9696b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5003e9696b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5003e9696b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5003e9696b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5003e9696b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5003e9696b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 seu uso também é muito comum em e-commerce ao fornecer informações adicionais ao item desejado. Percebe-se no carrinho de compra campos adicionais com títulos como; “Produtos visitados por quem procura este item” ou, “O que os clientes mais compram após ver esse item”. Os resultados exibidos nesses campos geralmente refletem produtos que foram consultados no calor do momento é que por isso podem estar relacionados com o item pesquisado.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5003e9696b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5003e9696b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1 - Serve para apresentar as urls das páginas que constituem um site.</a:t>
            </a:r>
            <a:endParaRPr/>
          </a:p>
          <a:p>
            <a:pPr marL="0" lvl="0" indent="0" algn="l" rtl="0">
              <a:spcBef>
                <a:spcPts val="0"/>
              </a:spcBef>
              <a:spcAft>
                <a:spcPts val="0"/>
              </a:spcAft>
              <a:buNone/>
            </a:pPr>
            <a:r>
              <a:rPr lang="pt-BR"/>
              <a:t>2 - É uma relação de temas apresentados de forma ordenada e que permitem acesso ao documento HTML de cada tema.</a:t>
            </a:r>
            <a:endParaRPr/>
          </a:p>
          <a:p>
            <a:pPr marL="0" lvl="0" indent="0" algn="l" rtl="0">
              <a:spcBef>
                <a:spcPts val="0"/>
              </a:spcBef>
              <a:spcAft>
                <a:spcPts val="0"/>
              </a:spcAft>
              <a:buNone/>
            </a:pPr>
            <a:r>
              <a:rPr lang="pt-BR"/>
              <a:t>3 - Breadcrumbs, ou breadcrumb trail, que pode ser traduzido por trilha de migalhas de pão, em alusão à história de João e Maria, servem para exibir o caminho percorrido pelo usuário até uma página de destino. Ajuda o usuário na sua localização.</a:t>
            </a:r>
            <a:endParaRPr/>
          </a:p>
          <a:p>
            <a:pPr marL="0" lvl="0" indent="0" algn="l" rtl="0">
              <a:spcBef>
                <a:spcPts val="0"/>
              </a:spcBef>
              <a:spcAft>
                <a:spcPts val="0"/>
              </a:spcAft>
              <a:buNone/>
            </a:pPr>
            <a:r>
              <a:rPr lang="pt-BR"/>
              <a:t>4 - Também conhecido como nuvem de palavras ou nuvem de etiquetas serve para apresentar termos mais acessados ou procurados através de uma estrutura visual que destaca em escala maior os termos mais importantes do site.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5003e9696b_1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5003e9696b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003e9696b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5003e9696b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5003e9696b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5003e9696b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88e73e991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88e73e99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 arquitetura da informação não está restrita somente ao ambiente digital. Quem pensa assim está enganado. Ela também é altamente aplicável no meio físico, bem como para organizar bibliotecas, arquivos, grandes bancos de dados, campanhas publicitárias e tudo aquilo que envolve uma grande quantidade de informação concentrada em um local.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5003e9696b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5003e9696b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5003e9696b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5003e9696b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5003e9696b_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5003e9696b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um sistema de pesquisa baseado em formulário que sugere antecipadamente termos relacionados com os primeiros caracteres digitados pelo usuário. Isso além de facilitar na busca possibilita maior rapidez na ação.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5003e9696b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5003e9696b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300">
                <a:solidFill>
                  <a:srgbClr val="404040"/>
                </a:solidFill>
                <a:highlight>
                  <a:srgbClr val="F4F1EB"/>
                </a:highlight>
              </a:rPr>
              <a:t>Outra forma de sistema que facilita pesquisa é aquele baseado em filtros e que oferece um resultado mais refinado.</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488e73e991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488e73e991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Apesar de ser mais aconselhável começar com os wireframes de baixa fidelidade (papel), o meio não é tão importante quanto as possibilidades de visualização.</a:t>
            </a:r>
            <a:endParaRPr/>
          </a:p>
          <a:p>
            <a:pPr marL="0" lvl="0" indent="0" algn="l" rtl="0">
              <a:spcBef>
                <a:spcPts val="0"/>
              </a:spcBef>
              <a:spcAft>
                <a:spcPts val="0"/>
              </a:spcAft>
              <a:buNone/>
            </a:pPr>
            <a:endParaRPr/>
          </a:p>
          <a:p>
            <a:pPr marL="0" lvl="0" indent="0" algn="l" rtl="0">
              <a:spcBef>
                <a:spcPts val="0"/>
              </a:spcBef>
              <a:spcAft>
                <a:spcPts val="0"/>
              </a:spcAft>
              <a:buNone/>
            </a:pPr>
            <a:r>
              <a:rPr lang="pt-BR"/>
              <a:t>Esta é uma das últimas etapas e uma das mais concretas da arquitetura da informação do seu produto. Depois dessa fase, é hora de colocar a mão na massa e garantir a melhor experiência para o seu usuário.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5003e9696b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5003e9696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88e73e991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488e73e991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E então, o design e funcionamento do seu site permitem que o visitante responda a essas perguntas sem esforço?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88e73e991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88e73e99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a:solidFill>
                  <a:schemeClr val="dk1"/>
                </a:solidFill>
              </a:rPr>
              <a:t>Conteúdo: a informação em si. Os dados, o formato, a maneira de armazenamento da informação.</a:t>
            </a:r>
            <a:endParaRPr/>
          </a:p>
          <a:p>
            <a:pPr marL="0" lvl="0" indent="0" algn="l" rtl="0">
              <a:spcBef>
                <a:spcPts val="0"/>
              </a:spcBef>
              <a:spcAft>
                <a:spcPts val="0"/>
              </a:spcAft>
              <a:buNone/>
            </a:pPr>
            <a:r>
              <a:rPr lang="pt-BR"/>
              <a:t>Pessoas: para quem estamos trabalhando a informação. Como as pessoas vão interagir, pesquisar ou referenciar a informação.</a:t>
            </a:r>
            <a:endParaRPr/>
          </a:p>
          <a:p>
            <a:pPr marL="0" lvl="0" indent="0" algn="l" rtl="0">
              <a:spcBef>
                <a:spcPts val="0"/>
              </a:spcBef>
              <a:spcAft>
                <a:spcPts val="0"/>
              </a:spcAft>
              <a:buNone/>
            </a:pPr>
            <a:r>
              <a:rPr lang="pt-BR"/>
              <a:t>Contexto: em qual cenário esta informação é relevante. Que sentido tem a informação.</a:t>
            </a:r>
            <a:endParaRPr/>
          </a:p>
          <a:p>
            <a:pPr marL="0" lvl="0" indent="0" algn="l" rtl="0">
              <a:spcBef>
                <a:spcPts val="0"/>
              </a:spcBef>
              <a:spcAft>
                <a:spcPts val="0"/>
              </a:spcAft>
              <a:buNone/>
            </a:pPr>
            <a:endParaRPr/>
          </a:p>
          <a:p>
            <a:pPr marL="0" lvl="0" indent="0" algn="l" rtl="0">
              <a:spcBef>
                <a:spcPts val="0"/>
              </a:spcBef>
              <a:spcAft>
                <a:spcPts val="0"/>
              </a:spcAft>
              <a:buNone/>
            </a:pPr>
            <a:r>
              <a:rPr lang="pt-BR"/>
              <a:t>Essa ideia de que a IA se dá pela interseção desses 3 conceitos recebe o nome de ecologia da informação e representa um ambiente de interdependência, que será diferente de negócio para negócio.</a:t>
            </a:r>
            <a:endParaRPr/>
          </a:p>
          <a:p>
            <a:pPr marL="0" lvl="0" indent="0" algn="l" rtl="0">
              <a:spcBef>
                <a:spcPts val="0"/>
              </a:spcBef>
              <a:spcAft>
                <a:spcPts val="0"/>
              </a:spcAft>
              <a:buNone/>
            </a:pPr>
            <a:endParaRPr/>
          </a:p>
          <a:p>
            <a:pPr marL="0" lvl="0" indent="0" algn="l" rtl="0">
              <a:spcBef>
                <a:spcPts val="0"/>
              </a:spcBef>
              <a:spcAft>
                <a:spcPts val="0"/>
              </a:spcAft>
              <a:buNone/>
            </a:pPr>
            <a:r>
              <a:rPr lang="pt-BR"/>
              <a:t>Sendo assim, para que a arquitetura da informação seja de fato útil, é preciso desenvolver um conteúdo com atenção aos usuários e ao contexto em que eles, a empresa e o projeto se encontram.</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488e73e991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488e73e99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88e73e99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488e73e99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488e73e991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488e73e99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pt-BR"/>
              <a:t>Programador Web</a:t>
            </a:r>
            <a:endParaRPr/>
          </a:p>
        </p:txBody>
      </p:sp>
      <p:sp>
        <p:nvSpPr>
          <p:cNvPr id="59" name="Google Shape;59;p13"/>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dirty="0"/>
              <a:t>Aula 5 - Arquitetura da Informação</a:t>
            </a:r>
            <a:endParaRPr dirty="0"/>
          </a:p>
        </p:txBody>
      </p:sp>
      <p:pic>
        <p:nvPicPr>
          <p:cNvPr id="60" name="Google Shape;60;p13"/>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Hierarquização</a:t>
            </a:r>
            <a:endParaRPr/>
          </a:p>
        </p:txBody>
      </p:sp>
      <p:sp>
        <p:nvSpPr>
          <p:cNvPr id="123" name="Google Shape;12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a:t>Se você já recorreu alguma vez ao botão "Mapa do Site", está familiarizado com a hierarquização e categorização das informações da página acessada.</a:t>
            </a:r>
            <a:endParaRPr/>
          </a:p>
          <a:p>
            <a:pPr marL="0" lvl="0" indent="0" algn="just" rtl="0">
              <a:spcBef>
                <a:spcPts val="1200"/>
              </a:spcBef>
              <a:spcAft>
                <a:spcPts val="0"/>
              </a:spcAft>
              <a:buNone/>
            </a:pPr>
            <a:r>
              <a:rPr lang="pt-BR"/>
              <a:t>A maneira como essa seção é estruturada, como uma árvore que começa em "Home" e se expande em galhos de outras categorias e subcategorias, é a forma mais comum e familiar de arquitetura da informação em ambientes digitais.</a:t>
            </a:r>
            <a:endParaRPr/>
          </a:p>
          <a:p>
            <a:pPr marL="0" lvl="0" indent="0" algn="just" rtl="0">
              <a:spcBef>
                <a:spcPts val="1200"/>
              </a:spcBef>
              <a:spcAft>
                <a:spcPts val="1200"/>
              </a:spcAft>
              <a:buNone/>
            </a:pPr>
            <a:r>
              <a:rPr lang="pt-BR"/>
              <a:t>E também uma das mais orgânicas para o usuário, pois a ideia é justamente facilitar ao máximo que ele chegue do ponto A ao ponto B. Por isso, rotular suas informações e colocá-las em caixas distintas é muito importante.</a:t>
            </a:r>
            <a:endParaRPr/>
          </a:p>
        </p:txBody>
      </p:sp>
      <p:pic>
        <p:nvPicPr>
          <p:cNvPr id="124" name="Google Shape;124;p22"/>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Sitemap</a:t>
            </a:r>
            <a:endParaRPr/>
          </a:p>
        </p:txBody>
      </p:sp>
      <p:sp>
        <p:nvSpPr>
          <p:cNvPr id="130" name="Google Shape;130;p23"/>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85000" lnSpcReduction="20000"/>
          </a:bodyPr>
          <a:lstStyle/>
          <a:p>
            <a:pPr marL="0" lvl="0" indent="0" algn="just" rtl="0">
              <a:spcBef>
                <a:spcPts val="0"/>
              </a:spcBef>
              <a:spcAft>
                <a:spcPts val="0"/>
              </a:spcAft>
              <a:buNone/>
            </a:pPr>
            <a:r>
              <a:rPr lang="pt-BR"/>
              <a:t>Um Sitemap é uma lista de páginas de um site dentro de um domínio.</a:t>
            </a:r>
            <a:endParaRPr/>
          </a:p>
          <a:p>
            <a:pPr marL="0" lvl="0" indent="0" algn="just" rtl="0">
              <a:spcBef>
                <a:spcPts val="1200"/>
              </a:spcBef>
              <a:spcAft>
                <a:spcPts val="0"/>
              </a:spcAft>
              <a:buNone/>
            </a:pPr>
            <a:r>
              <a:rPr lang="pt-BR"/>
              <a:t>Existem três tipos principais de sitemap:</a:t>
            </a:r>
            <a:endParaRPr/>
          </a:p>
          <a:p>
            <a:pPr marL="457200" lvl="0" indent="-325755" algn="just" rtl="0">
              <a:spcBef>
                <a:spcPts val="1200"/>
              </a:spcBef>
              <a:spcAft>
                <a:spcPts val="0"/>
              </a:spcAft>
              <a:buSzPct val="100000"/>
              <a:buChar char="●"/>
            </a:pPr>
            <a:r>
              <a:rPr lang="pt-BR"/>
              <a:t>Sitemaps usados durante o planejamento de um site por seus designers.</a:t>
            </a:r>
            <a:endParaRPr/>
          </a:p>
          <a:p>
            <a:pPr marL="457200" lvl="0" indent="-325755" algn="just" rtl="0">
              <a:spcBef>
                <a:spcPts val="0"/>
              </a:spcBef>
              <a:spcAft>
                <a:spcPts val="0"/>
              </a:spcAft>
              <a:buSzPct val="100000"/>
              <a:buChar char="●"/>
            </a:pPr>
            <a:r>
              <a:rPr lang="pt-BR"/>
              <a:t>Listagens visíveis para humanos, normalmente hierárquicas, das páginas de um site.</a:t>
            </a:r>
            <a:endParaRPr/>
          </a:p>
          <a:p>
            <a:pPr marL="457200" lvl="0" indent="-325755" algn="just" rtl="0">
              <a:spcBef>
                <a:spcPts val="0"/>
              </a:spcBef>
              <a:spcAft>
                <a:spcPts val="0"/>
              </a:spcAft>
              <a:buSzPct val="100000"/>
              <a:buChar char="●"/>
            </a:pPr>
            <a:r>
              <a:rPr lang="pt-BR"/>
              <a:t>Listagens estruturadas destinadas a rastreadores da Web, como mecanismos de pesquisa.</a:t>
            </a:r>
            <a:endParaRPr/>
          </a:p>
          <a:p>
            <a:pPr marL="0" lvl="0" indent="0" algn="just" rtl="0">
              <a:spcBef>
                <a:spcPts val="1200"/>
              </a:spcBef>
              <a:spcAft>
                <a:spcPts val="1200"/>
              </a:spcAft>
              <a:buNone/>
            </a:pPr>
            <a:endParaRPr/>
          </a:p>
        </p:txBody>
      </p:sp>
      <p:pic>
        <p:nvPicPr>
          <p:cNvPr id="131" name="Google Shape;131;p23"/>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132" name="Google Shape;132;p23"/>
          <p:cNvPicPr preferRelativeResize="0"/>
          <p:nvPr/>
        </p:nvPicPr>
        <p:blipFill>
          <a:blip r:embed="rId4">
            <a:alphaModFix/>
          </a:blip>
          <a:stretch>
            <a:fillRect/>
          </a:stretch>
        </p:blipFill>
        <p:spPr>
          <a:xfrm>
            <a:off x="4724400" y="1068425"/>
            <a:ext cx="4267201" cy="32973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Sitemap</a:t>
            </a:r>
            <a:endParaRPr/>
          </a:p>
        </p:txBody>
      </p:sp>
      <p:pic>
        <p:nvPicPr>
          <p:cNvPr id="138" name="Google Shape;138;p24"/>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139" name="Google Shape;139;p24"/>
          <p:cNvPicPr preferRelativeResize="0"/>
          <p:nvPr/>
        </p:nvPicPr>
        <p:blipFill rotWithShape="1">
          <a:blip r:embed="rId4">
            <a:alphaModFix/>
          </a:blip>
          <a:srcRect l="13186" t="27618" r="53252" b="24114"/>
          <a:stretch/>
        </p:blipFill>
        <p:spPr>
          <a:xfrm>
            <a:off x="2279914" y="1068425"/>
            <a:ext cx="4584173" cy="3708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Taxonomia</a:t>
            </a:r>
            <a:endParaRPr/>
          </a:p>
        </p:txBody>
      </p:sp>
      <p:sp>
        <p:nvSpPr>
          <p:cNvPr id="145" name="Google Shape;14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pt-BR"/>
              <a:t>No contexto da arquitetura da informação, a taxonomia se refere aos nomes que damos para agrupar e descrever os conteúdos, assim como a linguagem que usamos com esse objetivo.</a:t>
            </a:r>
            <a:endParaRPr/>
          </a:p>
        </p:txBody>
      </p:sp>
      <p:pic>
        <p:nvPicPr>
          <p:cNvPr id="146" name="Google Shape;146;p25"/>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Taxonomia</a:t>
            </a:r>
            <a:endParaRPr/>
          </a:p>
        </p:txBody>
      </p:sp>
      <p:pic>
        <p:nvPicPr>
          <p:cNvPr id="152" name="Google Shape;152;p26"/>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153" name="Google Shape;153;p26"/>
          <p:cNvPicPr preferRelativeResize="0"/>
          <p:nvPr/>
        </p:nvPicPr>
        <p:blipFill>
          <a:blip r:embed="rId4">
            <a:alphaModFix/>
          </a:blip>
          <a:stretch>
            <a:fillRect/>
          </a:stretch>
        </p:blipFill>
        <p:spPr>
          <a:xfrm>
            <a:off x="1014141" y="1068429"/>
            <a:ext cx="7115724" cy="346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Taxonomia</a:t>
            </a:r>
            <a:endParaRPr/>
          </a:p>
        </p:txBody>
      </p:sp>
      <p:sp>
        <p:nvSpPr>
          <p:cNvPr id="159" name="Google Shape;15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a:t>São responsáveis por especificar formas para representar as informações. Eles servem para simplificar informações que possam confundir o usuário.</a:t>
            </a:r>
            <a:endParaRPr/>
          </a:p>
          <a:p>
            <a:pPr marL="0" lvl="0" indent="0" algn="just" rtl="0">
              <a:spcBef>
                <a:spcPts val="1200"/>
              </a:spcBef>
              <a:spcAft>
                <a:spcPts val="0"/>
              </a:spcAft>
              <a:buNone/>
            </a:pPr>
            <a:r>
              <a:rPr lang="pt-BR"/>
              <a:t>Qual a melhor terminologia de representar a página de about de uma empresa? Sobre? Quem somos? Institucional? O nome da empresa? </a:t>
            </a:r>
            <a:endParaRPr/>
          </a:p>
          <a:p>
            <a:pPr marL="0" lvl="0" indent="0" algn="just" rtl="0">
              <a:spcBef>
                <a:spcPts val="1200"/>
              </a:spcBef>
              <a:spcAft>
                <a:spcPts val="1200"/>
              </a:spcAft>
              <a:buNone/>
            </a:pPr>
            <a:r>
              <a:rPr lang="pt-BR"/>
              <a:t>Uma página de contato com a terminologia “Contato” é de uso recorrente por representar as informações contidas na página de forma simples. Páginas de contatos de empresas geralmente fornecem informações de contato que incluem o número de telefone, ou números quando dispõe de múltiplos contatos, e-mails e contatos de redes sociais. A terminologia “Contato” que une estes dados de forma eficaz.</a:t>
            </a:r>
            <a:endParaRPr/>
          </a:p>
        </p:txBody>
      </p:sp>
      <p:pic>
        <p:nvPicPr>
          <p:cNvPr id="160" name="Google Shape;160;p27"/>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Taxonomia</a:t>
            </a:r>
            <a:endParaRPr/>
          </a:p>
        </p:txBody>
      </p:sp>
      <p:pic>
        <p:nvPicPr>
          <p:cNvPr id="166" name="Google Shape;166;p28"/>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167" name="Google Shape;167;p28"/>
          <p:cNvPicPr preferRelativeResize="0"/>
          <p:nvPr/>
        </p:nvPicPr>
        <p:blipFill>
          <a:blip r:embed="rId4">
            <a:alphaModFix/>
          </a:blip>
          <a:stretch>
            <a:fillRect/>
          </a:stretch>
        </p:blipFill>
        <p:spPr>
          <a:xfrm>
            <a:off x="2806078" y="236138"/>
            <a:ext cx="3096300" cy="46712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Rotulagem</a:t>
            </a:r>
            <a:endParaRPr/>
          </a:p>
        </p:txBody>
      </p:sp>
      <p:sp>
        <p:nvSpPr>
          <p:cNvPr id="173" name="Google Shape;17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pt-BR"/>
              <a:t>Outra forma eficaz de representar informações é através de ícones ou imagens. A representação através de ícones ajuda na compreensão de terminologias, mais complexas.</a:t>
            </a:r>
            <a:endParaRPr/>
          </a:p>
        </p:txBody>
      </p:sp>
      <p:pic>
        <p:nvPicPr>
          <p:cNvPr id="174" name="Google Shape;174;p29"/>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175" name="Google Shape;175;p29"/>
          <p:cNvPicPr preferRelativeResize="0"/>
          <p:nvPr/>
        </p:nvPicPr>
        <p:blipFill>
          <a:blip r:embed="rId4">
            <a:alphaModFix/>
          </a:blip>
          <a:stretch>
            <a:fillRect/>
          </a:stretch>
        </p:blipFill>
        <p:spPr>
          <a:xfrm>
            <a:off x="1706300" y="2058425"/>
            <a:ext cx="5731400" cy="2773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Fluxos de navegação</a:t>
            </a:r>
            <a:endParaRPr/>
          </a:p>
        </p:txBody>
      </p:sp>
      <p:sp>
        <p:nvSpPr>
          <p:cNvPr id="181" name="Google Shape;18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a:t>De quantas formas o usuário pode acessar a mesma informação em seu site? Quantos caminhos estão disponíveis?</a:t>
            </a:r>
            <a:endParaRPr/>
          </a:p>
          <a:p>
            <a:pPr marL="0" lvl="0" indent="0" algn="just" rtl="0">
              <a:spcBef>
                <a:spcPts val="1200"/>
              </a:spcBef>
              <a:spcAft>
                <a:spcPts val="1200"/>
              </a:spcAft>
              <a:buNone/>
            </a:pPr>
            <a:r>
              <a:rPr lang="pt-BR"/>
              <a:t>Através de um simples fluxograma, é possível desenhar quais são as possíveis jornadas de navegação: digitar no campo de busca, ele recebeu o link da página pronto, entrou em uma categoria do site, clicou em um banner na página principal, entre tantas outras opções.</a:t>
            </a:r>
            <a:endParaRPr/>
          </a:p>
        </p:txBody>
      </p:sp>
      <p:pic>
        <p:nvPicPr>
          <p:cNvPr id="182" name="Google Shape;182;p30"/>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Sistema de navegação</a:t>
            </a:r>
            <a:endParaRPr/>
          </a:p>
        </p:txBody>
      </p:sp>
      <p:sp>
        <p:nvSpPr>
          <p:cNvPr id="188" name="Google Shape;18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a:t>Para um sistema de navegação se tornar efetivo e funcional ele precisa:</a:t>
            </a:r>
            <a:endParaRPr/>
          </a:p>
          <a:p>
            <a:pPr marL="457200" lvl="0" indent="-342900" algn="just" rtl="0">
              <a:spcBef>
                <a:spcPts val="1200"/>
              </a:spcBef>
              <a:spcAft>
                <a:spcPts val="0"/>
              </a:spcAft>
              <a:buSzPts val="1800"/>
              <a:buAutoNum type="arabicPeriod"/>
            </a:pPr>
            <a:r>
              <a:rPr lang="pt-BR"/>
              <a:t>Ser facilmente aprendido</a:t>
            </a:r>
            <a:endParaRPr/>
          </a:p>
          <a:p>
            <a:pPr marL="457200" lvl="0" indent="-342900" algn="just" rtl="0">
              <a:spcBef>
                <a:spcPts val="0"/>
              </a:spcBef>
              <a:spcAft>
                <a:spcPts val="0"/>
              </a:spcAft>
              <a:buSzPts val="1800"/>
              <a:buAutoNum type="arabicPeriod"/>
            </a:pPr>
            <a:r>
              <a:rPr lang="pt-BR"/>
              <a:t>Dar Retorno</a:t>
            </a:r>
            <a:endParaRPr/>
          </a:p>
          <a:p>
            <a:pPr marL="457200" lvl="0" indent="-342900" algn="just" rtl="0">
              <a:spcBef>
                <a:spcPts val="0"/>
              </a:spcBef>
              <a:spcAft>
                <a:spcPts val="0"/>
              </a:spcAft>
              <a:buSzPts val="1800"/>
              <a:buAutoNum type="arabicPeriod"/>
            </a:pPr>
            <a:r>
              <a:rPr lang="pt-BR"/>
              <a:t>Garantir economia de tempo e ações</a:t>
            </a:r>
            <a:endParaRPr/>
          </a:p>
          <a:p>
            <a:pPr marL="457200" lvl="0" indent="-342900" algn="just" rtl="0">
              <a:spcBef>
                <a:spcPts val="0"/>
              </a:spcBef>
              <a:spcAft>
                <a:spcPts val="0"/>
              </a:spcAft>
              <a:buSzPts val="1800"/>
              <a:buAutoNum type="arabicPeriod"/>
            </a:pPr>
            <a:r>
              <a:rPr lang="pt-BR"/>
              <a:t>Usar nomenclaturas claras</a:t>
            </a:r>
            <a:endParaRPr/>
          </a:p>
          <a:p>
            <a:pPr marL="457200" lvl="0" indent="-342900" algn="just" rtl="0">
              <a:spcBef>
                <a:spcPts val="0"/>
              </a:spcBef>
              <a:spcAft>
                <a:spcPts val="0"/>
              </a:spcAft>
              <a:buSzPts val="1800"/>
              <a:buAutoNum type="arabicPeriod"/>
            </a:pPr>
            <a:r>
              <a:rPr lang="pt-BR"/>
              <a:t>Prover comunicação visual clara</a:t>
            </a:r>
            <a:endParaRPr/>
          </a:p>
          <a:p>
            <a:pPr marL="457200" lvl="0" indent="-342900" algn="just" rtl="0">
              <a:spcBef>
                <a:spcPts val="0"/>
              </a:spcBef>
              <a:spcAft>
                <a:spcPts val="0"/>
              </a:spcAft>
              <a:buSzPts val="1800"/>
              <a:buAutoNum type="arabicPeriod"/>
            </a:pPr>
            <a:r>
              <a:rPr lang="pt-BR"/>
              <a:t>Auxiliar na conclusão dos objetivos do usuário</a:t>
            </a:r>
            <a:endParaRPr/>
          </a:p>
        </p:txBody>
      </p:sp>
      <p:pic>
        <p:nvPicPr>
          <p:cNvPr id="189" name="Google Shape;189;p31"/>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Arquitetura da Informação</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t-BR"/>
              <a:t>A arquitetura da informação é responsável por organizar todos os elementos de uma página na internet, aplicativo e softwares, para privilegiar a experiência do usuário e facilitar a sua navegação no conteúdo que deseja encontrar. Sem esse design de interação, seria impossível estabelecer uma relação entre o usuário e a página visitada.</a:t>
            </a:r>
            <a:endParaRPr/>
          </a:p>
        </p:txBody>
      </p:sp>
      <p:pic>
        <p:nvPicPr>
          <p:cNvPr id="67" name="Google Shape;67;p14"/>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Modelos de navegação</a:t>
            </a:r>
            <a:endParaRPr/>
          </a:p>
        </p:txBody>
      </p:sp>
      <p:sp>
        <p:nvSpPr>
          <p:cNvPr id="195" name="Google Shape;19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a:t>Navegação Global</a:t>
            </a:r>
            <a:endParaRPr/>
          </a:p>
          <a:p>
            <a:pPr marL="0" lvl="0" indent="0" algn="just" rtl="0">
              <a:spcBef>
                <a:spcPts val="1200"/>
              </a:spcBef>
              <a:spcAft>
                <a:spcPts val="1200"/>
              </a:spcAft>
              <a:buNone/>
            </a:pPr>
            <a:r>
              <a:rPr lang="pt-BR"/>
              <a:t>Este é o modelo de navegação que oferece a visão macro de um website e que apresenta a instituição representada. É formado por um conjunto de links que aparecem em todas as páginas e que acessam informações de primeiro nível. Geralmente este modelo pode se tratar de um menu localizado no topo, ou como uma barra na lateral esquerda ou direita.</a:t>
            </a:r>
            <a:endParaRPr/>
          </a:p>
        </p:txBody>
      </p:sp>
      <p:pic>
        <p:nvPicPr>
          <p:cNvPr id="196" name="Google Shape;196;p32"/>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Modelos de navegação</a:t>
            </a:r>
            <a:endParaRPr/>
          </a:p>
        </p:txBody>
      </p:sp>
      <p:pic>
        <p:nvPicPr>
          <p:cNvPr id="202" name="Google Shape;202;p33"/>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203" name="Google Shape;203;p33"/>
          <p:cNvPicPr preferRelativeResize="0"/>
          <p:nvPr/>
        </p:nvPicPr>
        <p:blipFill>
          <a:blip r:embed="rId4">
            <a:alphaModFix/>
          </a:blip>
          <a:stretch>
            <a:fillRect/>
          </a:stretch>
        </p:blipFill>
        <p:spPr>
          <a:xfrm>
            <a:off x="936375" y="1068425"/>
            <a:ext cx="7271244" cy="3770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Modelos de navegação</a:t>
            </a:r>
            <a:endParaRPr/>
          </a:p>
        </p:txBody>
      </p:sp>
      <p:sp>
        <p:nvSpPr>
          <p:cNvPr id="209" name="Google Shape;20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0"/>
              </a:spcAft>
              <a:buNone/>
            </a:pPr>
            <a:r>
              <a:rPr lang="pt-BR"/>
              <a:t>Navegação Local</a:t>
            </a:r>
            <a:endParaRPr/>
          </a:p>
          <a:p>
            <a:pPr marL="0" lvl="0" indent="0" algn="just" rtl="0">
              <a:spcBef>
                <a:spcPts val="1200"/>
              </a:spcBef>
              <a:spcAft>
                <a:spcPts val="0"/>
              </a:spcAft>
              <a:buNone/>
            </a:pPr>
            <a:r>
              <a:rPr lang="pt-BR"/>
              <a:t>A navegação local complementa a global e é destinada a orientar o usuário para se movimentar em uma seção específica do site. É uma navegação que destina o usuário para informações secundárias, mas importantes no contexto, cujos itens de navegação não caberia na navegação global por se tratar de um conteúdo volumoso e específico.</a:t>
            </a:r>
            <a:endParaRPr/>
          </a:p>
          <a:p>
            <a:pPr marL="0" lvl="0" indent="0" algn="just" rtl="0">
              <a:spcBef>
                <a:spcPts val="1200"/>
              </a:spcBef>
              <a:spcAft>
                <a:spcPts val="0"/>
              </a:spcAft>
              <a:buNone/>
            </a:pPr>
            <a:endParaRPr/>
          </a:p>
          <a:p>
            <a:pPr marL="0" lvl="0" indent="0" algn="just" rtl="0">
              <a:spcBef>
                <a:spcPts val="1200"/>
              </a:spcBef>
              <a:spcAft>
                <a:spcPts val="1200"/>
              </a:spcAft>
              <a:buNone/>
            </a:pPr>
            <a:r>
              <a:rPr lang="pt-BR"/>
              <a:t>Um exemplo deste modelo pode ser usado em lojas virtuais para conhecer detalhes e especificações de um produto a venda. No exemplo a seguir a navegação é local porque expõe o menu específico, logo abaixo do menu principal, somente para usuários que acessam a página do produto iPhone.</a:t>
            </a:r>
            <a:endParaRPr/>
          </a:p>
        </p:txBody>
      </p:sp>
      <p:pic>
        <p:nvPicPr>
          <p:cNvPr id="210" name="Google Shape;210;p34"/>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Modelos de navegação</a:t>
            </a:r>
            <a:endParaRPr/>
          </a:p>
        </p:txBody>
      </p:sp>
      <p:pic>
        <p:nvPicPr>
          <p:cNvPr id="216" name="Google Shape;216;p35"/>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217" name="Google Shape;217;p35"/>
          <p:cNvPicPr preferRelativeResize="0"/>
          <p:nvPr/>
        </p:nvPicPr>
        <p:blipFill>
          <a:blip r:embed="rId4">
            <a:alphaModFix/>
          </a:blip>
          <a:stretch>
            <a:fillRect/>
          </a:stretch>
        </p:blipFill>
        <p:spPr>
          <a:xfrm>
            <a:off x="936375" y="1164600"/>
            <a:ext cx="7271244" cy="3770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Modelos de navegação</a:t>
            </a:r>
            <a:endParaRPr/>
          </a:p>
        </p:txBody>
      </p:sp>
      <p:sp>
        <p:nvSpPr>
          <p:cNvPr id="223" name="Google Shape;22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a:t>Navegação Contextual</a:t>
            </a:r>
            <a:endParaRPr/>
          </a:p>
          <a:p>
            <a:pPr marL="0" lvl="0" indent="0" algn="just" rtl="0">
              <a:spcBef>
                <a:spcPts val="1200"/>
              </a:spcBef>
              <a:spcAft>
                <a:spcPts val="0"/>
              </a:spcAft>
              <a:buNone/>
            </a:pPr>
            <a:r>
              <a:rPr lang="pt-BR"/>
              <a:t>Este modelo de navegação oferece aos usuários acesso a conteúdos similares publicados no website. O intuito é dispor estrategicamente esta navegação para que o usuário perceba informações adicionais e similares ao que ele tinha buscado sem que ele tenha pensado em procurar sobre.</a:t>
            </a:r>
            <a:endParaRPr/>
          </a:p>
          <a:p>
            <a:pPr marL="0" lvl="0" indent="0" algn="just" rtl="0">
              <a:spcBef>
                <a:spcPts val="1200"/>
              </a:spcBef>
              <a:spcAft>
                <a:spcPts val="0"/>
              </a:spcAft>
              <a:buNone/>
            </a:pPr>
            <a:endParaRPr/>
          </a:p>
          <a:p>
            <a:pPr marL="0" lvl="0" indent="0" algn="just" rtl="0">
              <a:spcBef>
                <a:spcPts val="1200"/>
              </a:spcBef>
              <a:spcAft>
                <a:spcPts val="1200"/>
              </a:spcAft>
              <a:buNone/>
            </a:pPr>
            <a:r>
              <a:rPr lang="pt-BR"/>
              <a:t>Você pode encontrar este tipo de modelo em alguns blogs no final de cada artigo na seção de artigos relacionados.</a:t>
            </a:r>
            <a:endParaRPr/>
          </a:p>
        </p:txBody>
      </p:sp>
      <p:pic>
        <p:nvPicPr>
          <p:cNvPr id="224" name="Google Shape;224;p36"/>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Modelos de navegação</a:t>
            </a:r>
            <a:endParaRPr/>
          </a:p>
        </p:txBody>
      </p:sp>
      <p:pic>
        <p:nvPicPr>
          <p:cNvPr id="230" name="Google Shape;230;p37"/>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231" name="Google Shape;231;p37"/>
          <p:cNvPicPr preferRelativeResize="0"/>
          <p:nvPr/>
        </p:nvPicPr>
        <p:blipFill>
          <a:blip r:embed="rId4">
            <a:alphaModFix/>
          </a:blip>
          <a:stretch>
            <a:fillRect/>
          </a:stretch>
        </p:blipFill>
        <p:spPr>
          <a:xfrm>
            <a:off x="714375" y="1333250"/>
            <a:ext cx="7715250" cy="3028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Modelos de navegação</a:t>
            </a:r>
            <a:endParaRPr/>
          </a:p>
        </p:txBody>
      </p:sp>
      <p:sp>
        <p:nvSpPr>
          <p:cNvPr id="237" name="Google Shape;23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a:t>Navegação Suplementar</a:t>
            </a:r>
            <a:endParaRPr/>
          </a:p>
          <a:p>
            <a:pPr marL="0" lvl="0" indent="0" algn="just" rtl="0">
              <a:spcBef>
                <a:spcPts val="1200"/>
              </a:spcBef>
              <a:spcAft>
                <a:spcPts val="0"/>
              </a:spcAft>
              <a:buNone/>
            </a:pPr>
            <a:r>
              <a:rPr lang="pt-BR"/>
              <a:t>A navegação suplementar disponibiliza caminhos alternativos de acesso a conteúdos fora da hierarquia estabelecida. Este modelo de navegação possibilita ao usuário ver a estrutura do site e conteúdo do site ou parte dele.</a:t>
            </a:r>
            <a:endParaRPr/>
          </a:p>
          <a:p>
            <a:pPr marL="457200" lvl="0" indent="-342900" algn="just" rtl="0">
              <a:spcBef>
                <a:spcPts val="1200"/>
              </a:spcBef>
              <a:spcAft>
                <a:spcPts val="0"/>
              </a:spcAft>
              <a:buSzPts val="1800"/>
              <a:buAutoNum type="arabicPeriod"/>
            </a:pPr>
            <a:r>
              <a:rPr lang="pt-BR"/>
              <a:t>Mapa do site</a:t>
            </a:r>
            <a:endParaRPr/>
          </a:p>
          <a:p>
            <a:pPr marL="457200" lvl="0" indent="-342900" algn="just" rtl="0">
              <a:spcBef>
                <a:spcPts val="0"/>
              </a:spcBef>
              <a:spcAft>
                <a:spcPts val="0"/>
              </a:spcAft>
              <a:buSzPts val="1800"/>
              <a:buAutoNum type="arabicPeriod"/>
            </a:pPr>
            <a:r>
              <a:rPr lang="pt-BR"/>
              <a:t>Índices</a:t>
            </a:r>
            <a:endParaRPr/>
          </a:p>
          <a:p>
            <a:pPr marL="457200" lvl="0" indent="-342900" algn="just" rtl="0">
              <a:spcBef>
                <a:spcPts val="0"/>
              </a:spcBef>
              <a:spcAft>
                <a:spcPts val="0"/>
              </a:spcAft>
              <a:buSzPts val="1800"/>
              <a:buAutoNum type="arabicPeriod"/>
            </a:pPr>
            <a:r>
              <a:rPr lang="pt-BR"/>
              <a:t>Breadcrumbs</a:t>
            </a:r>
            <a:endParaRPr/>
          </a:p>
          <a:p>
            <a:pPr marL="457200" lvl="0" indent="-342900" algn="just" rtl="0">
              <a:spcBef>
                <a:spcPts val="0"/>
              </a:spcBef>
              <a:spcAft>
                <a:spcPts val="0"/>
              </a:spcAft>
              <a:buSzPts val="1800"/>
              <a:buAutoNum type="arabicPeriod"/>
            </a:pPr>
            <a:r>
              <a:rPr lang="pt-BR"/>
              <a:t>Nuvem de tags</a:t>
            </a:r>
            <a:endParaRPr/>
          </a:p>
        </p:txBody>
      </p:sp>
      <p:pic>
        <p:nvPicPr>
          <p:cNvPr id="238" name="Google Shape;238;p38"/>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Modelos de navegação</a:t>
            </a:r>
            <a:endParaRPr/>
          </a:p>
        </p:txBody>
      </p:sp>
      <p:pic>
        <p:nvPicPr>
          <p:cNvPr id="244" name="Google Shape;244;p39"/>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245" name="Google Shape;245;p39"/>
          <p:cNvPicPr preferRelativeResize="0"/>
          <p:nvPr/>
        </p:nvPicPr>
        <p:blipFill>
          <a:blip r:embed="rId4">
            <a:alphaModFix/>
          </a:blip>
          <a:stretch>
            <a:fillRect/>
          </a:stretch>
        </p:blipFill>
        <p:spPr>
          <a:xfrm>
            <a:off x="1820713" y="1220825"/>
            <a:ext cx="5502563" cy="3770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Modelos de navegação</a:t>
            </a:r>
            <a:endParaRPr/>
          </a:p>
        </p:txBody>
      </p:sp>
      <p:pic>
        <p:nvPicPr>
          <p:cNvPr id="251" name="Google Shape;251;p40"/>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252" name="Google Shape;252;p40"/>
          <p:cNvPicPr preferRelativeResize="0"/>
          <p:nvPr/>
        </p:nvPicPr>
        <p:blipFill>
          <a:blip r:embed="rId4">
            <a:alphaModFix/>
          </a:blip>
          <a:stretch>
            <a:fillRect/>
          </a:stretch>
        </p:blipFill>
        <p:spPr>
          <a:xfrm>
            <a:off x="1112638" y="1325500"/>
            <a:ext cx="6918724" cy="3587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Modelos de navegação</a:t>
            </a:r>
            <a:endParaRPr/>
          </a:p>
        </p:txBody>
      </p:sp>
      <p:pic>
        <p:nvPicPr>
          <p:cNvPr id="258" name="Google Shape;258;p41"/>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259" name="Google Shape;259;p41"/>
          <p:cNvPicPr preferRelativeResize="0"/>
          <p:nvPr/>
        </p:nvPicPr>
        <p:blipFill>
          <a:blip r:embed="rId4">
            <a:alphaModFix/>
          </a:blip>
          <a:stretch>
            <a:fillRect/>
          </a:stretch>
        </p:blipFill>
        <p:spPr>
          <a:xfrm>
            <a:off x="936375" y="1264050"/>
            <a:ext cx="7271244" cy="377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Arquitetura da Informação</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pt-BR"/>
              <a:t>Semelhantemente a uma palestra de 15 minutos, a arquitetura da informação é um trabalho de curadoria, seleção e hierarquização, já que precisa criar um conteúdo direcionado ao seu público-alvo.</a:t>
            </a:r>
            <a:endParaRPr/>
          </a:p>
        </p:txBody>
      </p:sp>
      <p:pic>
        <p:nvPicPr>
          <p:cNvPr id="74" name="Google Shape;74;p15"/>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Modelos de navegação</a:t>
            </a:r>
            <a:endParaRPr/>
          </a:p>
        </p:txBody>
      </p:sp>
      <p:pic>
        <p:nvPicPr>
          <p:cNvPr id="265" name="Google Shape;265;p42"/>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266" name="Google Shape;266;p42"/>
          <p:cNvPicPr preferRelativeResize="0"/>
          <p:nvPr/>
        </p:nvPicPr>
        <p:blipFill>
          <a:blip r:embed="rId4">
            <a:alphaModFix/>
          </a:blip>
          <a:stretch>
            <a:fillRect/>
          </a:stretch>
        </p:blipFill>
        <p:spPr>
          <a:xfrm>
            <a:off x="936375" y="1068425"/>
            <a:ext cx="7271244" cy="3770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Sistema de Pesquisa</a:t>
            </a:r>
            <a:endParaRPr/>
          </a:p>
        </p:txBody>
      </p:sp>
      <p:sp>
        <p:nvSpPr>
          <p:cNvPr id="272" name="Google Shape;272;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a:t>É um sistema com a função de ajudar o usuário a pesquisar uma informação no website ou aplicativo. É indicado quando existe muito conteúdo facilitando assim o acesso  rápido à informação.</a:t>
            </a:r>
            <a:endParaRPr/>
          </a:p>
          <a:p>
            <a:pPr marL="0" lvl="0" indent="0" algn="just" rtl="0">
              <a:spcBef>
                <a:spcPts val="1200"/>
              </a:spcBef>
              <a:spcAft>
                <a:spcPts val="0"/>
              </a:spcAft>
              <a:buNone/>
            </a:pPr>
            <a:endParaRPr/>
          </a:p>
          <a:p>
            <a:pPr marL="0" lvl="0" indent="0" algn="just" rtl="0">
              <a:spcBef>
                <a:spcPts val="1200"/>
              </a:spcBef>
              <a:spcAft>
                <a:spcPts val="1200"/>
              </a:spcAft>
              <a:buNone/>
            </a:pPr>
            <a:r>
              <a:rPr lang="pt-BR"/>
              <a:t>O responsável por projetar o sistema de pesquisa deve pensar no mecanismo de pesquisa, filtro e demais ferramentas que facilitem a encontrar o conteúdo, na forma como os resultados da pesquisa serão apresentados e também como esses dados poderão ser utilizados após pesquisa.</a:t>
            </a:r>
            <a:endParaRPr/>
          </a:p>
        </p:txBody>
      </p:sp>
      <p:pic>
        <p:nvPicPr>
          <p:cNvPr id="273" name="Google Shape;273;p43"/>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Sistema de Pesquisa</a:t>
            </a:r>
            <a:endParaRPr/>
          </a:p>
        </p:txBody>
      </p:sp>
      <p:pic>
        <p:nvPicPr>
          <p:cNvPr id="279" name="Google Shape;279;p44"/>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280" name="Google Shape;280;p44"/>
          <p:cNvPicPr preferRelativeResize="0"/>
          <p:nvPr/>
        </p:nvPicPr>
        <p:blipFill>
          <a:blip r:embed="rId4">
            <a:alphaModFix/>
          </a:blip>
          <a:stretch>
            <a:fillRect/>
          </a:stretch>
        </p:blipFill>
        <p:spPr>
          <a:xfrm>
            <a:off x="1016850" y="1068425"/>
            <a:ext cx="7271244" cy="3770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Sistema de Pesquisa</a:t>
            </a:r>
            <a:endParaRPr/>
          </a:p>
        </p:txBody>
      </p:sp>
      <p:pic>
        <p:nvPicPr>
          <p:cNvPr id="286" name="Google Shape;286;p45"/>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287" name="Google Shape;287;p45"/>
          <p:cNvPicPr preferRelativeResize="0"/>
          <p:nvPr/>
        </p:nvPicPr>
        <p:blipFill>
          <a:blip r:embed="rId4">
            <a:alphaModFix/>
          </a:blip>
          <a:stretch>
            <a:fillRect/>
          </a:stretch>
        </p:blipFill>
        <p:spPr>
          <a:xfrm>
            <a:off x="714375" y="1206425"/>
            <a:ext cx="7715250" cy="3048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Wireframes</a:t>
            </a:r>
            <a:endParaRPr/>
          </a:p>
        </p:txBody>
      </p:sp>
      <p:sp>
        <p:nvSpPr>
          <p:cNvPr id="293" name="Google Shape;293;p4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pt-BR"/>
              <a:t>Wireframes são protótipos da interface final, onde é possível desenhar, organizar e testar as categorias e funcionalidades do seu website. Aqui, é possível visualizar a arquitetura informacional do conteúdo e criar wireframes em papel, editores gráficos e até em HTML.</a:t>
            </a:r>
            <a:endParaRPr/>
          </a:p>
        </p:txBody>
      </p:sp>
      <p:pic>
        <p:nvPicPr>
          <p:cNvPr id="294" name="Google Shape;294;p46"/>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295" name="Google Shape;295;p46"/>
          <p:cNvPicPr preferRelativeResize="0"/>
          <p:nvPr/>
        </p:nvPicPr>
        <p:blipFill>
          <a:blip r:embed="rId4">
            <a:alphaModFix/>
          </a:blip>
          <a:stretch>
            <a:fillRect/>
          </a:stretch>
        </p:blipFill>
        <p:spPr>
          <a:xfrm>
            <a:off x="5228650" y="1068425"/>
            <a:ext cx="3760988" cy="3770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Qual o resultado da falta de cuidado com a arquitetura da informação?</a:t>
            </a:r>
            <a:endParaRPr/>
          </a:p>
        </p:txBody>
      </p:sp>
      <p:sp>
        <p:nvSpPr>
          <p:cNvPr id="80" name="Google Shape;80;p16"/>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a:t>Sites complicados assustam os visitantes, especialmente aqueles que possuem menor maturidade digital. O resultado de um site mal estruturado é amplo. Vai desde a baixa taxa de acesso até problemas de rastreamento dos buscadores.</a:t>
            </a:r>
            <a:endParaRPr/>
          </a:p>
          <a:p>
            <a:pPr marL="0" lvl="0" indent="0" algn="l" rtl="0">
              <a:spcBef>
                <a:spcPts val="1200"/>
              </a:spcBef>
              <a:spcAft>
                <a:spcPts val="0"/>
              </a:spcAft>
              <a:buNone/>
            </a:pPr>
            <a:endParaRPr/>
          </a:p>
          <a:p>
            <a:pPr marL="0" lvl="0" indent="0" algn="l" rtl="0">
              <a:spcBef>
                <a:spcPts val="1200"/>
              </a:spcBef>
              <a:spcAft>
                <a:spcPts val="1200"/>
              </a:spcAft>
              <a:buNone/>
            </a:pPr>
            <a:r>
              <a:rPr lang="pt-BR"/>
              <a:t>Resumindo, quem perde são os usuários e também os donos do site, pois recebem poucas visitas.</a:t>
            </a:r>
            <a:endParaRPr/>
          </a:p>
        </p:txBody>
      </p:sp>
      <p:pic>
        <p:nvPicPr>
          <p:cNvPr id="81" name="Google Shape;81;p16"/>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Arquitetura da Informação</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a:t>existem 4 perguntas que o usuário precisa conseguir responder rapidamente assim que entra em um site:</a:t>
            </a:r>
            <a:endParaRPr/>
          </a:p>
          <a:p>
            <a:pPr marL="457200" lvl="0" indent="-342900" algn="just" rtl="0">
              <a:spcBef>
                <a:spcPts val="1200"/>
              </a:spcBef>
              <a:spcAft>
                <a:spcPts val="0"/>
              </a:spcAft>
              <a:buSzPts val="1800"/>
              <a:buChar char="●"/>
            </a:pPr>
            <a:r>
              <a:rPr lang="pt-BR"/>
              <a:t>O que é isto?</a:t>
            </a:r>
            <a:endParaRPr/>
          </a:p>
          <a:p>
            <a:pPr marL="457200" lvl="0" indent="-342900" algn="just" rtl="0">
              <a:spcBef>
                <a:spcPts val="0"/>
              </a:spcBef>
              <a:spcAft>
                <a:spcPts val="0"/>
              </a:spcAft>
              <a:buSzPts val="1800"/>
              <a:buChar char="●"/>
            </a:pPr>
            <a:r>
              <a:rPr lang="pt-BR"/>
              <a:t>O que eles têm por aqui?</a:t>
            </a:r>
            <a:endParaRPr/>
          </a:p>
          <a:p>
            <a:pPr marL="457200" lvl="0" indent="-342900" algn="just" rtl="0">
              <a:spcBef>
                <a:spcPts val="0"/>
              </a:spcBef>
              <a:spcAft>
                <a:spcPts val="0"/>
              </a:spcAft>
              <a:buSzPts val="1800"/>
              <a:buChar char="●"/>
            </a:pPr>
            <a:r>
              <a:rPr lang="pt-BR"/>
              <a:t>O que posso fazer aqui?</a:t>
            </a:r>
            <a:endParaRPr/>
          </a:p>
          <a:p>
            <a:pPr marL="457200" lvl="0" indent="-342900" algn="just" rtl="0">
              <a:spcBef>
                <a:spcPts val="0"/>
              </a:spcBef>
              <a:spcAft>
                <a:spcPts val="0"/>
              </a:spcAft>
              <a:buSzPts val="1800"/>
              <a:buChar char="●"/>
            </a:pPr>
            <a:r>
              <a:rPr lang="pt-BR"/>
              <a:t>Por que devo estar aqui e não em outro site?</a:t>
            </a:r>
            <a:endParaRPr/>
          </a:p>
        </p:txBody>
      </p:sp>
      <p:pic>
        <p:nvPicPr>
          <p:cNvPr id="88" name="Google Shape;88;p17"/>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Pilares</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457200" lvl="0" indent="-317182" algn="just" rtl="0">
              <a:spcBef>
                <a:spcPts val="0"/>
              </a:spcBef>
              <a:spcAft>
                <a:spcPts val="0"/>
              </a:spcAft>
              <a:buSzPct val="100000"/>
              <a:buChar char="●"/>
            </a:pPr>
            <a:r>
              <a:rPr lang="pt-BR"/>
              <a:t>conteúdo</a:t>
            </a:r>
            <a:endParaRPr/>
          </a:p>
          <a:p>
            <a:pPr marL="914400" lvl="1" indent="-297497" algn="just" rtl="0">
              <a:spcBef>
                <a:spcPts val="0"/>
              </a:spcBef>
              <a:spcAft>
                <a:spcPts val="0"/>
              </a:spcAft>
              <a:buSzPct val="100000"/>
              <a:buChar char="○"/>
            </a:pPr>
            <a:r>
              <a:rPr lang="pt-BR"/>
              <a:t>textos, imagens, gráficos, conteúdo em áudio etc.;</a:t>
            </a:r>
            <a:endParaRPr/>
          </a:p>
          <a:p>
            <a:pPr marL="914400" lvl="1" indent="-297497" algn="just" rtl="0">
              <a:spcBef>
                <a:spcPts val="0"/>
              </a:spcBef>
              <a:spcAft>
                <a:spcPts val="0"/>
              </a:spcAft>
              <a:buSzPct val="100000"/>
              <a:buChar char="○"/>
            </a:pPr>
            <a:r>
              <a:rPr lang="pt-BR"/>
              <a:t>mapeamento das páginas ou telas;</a:t>
            </a:r>
            <a:endParaRPr/>
          </a:p>
          <a:p>
            <a:pPr marL="914400" lvl="1" indent="-297497" algn="just" rtl="0">
              <a:spcBef>
                <a:spcPts val="0"/>
              </a:spcBef>
              <a:spcAft>
                <a:spcPts val="0"/>
              </a:spcAft>
              <a:buSzPct val="100000"/>
              <a:buChar char="○"/>
            </a:pPr>
            <a:r>
              <a:rPr lang="pt-BR"/>
              <a:t>estrutura;</a:t>
            </a:r>
            <a:endParaRPr/>
          </a:p>
          <a:p>
            <a:pPr marL="914400" lvl="1" indent="-297497" algn="just" rtl="0">
              <a:spcBef>
                <a:spcPts val="0"/>
              </a:spcBef>
              <a:spcAft>
                <a:spcPts val="0"/>
              </a:spcAft>
              <a:buSzPct val="100000"/>
              <a:buChar char="○"/>
            </a:pPr>
            <a:r>
              <a:rPr lang="pt-BR"/>
              <a:t>taxonomia;</a:t>
            </a:r>
            <a:endParaRPr/>
          </a:p>
          <a:p>
            <a:pPr marL="914400" lvl="1" indent="-297497" algn="just" rtl="0">
              <a:spcBef>
                <a:spcPts val="0"/>
              </a:spcBef>
              <a:spcAft>
                <a:spcPts val="0"/>
              </a:spcAft>
              <a:buSzPct val="100000"/>
              <a:buChar char="○"/>
            </a:pPr>
            <a:r>
              <a:rPr lang="pt-BR"/>
              <a:t>volume de informações.</a:t>
            </a:r>
            <a:endParaRPr/>
          </a:p>
          <a:p>
            <a:pPr marL="457200" lvl="0" indent="-317182" algn="just" rtl="0">
              <a:spcBef>
                <a:spcPts val="0"/>
              </a:spcBef>
              <a:spcAft>
                <a:spcPts val="0"/>
              </a:spcAft>
              <a:buSzPct val="100000"/>
              <a:buChar char="●"/>
            </a:pPr>
            <a:r>
              <a:rPr lang="pt-BR"/>
              <a:t>usuários</a:t>
            </a:r>
            <a:endParaRPr/>
          </a:p>
          <a:p>
            <a:pPr marL="914400" lvl="1" indent="-297497" algn="just" rtl="0">
              <a:spcBef>
                <a:spcPts val="0"/>
              </a:spcBef>
              <a:spcAft>
                <a:spcPts val="0"/>
              </a:spcAft>
              <a:buSzPct val="100000"/>
              <a:buChar char="○"/>
            </a:pPr>
            <a:r>
              <a:rPr lang="pt-BR"/>
              <a:t>persona;</a:t>
            </a:r>
            <a:endParaRPr/>
          </a:p>
          <a:p>
            <a:pPr marL="914400" lvl="1" indent="-297497" algn="just" rtl="0">
              <a:spcBef>
                <a:spcPts val="0"/>
              </a:spcBef>
              <a:spcAft>
                <a:spcPts val="0"/>
              </a:spcAft>
              <a:buSzPct val="100000"/>
              <a:buChar char="○"/>
            </a:pPr>
            <a:r>
              <a:rPr lang="pt-BR"/>
              <a:t>necessidades;</a:t>
            </a:r>
            <a:endParaRPr/>
          </a:p>
          <a:p>
            <a:pPr marL="914400" lvl="1" indent="-297497" algn="just" rtl="0">
              <a:spcBef>
                <a:spcPts val="0"/>
              </a:spcBef>
              <a:spcAft>
                <a:spcPts val="0"/>
              </a:spcAft>
              <a:buSzPct val="100000"/>
              <a:buChar char="○"/>
            </a:pPr>
            <a:r>
              <a:rPr lang="pt-BR"/>
              <a:t>comportamento de busca pela informação;</a:t>
            </a:r>
            <a:endParaRPr/>
          </a:p>
          <a:p>
            <a:pPr marL="914400" lvl="1" indent="-297497" algn="just" rtl="0">
              <a:spcBef>
                <a:spcPts val="0"/>
              </a:spcBef>
              <a:spcAft>
                <a:spcPts val="0"/>
              </a:spcAft>
              <a:buSzPct val="100000"/>
              <a:buChar char="○"/>
            </a:pPr>
            <a:r>
              <a:rPr lang="pt-BR"/>
              <a:t>experiência de uso;</a:t>
            </a:r>
            <a:endParaRPr/>
          </a:p>
          <a:p>
            <a:pPr marL="914400" lvl="1" indent="-297497" algn="just" rtl="0">
              <a:spcBef>
                <a:spcPts val="0"/>
              </a:spcBef>
              <a:spcAft>
                <a:spcPts val="0"/>
              </a:spcAft>
              <a:buSzPct val="100000"/>
              <a:buChar char="○"/>
            </a:pPr>
            <a:r>
              <a:rPr lang="pt-BR"/>
              <a:t>tarefas que pretende executar na sua aplicação.</a:t>
            </a:r>
            <a:endParaRPr/>
          </a:p>
          <a:p>
            <a:pPr marL="457200" lvl="0" indent="-317182" algn="just" rtl="0">
              <a:spcBef>
                <a:spcPts val="0"/>
              </a:spcBef>
              <a:spcAft>
                <a:spcPts val="0"/>
              </a:spcAft>
              <a:buSzPct val="100000"/>
              <a:buChar char="●"/>
            </a:pPr>
            <a:r>
              <a:rPr lang="pt-BR"/>
              <a:t>contexto</a:t>
            </a:r>
            <a:endParaRPr/>
          </a:p>
          <a:p>
            <a:pPr marL="914400" lvl="1" indent="-297497" algn="just" rtl="0">
              <a:spcBef>
                <a:spcPts val="0"/>
              </a:spcBef>
              <a:spcAft>
                <a:spcPts val="0"/>
              </a:spcAft>
              <a:buSzPct val="100000"/>
              <a:buChar char="○"/>
            </a:pPr>
            <a:r>
              <a:rPr lang="pt-BR"/>
              <a:t>modelo de negócios;</a:t>
            </a:r>
            <a:endParaRPr/>
          </a:p>
          <a:p>
            <a:pPr marL="914400" lvl="1" indent="-297497" algn="just" rtl="0">
              <a:spcBef>
                <a:spcPts val="0"/>
              </a:spcBef>
              <a:spcAft>
                <a:spcPts val="0"/>
              </a:spcAft>
              <a:buSzPct val="100000"/>
              <a:buChar char="○"/>
            </a:pPr>
            <a:r>
              <a:rPr lang="pt-BR"/>
              <a:t>objetivos do projeto;</a:t>
            </a:r>
            <a:endParaRPr/>
          </a:p>
          <a:p>
            <a:pPr marL="914400" lvl="1" indent="-297497" algn="just" rtl="0">
              <a:spcBef>
                <a:spcPts val="0"/>
              </a:spcBef>
              <a:spcAft>
                <a:spcPts val="0"/>
              </a:spcAft>
              <a:buSzPct val="100000"/>
              <a:buChar char="○"/>
            </a:pPr>
            <a:r>
              <a:rPr lang="pt-BR"/>
              <a:t>tecnologias e metodologias de desenvolvimento;</a:t>
            </a:r>
            <a:endParaRPr/>
          </a:p>
          <a:p>
            <a:pPr marL="914400" lvl="1" indent="-297497" algn="just" rtl="0">
              <a:spcBef>
                <a:spcPts val="0"/>
              </a:spcBef>
              <a:spcAft>
                <a:spcPts val="0"/>
              </a:spcAft>
              <a:buSzPct val="100000"/>
              <a:buChar char="○"/>
            </a:pPr>
            <a:r>
              <a:rPr lang="pt-BR"/>
              <a:t>recursos (capital, pessoas, equipamentos, entre outros);</a:t>
            </a:r>
            <a:endParaRPr/>
          </a:p>
          <a:p>
            <a:pPr marL="914400" lvl="1" indent="-297497" algn="just" rtl="0">
              <a:spcBef>
                <a:spcPts val="0"/>
              </a:spcBef>
              <a:spcAft>
                <a:spcPts val="0"/>
              </a:spcAft>
              <a:buSzPct val="100000"/>
              <a:buChar char="○"/>
            </a:pPr>
            <a:r>
              <a:rPr lang="pt-BR"/>
              <a:t>restrições.</a:t>
            </a:r>
            <a:endParaRPr/>
          </a:p>
        </p:txBody>
      </p:sp>
      <p:pic>
        <p:nvPicPr>
          <p:cNvPr id="95" name="Google Shape;95;p18"/>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Componentes da arquitetura da informação</a:t>
            </a:r>
            <a:endParaRPr/>
          </a:p>
        </p:txBody>
      </p:sp>
      <p:sp>
        <p:nvSpPr>
          <p:cNvPr id="101" name="Google Shape;101;p19"/>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pt-BR"/>
              <a:t>Design, organização e sistema são as palavras-chave para o sucesso da experiência do seu internauta. Algumas dicas de como elencar suas informações, usando estratégias da arquitetura da informação:</a:t>
            </a:r>
            <a:endParaRPr/>
          </a:p>
          <a:p>
            <a:pPr marL="457200" lvl="0" indent="-342900" algn="just" rtl="0">
              <a:spcBef>
                <a:spcPts val="1200"/>
              </a:spcBef>
              <a:spcAft>
                <a:spcPts val="0"/>
              </a:spcAft>
              <a:buSzPts val="1800"/>
              <a:buChar char="●"/>
            </a:pPr>
            <a:r>
              <a:rPr lang="pt-BR"/>
              <a:t>Do abstrato ao concreto</a:t>
            </a:r>
            <a:endParaRPr/>
          </a:p>
          <a:p>
            <a:pPr marL="457200" lvl="0" indent="-342900" algn="just" rtl="0">
              <a:spcBef>
                <a:spcPts val="0"/>
              </a:spcBef>
              <a:spcAft>
                <a:spcPts val="0"/>
              </a:spcAft>
              <a:buSzPts val="1800"/>
              <a:buChar char="●"/>
            </a:pPr>
            <a:r>
              <a:rPr lang="pt-BR"/>
              <a:t>Modelo mental</a:t>
            </a:r>
            <a:endParaRPr/>
          </a:p>
          <a:p>
            <a:pPr marL="457200" lvl="0" indent="-342900" algn="just" rtl="0">
              <a:spcBef>
                <a:spcPts val="0"/>
              </a:spcBef>
              <a:spcAft>
                <a:spcPts val="0"/>
              </a:spcAft>
              <a:buSzPts val="1800"/>
              <a:buChar char="●"/>
            </a:pPr>
            <a:r>
              <a:rPr lang="pt-BR"/>
              <a:t>Hierarquização</a:t>
            </a:r>
            <a:endParaRPr/>
          </a:p>
          <a:p>
            <a:pPr marL="457200" lvl="0" indent="-342900" algn="just" rtl="0">
              <a:spcBef>
                <a:spcPts val="0"/>
              </a:spcBef>
              <a:spcAft>
                <a:spcPts val="0"/>
              </a:spcAft>
              <a:buSzPts val="1800"/>
              <a:buChar char="●"/>
            </a:pPr>
            <a:r>
              <a:rPr lang="pt-BR"/>
              <a:t>Taxonomia</a:t>
            </a:r>
            <a:endParaRPr/>
          </a:p>
          <a:p>
            <a:pPr marL="457200" lvl="0" indent="-342900" algn="just" rtl="0">
              <a:spcBef>
                <a:spcPts val="0"/>
              </a:spcBef>
              <a:spcAft>
                <a:spcPts val="0"/>
              </a:spcAft>
              <a:buSzPts val="1800"/>
              <a:buChar char="●"/>
            </a:pPr>
            <a:r>
              <a:rPr lang="pt-BR"/>
              <a:t>Fluxos de navegação</a:t>
            </a:r>
            <a:endParaRPr/>
          </a:p>
          <a:p>
            <a:pPr marL="457200" lvl="0" indent="-342900" algn="just" rtl="0">
              <a:spcBef>
                <a:spcPts val="0"/>
              </a:spcBef>
              <a:spcAft>
                <a:spcPts val="0"/>
              </a:spcAft>
              <a:buSzPts val="1800"/>
              <a:buChar char="●"/>
            </a:pPr>
            <a:r>
              <a:rPr lang="pt-BR"/>
              <a:t>Wireframes</a:t>
            </a:r>
            <a:endParaRPr/>
          </a:p>
        </p:txBody>
      </p:sp>
      <p:pic>
        <p:nvPicPr>
          <p:cNvPr id="102" name="Google Shape;102;p19"/>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Do abstrato ao concreto</a:t>
            </a:r>
            <a:endParaRPr/>
          </a:p>
          <a:p>
            <a:pPr marL="0" lvl="0" indent="0" algn="l" rtl="0">
              <a:spcBef>
                <a:spcPts val="0"/>
              </a:spcBef>
              <a:spcAft>
                <a:spcPts val="0"/>
              </a:spcAft>
              <a:buNone/>
            </a:pPr>
            <a:endParaRPr/>
          </a:p>
        </p:txBody>
      </p:sp>
      <p:sp>
        <p:nvSpPr>
          <p:cNvPr id="108" name="Google Shape;10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34327" algn="just" rtl="0">
              <a:spcBef>
                <a:spcPts val="0"/>
              </a:spcBef>
              <a:spcAft>
                <a:spcPts val="0"/>
              </a:spcAft>
              <a:buSzPct val="100000"/>
              <a:buAutoNum type="arabicPeriod"/>
            </a:pPr>
            <a:r>
              <a:rPr lang="pt-BR"/>
              <a:t>A experiência do usuário começa no plano abstrato, quando o produto ainda está sendo concebido e seus objetivos estão sendo definidos, assim como o que o próprio usuário pode esperar dele.</a:t>
            </a:r>
            <a:endParaRPr/>
          </a:p>
          <a:p>
            <a:pPr marL="457200" lvl="0" indent="-334327" algn="just" rtl="0">
              <a:spcBef>
                <a:spcPts val="0"/>
              </a:spcBef>
              <a:spcAft>
                <a:spcPts val="0"/>
              </a:spcAft>
              <a:buSzPct val="100000"/>
              <a:buAutoNum type="arabicPeriod"/>
            </a:pPr>
            <a:r>
              <a:rPr lang="pt-BR"/>
              <a:t>A partir daí, novas camadas surgem, sobrepondo-se, ganhando forma e deixando o projeto cada vez mais palpável.</a:t>
            </a:r>
            <a:endParaRPr/>
          </a:p>
          <a:p>
            <a:pPr marL="457200" lvl="0" indent="-334327" algn="just" rtl="0">
              <a:spcBef>
                <a:spcPts val="0"/>
              </a:spcBef>
              <a:spcAft>
                <a:spcPts val="0"/>
              </a:spcAft>
              <a:buSzPct val="100000"/>
              <a:buAutoNum type="arabicPeriod"/>
            </a:pPr>
            <a:r>
              <a:rPr lang="pt-BR"/>
              <a:t>Define-se o escopo, quais serão as funcionalidades e qualidades do produto e como o projeto será conduzido. Em seguida, é preciso definir a estrutura do produto, como ele será organizado, quais são suas limitações e como ele será encontrado pelos usuários.</a:t>
            </a:r>
            <a:endParaRPr/>
          </a:p>
          <a:p>
            <a:pPr marL="457200" lvl="0" indent="-334327" algn="just" rtl="0">
              <a:spcBef>
                <a:spcPts val="0"/>
              </a:spcBef>
              <a:spcAft>
                <a:spcPts val="0"/>
              </a:spcAft>
              <a:buSzPct val="100000"/>
              <a:buAutoNum type="arabicPeriod"/>
            </a:pPr>
            <a:r>
              <a:rPr lang="pt-BR"/>
              <a:t>A penúltima etapa é o esqueleto, quando é colocado no papel a organização da interface, seus elementos e funcionalidades para o usuário. </a:t>
            </a:r>
            <a:endParaRPr/>
          </a:p>
          <a:p>
            <a:pPr marL="457200" lvl="0" indent="-334327" algn="just" rtl="0">
              <a:spcBef>
                <a:spcPts val="0"/>
              </a:spcBef>
              <a:spcAft>
                <a:spcPts val="0"/>
              </a:spcAft>
              <a:buSzPct val="100000"/>
              <a:buAutoNum type="arabicPeriod"/>
            </a:pPr>
            <a:r>
              <a:rPr lang="pt-BR"/>
              <a:t>Por fim, a superfície, que nada mais é do que a interface final com a qual o cliente irá interagir.</a:t>
            </a:r>
            <a:endParaRPr/>
          </a:p>
        </p:txBody>
      </p:sp>
      <p:pic>
        <p:nvPicPr>
          <p:cNvPr id="109" name="Google Shape;109;p20"/>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72630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Modelo mental</a:t>
            </a:r>
            <a:endParaRPr/>
          </a:p>
        </p:txBody>
      </p:sp>
      <p:sp>
        <p:nvSpPr>
          <p:cNvPr id="115" name="Google Shape;115;p21"/>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pt-BR"/>
              <a:t>Os modelos ou mapas mentais são uma forma de organização e hierarquização da informação que privilegia a correlação entre os termos.</a:t>
            </a:r>
            <a:endParaRPr/>
          </a:p>
          <a:p>
            <a:pPr marL="0" lvl="0" indent="0" algn="just" rtl="0">
              <a:spcBef>
                <a:spcPts val="1200"/>
              </a:spcBef>
              <a:spcAft>
                <a:spcPts val="1200"/>
              </a:spcAft>
              <a:buNone/>
            </a:pPr>
            <a:r>
              <a:rPr lang="pt-BR"/>
              <a:t>Por ser muito visual, o modelo mental permite que, seguindo esta lógica, você faça uma representação do comportamento de um público específico, representando suas motivações iniciais. A partir daí, fica mais fácil desenhar os melhores e mais ágeis caminhos para determinadas informações.</a:t>
            </a:r>
            <a:endParaRPr/>
          </a:p>
        </p:txBody>
      </p:sp>
      <p:pic>
        <p:nvPicPr>
          <p:cNvPr id="116" name="Google Shape;116;p21"/>
          <p:cNvPicPr preferRelativeResize="0"/>
          <p:nvPr/>
        </p:nvPicPr>
        <p:blipFill>
          <a:blip r:embed="rId3">
            <a:alphaModFix/>
          </a:blip>
          <a:stretch>
            <a:fillRect/>
          </a:stretch>
        </p:blipFill>
        <p:spPr>
          <a:xfrm>
            <a:off x="7574600" y="311524"/>
            <a:ext cx="1095798" cy="642051"/>
          </a:xfrm>
          <a:prstGeom prst="rect">
            <a:avLst/>
          </a:prstGeom>
          <a:noFill/>
          <a:ln>
            <a:noFill/>
          </a:ln>
          <a:effectLst>
            <a:outerShdw blurRad="57150" dist="19050" dir="5400000" algn="bl" rotWithShape="0">
              <a:srgbClr val="000000">
                <a:alpha val="50000"/>
              </a:srgbClr>
            </a:outerShdw>
          </a:effectLst>
        </p:spPr>
      </p:pic>
      <p:pic>
        <p:nvPicPr>
          <p:cNvPr id="117" name="Google Shape;117;p21"/>
          <p:cNvPicPr preferRelativeResize="0"/>
          <p:nvPr/>
        </p:nvPicPr>
        <p:blipFill rotWithShape="1">
          <a:blip r:embed="rId4">
            <a:alphaModFix/>
          </a:blip>
          <a:srcRect l="10613" t="19032" r="36369" b="16646"/>
          <a:stretch/>
        </p:blipFill>
        <p:spPr>
          <a:xfrm>
            <a:off x="4789875" y="1536600"/>
            <a:ext cx="3880526" cy="2648149"/>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2712</Words>
  <Application>Microsoft Office PowerPoint</Application>
  <PresentationFormat>Apresentação na tela (16:9)</PresentationFormat>
  <Paragraphs>159</Paragraphs>
  <Slides>34</Slides>
  <Notes>34</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34</vt:i4>
      </vt:variant>
    </vt:vector>
  </HeadingPairs>
  <TitlesOfParts>
    <vt:vector size="38" baseType="lpstr">
      <vt:lpstr>Arial</vt:lpstr>
      <vt:lpstr>Raleway</vt:lpstr>
      <vt:lpstr>Source Sans Pro</vt:lpstr>
      <vt:lpstr>Plum</vt:lpstr>
      <vt:lpstr>Programador Web</vt:lpstr>
      <vt:lpstr>Arquitetura da Informação</vt:lpstr>
      <vt:lpstr>Arquitetura da Informação</vt:lpstr>
      <vt:lpstr>Qual o resultado da falta de cuidado com a arquitetura da informação?</vt:lpstr>
      <vt:lpstr>Arquitetura da Informação</vt:lpstr>
      <vt:lpstr>Pilares</vt:lpstr>
      <vt:lpstr>Componentes da arquitetura da informação</vt:lpstr>
      <vt:lpstr>Do abstrato ao concreto </vt:lpstr>
      <vt:lpstr>Modelo mental</vt:lpstr>
      <vt:lpstr>Hierarquização</vt:lpstr>
      <vt:lpstr>Sitemap</vt:lpstr>
      <vt:lpstr>Sitemap</vt:lpstr>
      <vt:lpstr>Taxonomia</vt:lpstr>
      <vt:lpstr>Taxonomia</vt:lpstr>
      <vt:lpstr>Taxonomia</vt:lpstr>
      <vt:lpstr>Taxonomia</vt:lpstr>
      <vt:lpstr>Rotulagem</vt:lpstr>
      <vt:lpstr>Fluxos de navegação</vt:lpstr>
      <vt:lpstr>Sistema de navegação</vt:lpstr>
      <vt:lpstr>Modelos de navegação</vt:lpstr>
      <vt:lpstr>Modelos de navegação</vt:lpstr>
      <vt:lpstr>Modelos de navegação</vt:lpstr>
      <vt:lpstr>Modelos de navegação</vt:lpstr>
      <vt:lpstr>Modelos de navegação</vt:lpstr>
      <vt:lpstr>Modelos de navegação</vt:lpstr>
      <vt:lpstr>Modelos de navegação</vt:lpstr>
      <vt:lpstr>Modelos de navegação</vt:lpstr>
      <vt:lpstr>Modelos de navegação</vt:lpstr>
      <vt:lpstr>Modelos de navegação</vt:lpstr>
      <vt:lpstr>Modelos de navegação</vt:lpstr>
      <vt:lpstr>Sistema de Pesquisa</vt:lpstr>
      <vt:lpstr>Sistema de Pesquisa</vt:lpstr>
      <vt:lpstr>Sistema de Pesquisa</vt:lpstr>
      <vt:lpstr>Wireframes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Programador Web</dc:title>
  <cp:lastModifiedBy>Aluno Project 01</cp:lastModifiedBy>
  <cp:revision>1</cp:revision>
  <dcterms:modified xsi:type="dcterms:W3CDTF">2023-02-06T20:51:55Z</dcterms:modified>
</cp:coreProperties>
</file>