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83b71dfc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83b71dfc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83b71dfc1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83b71dfc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483b71dfc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483b71dfc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Esse tipo costuma ser mais completo e, obrigatoriamente, deve ser mais eficaz. Afinal, é um documento produzido após interações com o cliente em potencial.</a:t>
            </a:r>
            <a:endParaRPr/>
          </a:p>
          <a:p>
            <a:pPr marL="0" lvl="0" indent="0" algn="l" rtl="0">
              <a:spcBef>
                <a:spcPts val="0"/>
              </a:spcBef>
              <a:spcAft>
                <a:spcPts val="0"/>
              </a:spcAft>
              <a:buNone/>
            </a:pPr>
            <a:r>
              <a:rPr lang="pt-BR"/>
              <a:t>Isso significa que seu time o conhece, entende suas necessidade e possibilidades. Tudo isso servirá de base para que você construa a melhor proposta possível.</a:t>
            </a:r>
            <a:endParaRPr/>
          </a:p>
          <a:p>
            <a:pPr marL="0" lvl="0" indent="0" algn="l" rtl="0">
              <a:spcBef>
                <a:spcPts val="0"/>
              </a:spcBef>
              <a:spcAft>
                <a:spcPts val="0"/>
              </a:spcAft>
              <a:buNone/>
            </a:pPr>
            <a:endParaRPr/>
          </a:p>
          <a:p>
            <a:pPr marL="0" lvl="0" indent="0" algn="l" rtl="0">
              <a:spcBef>
                <a:spcPts val="0"/>
              </a:spcBef>
              <a:spcAft>
                <a:spcPts val="0"/>
              </a:spcAft>
              <a:buNone/>
            </a:pPr>
            <a:r>
              <a:rPr lang="pt-BR"/>
              <a:t>É um tipo um tanto mais inconveniente — algumas vezes até intrusivo, dependendo da comunicação empregada.</a:t>
            </a:r>
            <a:endParaRPr/>
          </a:p>
          <a:p>
            <a:pPr marL="0" lvl="0" indent="0" algn="l" rtl="0">
              <a:spcBef>
                <a:spcPts val="0"/>
              </a:spcBef>
              <a:spcAft>
                <a:spcPts val="0"/>
              </a:spcAft>
              <a:buNone/>
            </a:pPr>
            <a:r>
              <a:rPr lang="pt-BR"/>
              <a:t>Isso significa que você, muitas vezes, estará dando um “tiro no escuro” ao enviá-la.</a:t>
            </a:r>
            <a:endParaRPr/>
          </a:p>
          <a:p>
            <a:pPr marL="0" lvl="0" indent="0" algn="l" rtl="0">
              <a:spcBef>
                <a:spcPts val="0"/>
              </a:spcBef>
              <a:spcAft>
                <a:spcPts val="0"/>
              </a:spcAft>
              <a:buNone/>
            </a:pPr>
            <a:r>
              <a:rPr lang="pt-BR"/>
              <a:t>Pode ser eficaz em alguns casos, mas um documento eficaz pode levar mais tempo para ficar pronto, pois exige uma pesquisa muito maior acerca do possível cliente.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483b71dfc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483b71dfc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83b71dfc1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83b71dfc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1 - Porquê? Bom, é um gatilho mental, que desenvolve um senso de urgência em seu cliente em potencial.</a:t>
            </a:r>
            <a:endParaRPr/>
          </a:p>
          <a:p>
            <a:pPr marL="0" lvl="0" indent="0" algn="l" rtl="0">
              <a:spcBef>
                <a:spcPts val="0"/>
              </a:spcBef>
              <a:spcAft>
                <a:spcPts val="0"/>
              </a:spcAft>
              <a:buNone/>
            </a:pPr>
            <a:r>
              <a:rPr lang="pt-BR"/>
              <a:t>Eles vão querer encontrar uma solução para o problema. E você vai mostrar que tem essa solução.</a:t>
            </a:r>
            <a:endParaRPr/>
          </a:p>
          <a:p>
            <a:pPr marL="0" lvl="0" indent="0" algn="l" rtl="0">
              <a:spcBef>
                <a:spcPts val="0"/>
              </a:spcBef>
              <a:spcAft>
                <a:spcPts val="0"/>
              </a:spcAft>
              <a:buNone/>
            </a:pPr>
            <a:endParaRPr/>
          </a:p>
          <a:p>
            <a:pPr marL="0" lvl="0" indent="0" algn="l" rtl="0">
              <a:spcBef>
                <a:spcPts val="0"/>
              </a:spcBef>
              <a:spcAft>
                <a:spcPts val="0"/>
              </a:spcAft>
              <a:buNone/>
            </a:pPr>
            <a:r>
              <a:rPr lang="pt-BR"/>
              <a:t>2 - É algo que pode, muitas vezes, ser até inserido na seção anterior, mas se você tiver uma solução abrangente ou preferir elaborar os detalhes, separar essa parte é uma boa ideia.</a:t>
            </a:r>
            <a:endParaRPr/>
          </a:p>
          <a:p>
            <a:pPr marL="0" lvl="0" indent="0" algn="l" rtl="0">
              <a:spcBef>
                <a:spcPts val="0"/>
              </a:spcBef>
              <a:spcAft>
                <a:spcPts val="0"/>
              </a:spcAft>
              <a:buNone/>
            </a:pPr>
            <a:r>
              <a:rPr lang="pt-BR"/>
              <a:t>Em relação ao conteúdo, não economize detalhes que conectem a sua solução.</a:t>
            </a:r>
            <a:endParaRPr/>
          </a:p>
          <a:p>
            <a:pPr marL="0" lvl="0" indent="0" algn="l" rtl="0">
              <a:spcBef>
                <a:spcPts val="0"/>
              </a:spcBef>
              <a:spcAft>
                <a:spcPts val="0"/>
              </a:spcAft>
              <a:buNone/>
            </a:pPr>
            <a:r>
              <a:rPr lang="pt-BR"/>
              <a:t>Explique como você planeja entregar esta solução, referindo também um cronograma, orçamento preliminar e demais detalhes relevantes.</a:t>
            </a:r>
            <a:endParaRPr/>
          </a:p>
          <a:p>
            <a:pPr marL="0" lvl="0" indent="0" algn="l" rtl="0">
              <a:spcBef>
                <a:spcPts val="0"/>
              </a:spcBef>
              <a:spcAft>
                <a:spcPts val="0"/>
              </a:spcAft>
              <a:buNone/>
            </a:pPr>
            <a:endParaRPr/>
          </a:p>
          <a:p>
            <a:pPr marL="0" lvl="0" indent="0" algn="l" rtl="0">
              <a:spcBef>
                <a:spcPts val="0"/>
              </a:spcBef>
              <a:spcAft>
                <a:spcPts val="0"/>
              </a:spcAft>
              <a:buNone/>
            </a:pPr>
            <a:r>
              <a:rPr lang="pt-BR"/>
              <a:t>3 - Qual valor real eles tiram dessa interação, além da confiança? É preciso mostrar outros predicados.</a:t>
            </a:r>
            <a:endParaRPr/>
          </a:p>
          <a:p>
            <a:pPr marL="0" lvl="0" indent="0" algn="l" rtl="0">
              <a:spcBef>
                <a:spcPts val="0"/>
              </a:spcBef>
              <a:spcAft>
                <a:spcPts val="0"/>
              </a:spcAft>
              <a:buNone/>
            </a:pPr>
            <a:r>
              <a:rPr lang="pt-BR"/>
              <a:t>E é aqui que você deve convencê-los, mostrando as qualificações do seu negócio: prêmios, cases, depoimentos de clientes e demais provas sociais estão valendo!</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83b71dfc1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83b71dfc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83b71dfc1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83b71dfc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t-BR"/>
              <a:t>Programador WEB</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dirty="0"/>
              <a:t>Aula 7 - Proposta Comercial</a:t>
            </a:r>
            <a:endParaRPr dirty="0"/>
          </a:p>
        </p:txBody>
      </p:sp>
      <p:pic>
        <p:nvPicPr>
          <p:cNvPr id="61" name="Google Shape;61;p13"/>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Proposta Comercial</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pt-BR"/>
              <a:t>A proposta comercial é um documento do setor de vendas criado com o objetivo de persuadir clientes em potencial a apostar e comprar em seu negócio.</a:t>
            </a:r>
            <a:endParaRPr/>
          </a:p>
          <a:p>
            <a:pPr marL="0" lvl="0" indent="0" algn="just" rtl="0">
              <a:spcBef>
                <a:spcPts val="1200"/>
              </a:spcBef>
              <a:spcAft>
                <a:spcPts val="0"/>
              </a:spcAft>
              <a:buNone/>
            </a:pPr>
            <a:r>
              <a:rPr lang="pt-BR"/>
              <a:t>Hoje — e há muito tempo — toda venda começa com uma proposta comercial, da venda de um sofá à venda de uma licença de software.</a:t>
            </a:r>
            <a:endParaRPr/>
          </a:p>
          <a:p>
            <a:pPr marL="0" lvl="0" indent="0" algn="just" rtl="0">
              <a:spcBef>
                <a:spcPts val="1200"/>
              </a:spcBef>
              <a:spcAft>
                <a:spcPts val="0"/>
              </a:spcAft>
              <a:buNone/>
            </a:pPr>
            <a:r>
              <a:rPr lang="pt-BR"/>
              <a:t>Esse documento pode ser comparado a um pitch de vendas: você precisa explicar porque a sua empresa e a sua solução são as melhores para o cliente, transparecendo suas qualidades, diferenciais e valores.</a:t>
            </a:r>
            <a:endParaRPr/>
          </a:p>
          <a:p>
            <a:pPr marL="0" lvl="0" indent="0" algn="just" rtl="0">
              <a:spcBef>
                <a:spcPts val="1200"/>
              </a:spcBef>
              <a:spcAft>
                <a:spcPts val="1200"/>
              </a:spcAft>
              <a:buNone/>
            </a:pPr>
            <a:r>
              <a:rPr lang="pt-BR"/>
              <a:t>Uma boa proposta descreve o serviço ou produto que você está oferecendo, bem como vai apontar a forma que você lidará com a demanda do cliente. Além disso, o documento vai conter um orçamento preliminar.</a:t>
            </a:r>
            <a:endParaRPr/>
          </a:p>
        </p:txBody>
      </p:sp>
      <p:pic>
        <p:nvPicPr>
          <p:cNvPr id="68" name="Google Shape;68;p14"/>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Objetivo</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A proposta comercial é uma apresentação em que uma empresa oferece um produto ou serviço a um cliente em potencial. Seu objetivo é apresentar os pontos que o vendedor considera mais significativos para o cliente.</a:t>
            </a:r>
            <a:endParaRPr/>
          </a:p>
          <a:p>
            <a:pPr marL="0" lvl="0" indent="0" algn="just" rtl="0">
              <a:spcBef>
                <a:spcPts val="1200"/>
              </a:spcBef>
              <a:spcAft>
                <a:spcPts val="0"/>
              </a:spcAft>
              <a:buNone/>
            </a:pPr>
            <a:r>
              <a:rPr lang="pt-BR"/>
              <a:t>Esse documento tem o poder de influenciar o cliente na sua tomada de decisão.</a:t>
            </a:r>
            <a:endParaRPr/>
          </a:p>
          <a:p>
            <a:pPr marL="0" lvl="0" indent="0" algn="just" rtl="0">
              <a:spcBef>
                <a:spcPts val="1200"/>
              </a:spcBef>
              <a:spcAft>
                <a:spcPts val="1200"/>
              </a:spcAft>
              <a:buNone/>
            </a:pPr>
            <a:r>
              <a:rPr lang="pt-BR"/>
              <a:t>Uma proposta comercial é um documento completo, com definições sobre preço, prazos de entrega, características técnicas, etc.</a:t>
            </a:r>
            <a:endParaRPr/>
          </a:p>
        </p:txBody>
      </p:sp>
      <p:pic>
        <p:nvPicPr>
          <p:cNvPr id="75" name="Google Shape;75;p15"/>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Tipos</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a:t>Solicitada - é enviada quando você já tem uma conexão com o comprador em potencial e ele está interessado no que você está vendendo. Normalmente, o próprio comprador pedirá uma proposta.</a:t>
            </a:r>
            <a:endParaRPr/>
          </a:p>
          <a:p>
            <a:pPr marL="457200" lvl="0" indent="-342900" algn="just" rtl="0">
              <a:spcBef>
                <a:spcPts val="0"/>
              </a:spcBef>
              <a:spcAft>
                <a:spcPts val="0"/>
              </a:spcAft>
              <a:buSzPts val="1800"/>
              <a:buChar char="●"/>
            </a:pPr>
            <a:r>
              <a:rPr lang="pt-BR"/>
              <a:t>Não Solicitada - é enviada sem a solicitação explícita de um interessado no que você está vendendo.</a:t>
            </a:r>
            <a:endParaRPr/>
          </a:p>
          <a:p>
            <a:pPr marL="457200" lvl="0" indent="-342900" algn="just" rtl="0">
              <a:spcBef>
                <a:spcPts val="0"/>
              </a:spcBef>
              <a:spcAft>
                <a:spcPts val="0"/>
              </a:spcAft>
              <a:buSzPts val="1800"/>
              <a:buChar char="●"/>
            </a:pPr>
            <a:r>
              <a:rPr lang="pt-BR"/>
              <a:t>Espontânea - As propostas comerciais espontâneas são aquelas enviadas de maneira genérica, sem uma personalização em relação ao cliente em questão. Costumam ser documentos únicos, enviados em quantidade para diferentes contatos.</a:t>
            </a:r>
            <a:endParaRPr/>
          </a:p>
        </p:txBody>
      </p:sp>
      <p:pic>
        <p:nvPicPr>
          <p:cNvPr id="82" name="Google Shape;82;p16"/>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Conteúdo</a:t>
            </a:r>
            <a:endParaRPr/>
          </a:p>
        </p:txBody>
      </p:sp>
      <p:pic>
        <p:nvPicPr>
          <p:cNvPr id="88" name="Google Shape;88;p17"/>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a:t>Título - Sua proposta de negócios deve começar com uma página de título, que deve incluir seu nome, o nome de sua empresa, o nome da pessoa a quem você está enviando sua proposta e a data de envio.</a:t>
            </a:r>
            <a:endParaRPr/>
          </a:p>
          <a:p>
            <a:pPr marL="457200" lvl="0" indent="-342900" algn="just" rtl="0">
              <a:spcBef>
                <a:spcPts val="0"/>
              </a:spcBef>
              <a:spcAft>
                <a:spcPts val="0"/>
              </a:spcAft>
              <a:buSzPts val="1800"/>
              <a:buChar char="●"/>
            </a:pPr>
            <a:r>
              <a:rPr lang="pt-BR"/>
              <a:t>Índice - Permite que o leitor possa ver o que está incluído em seu documento. Para facilitar, quando o documento for digital, pense em tornar esta seção clicável adicionando o link para que ele possa pular facilmente para qualquer página.</a:t>
            </a:r>
            <a:endParaRPr/>
          </a:p>
          <a:p>
            <a:pPr marL="457200" lvl="0" indent="-342900" algn="just" rtl="0">
              <a:spcBef>
                <a:spcPts val="0"/>
              </a:spcBef>
              <a:spcAft>
                <a:spcPts val="0"/>
              </a:spcAft>
              <a:buSzPts val="1800"/>
              <a:buChar char="●"/>
            </a:pPr>
            <a:r>
              <a:rPr lang="pt-BR"/>
              <a:t>Sumário Executivo - Resuma as informações mais importantes da proposta comercial. Podem ser os highlights do documento, como uma forma de preparar o leitor para o que está por vir.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Conteúdo</a:t>
            </a:r>
            <a:endParaRPr/>
          </a:p>
        </p:txBody>
      </p:sp>
      <p:pic>
        <p:nvPicPr>
          <p:cNvPr id="95" name="Google Shape;95;p18"/>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
        <p:nvSpPr>
          <p:cNvPr id="96" name="Google Shape;9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Char char="●"/>
            </a:pPr>
            <a:r>
              <a:rPr lang="pt-BR"/>
              <a:t>Declaração do problema - O objetivo de uma proposta comercial é resolver o problema do cliente. Por isso, você deve delinear a definição do problema da forma mais clara possível.</a:t>
            </a:r>
            <a:endParaRPr/>
          </a:p>
          <a:p>
            <a:pPr marL="457200" lvl="0" indent="-334327" algn="just" rtl="0">
              <a:spcBef>
                <a:spcPts val="0"/>
              </a:spcBef>
              <a:spcAft>
                <a:spcPts val="0"/>
              </a:spcAft>
              <a:buSzPct val="100000"/>
              <a:buChar char="●"/>
            </a:pPr>
            <a:r>
              <a:rPr lang="pt-BR"/>
              <a:t>Solução proposta - A solução proposta mostra como seu negócio pode resolver as dores do cliente em potencial.</a:t>
            </a:r>
            <a:endParaRPr/>
          </a:p>
          <a:p>
            <a:pPr marL="457200" lvl="0" indent="-334327" algn="just" rtl="0">
              <a:spcBef>
                <a:spcPts val="0"/>
              </a:spcBef>
              <a:spcAft>
                <a:spcPts val="0"/>
              </a:spcAft>
              <a:buSzPct val="100000"/>
              <a:buChar char="●"/>
            </a:pPr>
            <a:r>
              <a:rPr lang="pt-BR"/>
              <a:t>Qualificações - As qualificações servem para que o cliente em potencial confie na sua empresa. Afinal, até agora, tudo que você fez foi basicamente conversar.</a:t>
            </a:r>
            <a:endParaRPr/>
          </a:p>
          <a:p>
            <a:pPr marL="457200" lvl="0" indent="-334327" algn="just" rtl="0">
              <a:spcBef>
                <a:spcPts val="0"/>
              </a:spcBef>
              <a:spcAft>
                <a:spcPts val="0"/>
              </a:spcAft>
              <a:buSzPct val="100000"/>
              <a:buChar char="●"/>
            </a:pPr>
            <a:r>
              <a:rPr lang="pt-BR"/>
              <a:t>Cronograma - Antes de receber o “sim” ou “não”, que tal se mostrar proativo e oferecer um cronograma de entregas preliminar? É uma forma de ganhar sua confiança e mostrar que quer trabalhar com ele. Você pode fazer isso criando um fluxograma, ou um roadmap de etapas com prazos predefinidos, ou mesmo um infográfico formatado como uma linha do tempo.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Conteúdo</a:t>
            </a:r>
            <a:endParaRPr/>
          </a:p>
        </p:txBody>
      </p:sp>
      <p:pic>
        <p:nvPicPr>
          <p:cNvPr id="102" name="Google Shape;102;p19"/>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pt-BR"/>
              <a:t>Preços, faturamentos e informações legais - Chegando ao fim, após detalhar sua oferta e seus pontos, é hora de definir preços, condições e demais informações legais referentes ao pagamento. Aqui, não há mistério: seu preço é definido muito antes da proposta comercial. Mas é bacana oferecer opções e pacotes diferentes para que o cliente em potencial tenha espaço para adequar seu orçamento.</a:t>
            </a:r>
            <a:endParaRPr/>
          </a:p>
          <a:p>
            <a:pPr marL="457200" lvl="0" indent="-342900" algn="just" rtl="0">
              <a:spcBef>
                <a:spcPts val="0"/>
              </a:spcBef>
              <a:spcAft>
                <a:spcPts val="0"/>
              </a:spcAft>
              <a:buSzPts val="1800"/>
              <a:buChar char="●"/>
            </a:pPr>
            <a:r>
              <a:rPr lang="pt-BR"/>
              <a:t>Termos e condições - Por fim, resuma tudo o que você prometeu entregar ao longo de sua proposta comercial. Além disso, resuma o que você espera de seu comprador em potencial. Vale relembrar alguns pontos, como o cronograma preliminar do projeto, bem como métodos de pagamento e demais detalhes importantes. Dessa forma, ambas as partes saberão o que está sendo combinado.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Conteúdo</a:t>
            </a:r>
            <a:endParaRPr/>
          </a:p>
        </p:txBody>
      </p:sp>
      <p:pic>
        <p:nvPicPr>
          <p:cNvPr id="109" name="Google Shape;109;p20"/>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pt-BR"/>
              <a:t>Aprovação - A proposta comercial é o começo de uma jornada, um passo necessário é de extrema importância. É por isso que, uma vez que as condições sejam acordadas, é necessário oficializar tudo.</a:t>
            </a:r>
            <a:endParaRPr/>
          </a:p>
          <a:p>
            <a:pPr marL="457200" lvl="0" indent="0" algn="just" rtl="0">
              <a:spcBef>
                <a:spcPts val="1200"/>
              </a:spcBef>
              <a:spcAft>
                <a:spcPts val="0"/>
              </a:spcAft>
              <a:buNone/>
            </a:pPr>
            <a:r>
              <a:rPr lang="pt-BR"/>
              <a:t>Na sua própria proposta comercial, você pode incluir uma seção de assinaturas — que inclua tanto as suas como o espaço para o cliente assinar.</a:t>
            </a:r>
            <a:endParaRPr/>
          </a:p>
          <a:p>
            <a:pPr marL="457200" lvl="0" indent="0" algn="just" rtl="0">
              <a:spcBef>
                <a:spcPts val="1200"/>
              </a:spcBef>
              <a:spcAft>
                <a:spcPts val="1200"/>
              </a:spcAft>
              <a:buNone/>
            </a:pPr>
            <a:r>
              <a:rPr lang="pt-BR"/>
              <a:t>Nessa seção, vale também relembrar os canais e formas de contato da empresa, horários de atendimento, e-mails, CNPJ, entre outros.</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Apresentação na tela (16:9)</PresentationFormat>
  <Paragraphs>46</Paragraphs>
  <Slides>8</Slides>
  <Notes>8</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vt:i4>
      </vt:variant>
    </vt:vector>
  </HeadingPairs>
  <TitlesOfParts>
    <vt:vector size="11" baseType="lpstr">
      <vt:lpstr>Proxima Nova</vt:lpstr>
      <vt:lpstr>Arial</vt:lpstr>
      <vt:lpstr>Spearmint</vt:lpstr>
      <vt:lpstr>Programador WEB</vt:lpstr>
      <vt:lpstr>Proposta Comercial</vt:lpstr>
      <vt:lpstr>Objetivo</vt:lpstr>
      <vt:lpstr>Tipos</vt:lpstr>
      <vt:lpstr>Conteúdo</vt:lpstr>
      <vt:lpstr>Conteúdo</vt:lpstr>
      <vt:lpstr>Conteúdo</vt:lpstr>
      <vt:lpstr>Conteúdo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Programador WEB</dc:title>
  <cp:lastModifiedBy>Aluno Project 01</cp:lastModifiedBy>
  <cp:revision>1</cp:revision>
  <dcterms:modified xsi:type="dcterms:W3CDTF">2023-02-10T16:43:54Z</dcterms:modified>
</cp:coreProperties>
</file>