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33b2dc00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33b2dc00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33b2dc00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33b2dc00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A tempestade de ideias virá quando o grupo começar a responder esses questionamentos. Se, por exemplo, for identificado que a frota que faz as entregas está abaixo do necessário, pode-se sugerir como ideias: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Aumentar a frota;</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Investir em parcerias com empresas de entrega terceirizada;</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Automatizar determinados processos para otimizar a entrega;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33b2dc00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33b2dc00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33b2dc00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33b2dc00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 esse ponto de partida, várias ideias podem ser colocadas à mesa, como: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Lançar novos produtos;</a:t>
            </a:r>
            <a:endParaRPr/>
          </a:p>
          <a:p>
            <a:pPr indent="0" lvl="0" marL="0" rtl="0" algn="l">
              <a:spcBef>
                <a:spcPts val="0"/>
              </a:spcBef>
              <a:spcAft>
                <a:spcPts val="0"/>
              </a:spcAft>
              <a:buNone/>
            </a:pPr>
            <a:r>
              <a:rPr lang="pt-BR"/>
              <a:t>Oferecer a possibilidade de efetuar pagamentos com cartão de crédito;</a:t>
            </a:r>
            <a:endParaRPr/>
          </a:p>
          <a:p>
            <a:pPr indent="0" lvl="0" marL="0" rtl="0" algn="l">
              <a:spcBef>
                <a:spcPts val="0"/>
              </a:spcBef>
              <a:spcAft>
                <a:spcPts val="0"/>
              </a:spcAft>
              <a:buNone/>
            </a:pPr>
            <a:r>
              <a:rPr lang="pt-BR"/>
              <a:t>Fazer promoções;</a:t>
            </a:r>
            <a:endParaRPr/>
          </a:p>
          <a:p>
            <a:pPr indent="0" lvl="0" marL="0" rtl="0" algn="l">
              <a:spcBef>
                <a:spcPts val="0"/>
              </a:spcBef>
              <a:spcAft>
                <a:spcPts val="0"/>
              </a:spcAft>
              <a:buNone/>
            </a:pPr>
            <a:r>
              <a:rPr lang="pt-BR"/>
              <a:t>Campanhas de fidelização;</a:t>
            </a:r>
            <a:endParaRPr/>
          </a:p>
          <a:p>
            <a:pPr indent="0" lvl="0" marL="0" rtl="0" algn="l">
              <a:spcBef>
                <a:spcPts val="0"/>
              </a:spcBef>
              <a:spcAft>
                <a:spcPts val="0"/>
              </a:spcAft>
              <a:buNone/>
            </a:pPr>
            <a:r>
              <a:rPr lang="pt-BR"/>
              <a:t>Publicidade local;</a:t>
            </a:r>
            <a:endParaRPr/>
          </a:p>
          <a:p>
            <a:pPr indent="0" lvl="0" marL="0" rtl="0" algn="l">
              <a:spcBef>
                <a:spcPts val="0"/>
              </a:spcBef>
              <a:spcAft>
                <a:spcPts val="0"/>
              </a:spcAft>
              <a:buNone/>
            </a:pPr>
            <a:r>
              <a:rPr lang="pt-BR"/>
              <a:t>Marketing digital;</a:t>
            </a:r>
            <a:endParaRPr/>
          </a:p>
          <a:p>
            <a:pPr indent="0" lvl="0" marL="0" rtl="0" algn="l">
              <a:spcBef>
                <a:spcPts val="0"/>
              </a:spcBef>
              <a:spcAft>
                <a:spcPts val="0"/>
              </a:spcAft>
              <a:buNone/>
            </a:pPr>
            <a:r>
              <a:rPr lang="pt-BR"/>
              <a:t>Possibilidade de fazer compras pela internet com entrega a domicílio.</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33b2dc00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33b2dc00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rPr>
              <a:t>Todos os dias, processamos diversos dados para formular nossos pensamentos e ações.</a:t>
            </a:r>
            <a:endParaRPr>
              <a:solidFill>
                <a:schemeClr val="dk1"/>
              </a:solidFill>
            </a:endParaRPr>
          </a:p>
          <a:p>
            <a:pPr indent="0" lvl="0" marL="0" rtl="0" algn="l">
              <a:spcBef>
                <a:spcPts val="0"/>
              </a:spcBef>
              <a:spcAft>
                <a:spcPts val="0"/>
              </a:spcAft>
              <a:buNone/>
            </a:pPr>
            <a:r>
              <a:rPr lang="pt-BR">
                <a:solidFill>
                  <a:schemeClr val="dk1"/>
                </a:solidFill>
              </a:rPr>
              <a:t>No meio de tantos processos, algumas informações podem ficar “soltas” e perder seu sentido original.</a:t>
            </a:r>
            <a:endParaRPr>
              <a:solidFill>
                <a:schemeClr val="dk1"/>
              </a:solidFill>
            </a:endParaRPr>
          </a:p>
          <a:p>
            <a:pPr indent="0" lvl="0" marL="0" rtl="0" algn="l">
              <a:spcBef>
                <a:spcPts val="0"/>
              </a:spcBef>
              <a:spcAft>
                <a:spcPts val="0"/>
              </a:spcAft>
              <a:buNone/>
            </a:pPr>
            <a:r>
              <a:rPr lang="pt-BR">
                <a:solidFill>
                  <a:schemeClr val="dk1"/>
                </a:solidFill>
              </a:rPr>
              <a:t>Essa confusão faz com que a mente entre em desordem e, dessa forma, alguns aspectos da nossa vida podem ser prejudicados.</a:t>
            </a:r>
            <a:endParaRPr>
              <a:solidFill>
                <a:schemeClr val="dk1"/>
              </a:solidFill>
            </a:endParaRPr>
          </a:p>
          <a:p>
            <a:pPr indent="0" lvl="0" marL="0" rtl="0" algn="l">
              <a:spcBef>
                <a:spcPts val="0"/>
              </a:spcBef>
              <a:spcAft>
                <a:spcPts val="0"/>
              </a:spcAft>
              <a:buNone/>
            </a:pPr>
            <a:r>
              <a:rPr lang="pt-BR">
                <a:solidFill>
                  <a:schemeClr val="dk1"/>
                </a:solidFill>
              </a:rPr>
              <a:t>Afinal, seja nos estudos, no trabalho ou em qualquer outra atividade, é preciso “amarrar” o conteúdo para que tudo fique bem alinhado.</a:t>
            </a:r>
            <a:endParaRPr>
              <a:solidFill>
                <a:schemeClr val="dk1"/>
              </a:solidFill>
            </a:endParaRPr>
          </a:p>
          <a:p>
            <a:pPr indent="0" lvl="0" marL="0" rtl="0" algn="l">
              <a:spcBef>
                <a:spcPts val="0"/>
              </a:spcBef>
              <a:spcAft>
                <a:spcPts val="0"/>
              </a:spcAft>
              <a:buNone/>
            </a:pPr>
            <a:r>
              <a:rPr lang="pt-BR">
                <a:solidFill>
                  <a:schemeClr val="dk1"/>
                </a:solidFill>
              </a:rPr>
              <a:t>Para isso, o uso dos mapas mentais é uma ótima forma de estruturar conhecimentos e organizá-los.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33b2dc00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33b2dc00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rPr>
              <a:t>https://app.mindmup.com/map/new/</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33b2dc00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33b2dc00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rPr>
              <a:t>https://app.mindmup.com/map/new/</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33b2dc00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033b2dc00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rPr>
              <a:t>Um dos principais motivos pelos quais o moodboard existe é ajudar na definição do estilo de um projeto.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Pense em um produto. É um recipiente de vidro, pequeno e redondo. Dentro dele, existe um líquido cheiroso. Sem essência e estética — ou estilo —, o perfume não teria graça. Quando pensamos nas inúmeras marcas que existem, a necessidade de encontrar a própria estética fica ainda maior!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Existem perfumes para mulheres independentes e decididas, praticantes de esportes, pais, crianças, discretos, ousados… Tudo isso define uma marca e auxilia na entrega de valor de qualquer produto.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pt-BR">
                <a:solidFill>
                  <a:schemeClr val="dk1"/>
                </a:solidFill>
              </a:rPr>
              <a:t>O moodboard, então, entra para ajudar na definição dos aspectos que transformam um projeto em algo singular. Ele é a base para entender as cores, os elementos gráficos, o direcionamento visual e qualquer outra definição necessária para criar conceitos criativos.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33b2dc00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33b2dc00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33b2dc00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33b2dc00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33b2dc00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33b2dc00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Em outras palavras, o brainstorming é uma situação em que um grupo de pessoas se reúne para gerar novas ideias e soluções em torno de um domínio específico de interesse, removendo inibições. As pessoas são capazes de pensar mais livremente e sugerem o maior número possível de novas ideias espontâneas. Todas as ideias são anotadas sem críticas e após a sessão de brainstorming as ideias são avaliadas.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33b2dc00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33b2dc00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33b2dc00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33b2dc00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33b2dc00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33b2dc00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33b2dc00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33b2dc00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33b2dc00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33b2dc00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33b2dc00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33b2dc00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Programador Web</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Aula 2 - Técnicas de Criatividade</a:t>
            </a:r>
            <a:endParaRPr/>
          </a:p>
        </p:txBody>
      </p:sp>
      <p:pic>
        <p:nvPicPr>
          <p:cNvPr id="130" name="Google Shape;130;p13"/>
          <p:cNvPicPr preferRelativeResize="0"/>
          <p:nvPr/>
        </p:nvPicPr>
        <p:blipFill rotWithShape="1">
          <a:blip r:embed="rId3">
            <a:alphaModFix/>
          </a:blip>
          <a:srcRect b="0" l="0" r="0" t="0"/>
          <a:stretch/>
        </p:blipFill>
        <p:spPr>
          <a:xfrm>
            <a:off x="3609063" y="510299"/>
            <a:ext cx="1925873" cy="1128450"/>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Etapas</a:t>
            </a:r>
            <a:endParaRPr/>
          </a:p>
        </p:txBody>
      </p:sp>
      <p:sp>
        <p:nvSpPr>
          <p:cNvPr id="192" name="Google Shape;192;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pt-BR" sz="1900"/>
              <a:t>Definição - Soluções medianas e ruins foram descartadas.</a:t>
            </a:r>
            <a:endParaRPr sz="1900"/>
          </a:p>
          <a:p>
            <a:pPr indent="-349250" lvl="0" marL="457200" rtl="0" algn="just">
              <a:spcBef>
                <a:spcPts val="0"/>
              </a:spcBef>
              <a:spcAft>
                <a:spcPts val="0"/>
              </a:spcAft>
              <a:buSzPts val="1900"/>
              <a:buChar char="●"/>
            </a:pPr>
            <a:r>
              <a:rPr lang="pt-BR" sz="1900"/>
              <a:t>Mostre a todos do grupo quais ideias se destacaram e explique exatamente o porque estas são as escolhidas para resolver o problema.</a:t>
            </a:r>
            <a:endParaRPr sz="1900"/>
          </a:p>
          <a:p>
            <a:pPr indent="-349250" lvl="0" marL="457200" rtl="0" algn="just">
              <a:spcBef>
                <a:spcPts val="0"/>
              </a:spcBef>
              <a:spcAft>
                <a:spcPts val="0"/>
              </a:spcAft>
              <a:buSzPts val="1900"/>
              <a:buChar char="●"/>
            </a:pPr>
            <a:r>
              <a:rPr lang="pt-BR" sz="1900"/>
              <a:t>Agora é o momento de se aprofundar um pouco mais nas ideias selecionadas. Não é necessário manter toda a equipe para participar deste momento. Três pessoas podem ser o suficiente.</a:t>
            </a:r>
            <a:endParaRPr sz="1900"/>
          </a:p>
        </p:txBody>
      </p:sp>
      <p:pic>
        <p:nvPicPr>
          <p:cNvPr id="193" name="Google Shape;193;p22"/>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Exemplo</a:t>
            </a:r>
            <a:endParaRPr/>
          </a:p>
        </p:txBody>
      </p:sp>
      <p:sp>
        <p:nvSpPr>
          <p:cNvPr id="199" name="Google Shape;19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pt-BR" sz="1700"/>
              <a:t>Uma empresa de e-commerce não está conseguindo entregar todos os pedidos feitos no site dentro do prazo estipulado.</a:t>
            </a:r>
            <a:endParaRPr sz="1700"/>
          </a:p>
          <a:p>
            <a:pPr indent="-336550" lvl="0" marL="457200" rtl="0" algn="just">
              <a:spcBef>
                <a:spcPts val="0"/>
              </a:spcBef>
              <a:spcAft>
                <a:spcPts val="0"/>
              </a:spcAft>
              <a:buSzPts val="1700"/>
              <a:buChar char="●"/>
            </a:pPr>
            <a:r>
              <a:rPr lang="pt-BR" sz="1700"/>
              <a:t>Para resolver podemos fazer algumas perguntas:</a:t>
            </a:r>
            <a:endParaRPr sz="1700"/>
          </a:p>
          <a:p>
            <a:pPr indent="-336550" lvl="0" marL="457200" rtl="0" algn="just">
              <a:spcBef>
                <a:spcPts val="0"/>
              </a:spcBef>
              <a:spcAft>
                <a:spcPts val="0"/>
              </a:spcAft>
              <a:buSzPts val="1700"/>
              <a:buChar char="●"/>
            </a:pPr>
            <a:r>
              <a:rPr lang="pt-BR" sz="1700"/>
              <a:t>Em média, por quanto tempo as entregas atrasam?</a:t>
            </a:r>
            <a:endParaRPr sz="1700"/>
          </a:p>
          <a:p>
            <a:pPr indent="-336550" lvl="0" marL="457200" rtl="0" algn="just">
              <a:spcBef>
                <a:spcPts val="0"/>
              </a:spcBef>
              <a:spcAft>
                <a:spcPts val="0"/>
              </a:spcAft>
              <a:buSzPts val="1700"/>
              <a:buChar char="●"/>
            </a:pPr>
            <a:r>
              <a:rPr lang="pt-BR" sz="1700"/>
              <a:t>Como é o processo de comunicação entre a compra realizada e o setor que deverá fazer a entrega?</a:t>
            </a:r>
            <a:endParaRPr sz="1700"/>
          </a:p>
          <a:p>
            <a:pPr indent="-336550" lvl="0" marL="457200" rtl="0" algn="just">
              <a:spcBef>
                <a:spcPts val="0"/>
              </a:spcBef>
              <a:spcAft>
                <a:spcPts val="0"/>
              </a:spcAft>
              <a:buSzPts val="1700"/>
              <a:buChar char="●"/>
            </a:pPr>
            <a:r>
              <a:rPr lang="pt-BR" sz="1700"/>
              <a:t>Qual é o atual volume da frota responsável por cobrir todos os pedidos?</a:t>
            </a:r>
            <a:endParaRPr sz="1700"/>
          </a:p>
        </p:txBody>
      </p:sp>
      <p:pic>
        <p:nvPicPr>
          <p:cNvPr id="200" name="Google Shape;200;p23"/>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Exemplo</a:t>
            </a:r>
            <a:endParaRPr/>
          </a:p>
        </p:txBody>
      </p:sp>
      <p:sp>
        <p:nvSpPr>
          <p:cNvPr id="206" name="Google Shape;20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500"/>
              <a:t>O mesmo produto que a sua empresa comercializa está sendo mais vendido pelo concorrente.</a:t>
            </a:r>
            <a:endParaRPr sz="1500"/>
          </a:p>
          <a:p>
            <a:pPr indent="0" lvl="0" marL="0" rtl="0" algn="just">
              <a:spcBef>
                <a:spcPts val="1200"/>
              </a:spcBef>
              <a:spcAft>
                <a:spcPts val="0"/>
              </a:spcAft>
              <a:buNone/>
            </a:pPr>
            <a:r>
              <a:rPr lang="pt-BR" sz="1500"/>
              <a:t>Questionamentos para estimular a geração de ideias:</a:t>
            </a:r>
            <a:endParaRPr sz="1500"/>
          </a:p>
          <a:p>
            <a:pPr indent="-323850" lvl="0" marL="457200" rtl="0" algn="just">
              <a:spcBef>
                <a:spcPts val="1200"/>
              </a:spcBef>
              <a:spcAft>
                <a:spcPts val="0"/>
              </a:spcAft>
              <a:buSzPts val="1500"/>
              <a:buChar char="●"/>
            </a:pPr>
            <a:r>
              <a:rPr lang="pt-BR" sz="1500"/>
              <a:t>Quais são as estratégias de marketing do concorrente?</a:t>
            </a:r>
            <a:endParaRPr sz="1500"/>
          </a:p>
          <a:p>
            <a:pPr indent="-323850" lvl="0" marL="457200" rtl="0" algn="just">
              <a:spcBef>
                <a:spcPts val="0"/>
              </a:spcBef>
              <a:spcAft>
                <a:spcPts val="0"/>
              </a:spcAft>
              <a:buSzPts val="1500"/>
              <a:buChar char="●"/>
            </a:pPr>
            <a:r>
              <a:rPr lang="pt-BR" sz="1500"/>
              <a:t>Que estratégias podem ser adotadas para aumentar as vendas? (atendimento, marketing, pós-venda, etc.).</a:t>
            </a:r>
            <a:endParaRPr sz="1500"/>
          </a:p>
          <a:p>
            <a:pPr indent="-323850" lvl="0" marL="457200" rtl="0" algn="just">
              <a:spcBef>
                <a:spcPts val="0"/>
              </a:spcBef>
              <a:spcAft>
                <a:spcPts val="0"/>
              </a:spcAft>
              <a:buSzPts val="1500"/>
              <a:buChar char="●"/>
            </a:pPr>
            <a:r>
              <a:rPr lang="pt-BR" sz="1500"/>
              <a:t>Como criar diferenciações no produto e chamar a atenção do público?</a:t>
            </a:r>
            <a:endParaRPr sz="1500"/>
          </a:p>
          <a:p>
            <a:pPr indent="-323850" lvl="0" marL="457200" rtl="0" algn="just">
              <a:spcBef>
                <a:spcPts val="0"/>
              </a:spcBef>
              <a:spcAft>
                <a:spcPts val="0"/>
              </a:spcAft>
              <a:buSzPts val="1500"/>
              <a:buChar char="●"/>
            </a:pPr>
            <a:r>
              <a:rPr lang="pt-BR" sz="1500"/>
              <a:t>Como é possível melhorar a experiência do cliente com a marca?</a:t>
            </a:r>
            <a:endParaRPr sz="1500"/>
          </a:p>
          <a:p>
            <a:pPr indent="0" lvl="0" marL="0" rtl="0" algn="just">
              <a:spcBef>
                <a:spcPts val="1200"/>
              </a:spcBef>
              <a:spcAft>
                <a:spcPts val="1200"/>
              </a:spcAft>
              <a:buNone/>
            </a:pPr>
            <a:r>
              <a:t/>
            </a:r>
            <a:endParaRPr sz="1500"/>
          </a:p>
        </p:txBody>
      </p:sp>
      <p:pic>
        <p:nvPicPr>
          <p:cNvPr id="207" name="Google Shape;207;p24"/>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Exemplo</a:t>
            </a:r>
            <a:endParaRPr/>
          </a:p>
        </p:txBody>
      </p:sp>
      <p:sp>
        <p:nvSpPr>
          <p:cNvPr id="213" name="Google Shape;213;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2000"/>
              <a:t>Como atrair mais clientes?</a:t>
            </a:r>
            <a:endParaRPr sz="2000"/>
          </a:p>
          <a:p>
            <a:pPr indent="0" lvl="0" marL="0" rtl="0" algn="just">
              <a:spcBef>
                <a:spcPts val="1200"/>
              </a:spcBef>
              <a:spcAft>
                <a:spcPts val="0"/>
              </a:spcAft>
              <a:buNone/>
            </a:pPr>
            <a:r>
              <a:t/>
            </a:r>
            <a:endParaRPr sz="2000"/>
          </a:p>
          <a:p>
            <a:pPr indent="0" lvl="0" marL="0" rtl="0" algn="just">
              <a:spcBef>
                <a:spcPts val="1200"/>
              </a:spcBef>
              <a:spcAft>
                <a:spcPts val="1200"/>
              </a:spcAft>
              <a:buNone/>
            </a:pPr>
            <a:r>
              <a:t/>
            </a:r>
            <a:endParaRPr sz="2000"/>
          </a:p>
        </p:txBody>
      </p:sp>
      <p:pic>
        <p:nvPicPr>
          <p:cNvPr id="214" name="Google Shape;214;p25"/>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Mapa Mental</a:t>
            </a:r>
            <a:endParaRPr/>
          </a:p>
        </p:txBody>
      </p:sp>
      <p:sp>
        <p:nvSpPr>
          <p:cNvPr id="220" name="Google Shape;220;p26"/>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pt-BR" sz="1400"/>
              <a:t>Um mapa mental é um diagrama usado para organizar visualmente as informações em uma hierarquia, mostrando as relações entre as partes do todo. Muitas vezes, é criado em torno de um único conceito, desenhado como uma imagem no centro de uma página em branco, ao qual são adicionadas representações associadas de ideias, como imagens, palavras e partes de palavras. As ideias principais estão conectadas diretamente ao conceito central, e outras ideias se ramificam dessas ideias principais.</a:t>
            </a:r>
            <a:endParaRPr sz="1400"/>
          </a:p>
          <a:p>
            <a:pPr indent="0" lvl="0" marL="0" rtl="0" algn="just">
              <a:lnSpc>
                <a:spcPct val="95000"/>
              </a:lnSpc>
              <a:spcBef>
                <a:spcPts val="1200"/>
              </a:spcBef>
              <a:spcAft>
                <a:spcPts val="1200"/>
              </a:spcAft>
              <a:buNone/>
            </a:pPr>
            <a:r>
              <a:t/>
            </a:r>
            <a:endParaRPr sz="1400"/>
          </a:p>
        </p:txBody>
      </p:sp>
      <p:pic>
        <p:nvPicPr>
          <p:cNvPr id="221" name="Google Shape;221;p26"/>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pic>
        <p:nvPicPr>
          <p:cNvPr id="222" name="Google Shape;222;p26"/>
          <p:cNvPicPr preferRelativeResize="0"/>
          <p:nvPr/>
        </p:nvPicPr>
        <p:blipFill rotWithShape="1">
          <a:blip r:embed="rId4">
            <a:alphaModFix/>
          </a:blip>
          <a:srcRect b="0" l="6409" r="6972" t="20929"/>
          <a:stretch/>
        </p:blipFill>
        <p:spPr>
          <a:xfrm>
            <a:off x="4572150" y="2151550"/>
            <a:ext cx="4100099" cy="21263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Mapa Mental</a:t>
            </a:r>
            <a:endParaRPr/>
          </a:p>
        </p:txBody>
      </p:sp>
      <p:sp>
        <p:nvSpPr>
          <p:cNvPr id="228" name="Google Shape;228;p27"/>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1800"/>
              <a:t>https://app.mindmup.com/map/new/</a:t>
            </a:r>
            <a:endParaRPr sz="1800"/>
          </a:p>
          <a:p>
            <a:pPr indent="0" lvl="0" marL="0" rtl="0" algn="just">
              <a:spcBef>
                <a:spcPts val="1200"/>
              </a:spcBef>
              <a:spcAft>
                <a:spcPts val="1200"/>
              </a:spcAft>
              <a:buNone/>
            </a:pPr>
            <a:r>
              <a:t/>
            </a:r>
            <a:endParaRPr sz="1800"/>
          </a:p>
        </p:txBody>
      </p:sp>
      <p:pic>
        <p:nvPicPr>
          <p:cNvPr id="229" name="Google Shape;229;p27"/>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pic>
        <p:nvPicPr>
          <p:cNvPr id="230" name="Google Shape;230;p27"/>
          <p:cNvPicPr preferRelativeResize="0"/>
          <p:nvPr/>
        </p:nvPicPr>
        <p:blipFill rotWithShape="1">
          <a:blip r:embed="rId4">
            <a:alphaModFix/>
          </a:blip>
          <a:srcRect b="36410" l="33702" r="24980" t="31606"/>
          <a:stretch/>
        </p:blipFill>
        <p:spPr>
          <a:xfrm>
            <a:off x="4572000" y="2306100"/>
            <a:ext cx="4173326" cy="1817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Mapa Mental</a:t>
            </a:r>
            <a:endParaRPr/>
          </a:p>
        </p:txBody>
      </p:sp>
      <p:pic>
        <p:nvPicPr>
          <p:cNvPr id="236" name="Google Shape;236;p28"/>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pic>
        <p:nvPicPr>
          <p:cNvPr id="237" name="Google Shape;237;p28"/>
          <p:cNvPicPr preferRelativeResize="0"/>
          <p:nvPr/>
        </p:nvPicPr>
        <p:blipFill rotWithShape="1">
          <a:blip r:embed="rId4">
            <a:alphaModFix/>
          </a:blip>
          <a:srcRect b="16646" l="10613" r="36369" t="19032"/>
          <a:stretch/>
        </p:blipFill>
        <p:spPr>
          <a:xfrm>
            <a:off x="642275" y="502100"/>
            <a:ext cx="6032424" cy="411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Painéis</a:t>
            </a:r>
            <a:r>
              <a:rPr lang="pt-BR"/>
              <a:t> </a:t>
            </a:r>
            <a:r>
              <a:rPr lang="pt-BR"/>
              <a:t>Semânticos</a:t>
            </a:r>
            <a:endParaRPr/>
          </a:p>
        </p:txBody>
      </p:sp>
      <p:sp>
        <p:nvSpPr>
          <p:cNvPr id="243" name="Google Shape;243;p29"/>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1400"/>
              <a:t>Um mood board é um tipo de apresentação visual ou 'colagem' que consiste em imagens, texto e amostras de objetos em uma composição. Pode ser baseado em um tópico definido ou pode ser qualquer material escolhido aleatoriamente. Um mood board pode ser usado para transmitir uma ideia geral ou sentimento sobre um tópico específico. Eles podem ser físicos ou digitais e podem ser ferramentas de apresentação eficazes.</a:t>
            </a:r>
            <a:endParaRPr sz="1400"/>
          </a:p>
        </p:txBody>
      </p:sp>
      <p:pic>
        <p:nvPicPr>
          <p:cNvPr id="244" name="Google Shape;244;p29"/>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pic>
        <p:nvPicPr>
          <p:cNvPr id="245" name="Google Shape;245;p29"/>
          <p:cNvPicPr preferRelativeResize="0"/>
          <p:nvPr/>
        </p:nvPicPr>
        <p:blipFill rotWithShape="1">
          <a:blip r:embed="rId4">
            <a:alphaModFix/>
          </a:blip>
          <a:srcRect b="4542" l="9822" r="11095" t="10235"/>
          <a:stretch/>
        </p:blipFill>
        <p:spPr>
          <a:xfrm>
            <a:off x="4633325" y="1941788"/>
            <a:ext cx="4192548" cy="2545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Painéis Semânticos</a:t>
            </a:r>
            <a:endParaRPr/>
          </a:p>
        </p:txBody>
      </p:sp>
      <p:pic>
        <p:nvPicPr>
          <p:cNvPr id="251" name="Google Shape;251;p30"/>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pic>
        <p:nvPicPr>
          <p:cNvPr id="252" name="Google Shape;252;p30"/>
          <p:cNvPicPr preferRelativeResize="0"/>
          <p:nvPr/>
        </p:nvPicPr>
        <p:blipFill rotWithShape="1">
          <a:blip r:embed="rId4">
            <a:alphaModFix/>
          </a:blip>
          <a:srcRect b="0" l="0" r="0" t="0"/>
          <a:stretch/>
        </p:blipFill>
        <p:spPr>
          <a:xfrm>
            <a:off x="2374799" y="1864807"/>
            <a:ext cx="1567926" cy="2768195"/>
          </a:xfrm>
          <a:prstGeom prst="rect">
            <a:avLst/>
          </a:prstGeom>
          <a:noFill/>
          <a:ln>
            <a:noFill/>
          </a:ln>
        </p:spPr>
      </p:pic>
      <p:pic>
        <p:nvPicPr>
          <p:cNvPr id="253" name="Google Shape;253;p30"/>
          <p:cNvPicPr preferRelativeResize="0"/>
          <p:nvPr/>
        </p:nvPicPr>
        <p:blipFill rotWithShape="1">
          <a:blip r:embed="rId5">
            <a:alphaModFix/>
          </a:blip>
          <a:srcRect b="0" l="0" r="0" t="0"/>
          <a:stretch/>
        </p:blipFill>
        <p:spPr>
          <a:xfrm>
            <a:off x="4823975" y="1864800"/>
            <a:ext cx="2125917" cy="276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Técnicas de Criatividade</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pt-BR" sz="2200"/>
              <a:t>Brainstorming</a:t>
            </a:r>
            <a:endParaRPr sz="2200"/>
          </a:p>
          <a:p>
            <a:pPr indent="-368300" lvl="0" marL="457200" rtl="0" algn="l">
              <a:spcBef>
                <a:spcPts val="0"/>
              </a:spcBef>
              <a:spcAft>
                <a:spcPts val="0"/>
              </a:spcAft>
              <a:buSzPts val="2200"/>
              <a:buChar char="●"/>
            </a:pPr>
            <a:r>
              <a:rPr lang="pt-BR" sz="2200"/>
              <a:t>Mapas Mentais</a:t>
            </a:r>
            <a:endParaRPr sz="2200"/>
          </a:p>
          <a:p>
            <a:pPr indent="-368300" lvl="0" marL="457200" rtl="0" algn="l">
              <a:spcBef>
                <a:spcPts val="0"/>
              </a:spcBef>
              <a:spcAft>
                <a:spcPts val="0"/>
              </a:spcAft>
              <a:buSzPts val="2200"/>
              <a:buChar char="●"/>
            </a:pPr>
            <a:r>
              <a:rPr lang="pt-BR" sz="2200"/>
              <a:t>Painéis Semânticos</a:t>
            </a:r>
            <a:endParaRPr sz="2200"/>
          </a:p>
          <a:p>
            <a:pPr indent="0" lvl="0" marL="0" rtl="0" algn="l">
              <a:spcBef>
                <a:spcPts val="1200"/>
              </a:spcBef>
              <a:spcAft>
                <a:spcPts val="1200"/>
              </a:spcAft>
              <a:buNone/>
            </a:pPr>
            <a:r>
              <a:t/>
            </a:r>
            <a:endParaRPr sz="2200"/>
          </a:p>
        </p:txBody>
      </p:sp>
      <p:pic>
        <p:nvPicPr>
          <p:cNvPr id="137" name="Google Shape;137;p14"/>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300"/>
              <a:t>Brainstorming é uma técnica de criatividade em grupo pela qual os esforços são feitos para encontrar uma conclusão para um problema específico, reunindo uma lista de ideias espontaneamente contribuídas por seus membros.</a:t>
            </a:r>
            <a:endParaRPr sz="2300"/>
          </a:p>
          <a:p>
            <a:pPr indent="0" lvl="0" marL="0" rtl="0" algn="just">
              <a:spcBef>
                <a:spcPts val="1200"/>
              </a:spcBef>
              <a:spcAft>
                <a:spcPts val="0"/>
              </a:spcAft>
              <a:buNone/>
            </a:pPr>
            <a:r>
              <a:t/>
            </a:r>
            <a:endParaRPr sz="2300"/>
          </a:p>
          <a:p>
            <a:pPr indent="0" lvl="0" marL="0" rtl="0" algn="just">
              <a:spcBef>
                <a:spcPts val="1200"/>
              </a:spcBef>
              <a:spcAft>
                <a:spcPts val="1200"/>
              </a:spcAft>
              <a:buNone/>
            </a:pPr>
            <a:r>
              <a:t/>
            </a:r>
            <a:endParaRPr sz="2300"/>
          </a:p>
        </p:txBody>
      </p:sp>
      <p:pic>
        <p:nvPicPr>
          <p:cNvPr id="144" name="Google Shape;144;p15"/>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Princípios</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pt-BR" sz="1900"/>
              <a:t>Atraso do julgamento – Todas as ideias devem ser vistas (ouvidas) como iguais. Evite julgar qualquer uma antes de ouvir todas. Uma boa ideia pode ser ignorada por causa de uma má apresentação.</a:t>
            </a:r>
            <a:endParaRPr sz="1900"/>
          </a:p>
          <a:p>
            <a:pPr indent="-349250" lvl="0" marL="457200" rtl="0" algn="just">
              <a:spcBef>
                <a:spcPts val="0"/>
              </a:spcBef>
              <a:spcAft>
                <a:spcPts val="0"/>
              </a:spcAft>
              <a:buSzPts val="1900"/>
              <a:buChar char="●"/>
            </a:pPr>
            <a:r>
              <a:rPr lang="pt-BR" sz="1900"/>
              <a:t>Criatividade em quantidade e qualidade – Quanto mais ideias, maiores as chances de uma ou mais ideias serem geradas. Até porque uma ideia boa pode surgir de uma não tão boa assim. Uma coisa leva à outra.</a:t>
            </a:r>
            <a:endParaRPr sz="1900"/>
          </a:p>
        </p:txBody>
      </p:sp>
      <p:pic>
        <p:nvPicPr>
          <p:cNvPr id="151" name="Google Shape;151;p16"/>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Regras</a:t>
            </a:r>
            <a:endParaRPr/>
          </a:p>
        </p:txBody>
      </p:sp>
      <p:sp>
        <p:nvSpPr>
          <p:cNvPr id="157" name="Google Shape;157;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pt-BR" sz="1400"/>
              <a:t>Evite as críticas: Essa é a principal regra. Lembre-se que está fazendo um brainstorming e não uma conferência convencional. Resultados surgirão de pessoas que se sentem livres para falar.</a:t>
            </a:r>
            <a:endParaRPr sz="1400"/>
          </a:p>
          <a:p>
            <a:pPr indent="-317500" lvl="0" marL="457200" rtl="0" algn="just">
              <a:spcBef>
                <a:spcPts val="0"/>
              </a:spcBef>
              <a:spcAft>
                <a:spcPts val="0"/>
              </a:spcAft>
              <a:buSzPts val="1400"/>
              <a:buChar char="●"/>
            </a:pPr>
            <a:r>
              <a:rPr lang="pt-BR" sz="1400"/>
              <a:t>Abra as portas para a criatividade: Encoraje os membros a falar tudo aquilo que vier à mente. Uma ideia que a princípio não gera muita consistência, com debates poderá se tornar uma solução.</a:t>
            </a:r>
            <a:endParaRPr sz="1400"/>
          </a:p>
          <a:p>
            <a:pPr indent="-317500" lvl="0" marL="457200" rtl="0" algn="just">
              <a:spcBef>
                <a:spcPts val="0"/>
              </a:spcBef>
              <a:spcAft>
                <a:spcPts val="0"/>
              </a:spcAft>
              <a:buSzPts val="1400"/>
              <a:buChar char="●"/>
            </a:pPr>
            <a:r>
              <a:rPr lang="pt-BR" sz="1400"/>
              <a:t>A quantidade precisa existir: A quantidade gera qualidade. Dê espaço para todas que surgirem, pois quanto mais ideias, maiores são as chances das soluções aparecerem.</a:t>
            </a:r>
            <a:endParaRPr sz="1400"/>
          </a:p>
          <a:p>
            <a:pPr indent="-317500" lvl="0" marL="457200" rtl="0" algn="just">
              <a:spcBef>
                <a:spcPts val="0"/>
              </a:spcBef>
              <a:spcAft>
                <a:spcPts val="0"/>
              </a:spcAft>
              <a:buSzPts val="1400"/>
              <a:buChar char="●"/>
            </a:pPr>
            <a:r>
              <a:rPr lang="pt-BR" sz="1400"/>
              <a:t>Combinação e aperfeiçoamento: Através do incentivo, deixe que os membros percebam que ideias citadas podem ser discutidas entre todos. A reconstrução de ideias é positiva.</a:t>
            </a:r>
            <a:endParaRPr sz="1400"/>
          </a:p>
        </p:txBody>
      </p:sp>
      <p:pic>
        <p:nvPicPr>
          <p:cNvPr id="158" name="Google Shape;158;p17"/>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Etapas</a:t>
            </a:r>
            <a:endParaRPr/>
          </a:p>
        </p:txBody>
      </p:sp>
      <p:sp>
        <p:nvSpPr>
          <p:cNvPr id="164" name="Google Shape;164;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pt-BR" sz="2000"/>
              <a:t>Preparação - o ideal é apresentar o problema ao grupo e passar algumas diretrizes antes do brainstorming ganhar vida. Se o grupo estiver ciente do problema, as ideias surgirão de maneira mais focada. Pode existir um desperdício de energia quando ideias são lançadas de maneira aleatória.</a:t>
            </a:r>
            <a:endParaRPr sz="2000"/>
          </a:p>
        </p:txBody>
      </p:sp>
      <p:pic>
        <p:nvPicPr>
          <p:cNvPr id="165" name="Google Shape;165;p18"/>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Etapas</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4167" lvl="0" marL="457200" rtl="0" algn="just">
              <a:lnSpc>
                <a:spcPct val="95000"/>
              </a:lnSpc>
              <a:spcBef>
                <a:spcPts val="0"/>
              </a:spcBef>
              <a:spcAft>
                <a:spcPts val="0"/>
              </a:spcAft>
              <a:buSzPts val="1505"/>
              <a:buChar char="●"/>
            </a:pPr>
            <a:r>
              <a:rPr lang="pt-BR" sz="1505"/>
              <a:t>Reunião - Antes de tudo, lembre-se que os participantes da reunião são pessoas.</a:t>
            </a:r>
            <a:endParaRPr sz="1505"/>
          </a:p>
          <a:p>
            <a:pPr indent="-324167" lvl="0" marL="457200" rtl="0" algn="just">
              <a:lnSpc>
                <a:spcPct val="95000"/>
              </a:lnSpc>
              <a:spcBef>
                <a:spcPts val="0"/>
              </a:spcBef>
              <a:spcAft>
                <a:spcPts val="0"/>
              </a:spcAft>
              <a:buSzPts val="1505"/>
              <a:buChar char="●"/>
            </a:pPr>
            <a:r>
              <a:rPr lang="pt-BR" sz="1505"/>
              <a:t>Alguns podem ficar tímidos ao expor suas ideias, talvez seja insegurança, medo de reprovação, etc.</a:t>
            </a:r>
            <a:endParaRPr sz="1505"/>
          </a:p>
          <a:p>
            <a:pPr indent="-324167" lvl="0" marL="457200" rtl="0" algn="just">
              <a:lnSpc>
                <a:spcPct val="95000"/>
              </a:lnSpc>
              <a:spcBef>
                <a:spcPts val="0"/>
              </a:spcBef>
              <a:spcAft>
                <a:spcPts val="0"/>
              </a:spcAft>
              <a:buSzPts val="1505"/>
              <a:buChar char="●"/>
            </a:pPr>
            <a:r>
              <a:rPr lang="pt-BR" sz="1505"/>
              <a:t>Então, prepare o ambiente para isso. A ideia aqui é fazer com que as pessoas sintam-se à vontade para falar aquilo que elas têm em mente.</a:t>
            </a:r>
            <a:endParaRPr sz="1505"/>
          </a:p>
          <a:p>
            <a:pPr indent="-324167" lvl="0" marL="457200" rtl="0" algn="just">
              <a:lnSpc>
                <a:spcPct val="95000"/>
              </a:lnSpc>
              <a:spcBef>
                <a:spcPts val="0"/>
              </a:spcBef>
              <a:spcAft>
                <a:spcPts val="0"/>
              </a:spcAft>
              <a:buSzPts val="1505"/>
              <a:buChar char="●"/>
            </a:pPr>
            <a:r>
              <a:rPr lang="pt-BR" sz="1505"/>
              <a:t>E mesmo quando todos estiverem sentados para começar o brainstorming, ofereça um tempo para que as ideias sejam colocadas no lugar antes de começar.</a:t>
            </a:r>
            <a:endParaRPr sz="1505"/>
          </a:p>
          <a:p>
            <a:pPr indent="-324167" lvl="0" marL="457200" rtl="0" algn="just">
              <a:lnSpc>
                <a:spcPct val="95000"/>
              </a:lnSpc>
              <a:spcBef>
                <a:spcPts val="0"/>
              </a:spcBef>
              <a:spcAft>
                <a:spcPts val="0"/>
              </a:spcAft>
              <a:buSzPts val="1505"/>
              <a:buChar char="●"/>
            </a:pPr>
            <a:r>
              <a:rPr lang="pt-BR" sz="1505"/>
              <a:t>Dê a devida atenção a todas as ideias. Certamente todos se esforçaram para encontrar as melhores antes de apresentar ao grupo</a:t>
            </a:r>
            <a:endParaRPr sz="1505"/>
          </a:p>
          <a:p>
            <a:pPr indent="-324167" lvl="0" marL="457200" rtl="0" algn="just">
              <a:lnSpc>
                <a:spcPct val="95000"/>
              </a:lnSpc>
              <a:spcBef>
                <a:spcPts val="0"/>
              </a:spcBef>
              <a:spcAft>
                <a:spcPts val="0"/>
              </a:spcAft>
              <a:buSzPts val="1505"/>
              <a:buChar char="●"/>
            </a:pPr>
            <a:r>
              <a:rPr lang="pt-BR" sz="1505"/>
              <a:t>Deixe que todos tenham seu momento para falar.</a:t>
            </a:r>
            <a:endParaRPr sz="1505"/>
          </a:p>
        </p:txBody>
      </p:sp>
      <p:pic>
        <p:nvPicPr>
          <p:cNvPr id="172" name="Google Shape;172;p19"/>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Etapas</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pt-BR" sz="1400"/>
              <a:t>Chuva de ideias - Procure anotar todas as soluções que estão surgindo em um local visível para o grupo.</a:t>
            </a:r>
            <a:endParaRPr sz="1400"/>
          </a:p>
          <a:p>
            <a:pPr indent="-317500" lvl="0" marL="457200" rtl="0" algn="just">
              <a:spcBef>
                <a:spcPts val="0"/>
              </a:spcBef>
              <a:spcAft>
                <a:spcPts val="0"/>
              </a:spcAft>
              <a:buSzPts val="1400"/>
              <a:buChar char="●"/>
            </a:pPr>
            <a:r>
              <a:rPr lang="pt-BR" sz="1400"/>
              <a:t>É importante que todos sintam que suas ideias estão mesmo sendo levadas a sério. De outra forma, não faria sentido algum fazer um brainstorming.</a:t>
            </a:r>
            <a:endParaRPr sz="1400"/>
          </a:p>
          <a:p>
            <a:pPr indent="-317500" lvl="0" marL="457200" rtl="0" algn="just">
              <a:spcBef>
                <a:spcPts val="0"/>
              </a:spcBef>
              <a:spcAft>
                <a:spcPts val="0"/>
              </a:spcAft>
              <a:buSzPts val="1400"/>
              <a:buChar char="●"/>
            </a:pPr>
            <a:r>
              <a:rPr lang="pt-BR" sz="1400"/>
              <a:t>Acumule o máximo de ideias possíveis.</a:t>
            </a:r>
            <a:endParaRPr sz="1400"/>
          </a:p>
          <a:p>
            <a:pPr indent="-317500" lvl="0" marL="457200" rtl="0" algn="just">
              <a:spcBef>
                <a:spcPts val="0"/>
              </a:spcBef>
              <a:spcAft>
                <a:spcPts val="0"/>
              </a:spcAft>
              <a:buSzPts val="1400"/>
              <a:buChar char="●"/>
            </a:pPr>
            <a:r>
              <a:rPr lang="pt-BR" sz="1400"/>
              <a:t>Você pode expandir a mente para compreender a visão de cada pessoa e em hipótese alguma julgue ou diminua alguma das ideias. Isso pode cortar o fluxo e causar insegurança aos demais.</a:t>
            </a:r>
            <a:endParaRPr sz="1400"/>
          </a:p>
          <a:p>
            <a:pPr indent="-317500" lvl="0" marL="457200" rtl="0" algn="just">
              <a:spcBef>
                <a:spcPts val="0"/>
              </a:spcBef>
              <a:spcAft>
                <a:spcPts val="0"/>
              </a:spcAft>
              <a:buSzPts val="1400"/>
              <a:buChar char="●"/>
            </a:pPr>
            <a:r>
              <a:rPr lang="pt-BR" sz="1400"/>
              <a:t>E para evitar que uma ou duas pessoas acabem liderando a reunião, faça uma espécie de “roleta” se ficar à vontade com isso.</a:t>
            </a:r>
            <a:endParaRPr sz="1400"/>
          </a:p>
        </p:txBody>
      </p:sp>
      <p:pic>
        <p:nvPicPr>
          <p:cNvPr id="179" name="Google Shape;179;p20"/>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Brainstorming - Etapas</a:t>
            </a:r>
            <a:endParaRPr/>
          </a:p>
        </p:txBody>
      </p:sp>
      <p:sp>
        <p:nvSpPr>
          <p:cNvPr id="185" name="Google Shape;18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pt-BR" sz="1600"/>
              <a:t>Seleção - Se decidir que a seleção seja feita ali mesmo em frente ao grupo, comece descartando as ideias duplicadas (uma delas, é claro).</a:t>
            </a:r>
            <a:endParaRPr sz="1600"/>
          </a:p>
          <a:p>
            <a:pPr indent="-330200" lvl="0" marL="457200" rtl="0" algn="just">
              <a:spcBef>
                <a:spcPts val="0"/>
              </a:spcBef>
              <a:spcAft>
                <a:spcPts val="0"/>
              </a:spcAft>
              <a:buSzPts val="1600"/>
              <a:buChar char="●"/>
            </a:pPr>
            <a:r>
              <a:rPr lang="pt-BR" sz="1600"/>
              <a:t>Análise uma a uma e as ideias que julgar medianas ou ruins, explique de maneira gentil porque elas podem não dar certo e ouça a pessoa que falou sobre ela caso queira dar mais explicações.</a:t>
            </a:r>
            <a:endParaRPr sz="1600"/>
          </a:p>
          <a:p>
            <a:pPr indent="-330200" lvl="0" marL="457200" rtl="0" algn="just">
              <a:spcBef>
                <a:spcPts val="0"/>
              </a:spcBef>
              <a:spcAft>
                <a:spcPts val="0"/>
              </a:spcAft>
              <a:buSzPts val="1600"/>
              <a:buChar char="●"/>
            </a:pPr>
            <a:r>
              <a:rPr lang="pt-BR" sz="1600"/>
              <a:t>Dessa maneira, será possível chegar a um número – determinado por você – de ideias que apresentem um bom potencial para a resolução do problema.</a:t>
            </a:r>
            <a:endParaRPr sz="1600"/>
          </a:p>
          <a:p>
            <a:pPr indent="-330200" lvl="0" marL="457200" rtl="0" algn="just">
              <a:spcBef>
                <a:spcPts val="0"/>
              </a:spcBef>
              <a:spcAft>
                <a:spcPts val="0"/>
              </a:spcAft>
              <a:buSzPts val="1600"/>
              <a:buChar char="●"/>
            </a:pPr>
            <a:r>
              <a:rPr lang="pt-BR" sz="1600"/>
              <a:t>Diga o quanto o brainstorming foi produtivo e agradeça a todos.</a:t>
            </a:r>
            <a:endParaRPr sz="1600"/>
          </a:p>
        </p:txBody>
      </p:sp>
      <p:pic>
        <p:nvPicPr>
          <p:cNvPr id="186" name="Google Shape;186;p21"/>
          <p:cNvPicPr preferRelativeResize="0"/>
          <p:nvPr/>
        </p:nvPicPr>
        <p:blipFill rotWithShape="1">
          <a:blip r:embed="rId3">
            <a:alphaModFix/>
          </a:blip>
          <a:srcRect b="0" l="0" r="0" t="0"/>
          <a:stretch/>
        </p:blipFill>
        <p:spPr>
          <a:xfrm>
            <a:off x="6841001" y="239473"/>
            <a:ext cx="1483848" cy="869451"/>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