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5" r:id="rId16"/>
    <p:sldId id="276" r:id="rId17"/>
    <p:sldId id="277" r:id="rId18"/>
    <p:sldId id="278" r:id="rId19"/>
    <p:sldId id="279" r:id="rId20"/>
    <p:sldId id="280" r:id="rId21"/>
    <p:sldId id="281" r:id="rId22"/>
    <p:sldId id="282"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CD3A9B-CD26-4DAB-9C89-D4D5E9BC201A}">
  <a:tblStyle styleId="{D2CD3A9B-CD26-4DAB-9C89-D4D5E9BC20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616" autoAdjust="0"/>
  </p:normalViewPr>
  <p:slideViewPr>
    <p:cSldViewPr snapToGrid="0">
      <p:cViewPr varScale="1">
        <p:scale>
          <a:sx n="106" d="100"/>
          <a:sy n="106" d="100"/>
        </p:scale>
        <p:origin x="1686"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44369583c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44369583c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44369583c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44369583c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440d2ec718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440d2ec718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se inicia com ouvir – uma atividade de levantamento de requisitos que capacita os membros técnicos da equipe XP a entender o ambiente de negócios do software e permite obter uma percepção ampla sobre os resultados solicitados, fatores principais e funcionalidade. A atividade de ouvir conduz à criação de um conjunto de “histórias” (também denominadas histórias de usuários) que descreve o resultado, as características e a funcionalidade solicitadas para o software a ser construído.</a:t>
            </a:r>
            <a:endParaRPr/>
          </a:p>
          <a:p>
            <a:pPr marL="0" lvl="0" indent="0" algn="l" rtl="0">
              <a:spcBef>
                <a:spcPts val="0"/>
              </a:spcBef>
              <a:spcAft>
                <a:spcPts val="0"/>
              </a:spcAft>
              <a:buNone/>
            </a:pPr>
            <a:endParaRPr/>
          </a:p>
          <a:p>
            <a:pPr marL="0" lvl="0" indent="0" algn="l" rtl="0">
              <a:spcBef>
                <a:spcPts val="0"/>
              </a:spcBef>
              <a:spcAft>
                <a:spcPts val="0"/>
              </a:spcAft>
              <a:buNone/>
            </a:pPr>
            <a:r>
              <a:rPr lang="pt-BR"/>
              <a:t>O cliente atribui um valor (uma prioridade) à história baseando-se no valor de negócio global do recurso ou função. Os membros da equipe XP avaliam, então, cada história e atribuem um custo – medido em semanas de desenvolvimento – a ela. Se a história exigir, por estimativa, mais do que três semanas de desenvolvimento, é solicitado ao cliente que ele a divida em histórias menores, e a atribuição de valor e custo ocorre novamente. É importante notar que podem ser escritas novas histórias a qualquer momento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440d2ec718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440d2ec718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1 - o como você deve escrever o tipo de usuário (cargo, função, papel) *usuário é genérico, tente ser específico</a:t>
            </a:r>
            <a:endParaRPr/>
          </a:p>
          <a:p>
            <a:pPr marL="0" lvl="0" indent="0" algn="l" rtl="0">
              <a:spcBef>
                <a:spcPts val="0"/>
              </a:spcBef>
              <a:spcAft>
                <a:spcPts val="0"/>
              </a:spcAft>
              <a:buNone/>
            </a:pPr>
            <a:endParaRPr/>
          </a:p>
          <a:p>
            <a:pPr marL="0" lvl="0" indent="0" algn="l" rtl="0">
              <a:spcBef>
                <a:spcPts val="0"/>
              </a:spcBef>
              <a:spcAft>
                <a:spcPts val="0"/>
              </a:spcAft>
              <a:buNone/>
            </a:pPr>
            <a:r>
              <a:rPr lang="pt-BR"/>
              <a:t>2 - deve preencher com o objetivo ou necessidade do usuário</a:t>
            </a:r>
            <a:endParaRPr/>
          </a:p>
          <a:p>
            <a:pPr marL="0" lvl="0" indent="0" algn="l" rtl="0">
              <a:spcBef>
                <a:spcPts val="0"/>
              </a:spcBef>
              <a:spcAft>
                <a:spcPts val="0"/>
              </a:spcAft>
              <a:buNone/>
            </a:pPr>
            <a:endParaRPr/>
          </a:p>
          <a:p>
            <a:pPr marL="0" lvl="0" indent="0" algn="l" rtl="0">
              <a:spcBef>
                <a:spcPts val="0"/>
              </a:spcBef>
              <a:spcAft>
                <a:spcPts val="0"/>
              </a:spcAft>
              <a:buNone/>
            </a:pPr>
            <a:r>
              <a:rPr lang="pt-BR"/>
              <a:t>3 - deve preencher com o benefício que a pessoa indicada no 1 irá ter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440d2ec718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440d2ec718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44369583c4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44369583c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scrum - Um grupo de jogadores faz uma formação em torno da bola, e seus companheiros de equipe</a:t>
            </a:r>
            <a:endParaRPr/>
          </a:p>
          <a:p>
            <a:pPr marL="0" lvl="0" indent="0" algn="l" rtl="0">
              <a:spcBef>
                <a:spcPts val="0"/>
              </a:spcBef>
              <a:spcAft>
                <a:spcPts val="0"/>
              </a:spcAft>
              <a:buNone/>
            </a:pPr>
            <a:r>
              <a:rPr lang="pt-BR"/>
              <a:t>trabalham juntos (às vezes, de forma violenta!) para avançar com a bola em direção ao fundo</a:t>
            </a:r>
            <a:endParaRPr/>
          </a:p>
          <a:p>
            <a:pPr marL="0" lvl="0" indent="0" algn="l" rtl="0">
              <a:spcBef>
                <a:spcPts val="0"/>
              </a:spcBef>
              <a:spcAft>
                <a:spcPts val="0"/>
              </a:spcAft>
              <a:buNone/>
            </a:pPr>
            <a:r>
              <a:rPr lang="pt-BR"/>
              <a:t>do campo.</a:t>
            </a:r>
            <a:endParaRPr/>
          </a:p>
          <a:p>
            <a:pPr marL="0" lvl="0" indent="0" algn="l" rtl="0">
              <a:spcBef>
                <a:spcPts val="0"/>
              </a:spcBef>
              <a:spcAft>
                <a:spcPts val="0"/>
              </a:spcAft>
              <a:buNone/>
            </a:pPr>
            <a:endParaRPr/>
          </a:p>
          <a:p>
            <a:pPr marL="0" lvl="0" indent="0" algn="l" rtl="0">
              <a:spcBef>
                <a:spcPts val="0"/>
              </a:spcBef>
              <a:spcAft>
                <a:spcPts val="0"/>
              </a:spcAft>
              <a:buNone/>
            </a:pPr>
            <a:r>
              <a:rPr lang="pt-BR"/>
              <a:t>Consequentemente, à medida que os métodos ágeis se tornaram a principal abordagem para o desenvolvimento de software, o Scrum emergiu como o método mais utilizado.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44369583c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44369583c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Na prática, contudo, nem sempre isso é realizável.</a:t>
            </a:r>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44369583c4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44369583c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O Product Owner, também chamado de dono do produto, pode ser um cliente, mas também poderia ser um gerente de produto em uma empresa de software ou um representante de um stakeholder.</a:t>
            </a:r>
            <a:endParaRPr/>
          </a:p>
          <a:p>
            <a:pPr marL="0" lvl="0" indent="0" algn="l" rtl="0">
              <a:spcBef>
                <a:spcPts val="0"/>
              </a:spcBef>
              <a:spcAft>
                <a:spcPts val="0"/>
              </a:spcAft>
              <a:buNone/>
            </a:pPr>
            <a:r>
              <a:rPr lang="pt-BR"/>
              <a:t> </a:t>
            </a:r>
            <a:endParaRPr/>
          </a:p>
          <a:p>
            <a:pPr marL="0" lvl="0" indent="0" algn="l" rtl="0">
              <a:spcBef>
                <a:spcPts val="0"/>
              </a:spcBef>
              <a:spcAft>
                <a:spcPts val="0"/>
              </a:spcAft>
              <a:buClr>
                <a:schemeClr val="dk1"/>
              </a:buClr>
              <a:buSzPts val="1100"/>
              <a:buFont typeface="Arial"/>
              <a:buNone/>
            </a:pPr>
            <a:r>
              <a:rPr lang="pt-BR">
                <a:solidFill>
                  <a:schemeClr val="dk1"/>
                </a:solidFill>
              </a:rPr>
              <a:t>stakeholder - é um dos termos utilizados em diversas áreas como gestão de projetos, comunicação social (Relações Públicas) administração e arquitetura de software referente às partes interessadas que devem estar de acordo com as práticas de governança corporativa executadas pela empresa.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44369583c4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44369583c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Essa pessoa é responsável pela interação com o resto da empresa e por garantir que o time Scrum não seja desviado por interferências externas. Os desenvolvedores Scrum são inflexíveis quanto ao Scrum Master não ser considerado um gerente de projeto. No entanto, outros nem sempre podem ver a diferença facilmente.</a:t>
            </a: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44369583c4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44369583c4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440d2ec718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440d2ec71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O software faz parte de quase todas as operações de negócios, então um novo software tem de ser desenvolvido rapidamente, para que seja possível tirar vantagem das novas oportunidades e responder à pressão da concorrência</a:t>
            </a:r>
            <a:endParaRPr/>
          </a:p>
          <a:p>
            <a:pPr marL="0" lvl="0" indent="0" algn="l" rtl="0">
              <a:spcBef>
                <a:spcPts val="0"/>
              </a:spcBef>
              <a:spcAft>
                <a:spcPts val="0"/>
              </a:spcAft>
              <a:buNone/>
            </a:pPr>
            <a:endParaRPr/>
          </a:p>
          <a:p>
            <a:pPr marL="0" lvl="0" indent="0" algn="l" rtl="0">
              <a:spcBef>
                <a:spcPts val="0"/>
              </a:spcBef>
              <a:spcAft>
                <a:spcPts val="0"/>
              </a:spcAft>
              <a:buNone/>
            </a:pPr>
            <a:r>
              <a:rPr lang="pt-BR"/>
              <a:t>Na década de 90 surgem vários métodos mais “leves” em reação aos métodos predominantes (geralmente referiam-se ao cascata)</a:t>
            </a:r>
            <a:endParaRPr/>
          </a:p>
          <a:p>
            <a:pPr marL="0" lvl="0" indent="0" algn="l" rtl="0">
              <a:spcBef>
                <a:spcPts val="0"/>
              </a:spcBef>
              <a:spcAft>
                <a:spcPts val="0"/>
              </a:spcAft>
              <a:buNone/>
            </a:pPr>
            <a:endParaRPr/>
          </a:p>
          <a:p>
            <a:pPr marL="0" lvl="0" indent="0" algn="l" rtl="0">
              <a:spcBef>
                <a:spcPts val="0"/>
              </a:spcBef>
              <a:spcAft>
                <a:spcPts val="0"/>
              </a:spcAft>
              <a:buNone/>
            </a:pPr>
            <a:r>
              <a:rPr lang="pt-BR"/>
              <a:t>Em 2001 um grupo de 17 desenvolvedores se reuniram para debater esses métodos e geraram o manifesto ágil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44369583c4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44369583c4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443c9ef3b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443c9ef3b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Geralmente, mostra-se um demo das novas funcionalidades na Sprint Review</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443c9ef3b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443c9ef3b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então temos ali um exemplo que há 120 story points para entregar dentro de 7 sprints</a:t>
            </a:r>
            <a:endParaRPr/>
          </a:p>
          <a:p>
            <a:pPr marL="0" lvl="0" indent="0" algn="l" rtl="0">
              <a:spcBef>
                <a:spcPts val="0"/>
              </a:spcBef>
              <a:spcAft>
                <a:spcPts val="0"/>
              </a:spcAft>
              <a:buNone/>
            </a:pPr>
            <a:r>
              <a:rPr lang="pt-BR"/>
              <a:t>a medida que passa os sprints subtraem-se os pontos resolvidos</a:t>
            </a:r>
            <a:endParaRPr/>
          </a:p>
          <a:p>
            <a:pPr marL="0" lvl="0" indent="0" algn="l" rtl="0">
              <a:spcBef>
                <a:spcPts val="0"/>
              </a:spcBef>
              <a:spcAft>
                <a:spcPts val="0"/>
              </a:spcAft>
              <a:buNone/>
            </a:pPr>
            <a:r>
              <a:rPr lang="pt-BR"/>
              <a:t>se a linha verde está acima da vermelha estamos atrasados no cronograma</a:t>
            </a:r>
            <a:endParaRPr/>
          </a:p>
          <a:p>
            <a:pPr marL="0" lvl="0" indent="0" algn="l" rtl="0">
              <a:spcBef>
                <a:spcPts val="0"/>
              </a:spcBef>
              <a:spcAft>
                <a:spcPts val="0"/>
              </a:spcAft>
              <a:buNone/>
            </a:pPr>
            <a:r>
              <a:rPr lang="pt-BR"/>
              <a:t>se a linha verde está abaixo estamos adiantados no cronograma</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pt-BR"/>
              <a:t>story point - é uma junção da quantidade de esforço envolvido no desenvolvimento de uma feature, a complexidade desse desenvolvimento entre outros...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440d2ec718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440d2ec71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Lembrando que não restringe a ter só um dos lados…por exemplo, ainda haverá a documentação, porém o foco estará em entregar um software funcional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440d2ec718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440d2ec71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A maior prioridade é satisfazer o cliente com entrega adiantada e contínua de software funcionando.</a:t>
            </a:r>
            <a:endParaRPr/>
          </a:p>
          <a:p>
            <a:pPr marL="0" lvl="0" indent="0" algn="l" rtl="0">
              <a:spcBef>
                <a:spcPts val="0"/>
              </a:spcBef>
              <a:spcAft>
                <a:spcPts val="0"/>
              </a:spcAft>
              <a:buNone/>
            </a:pPr>
            <a:endParaRPr/>
          </a:p>
          <a:p>
            <a:pPr marL="0" lvl="0" indent="0" algn="l" rtl="0">
              <a:spcBef>
                <a:spcPts val="0"/>
              </a:spcBef>
              <a:spcAft>
                <a:spcPts val="0"/>
              </a:spcAft>
              <a:buNone/>
            </a:pPr>
            <a:r>
              <a:rPr lang="pt-BR"/>
              <a:t>Aceite bem os pedidos de alterações, mesmo com o desenvolvimento adiantado. Os processos ágeis se aproveitam das mudanças para a vantagem competitiva do cliente.</a:t>
            </a:r>
            <a:endParaRPr/>
          </a:p>
          <a:p>
            <a:pPr marL="0" lvl="0" indent="0" algn="l" rtl="0">
              <a:spcBef>
                <a:spcPts val="0"/>
              </a:spcBef>
              <a:spcAft>
                <a:spcPts val="0"/>
              </a:spcAft>
              <a:buNone/>
            </a:pPr>
            <a:endParaRPr/>
          </a:p>
          <a:p>
            <a:pPr marL="0" lvl="0" indent="0" algn="l" rtl="0">
              <a:spcBef>
                <a:spcPts val="0"/>
              </a:spcBef>
              <a:spcAft>
                <a:spcPts val="0"/>
              </a:spcAft>
              <a:buNone/>
            </a:pPr>
            <a:r>
              <a:rPr lang="pt-BR"/>
              <a:t>Entregue software em funcionamento frequentemente, de algumas semanas a alguns meses, dando preferência a intervalos mais curtos.</a:t>
            </a:r>
            <a:endParaRPr/>
          </a:p>
          <a:p>
            <a:pPr marL="0" lvl="0" indent="0" algn="l" rtl="0">
              <a:spcBef>
                <a:spcPts val="0"/>
              </a:spcBef>
              <a:spcAft>
                <a:spcPts val="0"/>
              </a:spcAft>
              <a:buNone/>
            </a:pPr>
            <a:endParaRPr/>
          </a:p>
          <a:p>
            <a:pPr marL="0" lvl="0" indent="0" algn="l" rtl="0">
              <a:spcBef>
                <a:spcPts val="0"/>
              </a:spcBef>
              <a:spcAft>
                <a:spcPts val="0"/>
              </a:spcAft>
              <a:buNone/>
            </a:pPr>
            <a:r>
              <a:rPr lang="pt-BR"/>
              <a:t>O pessoal do comercial e os desenvolvedores devem trabalhar em conjunto diariamente ao longo de todo o projeto.</a:t>
            </a:r>
            <a:endParaRPr/>
          </a:p>
          <a:p>
            <a:pPr marL="0" lvl="0" indent="0" algn="l" rtl="0">
              <a:spcBef>
                <a:spcPts val="0"/>
              </a:spcBef>
              <a:spcAft>
                <a:spcPts val="0"/>
              </a:spcAft>
              <a:buNone/>
            </a:pPr>
            <a:endParaRPr/>
          </a:p>
          <a:p>
            <a:pPr marL="0" lvl="0" indent="0" algn="l" rtl="0">
              <a:spcBef>
                <a:spcPts val="0"/>
              </a:spcBef>
              <a:spcAft>
                <a:spcPts val="0"/>
              </a:spcAft>
              <a:buNone/>
            </a:pPr>
            <a:r>
              <a:rPr lang="pt-BR"/>
              <a:t>Construa projetos em torno de pessoas motivadas. Dê a elas o ambiente e o apoio necessários e acredite que elas farão o trabalho corretamente.</a:t>
            </a:r>
            <a:endParaRPr/>
          </a:p>
          <a:p>
            <a:pPr marL="0" lvl="0" indent="0" algn="l" rtl="0">
              <a:spcBef>
                <a:spcPts val="0"/>
              </a:spcBef>
              <a:spcAft>
                <a:spcPts val="0"/>
              </a:spcAft>
              <a:buNone/>
            </a:pPr>
            <a:endParaRPr/>
          </a:p>
          <a:p>
            <a:pPr marL="0" lvl="0" indent="0" algn="l" rtl="0">
              <a:spcBef>
                <a:spcPts val="0"/>
              </a:spcBef>
              <a:spcAft>
                <a:spcPts val="0"/>
              </a:spcAft>
              <a:buNone/>
            </a:pPr>
            <a:r>
              <a:rPr lang="pt-BR"/>
              <a:t>O método mais eficiente e efetivo de transmitir informações para e dentro de uma equipe de desenvolvimento é uma conversa aberta, presencial.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40d2ec718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40d2ec718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Software em funcionamento é a principal medida de progresso.</a:t>
            </a:r>
            <a:endParaRPr/>
          </a:p>
          <a:p>
            <a:pPr marL="0" lvl="0" indent="0" algn="l" rtl="0">
              <a:spcBef>
                <a:spcPts val="0"/>
              </a:spcBef>
              <a:spcAft>
                <a:spcPts val="0"/>
              </a:spcAft>
              <a:buNone/>
            </a:pPr>
            <a:endParaRPr/>
          </a:p>
          <a:p>
            <a:pPr marL="0" lvl="0" indent="0" algn="l" rtl="0">
              <a:spcBef>
                <a:spcPts val="0"/>
              </a:spcBef>
              <a:spcAft>
                <a:spcPts val="0"/>
              </a:spcAft>
              <a:buNone/>
            </a:pPr>
            <a:r>
              <a:rPr lang="pt-BR"/>
              <a:t>Os processos ágeis promovem desenvolvimento sustentável. Proponentes, desenvolvedores e usuários devem estar aptos a manter um ritmo constante indefinidamente.</a:t>
            </a:r>
            <a:endParaRPr/>
          </a:p>
          <a:p>
            <a:pPr marL="0" lvl="0" indent="0" algn="l" rtl="0">
              <a:spcBef>
                <a:spcPts val="0"/>
              </a:spcBef>
              <a:spcAft>
                <a:spcPts val="0"/>
              </a:spcAft>
              <a:buNone/>
            </a:pPr>
            <a:endParaRPr/>
          </a:p>
          <a:p>
            <a:pPr marL="0" lvl="0" indent="0" algn="l" rtl="0">
              <a:spcBef>
                <a:spcPts val="0"/>
              </a:spcBef>
              <a:spcAft>
                <a:spcPts val="0"/>
              </a:spcAft>
              <a:buNone/>
            </a:pPr>
            <a:r>
              <a:rPr lang="pt-BR"/>
              <a:t>Atenção contínua para com a excelência técnica e para com bons projetos aumenta a agilidade. </a:t>
            </a:r>
            <a:endParaRPr/>
          </a:p>
          <a:p>
            <a:pPr marL="0" lvl="0" indent="0" algn="l" rtl="0">
              <a:spcBef>
                <a:spcPts val="0"/>
              </a:spcBef>
              <a:spcAft>
                <a:spcPts val="0"/>
              </a:spcAft>
              <a:buNone/>
            </a:pPr>
            <a:endParaRPr/>
          </a:p>
          <a:p>
            <a:pPr marL="0" lvl="0" indent="0" algn="l" rtl="0">
              <a:spcBef>
                <a:spcPts val="0"/>
              </a:spcBef>
              <a:spcAft>
                <a:spcPts val="0"/>
              </a:spcAft>
              <a:buNone/>
            </a:pPr>
            <a:r>
              <a:rPr lang="pt-BR"/>
              <a:t>Simplicidade – a arte de maximizar o volume de trabalho não realizado – é essencial. </a:t>
            </a:r>
            <a:endParaRPr/>
          </a:p>
          <a:p>
            <a:pPr marL="0" lvl="0" indent="0" algn="l" rtl="0">
              <a:spcBef>
                <a:spcPts val="0"/>
              </a:spcBef>
              <a:spcAft>
                <a:spcPts val="0"/>
              </a:spcAft>
              <a:buNone/>
            </a:pPr>
            <a:endParaRPr/>
          </a:p>
          <a:p>
            <a:pPr marL="0" lvl="0" indent="0" algn="l" rtl="0">
              <a:spcBef>
                <a:spcPts val="0"/>
              </a:spcBef>
              <a:spcAft>
                <a:spcPts val="0"/>
              </a:spcAft>
              <a:buNone/>
            </a:pPr>
            <a:r>
              <a:rPr lang="pt-BR"/>
              <a:t>As melhores arquiteturas, requisitos e projetos surgem de equipes auto-organizadas. </a:t>
            </a:r>
            <a:endParaRPr/>
          </a:p>
          <a:p>
            <a:pPr marL="0" lvl="0" indent="0" algn="l" rtl="0">
              <a:spcBef>
                <a:spcPts val="0"/>
              </a:spcBef>
              <a:spcAft>
                <a:spcPts val="0"/>
              </a:spcAft>
              <a:buNone/>
            </a:pPr>
            <a:endParaRPr/>
          </a:p>
          <a:p>
            <a:pPr marL="0" lvl="0" indent="0" algn="l" rtl="0">
              <a:spcBef>
                <a:spcPts val="0"/>
              </a:spcBef>
              <a:spcAft>
                <a:spcPts val="0"/>
              </a:spcAft>
              <a:buNone/>
            </a:pPr>
            <a:r>
              <a:rPr lang="pt-BR"/>
              <a:t>Em intervalos regulares, a equipe se avalia para ver como pode se tornar mais eficiente, então, sintoniza e ajusta seu comportamento de acordo.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440d2ec718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440d2ec718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Modelagem Orientada ao Objeto - é um modelo/paradigma de projeto e programação de software baseado na abstração digital do mundo real, através da composição e interação entre diversas unidades chamadas de 'objetos' e as classes (representando objetos reais contendo identidade, propriedades e, métodos) baseado em quatro principais componentes da programação: abstração, encapsulamento, herança e polimorfismo.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44369583c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44369583c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44369583c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44369583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Em um processo como esse, o cliente é um membro do time de desenvolvimento, sendo responsável por levar os requisitos do sistema ao time; visando sua implementação.</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44369583c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44369583c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pt-BR"/>
              <a:t>Programador Web</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pt-BR" dirty="0"/>
              <a:t>Aula ? - Métodos Ágeis</a:t>
            </a:r>
            <a:endParaRPr dirty="0"/>
          </a:p>
        </p:txBody>
      </p:sp>
      <p:pic>
        <p:nvPicPr>
          <p:cNvPr id="56" name="Google Shape;56;p13"/>
          <p:cNvPicPr preferRelativeResize="0"/>
          <p:nvPr/>
        </p:nvPicPr>
        <p:blipFill>
          <a:blip r:embed="rId3">
            <a:alphaModFix/>
          </a:blip>
          <a:stretch>
            <a:fillRect/>
          </a:stretch>
        </p:blipFill>
        <p:spPr>
          <a:xfrm>
            <a:off x="5978058" y="3172894"/>
            <a:ext cx="2439496" cy="142940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Práticas da XP</a:t>
            </a:r>
            <a:endParaRPr/>
          </a:p>
        </p:txBody>
      </p:sp>
      <p:pic>
        <p:nvPicPr>
          <p:cNvPr id="119" name="Google Shape;119;p22"/>
          <p:cNvPicPr preferRelativeResize="0"/>
          <p:nvPr/>
        </p:nvPicPr>
        <p:blipFill>
          <a:blip r:embed="rId3">
            <a:alphaModFix/>
          </a:blip>
          <a:stretch>
            <a:fillRect/>
          </a:stretch>
        </p:blipFill>
        <p:spPr>
          <a:xfrm>
            <a:off x="7059251" y="242711"/>
            <a:ext cx="1667927" cy="977325"/>
          </a:xfrm>
          <a:prstGeom prst="rect">
            <a:avLst/>
          </a:prstGeom>
          <a:noFill/>
          <a:ln>
            <a:noFill/>
          </a:ln>
          <a:effectLst>
            <a:outerShdw blurRad="57150" dist="19050" dir="5400000" algn="bl" rotWithShape="0">
              <a:srgbClr val="000000">
                <a:alpha val="50000"/>
              </a:srgbClr>
            </a:outerShdw>
          </a:effectLst>
        </p:spPr>
      </p:pic>
      <p:graphicFrame>
        <p:nvGraphicFramePr>
          <p:cNvPr id="120" name="Google Shape;120;p22"/>
          <p:cNvGraphicFramePr/>
          <p:nvPr/>
        </p:nvGraphicFramePr>
        <p:xfrm>
          <a:off x="952500" y="1390650"/>
          <a:ext cx="7239000" cy="2682150"/>
        </p:xfrm>
        <a:graphic>
          <a:graphicData uri="http://schemas.openxmlformats.org/drawingml/2006/table">
            <a:tbl>
              <a:tblPr>
                <a:noFill/>
                <a:tableStyleId>{D2CD3A9B-CD26-4DAB-9C89-D4D5E9BC201A}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pt-BR">
                          <a:solidFill>
                            <a:schemeClr val="lt2"/>
                          </a:solidFill>
                        </a:rPr>
                        <a:t>Prática ou Princípio</a:t>
                      </a:r>
                      <a:endParaRPr>
                        <a:solidFill>
                          <a:schemeClr val="lt2"/>
                        </a:solidFill>
                      </a:endParaRPr>
                    </a:p>
                  </a:txBody>
                  <a:tcPr marL="91425" marR="91425" marT="91425" marB="91425"/>
                </a:tc>
                <a:tc>
                  <a:txBody>
                    <a:bodyPr/>
                    <a:lstStyle/>
                    <a:p>
                      <a:pPr marL="0" lvl="0" indent="0" algn="ctr" rtl="0">
                        <a:spcBef>
                          <a:spcPts val="0"/>
                        </a:spcBef>
                        <a:spcAft>
                          <a:spcPts val="0"/>
                        </a:spcAft>
                        <a:buNone/>
                      </a:pPr>
                      <a:r>
                        <a:rPr lang="pt-BR">
                          <a:solidFill>
                            <a:schemeClr val="lt2"/>
                          </a:solidFill>
                        </a:rPr>
                        <a:t>Descrição</a:t>
                      </a:r>
                      <a:endParaRPr>
                        <a:solidFill>
                          <a:schemeClr val="lt2"/>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pt-BR">
                          <a:solidFill>
                            <a:schemeClr val="lt2"/>
                          </a:solidFill>
                        </a:rPr>
                        <a:t>Projeto (design) simples</a:t>
                      </a:r>
                      <a:endParaRPr>
                        <a:solidFill>
                          <a:schemeClr val="lt2"/>
                        </a:solidFill>
                      </a:endParaRPr>
                    </a:p>
                  </a:txBody>
                  <a:tcPr marL="91425" marR="91425" marT="91425" marB="91425"/>
                </a:tc>
                <a:tc>
                  <a:txBody>
                    <a:bodyPr/>
                    <a:lstStyle/>
                    <a:p>
                      <a:pPr marL="0" lvl="0" indent="0" algn="ctr" rtl="0">
                        <a:spcBef>
                          <a:spcPts val="0"/>
                        </a:spcBef>
                        <a:spcAft>
                          <a:spcPts val="0"/>
                        </a:spcAft>
                        <a:buNone/>
                      </a:pPr>
                      <a:r>
                        <a:rPr lang="pt-BR">
                          <a:solidFill>
                            <a:schemeClr val="lt2"/>
                          </a:solidFill>
                        </a:rPr>
                        <a:t>Deve ser feito o suficiente de projeto (design) para satisfazer os requisitos atuais, e nada mais.</a:t>
                      </a:r>
                      <a:endParaRPr>
                        <a:solidFill>
                          <a:schemeClr val="lt2"/>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pt-BR">
                          <a:solidFill>
                            <a:schemeClr val="lt2"/>
                          </a:solidFill>
                        </a:rPr>
                        <a:t>Lançamentos pequenos</a:t>
                      </a:r>
                      <a:endParaRPr>
                        <a:solidFill>
                          <a:schemeClr val="lt2"/>
                        </a:solidFill>
                      </a:endParaRPr>
                    </a:p>
                  </a:txBody>
                  <a:tcPr marL="91425" marR="91425" marT="91425" marB="91425"/>
                </a:tc>
                <a:tc>
                  <a:txBody>
                    <a:bodyPr/>
                    <a:lstStyle/>
                    <a:p>
                      <a:pPr marL="0" lvl="0" indent="0" algn="ctr" rtl="0">
                        <a:spcBef>
                          <a:spcPts val="0"/>
                        </a:spcBef>
                        <a:spcAft>
                          <a:spcPts val="0"/>
                        </a:spcAft>
                        <a:buNone/>
                      </a:pPr>
                      <a:r>
                        <a:rPr lang="pt-BR">
                          <a:solidFill>
                            <a:schemeClr val="lt2"/>
                          </a:solidFill>
                        </a:rPr>
                        <a:t>O mínimo conjunto útil de funcionalidade que agregue valor ao negócio é desenvolvido em primeiro lugar. Os lançamentos do sistema são frequentes e acrescentam funcionalidade à primeira versão de uma maneira incremental.</a:t>
                      </a:r>
                      <a:endParaRPr>
                        <a:solidFill>
                          <a:schemeClr val="lt2"/>
                        </a:solidFill>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Práticas da XP</a:t>
            </a:r>
            <a:endParaRPr/>
          </a:p>
        </p:txBody>
      </p:sp>
      <p:pic>
        <p:nvPicPr>
          <p:cNvPr id="126" name="Google Shape;126;p23"/>
          <p:cNvPicPr preferRelativeResize="0"/>
          <p:nvPr/>
        </p:nvPicPr>
        <p:blipFill>
          <a:blip r:embed="rId3">
            <a:alphaModFix/>
          </a:blip>
          <a:stretch>
            <a:fillRect/>
          </a:stretch>
        </p:blipFill>
        <p:spPr>
          <a:xfrm>
            <a:off x="7059251" y="242711"/>
            <a:ext cx="1667927" cy="977325"/>
          </a:xfrm>
          <a:prstGeom prst="rect">
            <a:avLst/>
          </a:prstGeom>
          <a:noFill/>
          <a:ln>
            <a:noFill/>
          </a:ln>
          <a:effectLst>
            <a:outerShdw blurRad="57150" dist="19050" dir="5400000" algn="bl" rotWithShape="0">
              <a:srgbClr val="000000">
                <a:alpha val="50000"/>
              </a:srgbClr>
            </a:outerShdw>
          </a:effectLst>
        </p:spPr>
      </p:pic>
      <p:graphicFrame>
        <p:nvGraphicFramePr>
          <p:cNvPr id="127" name="Google Shape;127;p23"/>
          <p:cNvGraphicFramePr/>
          <p:nvPr/>
        </p:nvGraphicFramePr>
        <p:xfrm>
          <a:off x="952500" y="1390650"/>
          <a:ext cx="7239000" cy="2682150"/>
        </p:xfrm>
        <a:graphic>
          <a:graphicData uri="http://schemas.openxmlformats.org/drawingml/2006/table">
            <a:tbl>
              <a:tblPr>
                <a:noFill/>
                <a:tableStyleId>{D2CD3A9B-CD26-4DAB-9C89-D4D5E9BC201A}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pt-BR">
                          <a:solidFill>
                            <a:schemeClr val="lt2"/>
                          </a:solidFill>
                        </a:rPr>
                        <a:t>Prática ou Princípio</a:t>
                      </a:r>
                      <a:endParaRPr>
                        <a:solidFill>
                          <a:schemeClr val="lt2"/>
                        </a:solidFill>
                      </a:endParaRPr>
                    </a:p>
                  </a:txBody>
                  <a:tcPr marL="91425" marR="91425" marT="91425" marB="91425"/>
                </a:tc>
                <a:tc>
                  <a:txBody>
                    <a:bodyPr/>
                    <a:lstStyle/>
                    <a:p>
                      <a:pPr marL="0" lvl="0" indent="0" algn="ctr" rtl="0">
                        <a:spcBef>
                          <a:spcPts val="0"/>
                        </a:spcBef>
                        <a:spcAft>
                          <a:spcPts val="0"/>
                        </a:spcAft>
                        <a:buNone/>
                      </a:pPr>
                      <a:r>
                        <a:rPr lang="pt-BR">
                          <a:solidFill>
                            <a:schemeClr val="lt2"/>
                          </a:solidFill>
                        </a:rPr>
                        <a:t>Descrição</a:t>
                      </a:r>
                      <a:endParaRPr>
                        <a:solidFill>
                          <a:schemeClr val="lt2"/>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pt-BR">
                          <a:solidFill>
                            <a:schemeClr val="lt2"/>
                          </a:solidFill>
                        </a:rPr>
                        <a:t>Ritmo sustentável</a:t>
                      </a:r>
                      <a:endParaRPr>
                        <a:solidFill>
                          <a:schemeClr val="lt2"/>
                        </a:solidFill>
                      </a:endParaRPr>
                    </a:p>
                  </a:txBody>
                  <a:tcPr marL="91425" marR="91425" marT="91425" marB="91425"/>
                </a:tc>
                <a:tc>
                  <a:txBody>
                    <a:bodyPr/>
                    <a:lstStyle/>
                    <a:p>
                      <a:pPr marL="0" lvl="0" indent="0" algn="ctr" rtl="0">
                        <a:spcBef>
                          <a:spcPts val="0"/>
                        </a:spcBef>
                        <a:spcAft>
                          <a:spcPts val="0"/>
                        </a:spcAft>
                        <a:buNone/>
                      </a:pPr>
                      <a:r>
                        <a:rPr lang="pt-BR">
                          <a:solidFill>
                            <a:schemeClr val="lt2"/>
                          </a:solidFill>
                        </a:rPr>
                        <a:t>Grandes quantidades de horas extras não são consideradas aceitáveis, já que o efeito líquido muitas vezes é a diminuição da qualidade do código e da produtividade no médio prazo.</a:t>
                      </a:r>
                      <a:endParaRPr>
                        <a:solidFill>
                          <a:schemeClr val="lt2"/>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pt-BR">
                          <a:solidFill>
                            <a:schemeClr val="lt2"/>
                          </a:solidFill>
                        </a:rPr>
                        <a:t>Desenvolvimento com testes a priori (test-first)</a:t>
                      </a:r>
                      <a:endParaRPr>
                        <a:solidFill>
                          <a:schemeClr val="lt2"/>
                        </a:solidFill>
                      </a:endParaRPr>
                    </a:p>
                  </a:txBody>
                  <a:tcPr marL="91425" marR="91425" marT="91425" marB="91425"/>
                </a:tc>
                <a:tc>
                  <a:txBody>
                    <a:bodyPr/>
                    <a:lstStyle/>
                    <a:p>
                      <a:pPr marL="0" lvl="0" indent="0" algn="ctr" rtl="0">
                        <a:spcBef>
                          <a:spcPts val="0"/>
                        </a:spcBef>
                        <a:spcAft>
                          <a:spcPts val="0"/>
                        </a:spcAft>
                        <a:buNone/>
                      </a:pPr>
                      <a:r>
                        <a:rPr lang="pt-BR">
                          <a:solidFill>
                            <a:schemeClr val="lt2"/>
                          </a:solidFill>
                        </a:rPr>
                        <a:t>Um framework automatizado de teste de unidade é utilizado para escrever os testes de um novo pedaço de funcionalidade antes que ela própria seja implementada.</a:t>
                      </a:r>
                      <a:endParaRPr>
                        <a:solidFill>
                          <a:schemeClr val="lt2"/>
                        </a:solidFill>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Atividades da XP - Planejamento</a:t>
            </a:r>
            <a:endParaRPr/>
          </a:p>
        </p:txBody>
      </p:sp>
      <p:pic>
        <p:nvPicPr>
          <p:cNvPr id="133" name="Google Shape;133;p24"/>
          <p:cNvPicPr preferRelativeResize="0"/>
          <p:nvPr/>
        </p:nvPicPr>
        <p:blipFill>
          <a:blip r:embed="rId3">
            <a:alphaModFix/>
          </a:blip>
          <a:stretch>
            <a:fillRect/>
          </a:stretch>
        </p:blipFill>
        <p:spPr>
          <a:xfrm>
            <a:off x="7059251" y="242711"/>
            <a:ext cx="1667927" cy="977325"/>
          </a:xfrm>
          <a:prstGeom prst="rect">
            <a:avLst/>
          </a:prstGeom>
          <a:noFill/>
          <a:ln>
            <a:noFill/>
          </a:ln>
          <a:effectLst>
            <a:outerShdw blurRad="57150" dist="19050" dir="5400000" algn="bl" rotWithShape="0">
              <a:srgbClr val="000000">
                <a:alpha val="50000"/>
              </a:srgbClr>
            </a:outerShdw>
          </a:effectLst>
        </p:spPr>
      </p:pic>
      <p:pic>
        <p:nvPicPr>
          <p:cNvPr id="134" name="Google Shape;134;p24"/>
          <p:cNvPicPr preferRelativeResize="0"/>
          <p:nvPr/>
        </p:nvPicPr>
        <p:blipFill rotWithShape="1">
          <a:blip r:embed="rId4">
            <a:alphaModFix/>
          </a:blip>
          <a:srcRect l="32600" t="22868" r="18073" b="18207"/>
          <a:stretch/>
        </p:blipFill>
        <p:spPr>
          <a:xfrm>
            <a:off x="2028325" y="1310500"/>
            <a:ext cx="5087352" cy="34183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Histórias de Usuários - Técnica</a:t>
            </a:r>
            <a:endParaRPr/>
          </a:p>
        </p:txBody>
      </p:sp>
      <p:pic>
        <p:nvPicPr>
          <p:cNvPr id="140" name="Google Shape;140;p25"/>
          <p:cNvPicPr preferRelativeResize="0"/>
          <p:nvPr/>
        </p:nvPicPr>
        <p:blipFill>
          <a:blip r:embed="rId3">
            <a:alphaModFix/>
          </a:blip>
          <a:stretch>
            <a:fillRect/>
          </a:stretch>
        </p:blipFill>
        <p:spPr>
          <a:xfrm>
            <a:off x="7059251" y="242711"/>
            <a:ext cx="1667927" cy="977325"/>
          </a:xfrm>
          <a:prstGeom prst="rect">
            <a:avLst/>
          </a:prstGeom>
          <a:noFill/>
          <a:ln>
            <a:noFill/>
          </a:ln>
          <a:effectLst>
            <a:outerShdw blurRad="57150" dist="19050" dir="5400000" algn="bl" rotWithShape="0">
              <a:srgbClr val="000000">
                <a:alpha val="50000"/>
              </a:srgbClr>
            </a:outerShdw>
          </a:effectLst>
        </p:spPr>
      </p:pic>
      <p:sp>
        <p:nvSpPr>
          <p:cNvPr id="141" name="Google Shape;141;p25"/>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pt-BR"/>
              <a:t>Como (Who - Quem)</a:t>
            </a:r>
            <a:endParaRPr/>
          </a:p>
          <a:p>
            <a:pPr marL="457200" lvl="0" indent="-342900" algn="just" rtl="0">
              <a:spcBef>
                <a:spcPts val="0"/>
              </a:spcBef>
              <a:spcAft>
                <a:spcPts val="0"/>
              </a:spcAft>
              <a:buSzPts val="1800"/>
              <a:buChar char="●"/>
            </a:pPr>
            <a:r>
              <a:rPr lang="pt-BR"/>
              <a:t>Eu Quero (What - O que)</a:t>
            </a:r>
            <a:endParaRPr/>
          </a:p>
          <a:p>
            <a:pPr marL="457200" lvl="0" indent="-342900" algn="just" rtl="0">
              <a:spcBef>
                <a:spcPts val="0"/>
              </a:spcBef>
              <a:spcAft>
                <a:spcPts val="0"/>
              </a:spcAft>
              <a:buSzPts val="1800"/>
              <a:buChar char="●"/>
            </a:pPr>
            <a:r>
              <a:rPr lang="pt-BR"/>
              <a:t>Para Que (Why - Por que)</a:t>
            </a:r>
            <a:endParaRPr/>
          </a:p>
          <a:p>
            <a:pPr marL="0" lvl="0" indent="0" algn="just" rtl="0">
              <a:spcBef>
                <a:spcPts val="1200"/>
              </a:spcBef>
              <a:spcAft>
                <a:spcPts val="0"/>
              </a:spcAft>
              <a:buNone/>
            </a:pPr>
            <a:endParaRPr/>
          </a:p>
          <a:p>
            <a:pPr marL="0" lvl="0" indent="0" algn="just" rtl="0">
              <a:spcBef>
                <a:spcPts val="1200"/>
              </a:spcBef>
              <a:spcAft>
                <a:spcPts val="1200"/>
              </a:spcAft>
              <a:buNone/>
            </a:pPr>
            <a:r>
              <a:rPr lang="pt-BR"/>
              <a:t>“</a:t>
            </a:r>
            <a:r>
              <a:rPr lang="pt-BR" b="1"/>
              <a:t>Como</a:t>
            </a:r>
            <a:r>
              <a:rPr lang="pt-BR"/>
              <a:t> </a:t>
            </a:r>
            <a:r>
              <a:rPr lang="pt-BR" u="sng"/>
              <a:t>cliente</a:t>
            </a:r>
            <a:r>
              <a:rPr lang="pt-BR"/>
              <a:t>, </a:t>
            </a:r>
            <a:r>
              <a:rPr lang="pt-BR" b="1"/>
              <a:t>eu quero</a:t>
            </a:r>
            <a:r>
              <a:rPr lang="pt-BR"/>
              <a:t> </a:t>
            </a:r>
            <a:r>
              <a:rPr lang="pt-BR" u="sng"/>
              <a:t>realizar o meu cadastro no site</a:t>
            </a:r>
            <a:r>
              <a:rPr lang="pt-BR"/>
              <a:t>, </a:t>
            </a:r>
            <a:r>
              <a:rPr lang="pt-BR" b="1"/>
              <a:t>para que</a:t>
            </a:r>
            <a:r>
              <a:rPr lang="pt-BR"/>
              <a:t> </a:t>
            </a:r>
            <a:r>
              <a:rPr lang="pt-BR" u="sng"/>
              <a:t>eu possa fazer um pedido de lanche</a:t>
            </a:r>
            <a:r>
              <a:rPr lang="pt-BR"/>
              <a:t>.”</a:t>
            </a:r>
            <a:endParaRPr/>
          </a:p>
        </p:txBody>
      </p:sp>
      <p:pic>
        <p:nvPicPr>
          <p:cNvPr id="142" name="Google Shape;142;p25"/>
          <p:cNvPicPr preferRelativeResize="0"/>
          <p:nvPr/>
        </p:nvPicPr>
        <p:blipFill>
          <a:blip r:embed="rId4">
            <a:alphaModFix/>
          </a:blip>
          <a:stretch>
            <a:fillRect/>
          </a:stretch>
        </p:blipFill>
        <p:spPr>
          <a:xfrm>
            <a:off x="4766050" y="1833224"/>
            <a:ext cx="4215050" cy="2054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Exercício</a:t>
            </a:r>
            <a:endParaRPr/>
          </a:p>
        </p:txBody>
      </p:sp>
      <p:pic>
        <p:nvPicPr>
          <p:cNvPr id="148" name="Google Shape;148;p26"/>
          <p:cNvPicPr preferRelativeResize="0"/>
          <p:nvPr/>
        </p:nvPicPr>
        <p:blipFill>
          <a:blip r:embed="rId3">
            <a:alphaModFix/>
          </a:blip>
          <a:stretch>
            <a:fillRect/>
          </a:stretch>
        </p:blipFill>
        <p:spPr>
          <a:xfrm>
            <a:off x="7059251" y="242711"/>
            <a:ext cx="1667927" cy="977325"/>
          </a:xfrm>
          <a:prstGeom prst="rect">
            <a:avLst/>
          </a:prstGeom>
          <a:noFill/>
          <a:ln>
            <a:noFill/>
          </a:ln>
          <a:effectLst>
            <a:outerShdw blurRad="57150" dist="19050" dir="5400000" algn="bl" rotWithShape="0">
              <a:srgbClr val="000000">
                <a:alpha val="50000"/>
              </a:srgbClr>
            </a:outerShdw>
          </a:effectLst>
        </p:spPr>
      </p:pic>
      <p:sp>
        <p:nvSpPr>
          <p:cNvPr id="149" name="Google Shape;149;p26"/>
          <p:cNvSpPr txBox="1">
            <a:spLocks noGrp="1"/>
          </p:cNvSpPr>
          <p:nvPr>
            <p:ph type="body" idx="1"/>
          </p:nvPr>
        </p:nvSpPr>
        <p:spPr>
          <a:xfrm>
            <a:off x="311700" y="1152475"/>
            <a:ext cx="8415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pt-BR"/>
              <a:t>Elabore 5 histórias de usuário para um sistema de seu interesse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Scrum</a:t>
            </a:r>
            <a:endParaRPr/>
          </a:p>
        </p:txBody>
      </p:sp>
      <p:pic>
        <p:nvPicPr>
          <p:cNvPr id="190" name="Google Shape;190;p32"/>
          <p:cNvPicPr preferRelativeResize="0"/>
          <p:nvPr/>
        </p:nvPicPr>
        <p:blipFill>
          <a:blip r:embed="rId3">
            <a:alphaModFix/>
          </a:blip>
          <a:stretch>
            <a:fillRect/>
          </a:stretch>
        </p:blipFill>
        <p:spPr>
          <a:xfrm>
            <a:off x="7059251" y="242711"/>
            <a:ext cx="1667927" cy="977325"/>
          </a:xfrm>
          <a:prstGeom prst="rect">
            <a:avLst/>
          </a:prstGeom>
          <a:noFill/>
          <a:ln>
            <a:noFill/>
          </a:ln>
          <a:effectLst>
            <a:outerShdw blurRad="57150" dist="19050" dir="5400000" algn="bl" rotWithShape="0">
              <a:srgbClr val="000000">
                <a:alpha val="50000"/>
              </a:srgbClr>
            </a:outerShdw>
          </a:effectLst>
        </p:spPr>
      </p:pic>
      <p:sp>
        <p:nvSpPr>
          <p:cNvPr id="191" name="Google Shape;191;p32"/>
          <p:cNvSpPr txBox="1">
            <a:spLocks noGrp="1"/>
          </p:cNvSpPr>
          <p:nvPr>
            <p:ph type="body" idx="1"/>
          </p:nvPr>
        </p:nvSpPr>
        <p:spPr>
          <a:xfrm>
            <a:off x="311700" y="1152475"/>
            <a:ext cx="8415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pt-BR"/>
              <a:t>O nome vem de uma jogada no Rugby</a:t>
            </a:r>
            <a:endParaRPr/>
          </a:p>
          <a:p>
            <a:pPr marL="457200" lvl="0" indent="-342900" algn="just" rtl="0">
              <a:spcBef>
                <a:spcPts val="0"/>
              </a:spcBef>
              <a:spcAft>
                <a:spcPts val="0"/>
              </a:spcAft>
              <a:buSzPts val="1800"/>
              <a:buChar char="●"/>
            </a:pPr>
            <a:r>
              <a:rPr lang="pt-BR"/>
              <a:t>É um método ágil que se concentra em proporcionar um arcabouço para a organização ágil do projeto e não impõe o uso de práticas de desenvolvimento específicas, como a programação em pares e o desenvolvimento com testes a priori (test-first). Isso significa que ele pode ser integrado mais facilmente à prática atual de uma empresa.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Terminologia do Scrum</a:t>
            </a:r>
            <a:endParaRPr/>
          </a:p>
        </p:txBody>
      </p:sp>
      <p:pic>
        <p:nvPicPr>
          <p:cNvPr id="197" name="Google Shape;197;p33"/>
          <p:cNvPicPr preferRelativeResize="0"/>
          <p:nvPr/>
        </p:nvPicPr>
        <p:blipFill>
          <a:blip r:embed="rId3">
            <a:alphaModFix/>
          </a:blip>
          <a:stretch>
            <a:fillRect/>
          </a:stretch>
        </p:blipFill>
        <p:spPr>
          <a:xfrm>
            <a:off x="7059251" y="242711"/>
            <a:ext cx="1667927" cy="977325"/>
          </a:xfrm>
          <a:prstGeom prst="rect">
            <a:avLst/>
          </a:prstGeom>
          <a:noFill/>
          <a:ln>
            <a:noFill/>
          </a:ln>
          <a:effectLst>
            <a:outerShdw blurRad="57150" dist="19050" dir="5400000" algn="bl" rotWithShape="0">
              <a:srgbClr val="000000">
                <a:alpha val="50000"/>
              </a:srgbClr>
            </a:outerShdw>
          </a:effectLst>
        </p:spPr>
      </p:pic>
      <p:graphicFrame>
        <p:nvGraphicFramePr>
          <p:cNvPr id="198" name="Google Shape;198;p33"/>
          <p:cNvGraphicFramePr/>
          <p:nvPr/>
        </p:nvGraphicFramePr>
        <p:xfrm>
          <a:off x="952500" y="1390650"/>
          <a:ext cx="7239000" cy="3535590"/>
        </p:xfrm>
        <a:graphic>
          <a:graphicData uri="http://schemas.openxmlformats.org/drawingml/2006/table">
            <a:tbl>
              <a:tblPr>
                <a:noFill/>
                <a:tableStyleId>{D2CD3A9B-CD26-4DAB-9C89-D4D5E9BC201A}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pt-BR">
                          <a:solidFill>
                            <a:schemeClr val="lt2"/>
                          </a:solidFill>
                        </a:rPr>
                        <a:t>Termo</a:t>
                      </a:r>
                      <a:endParaRPr>
                        <a:solidFill>
                          <a:schemeClr val="lt2"/>
                        </a:solidFill>
                      </a:endParaRPr>
                    </a:p>
                  </a:txBody>
                  <a:tcPr marL="91425" marR="91425" marT="91425" marB="91425"/>
                </a:tc>
                <a:tc>
                  <a:txBody>
                    <a:bodyPr/>
                    <a:lstStyle/>
                    <a:p>
                      <a:pPr marL="0" lvl="0" indent="0" algn="ctr" rtl="0">
                        <a:spcBef>
                          <a:spcPts val="0"/>
                        </a:spcBef>
                        <a:spcAft>
                          <a:spcPts val="0"/>
                        </a:spcAft>
                        <a:buNone/>
                      </a:pPr>
                      <a:r>
                        <a:rPr lang="pt-BR">
                          <a:solidFill>
                            <a:schemeClr val="lt2"/>
                          </a:solidFill>
                        </a:rPr>
                        <a:t>Definição</a:t>
                      </a:r>
                      <a:endParaRPr>
                        <a:solidFill>
                          <a:schemeClr val="lt2"/>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pt-BR">
                          <a:solidFill>
                            <a:schemeClr val="lt2"/>
                          </a:solidFill>
                        </a:rPr>
                        <a:t>Time de desenvolvimento</a:t>
                      </a:r>
                      <a:endParaRPr>
                        <a:solidFill>
                          <a:schemeClr val="lt2"/>
                        </a:solidFill>
                      </a:endParaRPr>
                    </a:p>
                  </a:txBody>
                  <a:tcPr marL="91425" marR="91425" marT="91425" marB="91425"/>
                </a:tc>
                <a:tc>
                  <a:txBody>
                    <a:bodyPr/>
                    <a:lstStyle/>
                    <a:p>
                      <a:pPr marL="0" lvl="0" indent="0" algn="ctr" rtl="0">
                        <a:spcBef>
                          <a:spcPts val="0"/>
                        </a:spcBef>
                        <a:spcAft>
                          <a:spcPts val="0"/>
                        </a:spcAft>
                        <a:buNone/>
                      </a:pPr>
                      <a:r>
                        <a:rPr lang="pt-BR">
                          <a:solidFill>
                            <a:schemeClr val="lt2"/>
                          </a:solidFill>
                        </a:rPr>
                        <a:t>Um grupo auto-organizado de desenvolvedores de software que não deve ter mais de sete pessoas. Elas são responsáveis</a:t>
                      </a:r>
                      <a:endParaRPr>
                        <a:solidFill>
                          <a:schemeClr val="lt2"/>
                        </a:solidFill>
                      </a:endParaRPr>
                    </a:p>
                    <a:p>
                      <a:pPr marL="0" lvl="0" indent="0" algn="ctr" rtl="0">
                        <a:spcBef>
                          <a:spcPts val="0"/>
                        </a:spcBef>
                        <a:spcAft>
                          <a:spcPts val="0"/>
                        </a:spcAft>
                        <a:buNone/>
                      </a:pPr>
                      <a:r>
                        <a:rPr lang="pt-BR">
                          <a:solidFill>
                            <a:schemeClr val="lt2"/>
                          </a:solidFill>
                        </a:rPr>
                        <a:t>por desenvolver o software e outros documentos essenciais do projeto.</a:t>
                      </a:r>
                      <a:endParaRPr>
                        <a:solidFill>
                          <a:schemeClr val="lt2"/>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pt-BR">
                          <a:solidFill>
                            <a:schemeClr val="lt2"/>
                          </a:solidFill>
                        </a:rPr>
                        <a:t>Incremento de produto</a:t>
                      </a:r>
                      <a:endParaRPr>
                        <a:solidFill>
                          <a:schemeClr val="lt2"/>
                        </a:solidFill>
                      </a:endParaRPr>
                    </a:p>
                    <a:p>
                      <a:pPr marL="0" lvl="0" indent="0" algn="ctr" rtl="0">
                        <a:spcBef>
                          <a:spcPts val="0"/>
                        </a:spcBef>
                        <a:spcAft>
                          <a:spcPts val="0"/>
                        </a:spcAft>
                        <a:buNone/>
                      </a:pPr>
                      <a:r>
                        <a:rPr lang="pt-BR">
                          <a:solidFill>
                            <a:schemeClr val="lt2"/>
                          </a:solidFill>
                        </a:rPr>
                        <a:t>potencialmente entregável</a:t>
                      </a:r>
                      <a:endParaRPr>
                        <a:solidFill>
                          <a:schemeClr val="lt2"/>
                        </a:solidFill>
                      </a:endParaRPr>
                    </a:p>
                  </a:txBody>
                  <a:tcPr marL="91425" marR="91425" marT="91425" marB="91425"/>
                </a:tc>
                <a:tc>
                  <a:txBody>
                    <a:bodyPr/>
                    <a:lstStyle/>
                    <a:p>
                      <a:pPr marL="0" lvl="0" indent="0" algn="ctr" rtl="0">
                        <a:spcBef>
                          <a:spcPts val="0"/>
                        </a:spcBef>
                        <a:spcAft>
                          <a:spcPts val="0"/>
                        </a:spcAft>
                        <a:buNone/>
                      </a:pPr>
                      <a:r>
                        <a:rPr lang="pt-BR">
                          <a:solidFill>
                            <a:schemeClr val="lt2"/>
                          </a:solidFill>
                        </a:rPr>
                        <a:t>O incremento de software entregue a partir de uma sprint. A ideia é que ele seja 'potencialmente entregável', significando</a:t>
                      </a:r>
                      <a:endParaRPr>
                        <a:solidFill>
                          <a:schemeClr val="lt2"/>
                        </a:solidFill>
                      </a:endParaRPr>
                    </a:p>
                    <a:p>
                      <a:pPr marL="0" lvl="0" indent="0" algn="ctr" rtl="0">
                        <a:spcBef>
                          <a:spcPts val="0"/>
                        </a:spcBef>
                        <a:spcAft>
                          <a:spcPts val="0"/>
                        </a:spcAft>
                        <a:buNone/>
                      </a:pPr>
                      <a:r>
                        <a:rPr lang="pt-BR">
                          <a:solidFill>
                            <a:schemeClr val="lt2"/>
                          </a:solidFill>
                        </a:rPr>
                        <a:t>que está em estado acabado e não é necessário um trabalho adicional como testes, para incorporá-lo ao</a:t>
                      </a:r>
                      <a:endParaRPr>
                        <a:solidFill>
                          <a:schemeClr val="lt2"/>
                        </a:solidFill>
                      </a:endParaRPr>
                    </a:p>
                    <a:p>
                      <a:pPr marL="0" lvl="0" indent="0" algn="ctr" rtl="0">
                        <a:spcBef>
                          <a:spcPts val="0"/>
                        </a:spcBef>
                        <a:spcAft>
                          <a:spcPts val="0"/>
                        </a:spcAft>
                        <a:buNone/>
                      </a:pPr>
                      <a:r>
                        <a:rPr lang="pt-BR">
                          <a:solidFill>
                            <a:schemeClr val="lt2"/>
                          </a:solidFill>
                        </a:rPr>
                        <a:t>produto final. </a:t>
                      </a:r>
                      <a:endParaRPr>
                        <a:solidFill>
                          <a:schemeClr val="lt2"/>
                        </a:solidFill>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Terminologia do Scrum</a:t>
            </a:r>
            <a:endParaRPr/>
          </a:p>
        </p:txBody>
      </p:sp>
      <p:pic>
        <p:nvPicPr>
          <p:cNvPr id="204" name="Google Shape;204;p34"/>
          <p:cNvPicPr preferRelativeResize="0"/>
          <p:nvPr/>
        </p:nvPicPr>
        <p:blipFill>
          <a:blip r:embed="rId3">
            <a:alphaModFix/>
          </a:blip>
          <a:stretch>
            <a:fillRect/>
          </a:stretch>
        </p:blipFill>
        <p:spPr>
          <a:xfrm>
            <a:off x="7059251" y="242711"/>
            <a:ext cx="1667927" cy="977325"/>
          </a:xfrm>
          <a:prstGeom prst="rect">
            <a:avLst/>
          </a:prstGeom>
          <a:noFill/>
          <a:ln>
            <a:noFill/>
          </a:ln>
          <a:effectLst>
            <a:outerShdw blurRad="57150" dist="19050" dir="5400000" algn="bl" rotWithShape="0">
              <a:srgbClr val="000000">
                <a:alpha val="50000"/>
              </a:srgbClr>
            </a:outerShdw>
          </a:effectLst>
        </p:spPr>
      </p:pic>
      <p:graphicFrame>
        <p:nvGraphicFramePr>
          <p:cNvPr id="205" name="Google Shape;205;p34"/>
          <p:cNvGraphicFramePr/>
          <p:nvPr/>
        </p:nvGraphicFramePr>
        <p:xfrm>
          <a:off x="952500" y="1390650"/>
          <a:ext cx="7239000" cy="3748950"/>
        </p:xfrm>
        <a:graphic>
          <a:graphicData uri="http://schemas.openxmlformats.org/drawingml/2006/table">
            <a:tbl>
              <a:tblPr>
                <a:noFill/>
                <a:tableStyleId>{D2CD3A9B-CD26-4DAB-9C89-D4D5E9BC201A}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pt-BR">
                          <a:solidFill>
                            <a:schemeClr val="lt2"/>
                          </a:solidFill>
                        </a:rPr>
                        <a:t>Termo</a:t>
                      </a:r>
                      <a:endParaRPr>
                        <a:solidFill>
                          <a:schemeClr val="lt2"/>
                        </a:solidFill>
                      </a:endParaRPr>
                    </a:p>
                  </a:txBody>
                  <a:tcPr marL="91425" marR="91425" marT="91425" marB="91425"/>
                </a:tc>
                <a:tc>
                  <a:txBody>
                    <a:bodyPr/>
                    <a:lstStyle/>
                    <a:p>
                      <a:pPr marL="0" lvl="0" indent="0" algn="ctr" rtl="0">
                        <a:spcBef>
                          <a:spcPts val="0"/>
                        </a:spcBef>
                        <a:spcAft>
                          <a:spcPts val="0"/>
                        </a:spcAft>
                        <a:buNone/>
                      </a:pPr>
                      <a:r>
                        <a:rPr lang="pt-BR">
                          <a:solidFill>
                            <a:schemeClr val="lt2"/>
                          </a:solidFill>
                        </a:rPr>
                        <a:t>Definição</a:t>
                      </a:r>
                      <a:endParaRPr>
                        <a:solidFill>
                          <a:schemeClr val="lt2"/>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pt-BR">
                          <a:solidFill>
                            <a:schemeClr val="lt2"/>
                          </a:solidFill>
                        </a:rPr>
                        <a:t>Backlog do produto</a:t>
                      </a:r>
                      <a:endParaRPr>
                        <a:solidFill>
                          <a:schemeClr val="lt2"/>
                        </a:solidFill>
                      </a:endParaRPr>
                    </a:p>
                  </a:txBody>
                  <a:tcPr marL="91425" marR="91425" marT="91425" marB="91425"/>
                </a:tc>
                <a:tc>
                  <a:txBody>
                    <a:bodyPr/>
                    <a:lstStyle/>
                    <a:p>
                      <a:pPr marL="0" lvl="0" indent="0" algn="ctr" rtl="0">
                        <a:spcBef>
                          <a:spcPts val="0"/>
                        </a:spcBef>
                        <a:spcAft>
                          <a:spcPts val="0"/>
                        </a:spcAft>
                        <a:buNone/>
                      </a:pPr>
                      <a:r>
                        <a:rPr lang="pt-BR">
                          <a:solidFill>
                            <a:schemeClr val="lt2"/>
                          </a:solidFill>
                        </a:rPr>
                        <a:t>É uma lista de itens 'a fazer' que o time Scrum deve cumprir. Podem ser definições de características e requisitos</a:t>
                      </a:r>
                      <a:endParaRPr>
                        <a:solidFill>
                          <a:schemeClr val="lt2"/>
                        </a:solidFill>
                      </a:endParaRPr>
                    </a:p>
                    <a:p>
                      <a:pPr marL="0" lvl="0" indent="0" algn="ctr" rtl="0">
                        <a:spcBef>
                          <a:spcPts val="0"/>
                        </a:spcBef>
                        <a:spcAft>
                          <a:spcPts val="0"/>
                        </a:spcAft>
                        <a:buNone/>
                      </a:pPr>
                      <a:r>
                        <a:rPr lang="pt-BR">
                          <a:solidFill>
                            <a:schemeClr val="lt2"/>
                          </a:solidFill>
                        </a:rPr>
                        <a:t>do software, histórias do usuário ou descrições de tarefas suplementares que são necessárias, como a definição da</a:t>
                      </a:r>
                      <a:endParaRPr>
                        <a:solidFill>
                          <a:schemeClr val="lt2"/>
                        </a:solidFill>
                      </a:endParaRPr>
                    </a:p>
                    <a:p>
                      <a:pPr marL="0" lvl="0" indent="0" algn="ctr" rtl="0">
                        <a:spcBef>
                          <a:spcPts val="0"/>
                        </a:spcBef>
                        <a:spcAft>
                          <a:spcPts val="0"/>
                        </a:spcAft>
                        <a:buNone/>
                      </a:pPr>
                      <a:r>
                        <a:rPr lang="pt-BR">
                          <a:solidFill>
                            <a:schemeClr val="lt2"/>
                          </a:solidFill>
                        </a:rPr>
                        <a:t>arquitetura ou a documentação do usuário.</a:t>
                      </a:r>
                      <a:endParaRPr>
                        <a:solidFill>
                          <a:schemeClr val="lt2"/>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pt-BR">
                          <a:solidFill>
                            <a:schemeClr val="lt2"/>
                          </a:solidFill>
                        </a:rPr>
                        <a:t>Product Owner</a:t>
                      </a:r>
                      <a:endParaRPr>
                        <a:solidFill>
                          <a:schemeClr val="lt2"/>
                        </a:solidFill>
                      </a:endParaRPr>
                    </a:p>
                  </a:txBody>
                  <a:tcPr marL="91425" marR="91425" marT="91425" marB="91425"/>
                </a:tc>
                <a:tc>
                  <a:txBody>
                    <a:bodyPr/>
                    <a:lstStyle/>
                    <a:p>
                      <a:pPr marL="0" lvl="0" indent="0" algn="ctr" rtl="0">
                        <a:spcBef>
                          <a:spcPts val="0"/>
                        </a:spcBef>
                        <a:spcAft>
                          <a:spcPts val="0"/>
                        </a:spcAft>
                        <a:buNone/>
                      </a:pPr>
                      <a:r>
                        <a:rPr lang="pt-BR">
                          <a:solidFill>
                            <a:schemeClr val="lt2"/>
                          </a:solidFill>
                        </a:rPr>
                        <a:t>Um indivíduo (ou possivelmente um pequeno grupo) cujo dever é identificar características ou requisitos do produto,</a:t>
                      </a:r>
                      <a:endParaRPr>
                        <a:solidFill>
                          <a:schemeClr val="lt2"/>
                        </a:solidFill>
                      </a:endParaRPr>
                    </a:p>
                    <a:p>
                      <a:pPr marL="0" lvl="0" indent="0" algn="ctr" rtl="0">
                        <a:spcBef>
                          <a:spcPts val="0"/>
                        </a:spcBef>
                        <a:spcAft>
                          <a:spcPts val="0"/>
                        </a:spcAft>
                        <a:buNone/>
                      </a:pPr>
                      <a:r>
                        <a:rPr lang="pt-BR">
                          <a:solidFill>
                            <a:schemeClr val="lt2"/>
                          </a:solidFill>
                        </a:rPr>
                        <a:t>priorizá-los para desenvolvimento e revisar continuamente o backlog do produto para garantir que o projeto continue a satisfazer</a:t>
                      </a:r>
                      <a:endParaRPr>
                        <a:solidFill>
                          <a:schemeClr val="lt2"/>
                        </a:solidFill>
                      </a:endParaRPr>
                    </a:p>
                    <a:p>
                      <a:pPr marL="0" lvl="0" indent="0" algn="ctr" rtl="0">
                        <a:spcBef>
                          <a:spcPts val="0"/>
                        </a:spcBef>
                        <a:spcAft>
                          <a:spcPts val="0"/>
                        </a:spcAft>
                        <a:buNone/>
                      </a:pPr>
                      <a:r>
                        <a:rPr lang="pt-BR">
                          <a:solidFill>
                            <a:schemeClr val="lt2"/>
                          </a:solidFill>
                        </a:rPr>
                        <a:t>as necessidades críticas do negócio. </a:t>
                      </a:r>
                      <a:endParaRPr>
                        <a:solidFill>
                          <a:schemeClr val="lt2"/>
                        </a:solidFill>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Terminologia do Scrum</a:t>
            </a:r>
            <a:endParaRPr/>
          </a:p>
        </p:txBody>
      </p:sp>
      <p:pic>
        <p:nvPicPr>
          <p:cNvPr id="211" name="Google Shape;211;p35"/>
          <p:cNvPicPr preferRelativeResize="0"/>
          <p:nvPr/>
        </p:nvPicPr>
        <p:blipFill>
          <a:blip r:embed="rId3">
            <a:alphaModFix/>
          </a:blip>
          <a:stretch>
            <a:fillRect/>
          </a:stretch>
        </p:blipFill>
        <p:spPr>
          <a:xfrm>
            <a:off x="7059251" y="242711"/>
            <a:ext cx="1667927" cy="977325"/>
          </a:xfrm>
          <a:prstGeom prst="rect">
            <a:avLst/>
          </a:prstGeom>
          <a:noFill/>
          <a:ln>
            <a:noFill/>
          </a:ln>
          <a:effectLst>
            <a:outerShdw blurRad="57150" dist="19050" dir="5400000" algn="bl" rotWithShape="0">
              <a:srgbClr val="000000">
                <a:alpha val="50000"/>
              </a:srgbClr>
            </a:outerShdw>
          </a:effectLst>
        </p:spPr>
      </p:pic>
      <p:graphicFrame>
        <p:nvGraphicFramePr>
          <p:cNvPr id="212" name="Google Shape;212;p35"/>
          <p:cNvGraphicFramePr/>
          <p:nvPr/>
        </p:nvGraphicFramePr>
        <p:xfrm>
          <a:off x="952500" y="1390650"/>
          <a:ext cx="7239000" cy="2682150"/>
        </p:xfrm>
        <a:graphic>
          <a:graphicData uri="http://schemas.openxmlformats.org/drawingml/2006/table">
            <a:tbl>
              <a:tblPr>
                <a:noFill/>
                <a:tableStyleId>{D2CD3A9B-CD26-4DAB-9C89-D4D5E9BC201A}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pt-BR">
                          <a:solidFill>
                            <a:schemeClr val="lt2"/>
                          </a:solidFill>
                        </a:rPr>
                        <a:t>Termo</a:t>
                      </a:r>
                      <a:endParaRPr>
                        <a:solidFill>
                          <a:schemeClr val="lt2"/>
                        </a:solidFill>
                      </a:endParaRPr>
                    </a:p>
                  </a:txBody>
                  <a:tcPr marL="91425" marR="91425" marT="91425" marB="91425"/>
                </a:tc>
                <a:tc>
                  <a:txBody>
                    <a:bodyPr/>
                    <a:lstStyle/>
                    <a:p>
                      <a:pPr marL="0" lvl="0" indent="0" algn="ctr" rtl="0">
                        <a:spcBef>
                          <a:spcPts val="0"/>
                        </a:spcBef>
                        <a:spcAft>
                          <a:spcPts val="0"/>
                        </a:spcAft>
                        <a:buNone/>
                      </a:pPr>
                      <a:r>
                        <a:rPr lang="pt-BR">
                          <a:solidFill>
                            <a:schemeClr val="lt2"/>
                          </a:solidFill>
                        </a:rPr>
                        <a:t>Definição</a:t>
                      </a:r>
                      <a:endParaRPr>
                        <a:solidFill>
                          <a:schemeClr val="lt2"/>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pt-BR">
                          <a:solidFill>
                            <a:schemeClr val="lt2"/>
                          </a:solidFill>
                        </a:rPr>
                        <a:t>Scrum</a:t>
                      </a:r>
                      <a:endParaRPr>
                        <a:solidFill>
                          <a:schemeClr val="lt2"/>
                        </a:solidFill>
                      </a:endParaRPr>
                    </a:p>
                  </a:txBody>
                  <a:tcPr marL="91425" marR="91425" marT="91425" marB="91425"/>
                </a:tc>
                <a:tc>
                  <a:txBody>
                    <a:bodyPr/>
                    <a:lstStyle/>
                    <a:p>
                      <a:pPr marL="0" lvl="0" indent="0" algn="ctr" rtl="0">
                        <a:spcBef>
                          <a:spcPts val="0"/>
                        </a:spcBef>
                        <a:spcAft>
                          <a:spcPts val="0"/>
                        </a:spcAft>
                        <a:buNone/>
                      </a:pPr>
                      <a:r>
                        <a:rPr lang="pt-BR">
                          <a:solidFill>
                            <a:schemeClr val="lt2"/>
                          </a:solidFill>
                        </a:rPr>
                        <a:t>Uma reunião diária do time Scrum que examina o progresso e prioriza o trabalho a ser feito naquele dia. Em condições</a:t>
                      </a:r>
                      <a:endParaRPr>
                        <a:solidFill>
                          <a:schemeClr val="lt2"/>
                        </a:solidFill>
                      </a:endParaRPr>
                    </a:p>
                    <a:p>
                      <a:pPr marL="0" lvl="0" indent="0" algn="ctr" rtl="0">
                        <a:spcBef>
                          <a:spcPts val="0"/>
                        </a:spcBef>
                        <a:spcAft>
                          <a:spcPts val="0"/>
                        </a:spcAft>
                        <a:buNone/>
                      </a:pPr>
                      <a:r>
                        <a:rPr lang="pt-BR">
                          <a:solidFill>
                            <a:schemeClr val="lt2"/>
                          </a:solidFill>
                        </a:rPr>
                        <a:t>ideais, deve ser uma reunião presencial que inclua todo o time.</a:t>
                      </a:r>
                      <a:endParaRPr>
                        <a:solidFill>
                          <a:schemeClr val="lt2"/>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pt-BR">
                          <a:solidFill>
                            <a:schemeClr val="lt2"/>
                          </a:solidFill>
                        </a:rPr>
                        <a:t>Scrum Master</a:t>
                      </a:r>
                      <a:endParaRPr>
                        <a:solidFill>
                          <a:schemeClr val="lt2"/>
                        </a:solidFill>
                      </a:endParaRPr>
                    </a:p>
                  </a:txBody>
                  <a:tcPr marL="91425" marR="91425" marT="91425" marB="91425"/>
                </a:tc>
                <a:tc>
                  <a:txBody>
                    <a:bodyPr/>
                    <a:lstStyle/>
                    <a:p>
                      <a:pPr marL="0" lvl="0" indent="0" algn="ctr" rtl="0">
                        <a:spcBef>
                          <a:spcPts val="0"/>
                        </a:spcBef>
                        <a:spcAft>
                          <a:spcPts val="0"/>
                        </a:spcAft>
                        <a:buNone/>
                      </a:pPr>
                      <a:r>
                        <a:rPr lang="pt-BR">
                          <a:solidFill>
                            <a:schemeClr val="lt2"/>
                          </a:solidFill>
                        </a:rPr>
                        <a:t>O Scrum Master é responsável por assegurar que o processo Scrum seja seguido e guiar o time no uso eficaz do</a:t>
                      </a:r>
                      <a:endParaRPr>
                        <a:solidFill>
                          <a:schemeClr val="lt2"/>
                        </a:solidFill>
                      </a:endParaRPr>
                    </a:p>
                    <a:p>
                      <a:pPr marL="0" lvl="0" indent="0" algn="ctr" rtl="0">
                        <a:spcBef>
                          <a:spcPts val="0"/>
                        </a:spcBef>
                        <a:spcAft>
                          <a:spcPts val="0"/>
                        </a:spcAft>
                        <a:buNone/>
                      </a:pPr>
                      <a:r>
                        <a:rPr lang="pt-BR">
                          <a:solidFill>
                            <a:schemeClr val="lt2"/>
                          </a:solidFill>
                        </a:rPr>
                        <a:t>Scrum. </a:t>
                      </a:r>
                      <a:endParaRPr>
                        <a:solidFill>
                          <a:schemeClr val="lt2"/>
                        </a:solidFill>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Terminologia do Scrum</a:t>
            </a:r>
            <a:endParaRPr/>
          </a:p>
        </p:txBody>
      </p:sp>
      <p:pic>
        <p:nvPicPr>
          <p:cNvPr id="218" name="Google Shape;218;p36"/>
          <p:cNvPicPr preferRelativeResize="0"/>
          <p:nvPr/>
        </p:nvPicPr>
        <p:blipFill>
          <a:blip r:embed="rId3">
            <a:alphaModFix/>
          </a:blip>
          <a:stretch>
            <a:fillRect/>
          </a:stretch>
        </p:blipFill>
        <p:spPr>
          <a:xfrm>
            <a:off x="7059251" y="242711"/>
            <a:ext cx="1667927" cy="977325"/>
          </a:xfrm>
          <a:prstGeom prst="rect">
            <a:avLst/>
          </a:prstGeom>
          <a:noFill/>
          <a:ln>
            <a:noFill/>
          </a:ln>
          <a:effectLst>
            <a:outerShdw blurRad="57150" dist="19050" dir="5400000" algn="bl" rotWithShape="0">
              <a:srgbClr val="000000">
                <a:alpha val="50000"/>
              </a:srgbClr>
            </a:outerShdw>
          </a:effectLst>
        </p:spPr>
      </p:pic>
      <p:graphicFrame>
        <p:nvGraphicFramePr>
          <p:cNvPr id="219" name="Google Shape;219;p36"/>
          <p:cNvGraphicFramePr/>
          <p:nvPr/>
        </p:nvGraphicFramePr>
        <p:xfrm>
          <a:off x="952500" y="1390650"/>
          <a:ext cx="7239000" cy="3108870"/>
        </p:xfrm>
        <a:graphic>
          <a:graphicData uri="http://schemas.openxmlformats.org/drawingml/2006/table">
            <a:tbl>
              <a:tblPr>
                <a:noFill/>
                <a:tableStyleId>{D2CD3A9B-CD26-4DAB-9C89-D4D5E9BC201A}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pt-BR">
                          <a:solidFill>
                            <a:schemeClr val="lt2"/>
                          </a:solidFill>
                        </a:rPr>
                        <a:t>Termo</a:t>
                      </a:r>
                      <a:endParaRPr>
                        <a:solidFill>
                          <a:schemeClr val="lt2"/>
                        </a:solidFill>
                      </a:endParaRPr>
                    </a:p>
                  </a:txBody>
                  <a:tcPr marL="91425" marR="91425" marT="91425" marB="91425"/>
                </a:tc>
                <a:tc>
                  <a:txBody>
                    <a:bodyPr/>
                    <a:lstStyle/>
                    <a:p>
                      <a:pPr marL="0" lvl="0" indent="0" algn="ctr" rtl="0">
                        <a:spcBef>
                          <a:spcPts val="0"/>
                        </a:spcBef>
                        <a:spcAft>
                          <a:spcPts val="0"/>
                        </a:spcAft>
                        <a:buNone/>
                      </a:pPr>
                      <a:r>
                        <a:rPr lang="pt-BR">
                          <a:solidFill>
                            <a:schemeClr val="lt2"/>
                          </a:solidFill>
                        </a:rPr>
                        <a:t>Definição</a:t>
                      </a:r>
                      <a:endParaRPr>
                        <a:solidFill>
                          <a:schemeClr val="lt2"/>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pt-BR">
                          <a:solidFill>
                            <a:schemeClr val="lt2"/>
                          </a:solidFill>
                        </a:rPr>
                        <a:t>Sprint</a:t>
                      </a:r>
                      <a:endParaRPr>
                        <a:solidFill>
                          <a:schemeClr val="lt2"/>
                        </a:solidFill>
                      </a:endParaRPr>
                    </a:p>
                  </a:txBody>
                  <a:tcPr marL="91425" marR="91425" marT="91425" marB="91425"/>
                </a:tc>
                <a:tc>
                  <a:txBody>
                    <a:bodyPr/>
                    <a:lstStyle/>
                    <a:p>
                      <a:pPr marL="0" lvl="0" indent="0" algn="ctr" rtl="0">
                        <a:spcBef>
                          <a:spcPts val="0"/>
                        </a:spcBef>
                        <a:spcAft>
                          <a:spcPts val="0"/>
                        </a:spcAft>
                        <a:buNone/>
                      </a:pPr>
                      <a:r>
                        <a:rPr lang="pt-BR">
                          <a:solidFill>
                            <a:schemeClr val="lt2"/>
                          </a:solidFill>
                        </a:rPr>
                        <a:t>Uma iteração de desenvolvimento. As sprints normalmente duram de 2 a 4 semanas.</a:t>
                      </a:r>
                      <a:endParaRPr>
                        <a:solidFill>
                          <a:schemeClr val="lt2"/>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pt-BR">
                          <a:solidFill>
                            <a:schemeClr val="lt2"/>
                          </a:solidFill>
                        </a:rPr>
                        <a:t>Velocidade</a:t>
                      </a:r>
                      <a:endParaRPr>
                        <a:solidFill>
                          <a:schemeClr val="lt2"/>
                        </a:solidFill>
                      </a:endParaRPr>
                    </a:p>
                  </a:txBody>
                  <a:tcPr marL="91425" marR="91425" marT="91425" marB="91425"/>
                </a:tc>
                <a:tc>
                  <a:txBody>
                    <a:bodyPr/>
                    <a:lstStyle/>
                    <a:p>
                      <a:pPr marL="0" lvl="0" indent="0" algn="ctr" rtl="0">
                        <a:spcBef>
                          <a:spcPts val="0"/>
                        </a:spcBef>
                        <a:spcAft>
                          <a:spcPts val="0"/>
                        </a:spcAft>
                        <a:buNone/>
                      </a:pPr>
                      <a:r>
                        <a:rPr lang="pt-BR">
                          <a:solidFill>
                            <a:schemeClr val="lt2"/>
                          </a:solidFill>
                        </a:rPr>
                        <a:t>Uma estimativa de quanto esforço de backlog do produto um time pode cobrir em uma única sprint. Compreender</a:t>
                      </a:r>
                      <a:endParaRPr>
                        <a:solidFill>
                          <a:schemeClr val="lt2"/>
                        </a:solidFill>
                      </a:endParaRPr>
                    </a:p>
                    <a:p>
                      <a:pPr marL="0" lvl="0" indent="0" algn="ctr" rtl="0">
                        <a:spcBef>
                          <a:spcPts val="0"/>
                        </a:spcBef>
                        <a:spcAft>
                          <a:spcPts val="0"/>
                        </a:spcAft>
                        <a:buNone/>
                      </a:pPr>
                      <a:r>
                        <a:rPr lang="pt-BR">
                          <a:solidFill>
                            <a:schemeClr val="lt2"/>
                          </a:solidFill>
                        </a:rPr>
                        <a:t>a velocidade de um time ajuda a estimar o que pode ser coberto por uma sprint e constitui a base para medir a</a:t>
                      </a:r>
                      <a:endParaRPr>
                        <a:solidFill>
                          <a:schemeClr val="lt2"/>
                        </a:solidFill>
                      </a:endParaRPr>
                    </a:p>
                    <a:p>
                      <a:pPr marL="0" lvl="0" indent="0" algn="ctr" rtl="0">
                        <a:spcBef>
                          <a:spcPts val="0"/>
                        </a:spcBef>
                        <a:spcAft>
                          <a:spcPts val="0"/>
                        </a:spcAft>
                        <a:buNone/>
                      </a:pPr>
                      <a:r>
                        <a:rPr lang="pt-BR">
                          <a:solidFill>
                            <a:schemeClr val="lt2"/>
                          </a:solidFill>
                        </a:rPr>
                        <a:t>melhoria do desempenho.</a:t>
                      </a:r>
                      <a:endParaRPr>
                        <a:solidFill>
                          <a:schemeClr val="lt2"/>
                        </a:solidFill>
                      </a:endParaRPr>
                    </a:p>
                    <a:p>
                      <a:pPr marL="0" lvl="0" indent="0" algn="ctr" rtl="0">
                        <a:spcBef>
                          <a:spcPts val="0"/>
                        </a:spcBef>
                        <a:spcAft>
                          <a:spcPts val="0"/>
                        </a:spcAft>
                        <a:buNone/>
                      </a:pPr>
                      <a:r>
                        <a:rPr lang="pt-BR">
                          <a:solidFill>
                            <a:schemeClr val="lt2"/>
                          </a:solidFill>
                        </a:rPr>
                        <a:t> </a:t>
                      </a:r>
                      <a:endParaRPr>
                        <a:solidFill>
                          <a:schemeClr val="lt2"/>
                        </a:solidFill>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Metodologias Ágeis - Intro</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just" rtl="0">
              <a:spcBef>
                <a:spcPts val="0"/>
              </a:spcBef>
              <a:spcAft>
                <a:spcPts val="0"/>
              </a:spcAft>
              <a:buSzPts val="1800"/>
              <a:buChar char="●"/>
            </a:pPr>
            <a:r>
              <a:rPr lang="pt-BR"/>
              <a:t>As empresas de hoje em dia operam em um ambiente global em rápida mudança. Elas precisam responder às novas oportunidades e mercados, às mudanças nas condições econômicas e ao surgimento de produtos e serviços concorrentes</a:t>
            </a:r>
            <a:endParaRPr/>
          </a:p>
          <a:p>
            <a:pPr marL="457200" lvl="0" indent="-342900" algn="just" rtl="0">
              <a:spcBef>
                <a:spcPts val="0"/>
              </a:spcBef>
              <a:spcAft>
                <a:spcPts val="0"/>
              </a:spcAft>
              <a:buSzPts val="1800"/>
              <a:buChar char="●"/>
            </a:pPr>
            <a:r>
              <a:rPr lang="pt-BR"/>
              <a:t>Nos anos 90, em reação à métodos muito regulamentados, surgem métodos “leves”: RUP, Scrum, XP dentre outros</a:t>
            </a:r>
            <a:endParaRPr/>
          </a:p>
          <a:p>
            <a:pPr marL="457200" lvl="0" indent="-342900" algn="just" rtl="0">
              <a:spcBef>
                <a:spcPts val="0"/>
              </a:spcBef>
              <a:spcAft>
                <a:spcPts val="0"/>
              </a:spcAft>
              <a:buSzPts val="1800"/>
              <a:buChar char="●"/>
            </a:pPr>
            <a:r>
              <a:rPr lang="pt-BR"/>
              <a:t>Surge em 2001 o Manifesto Ágil</a:t>
            </a:r>
            <a:endParaRPr/>
          </a:p>
          <a:p>
            <a:pPr marL="0" lvl="0" indent="0" algn="just" rtl="0">
              <a:spcBef>
                <a:spcPts val="1200"/>
              </a:spcBef>
              <a:spcAft>
                <a:spcPts val="0"/>
              </a:spcAft>
              <a:buNone/>
            </a:pPr>
            <a:endParaRPr/>
          </a:p>
          <a:p>
            <a:pPr marL="0" lvl="0" indent="0" algn="just" rtl="0">
              <a:spcBef>
                <a:spcPts val="1200"/>
              </a:spcBef>
              <a:spcAft>
                <a:spcPts val="1200"/>
              </a:spcAft>
              <a:buNone/>
            </a:pPr>
            <a:r>
              <a:rPr lang="pt-BR"/>
              <a:t>As metodologias ágeis geralmente são do tipo Incremental, com algumas peculiaridades.</a:t>
            </a:r>
            <a:endParaRPr/>
          </a:p>
        </p:txBody>
      </p:sp>
      <p:pic>
        <p:nvPicPr>
          <p:cNvPr id="63" name="Google Shape;63;p14"/>
          <p:cNvPicPr preferRelativeResize="0"/>
          <p:nvPr/>
        </p:nvPicPr>
        <p:blipFill>
          <a:blip r:embed="rId3">
            <a:alphaModFix/>
          </a:blip>
          <a:stretch>
            <a:fillRect/>
          </a:stretch>
        </p:blipFill>
        <p:spPr>
          <a:xfrm>
            <a:off x="7059251" y="242711"/>
            <a:ext cx="1667927" cy="97732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Fluxo do Scrum</a:t>
            </a:r>
            <a:endParaRPr/>
          </a:p>
        </p:txBody>
      </p:sp>
      <p:pic>
        <p:nvPicPr>
          <p:cNvPr id="225" name="Google Shape;225;p37"/>
          <p:cNvPicPr preferRelativeResize="0"/>
          <p:nvPr/>
        </p:nvPicPr>
        <p:blipFill>
          <a:blip r:embed="rId3">
            <a:alphaModFix/>
          </a:blip>
          <a:stretch>
            <a:fillRect/>
          </a:stretch>
        </p:blipFill>
        <p:spPr>
          <a:xfrm>
            <a:off x="7059251" y="242711"/>
            <a:ext cx="1667927" cy="977325"/>
          </a:xfrm>
          <a:prstGeom prst="rect">
            <a:avLst/>
          </a:prstGeom>
          <a:noFill/>
          <a:ln>
            <a:noFill/>
          </a:ln>
          <a:effectLst>
            <a:outerShdw blurRad="57150" dist="19050" dir="5400000" algn="bl" rotWithShape="0">
              <a:srgbClr val="000000">
                <a:alpha val="50000"/>
              </a:srgbClr>
            </a:outerShdw>
          </a:effectLst>
        </p:spPr>
      </p:pic>
      <p:pic>
        <p:nvPicPr>
          <p:cNvPr id="226" name="Google Shape;226;p37"/>
          <p:cNvPicPr preferRelativeResize="0"/>
          <p:nvPr/>
        </p:nvPicPr>
        <p:blipFill rotWithShape="1">
          <a:blip r:embed="rId4">
            <a:alphaModFix/>
          </a:blip>
          <a:srcRect l="20410" t="14809" r="12003" b="7119"/>
          <a:stretch/>
        </p:blipFill>
        <p:spPr>
          <a:xfrm>
            <a:off x="1828438" y="1220025"/>
            <a:ext cx="5487125" cy="35653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Review Meeting x Retrospectiva</a:t>
            </a:r>
            <a:endParaRPr/>
          </a:p>
        </p:txBody>
      </p:sp>
      <p:pic>
        <p:nvPicPr>
          <p:cNvPr id="232" name="Google Shape;232;p38"/>
          <p:cNvPicPr preferRelativeResize="0"/>
          <p:nvPr/>
        </p:nvPicPr>
        <p:blipFill>
          <a:blip r:embed="rId3">
            <a:alphaModFix/>
          </a:blip>
          <a:stretch>
            <a:fillRect/>
          </a:stretch>
        </p:blipFill>
        <p:spPr>
          <a:xfrm>
            <a:off x="7059251" y="242711"/>
            <a:ext cx="1667927" cy="977325"/>
          </a:xfrm>
          <a:prstGeom prst="rect">
            <a:avLst/>
          </a:prstGeom>
          <a:noFill/>
          <a:ln>
            <a:noFill/>
          </a:ln>
          <a:effectLst>
            <a:outerShdw blurRad="57150" dist="19050" dir="5400000" algn="bl" rotWithShape="0">
              <a:srgbClr val="000000">
                <a:alpha val="50000"/>
              </a:srgbClr>
            </a:outerShdw>
          </a:effectLst>
        </p:spPr>
      </p:pic>
      <p:sp>
        <p:nvSpPr>
          <p:cNvPr id="233" name="Google Shape;233;p38"/>
          <p:cNvSpPr txBox="1">
            <a:spLocks noGrp="1"/>
          </p:cNvSpPr>
          <p:nvPr>
            <p:ph type="body" idx="1"/>
          </p:nvPr>
        </p:nvSpPr>
        <p:spPr>
          <a:xfrm>
            <a:off x="311700" y="1152475"/>
            <a:ext cx="8415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pt-BR" b="1" dirty="0"/>
              <a:t>Sprint review</a:t>
            </a:r>
            <a:r>
              <a:rPr lang="pt-BR" dirty="0"/>
              <a:t> meeting realizada ao final de cada reunião. Durante esta reunião, o </a:t>
            </a:r>
            <a:r>
              <a:rPr lang="pt-BR" dirty="0" err="1"/>
              <a:t>scrum</a:t>
            </a:r>
            <a:r>
              <a:rPr lang="pt-BR" dirty="0"/>
              <a:t> </a:t>
            </a:r>
            <a:r>
              <a:rPr lang="pt-BR" dirty="0" err="1"/>
              <a:t>team</a:t>
            </a:r>
            <a:r>
              <a:rPr lang="pt-BR" dirty="0"/>
              <a:t> mostra o que foi alcançado. </a:t>
            </a:r>
            <a:endParaRPr dirty="0"/>
          </a:p>
          <a:p>
            <a:pPr marL="457200" lvl="0" indent="-342900" algn="just" rtl="0">
              <a:spcBef>
                <a:spcPts val="0"/>
              </a:spcBef>
              <a:spcAft>
                <a:spcPts val="0"/>
              </a:spcAft>
              <a:buSzPts val="1800"/>
              <a:buChar char="●"/>
            </a:pPr>
            <a:r>
              <a:rPr lang="pt-BR" dirty="0"/>
              <a:t>Os participantes do sprint review tipicamente incluem o PO, o time, o </a:t>
            </a:r>
            <a:r>
              <a:rPr lang="pt-BR" dirty="0" err="1"/>
              <a:t>scrum</a:t>
            </a:r>
            <a:r>
              <a:rPr lang="pt-BR" dirty="0"/>
              <a:t> master, gerência, clientes e gerentes de outros projetos</a:t>
            </a:r>
            <a:endParaRPr dirty="0"/>
          </a:p>
          <a:p>
            <a:pPr marL="457200" lvl="0" indent="0" algn="just" rtl="0">
              <a:spcBef>
                <a:spcPts val="1200"/>
              </a:spcBef>
              <a:spcAft>
                <a:spcPts val="0"/>
              </a:spcAft>
              <a:buNone/>
            </a:pPr>
            <a:endParaRPr dirty="0"/>
          </a:p>
          <a:p>
            <a:pPr marL="457200" lvl="0" indent="-342900" algn="just" rtl="0">
              <a:spcBef>
                <a:spcPts val="1200"/>
              </a:spcBef>
              <a:spcAft>
                <a:spcPts val="0"/>
              </a:spcAft>
              <a:buSzPts val="1800"/>
              <a:buChar char="●"/>
            </a:pPr>
            <a:r>
              <a:rPr lang="pt-BR" b="1" dirty="0"/>
              <a:t>Sprint </a:t>
            </a:r>
            <a:r>
              <a:rPr lang="pt-BR" b="1" dirty="0" err="1"/>
              <a:t>retrospective</a:t>
            </a:r>
            <a:r>
              <a:rPr lang="pt-BR" dirty="0"/>
              <a:t> ocorre ao final de um sprint e serve para identificar o que funcionou bem, o que pode ser melhorado e que ações serão tomadas para melhorar</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dirty="0"/>
              <a:t>Release </a:t>
            </a:r>
            <a:r>
              <a:rPr lang="pt-BR" dirty="0" err="1"/>
              <a:t>Burndown</a:t>
            </a:r>
            <a:endParaRPr dirty="0"/>
          </a:p>
        </p:txBody>
      </p:sp>
      <p:pic>
        <p:nvPicPr>
          <p:cNvPr id="239" name="Google Shape;239;p39"/>
          <p:cNvPicPr preferRelativeResize="0"/>
          <p:nvPr/>
        </p:nvPicPr>
        <p:blipFill>
          <a:blip r:embed="rId3">
            <a:alphaModFix/>
          </a:blip>
          <a:stretch>
            <a:fillRect/>
          </a:stretch>
        </p:blipFill>
        <p:spPr>
          <a:xfrm>
            <a:off x="7059251" y="242711"/>
            <a:ext cx="1667927" cy="977325"/>
          </a:xfrm>
          <a:prstGeom prst="rect">
            <a:avLst/>
          </a:prstGeom>
          <a:noFill/>
          <a:ln>
            <a:noFill/>
          </a:ln>
          <a:effectLst>
            <a:outerShdw blurRad="57150" dist="19050" dir="5400000" algn="bl" rotWithShape="0">
              <a:srgbClr val="000000">
                <a:alpha val="50000"/>
              </a:srgbClr>
            </a:outerShdw>
          </a:effectLst>
        </p:spPr>
      </p:pic>
      <p:sp>
        <p:nvSpPr>
          <p:cNvPr id="240" name="Google Shape;240;p39"/>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pt-BR" dirty="0"/>
              <a:t>em um projeto </a:t>
            </a:r>
            <a:r>
              <a:rPr lang="pt-BR" dirty="0" err="1"/>
              <a:t>scrum</a:t>
            </a:r>
            <a:r>
              <a:rPr lang="pt-BR" dirty="0"/>
              <a:t>, a equipe monitora seu progresso em relação a um plano atualizando um release </a:t>
            </a:r>
            <a:r>
              <a:rPr lang="pt-BR" dirty="0" err="1"/>
              <a:t>burndown</a:t>
            </a:r>
            <a:r>
              <a:rPr lang="pt-BR" dirty="0"/>
              <a:t> </a:t>
            </a:r>
            <a:r>
              <a:rPr lang="pt-BR" dirty="0" err="1"/>
              <a:t>chart</a:t>
            </a:r>
            <a:r>
              <a:rPr lang="pt-BR" dirty="0"/>
              <a:t> ao final de cada sprint</a:t>
            </a:r>
            <a:endParaRPr dirty="0"/>
          </a:p>
          <a:p>
            <a:pPr marL="457200" lvl="0" indent="-342900" algn="just" rtl="0">
              <a:spcBef>
                <a:spcPts val="0"/>
              </a:spcBef>
              <a:spcAft>
                <a:spcPts val="0"/>
              </a:spcAft>
              <a:buSzPts val="1800"/>
              <a:buChar char="●"/>
            </a:pPr>
            <a:r>
              <a:rPr lang="pt-BR" dirty="0"/>
              <a:t>o trabalho que ainda resta pode ser mostrado na unidade preferencial da equipe: </a:t>
            </a:r>
            <a:r>
              <a:rPr lang="pt-BR" dirty="0" err="1"/>
              <a:t>story</a:t>
            </a:r>
            <a:r>
              <a:rPr lang="pt-BR" dirty="0"/>
              <a:t> points, dias ideais, </a:t>
            </a:r>
            <a:r>
              <a:rPr lang="pt-BR" dirty="0" err="1"/>
              <a:t>team</a:t>
            </a:r>
            <a:r>
              <a:rPr lang="pt-BR" dirty="0"/>
              <a:t> </a:t>
            </a:r>
            <a:r>
              <a:rPr lang="pt-BR" dirty="0" err="1"/>
              <a:t>days</a:t>
            </a:r>
            <a:r>
              <a:rPr lang="pt-BR" dirty="0"/>
              <a:t> e assim por diante</a:t>
            </a:r>
            <a:endParaRPr dirty="0"/>
          </a:p>
        </p:txBody>
      </p:sp>
      <p:pic>
        <p:nvPicPr>
          <p:cNvPr id="241" name="Google Shape;241;p39"/>
          <p:cNvPicPr preferRelativeResize="0"/>
          <p:nvPr/>
        </p:nvPicPr>
        <p:blipFill>
          <a:blip r:embed="rId4">
            <a:alphaModFix/>
          </a:blip>
          <a:stretch>
            <a:fillRect/>
          </a:stretch>
        </p:blipFill>
        <p:spPr>
          <a:xfrm>
            <a:off x="4724400" y="1372436"/>
            <a:ext cx="4267200" cy="259831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Manifesto Ágil - Valores</a:t>
            </a:r>
            <a:endParaRPr/>
          </a:p>
        </p:txBody>
      </p:sp>
      <p:pic>
        <p:nvPicPr>
          <p:cNvPr id="69" name="Google Shape;69;p15"/>
          <p:cNvPicPr preferRelativeResize="0"/>
          <p:nvPr/>
        </p:nvPicPr>
        <p:blipFill>
          <a:blip r:embed="rId3">
            <a:alphaModFix/>
          </a:blip>
          <a:stretch>
            <a:fillRect/>
          </a:stretch>
        </p:blipFill>
        <p:spPr>
          <a:xfrm>
            <a:off x="7059251" y="242711"/>
            <a:ext cx="1667927" cy="977325"/>
          </a:xfrm>
          <a:prstGeom prst="rect">
            <a:avLst/>
          </a:prstGeom>
          <a:noFill/>
          <a:ln>
            <a:noFill/>
          </a:ln>
          <a:effectLst>
            <a:outerShdw blurRad="57150" dist="19050" dir="5400000" algn="bl" rotWithShape="0">
              <a:srgbClr val="000000">
                <a:alpha val="50000"/>
              </a:srgbClr>
            </a:outerShdw>
          </a:effectLst>
        </p:spPr>
      </p:pic>
      <p:pic>
        <p:nvPicPr>
          <p:cNvPr id="70" name="Google Shape;70;p15"/>
          <p:cNvPicPr preferRelativeResize="0"/>
          <p:nvPr/>
        </p:nvPicPr>
        <p:blipFill rotWithShape="1">
          <a:blip r:embed="rId4">
            <a:alphaModFix/>
          </a:blip>
          <a:srcRect l="2477" t="28351" r="2968" b="11671"/>
          <a:stretch/>
        </p:blipFill>
        <p:spPr>
          <a:xfrm>
            <a:off x="921978" y="1539638"/>
            <a:ext cx="7300025" cy="275173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Manifesto Ágil - Princípios</a:t>
            </a:r>
            <a:endParaRPr/>
          </a:p>
        </p:txBody>
      </p:sp>
      <p:pic>
        <p:nvPicPr>
          <p:cNvPr id="76" name="Google Shape;76;p16"/>
          <p:cNvPicPr preferRelativeResize="0"/>
          <p:nvPr/>
        </p:nvPicPr>
        <p:blipFill>
          <a:blip r:embed="rId3">
            <a:alphaModFix/>
          </a:blip>
          <a:stretch>
            <a:fillRect/>
          </a:stretch>
        </p:blipFill>
        <p:spPr>
          <a:xfrm>
            <a:off x="7059251" y="242711"/>
            <a:ext cx="1667927" cy="977325"/>
          </a:xfrm>
          <a:prstGeom prst="rect">
            <a:avLst/>
          </a:prstGeom>
          <a:noFill/>
          <a:ln>
            <a:noFill/>
          </a:ln>
          <a:effectLst>
            <a:outerShdw blurRad="57150" dist="19050" dir="5400000" algn="bl" rotWithShape="0">
              <a:srgbClr val="000000">
                <a:alpha val="50000"/>
              </a:srgbClr>
            </a:outerShdw>
          </a:effectLst>
        </p:spPr>
      </p:pic>
      <p:pic>
        <p:nvPicPr>
          <p:cNvPr id="77" name="Google Shape;77;p16"/>
          <p:cNvPicPr preferRelativeResize="0"/>
          <p:nvPr/>
        </p:nvPicPr>
        <p:blipFill>
          <a:blip r:embed="rId4">
            <a:alphaModFix/>
          </a:blip>
          <a:stretch>
            <a:fillRect/>
          </a:stretch>
        </p:blipFill>
        <p:spPr>
          <a:xfrm>
            <a:off x="1244488" y="1372811"/>
            <a:ext cx="6655014" cy="36186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Manifesto Ágil - Princípios</a:t>
            </a:r>
            <a:endParaRPr/>
          </a:p>
        </p:txBody>
      </p:sp>
      <p:pic>
        <p:nvPicPr>
          <p:cNvPr id="83" name="Google Shape;83;p17"/>
          <p:cNvPicPr preferRelativeResize="0"/>
          <p:nvPr/>
        </p:nvPicPr>
        <p:blipFill>
          <a:blip r:embed="rId3">
            <a:alphaModFix/>
          </a:blip>
          <a:stretch>
            <a:fillRect/>
          </a:stretch>
        </p:blipFill>
        <p:spPr>
          <a:xfrm>
            <a:off x="7059251" y="242711"/>
            <a:ext cx="1667927" cy="977325"/>
          </a:xfrm>
          <a:prstGeom prst="rect">
            <a:avLst/>
          </a:prstGeom>
          <a:noFill/>
          <a:ln>
            <a:noFill/>
          </a:ln>
          <a:effectLst>
            <a:outerShdw blurRad="57150" dist="19050" dir="5400000" algn="bl" rotWithShape="0">
              <a:srgbClr val="000000">
                <a:alpha val="50000"/>
              </a:srgbClr>
            </a:outerShdw>
          </a:effectLst>
        </p:spPr>
      </p:pic>
      <p:pic>
        <p:nvPicPr>
          <p:cNvPr id="84" name="Google Shape;84;p17"/>
          <p:cNvPicPr preferRelativeResize="0"/>
          <p:nvPr/>
        </p:nvPicPr>
        <p:blipFill>
          <a:blip r:embed="rId4">
            <a:alphaModFix/>
          </a:blip>
          <a:stretch>
            <a:fillRect/>
          </a:stretch>
        </p:blipFill>
        <p:spPr>
          <a:xfrm>
            <a:off x="1244488" y="1372811"/>
            <a:ext cx="6655014" cy="36186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XP - Programação Extrema</a:t>
            </a:r>
            <a:endParaRPr/>
          </a:p>
        </p:txBody>
      </p:sp>
      <p:sp>
        <p:nvSpPr>
          <p:cNvPr id="90" name="Google Shape;90;p18"/>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pt-BR"/>
              <a:t>A Extreme Programming (Programação Extrema) emprega uma metodologia orientada a objetos como seu paradigma de desenvolvimento e envolve um conjunto de regras e práticas constantes no contexto de quatro atividades metodológicas: planejamento, projeto, codificação e testes</a:t>
            </a:r>
            <a:endParaRPr/>
          </a:p>
        </p:txBody>
      </p:sp>
      <p:pic>
        <p:nvPicPr>
          <p:cNvPr id="91" name="Google Shape;91;p18"/>
          <p:cNvPicPr preferRelativeResize="0"/>
          <p:nvPr/>
        </p:nvPicPr>
        <p:blipFill>
          <a:blip r:embed="rId3">
            <a:alphaModFix/>
          </a:blip>
          <a:stretch>
            <a:fillRect/>
          </a:stretch>
        </p:blipFill>
        <p:spPr>
          <a:xfrm>
            <a:off x="7059251" y="242711"/>
            <a:ext cx="1667927" cy="977325"/>
          </a:xfrm>
          <a:prstGeom prst="rect">
            <a:avLst/>
          </a:prstGeom>
          <a:noFill/>
          <a:ln>
            <a:noFill/>
          </a:ln>
          <a:effectLst>
            <a:outerShdw blurRad="57150" dist="19050" dir="5400000" algn="bl" rotWithShape="0">
              <a:srgbClr val="000000">
                <a:alpha val="50000"/>
              </a:srgbClr>
            </a:outerShdw>
          </a:effectLst>
        </p:spPr>
      </p:pic>
      <p:pic>
        <p:nvPicPr>
          <p:cNvPr id="92" name="Google Shape;92;p18"/>
          <p:cNvPicPr preferRelativeResize="0"/>
          <p:nvPr/>
        </p:nvPicPr>
        <p:blipFill>
          <a:blip r:embed="rId4">
            <a:alphaModFix/>
          </a:blip>
          <a:stretch>
            <a:fillRect/>
          </a:stretch>
        </p:blipFill>
        <p:spPr>
          <a:xfrm>
            <a:off x="4935375" y="1322211"/>
            <a:ext cx="3618665" cy="36186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Práticas da XP</a:t>
            </a:r>
            <a:endParaRPr/>
          </a:p>
        </p:txBody>
      </p:sp>
      <p:pic>
        <p:nvPicPr>
          <p:cNvPr id="98" name="Google Shape;98;p19"/>
          <p:cNvPicPr preferRelativeResize="0"/>
          <p:nvPr/>
        </p:nvPicPr>
        <p:blipFill>
          <a:blip r:embed="rId3">
            <a:alphaModFix/>
          </a:blip>
          <a:stretch>
            <a:fillRect/>
          </a:stretch>
        </p:blipFill>
        <p:spPr>
          <a:xfrm>
            <a:off x="7059251" y="242711"/>
            <a:ext cx="1667927" cy="977325"/>
          </a:xfrm>
          <a:prstGeom prst="rect">
            <a:avLst/>
          </a:prstGeom>
          <a:noFill/>
          <a:ln>
            <a:noFill/>
          </a:ln>
          <a:effectLst>
            <a:outerShdw blurRad="57150" dist="19050" dir="5400000" algn="bl" rotWithShape="0">
              <a:srgbClr val="000000">
                <a:alpha val="50000"/>
              </a:srgbClr>
            </a:outerShdw>
          </a:effectLst>
        </p:spPr>
      </p:pic>
      <p:graphicFrame>
        <p:nvGraphicFramePr>
          <p:cNvPr id="99" name="Google Shape;99;p19"/>
          <p:cNvGraphicFramePr/>
          <p:nvPr/>
        </p:nvGraphicFramePr>
        <p:xfrm>
          <a:off x="952500" y="1390650"/>
          <a:ext cx="7239000" cy="3322230"/>
        </p:xfrm>
        <a:graphic>
          <a:graphicData uri="http://schemas.openxmlformats.org/drawingml/2006/table">
            <a:tbl>
              <a:tblPr>
                <a:noFill/>
                <a:tableStyleId>{D2CD3A9B-CD26-4DAB-9C89-D4D5E9BC201A}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pt-BR">
                          <a:solidFill>
                            <a:schemeClr val="lt2"/>
                          </a:solidFill>
                        </a:rPr>
                        <a:t>Prática ou Princípio</a:t>
                      </a:r>
                      <a:endParaRPr>
                        <a:solidFill>
                          <a:schemeClr val="lt2"/>
                        </a:solidFill>
                      </a:endParaRPr>
                    </a:p>
                  </a:txBody>
                  <a:tcPr marL="91425" marR="91425" marT="91425" marB="91425"/>
                </a:tc>
                <a:tc>
                  <a:txBody>
                    <a:bodyPr/>
                    <a:lstStyle/>
                    <a:p>
                      <a:pPr marL="0" lvl="0" indent="0" algn="ctr" rtl="0">
                        <a:spcBef>
                          <a:spcPts val="0"/>
                        </a:spcBef>
                        <a:spcAft>
                          <a:spcPts val="0"/>
                        </a:spcAft>
                        <a:buNone/>
                      </a:pPr>
                      <a:r>
                        <a:rPr lang="pt-BR">
                          <a:solidFill>
                            <a:schemeClr val="lt2"/>
                          </a:solidFill>
                        </a:rPr>
                        <a:t>Descrição</a:t>
                      </a:r>
                      <a:endParaRPr>
                        <a:solidFill>
                          <a:schemeClr val="lt2"/>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pt-BR">
                          <a:solidFill>
                            <a:schemeClr val="lt2"/>
                          </a:solidFill>
                        </a:rPr>
                        <a:t>Propriedade Coletiva</a:t>
                      </a:r>
                      <a:endParaRPr>
                        <a:solidFill>
                          <a:schemeClr val="lt2"/>
                        </a:solidFill>
                      </a:endParaRPr>
                    </a:p>
                  </a:txBody>
                  <a:tcPr marL="91425" marR="91425" marT="91425" marB="91425"/>
                </a:tc>
                <a:tc>
                  <a:txBody>
                    <a:bodyPr/>
                    <a:lstStyle/>
                    <a:p>
                      <a:pPr marL="0" lvl="0" indent="0" algn="ctr" rtl="0">
                        <a:spcBef>
                          <a:spcPts val="0"/>
                        </a:spcBef>
                        <a:spcAft>
                          <a:spcPts val="0"/>
                        </a:spcAft>
                        <a:buNone/>
                      </a:pPr>
                      <a:r>
                        <a:rPr lang="pt-BR">
                          <a:solidFill>
                            <a:schemeClr val="lt2"/>
                          </a:solidFill>
                        </a:rPr>
                        <a:t>Os pares de desenvolvedores trabalham em todas as áreas do sistema de modo que não se desenvolvem 'ilhas de conhecimento', e todos os desenvolvedores assumem a responsabilidade por todo o código. Qualquer um pode mudar qualquer coisa.</a:t>
                      </a:r>
                      <a:endParaRPr>
                        <a:solidFill>
                          <a:schemeClr val="lt2"/>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pt-BR">
                          <a:solidFill>
                            <a:schemeClr val="lt2"/>
                          </a:solidFill>
                        </a:rPr>
                        <a:t>Integração Contínua</a:t>
                      </a:r>
                      <a:endParaRPr>
                        <a:solidFill>
                          <a:schemeClr val="lt2"/>
                        </a:solidFill>
                      </a:endParaRPr>
                    </a:p>
                  </a:txBody>
                  <a:tcPr marL="91425" marR="91425" marT="91425" marB="91425"/>
                </a:tc>
                <a:tc>
                  <a:txBody>
                    <a:bodyPr/>
                    <a:lstStyle/>
                    <a:p>
                      <a:pPr marL="0" lvl="0" indent="0" algn="ctr" rtl="0">
                        <a:spcBef>
                          <a:spcPts val="0"/>
                        </a:spcBef>
                        <a:spcAft>
                          <a:spcPts val="0"/>
                        </a:spcAft>
                        <a:buNone/>
                      </a:pPr>
                      <a:r>
                        <a:rPr lang="pt-BR">
                          <a:solidFill>
                            <a:schemeClr val="lt2"/>
                          </a:solidFill>
                        </a:rPr>
                        <a:t>Assim que o trabalho em uma tarefa é concluído, ele é integrado ao sistema completo. Após qualquer integração desse tipo, todos os testes de unidade no sistema devem passar.</a:t>
                      </a:r>
                      <a:endParaRPr>
                        <a:solidFill>
                          <a:schemeClr val="lt2"/>
                        </a:solidFill>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Práticas da XP</a:t>
            </a:r>
            <a:endParaRPr/>
          </a:p>
        </p:txBody>
      </p:sp>
      <p:pic>
        <p:nvPicPr>
          <p:cNvPr id="105" name="Google Shape;105;p20"/>
          <p:cNvPicPr preferRelativeResize="0"/>
          <p:nvPr/>
        </p:nvPicPr>
        <p:blipFill>
          <a:blip r:embed="rId3">
            <a:alphaModFix/>
          </a:blip>
          <a:stretch>
            <a:fillRect/>
          </a:stretch>
        </p:blipFill>
        <p:spPr>
          <a:xfrm>
            <a:off x="7059251" y="242711"/>
            <a:ext cx="1667927" cy="977325"/>
          </a:xfrm>
          <a:prstGeom prst="rect">
            <a:avLst/>
          </a:prstGeom>
          <a:noFill/>
          <a:ln>
            <a:noFill/>
          </a:ln>
          <a:effectLst>
            <a:outerShdw blurRad="57150" dist="19050" dir="5400000" algn="bl" rotWithShape="0">
              <a:srgbClr val="000000">
                <a:alpha val="50000"/>
              </a:srgbClr>
            </a:outerShdw>
          </a:effectLst>
        </p:spPr>
      </p:pic>
      <p:graphicFrame>
        <p:nvGraphicFramePr>
          <p:cNvPr id="106" name="Google Shape;106;p20"/>
          <p:cNvGraphicFramePr/>
          <p:nvPr/>
        </p:nvGraphicFramePr>
        <p:xfrm>
          <a:off x="952500" y="1390650"/>
          <a:ext cx="7239000" cy="3108870"/>
        </p:xfrm>
        <a:graphic>
          <a:graphicData uri="http://schemas.openxmlformats.org/drawingml/2006/table">
            <a:tbl>
              <a:tblPr>
                <a:noFill/>
                <a:tableStyleId>{D2CD3A9B-CD26-4DAB-9C89-D4D5E9BC201A}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pt-BR">
                          <a:solidFill>
                            <a:schemeClr val="lt2"/>
                          </a:solidFill>
                        </a:rPr>
                        <a:t>Prática ou Princípio</a:t>
                      </a:r>
                      <a:endParaRPr>
                        <a:solidFill>
                          <a:schemeClr val="lt2"/>
                        </a:solidFill>
                      </a:endParaRPr>
                    </a:p>
                  </a:txBody>
                  <a:tcPr marL="91425" marR="91425" marT="91425" marB="91425"/>
                </a:tc>
                <a:tc>
                  <a:txBody>
                    <a:bodyPr/>
                    <a:lstStyle/>
                    <a:p>
                      <a:pPr marL="0" lvl="0" indent="0" algn="ctr" rtl="0">
                        <a:spcBef>
                          <a:spcPts val="0"/>
                        </a:spcBef>
                        <a:spcAft>
                          <a:spcPts val="0"/>
                        </a:spcAft>
                        <a:buNone/>
                      </a:pPr>
                      <a:r>
                        <a:rPr lang="pt-BR">
                          <a:solidFill>
                            <a:schemeClr val="lt2"/>
                          </a:solidFill>
                        </a:rPr>
                        <a:t>Descrição</a:t>
                      </a:r>
                      <a:endParaRPr>
                        <a:solidFill>
                          <a:schemeClr val="lt2"/>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pt-BR">
                          <a:solidFill>
                            <a:schemeClr val="lt2"/>
                          </a:solidFill>
                        </a:rPr>
                        <a:t>Planejamento Incremental</a:t>
                      </a:r>
                      <a:endParaRPr>
                        <a:solidFill>
                          <a:schemeClr val="lt2"/>
                        </a:solidFill>
                      </a:endParaRPr>
                    </a:p>
                  </a:txBody>
                  <a:tcPr marL="91425" marR="91425" marT="91425" marB="91425"/>
                </a:tc>
                <a:tc>
                  <a:txBody>
                    <a:bodyPr/>
                    <a:lstStyle/>
                    <a:p>
                      <a:pPr marL="0" lvl="0" indent="0" algn="ctr" rtl="0">
                        <a:spcBef>
                          <a:spcPts val="0"/>
                        </a:spcBef>
                        <a:spcAft>
                          <a:spcPts val="0"/>
                        </a:spcAft>
                        <a:buNone/>
                      </a:pPr>
                      <a:r>
                        <a:rPr lang="pt-BR">
                          <a:solidFill>
                            <a:schemeClr val="lt2"/>
                          </a:solidFill>
                        </a:rPr>
                        <a:t>Os requisitos são registrados em 'cartões de história', e as histórias a serem incluídas em um lançamento são determinadas de acordo com o tempo disponível e com sua prioridade relativa. Os desenvolvedores decompõem essas histórias em 'tarefas' de desenvolvimento</a:t>
                      </a:r>
                      <a:endParaRPr>
                        <a:solidFill>
                          <a:schemeClr val="lt2"/>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pt-BR">
                          <a:solidFill>
                            <a:schemeClr val="lt2"/>
                          </a:solidFill>
                        </a:rPr>
                        <a:t>Representante do Cliente</a:t>
                      </a:r>
                      <a:endParaRPr>
                        <a:solidFill>
                          <a:schemeClr val="lt2"/>
                        </a:solidFill>
                      </a:endParaRPr>
                    </a:p>
                  </a:txBody>
                  <a:tcPr marL="91425" marR="91425" marT="91425" marB="91425"/>
                </a:tc>
                <a:tc>
                  <a:txBody>
                    <a:bodyPr/>
                    <a:lstStyle/>
                    <a:p>
                      <a:pPr marL="0" lvl="0" indent="0" algn="ctr" rtl="0">
                        <a:spcBef>
                          <a:spcPts val="0"/>
                        </a:spcBef>
                        <a:spcAft>
                          <a:spcPts val="0"/>
                        </a:spcAft>
                        <a:buNone/>
                      </a:pPr>
                      <a:r>
                        <a:rPr lang="pt-BR">
                          <a:solidFill>
                            <a:schemeClr val="lt2"/>
                          </a:solidFill>
                        </a:rPr>
                        <a:t>Um representante do usuário final do sistema (o cliente) deve estar disponível em tempo integral para o time de programação. </a:t>
                      </a:r>
                      <a:endParaRPr>
                        <a:solidFill>
                          <a:schemeClr val="lt2"/>
                        </a:solidFill>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Práticas da XP</a:t>
            </a:r>
            <a:endParaRPr/>
          </a:p>
        </p:txBody>
      </p:sp>
      <p:pic>
        <p:nvPicPr>
          <p:cNvPr id="112" name="Google Shape;112;p21"/>
          <p:cNvPicPr preferRelativeResize="0"/>
          <p:nvPr/>
        </p:nvPicPr>
        <p:blipFill>
          <a:blip r:embed="rId3">
            <a:alphaModFix/>
          </a:blip>
          <a:stretch>
            <a:fillRect/>
          </a:stretch>
        </p:blipFill>
        <p:spPr>
          <a:xfrm>
            <a:off x="7059251" y="242711"/>
            <a:ext cx="1667927" cy="977325"/>
          </a:xfrm>
          <a:prstGeom prst="rect">
            <a:avLst/>
          </a:prstGeom>
          <a:noFill/>
          <a:ln>
            <a:noFill/>
          </a:ln>
          <a:effectLst>
            <a:outerShdw blurRad="57150" dist="19050" dir="5400000" algn="bl" rotWithShape="0">
              <a:srgbClr val="000000">
                <a:alpha val="50000"/>
              </a:srgbClr>
            </a:outerShdw>
          </a:effectLst>
        </p:spPr>
      </p:pic>
      <p:graphicFrame>
        <p:nvGraphicFramePr>
          <p:cNvPr id="113" name="Google Shape;113;p21"/>
          <p:cNvGraphicFramePr/>
          <p:nvPr/>
        </p:nvGraphicFramePr>
        <p:xfrm>
          <a:off x="952500" y="1390650"/>
          <a:ext cx="7239000" cy="2682150"/>
        </p:xfrm>
        <a:graphic>
          <a:graphicData uri="http://schemas.openxmlformats.org/drawingml/2006/table">
            <a:tbl>
              <a:tblPr>
                <a:noFill/>
                <a:tableStyleId>{D2CD3A9B-CD26-4DAB-9C89-D4D5E9BC201A}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pt-BR">
                          <a:solidFill>
                            <a:schemeClr val="lt2"/>
                          </a:solidFill>
                        </a:rPr>
                        <a:t>Prática ou Princípio</a:t>
                      </a:r>
                      <a:endParaRPr>
                        <a:solidFill>
                          <a:schemeClr val="lt2"/>
                        </a:solidFill>
                      </a:endParaRPr>
                    </a:p>
                  </a:txBody>
                  <a:tcPr marL="91425" marR="91425" marT="91425" marB="91425"/>
                </a:tc>
                <a:tc>
                  <a:txBody>
                    <a:bodyPr/>
                    <a:lstStyle/>
                    <a:p>
                      <a:pPr marL="0" lvl="0" indent="0" algn="ctr" rtl="0">
                        <a:spcBef>
                          <a:spcPts val="0"/>
                        </a:spcBef>
                        <a:spcAft>
                          <a:spcPts val="0"/>
                        </a:spcAft>
                        <a:buNone/>
                      </a:pPr>
                      <a:r>
                        <a:rPr lang="pt-BR">
                          <a:solidFill>
                            <a:schemeClr val="lt2"/>
                          </a:solidFill>
                        </a:rPr>
                        <a:t>Descrição</a:t>
                      </a:r>
                      <a:endParaRPr>
                        <a:solidFill>
                          <a:schemeClr val="lt2"/>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pt-BR">
                          <a:solidFill>
                            <a:schemeClr val="lt2"/>
                          </a:solidFill>
                        </a:rPr>
                        <a:t>Programação em Pares</a:t>
                      </a:r>
                      <a:endParaRPr>
                        <a:solidFill>
                          <a:schemeClr val="lt2"/>
                        </a:solidFill>
                      </a:endParaRPr>
                    </a:p>
                  </a:txBody>
                  <a:tcPr marL="91425" marR="91425" marT="91425" marB="91425"/>
                </a:tc>
                <a:tc>
                  <a:txBody>
                    <a:bodyPr/>
                    <a:lstStyle/>
                    <a:p>
                      <a:pPr marL="0" lvl="0" indent="0" algn="ctr" rtl="0">
                        <a:spcBef>
                          <a:spcPts val="0"/>
                        </a:spcBef>
                        <a:spcAft>
                          <a:spcPts val="0"/>
                        </a:spcAft>
                        <a:buNone/>
                      </a:pPr>
                      <a:r>
                        <a:rPr lang="pt-BR">
                          <a:solidFill>
                            <a:schemeClr val="lt2"/>
                          </a:solidFill>
                        </a:rPr>
                        <a:t>Os desenvolvedores trabalham em pares, conferindo o trabalho um do outro e oferecendo o apoio necessário para que o resultado final seja sempre satisfatório.</a:t>
                      </a:r>
                      <a:endParaRPr>
                        <a:solidFill>
                          <a:schemeClr val="lt2"/>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pt-BR">
                          <a:solidFill>
                            <a:schemeClr val="lt2"/>
                          </a:solidFill>
                        </a:rPr>
                        <a:t>Refatoração</a:t>
                      </a:r>
                      <a:endParaRPr>
                        <a:solidFill>
                          <a:schemeClr val="lt2"/>
                        </a:solidFill>
                      </a:endParaRPr>
                    </a:p>
                  </a:txBody>
                  <a:tcPr marL="91425" marR="91425" marT="91425" marB="91425"/>
                </a:tc>
                <a:tc>
                  <a:txBody>
                    <a:bodyPr/>
                    <a:lstStyle/>
                    <a:p>
                      <a:pPr marL="0" lvl="0" indent="0" algn="ctr" rtl="0">
                        <a:spcBef>
                          <a:spcPts val="0"/>
                        </a:spcBef>
                        <a:spcAft>
                          <a:spcPts val="0"/>
                        </a:spcAft>
                        <a:buNone/>
                      </a:pPr>
                      <a:r>
                        <a:rPr lang="pt-BR">
                          <a:solidFill>
                            <a:schemeClr val="lt2"/>
                          </a:solidFill>
                        </a:rPr>
                        <a:t>Todos os desenvolvedores devem refatorar o código continuamente logo que sejam encontradas possíveis melhorias para ele. Isso mantém o código simples e de fácil manutenção. </a:t>
                      </a:r>
                      <a:endParaRPr>
                        <a:solidFill>
                          <a:schemeClr val="lt2"/>
                        </a:solidFill>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2075</Words>
  <Application>Microsoft Office PowerPoint</Application>
  <PresentationFormat>Apresentação na tela (16:9)</PresentationFormat>
  <Paragraphs>166</Paragraphs>
  <Slides>22</Slides>
  <Notes>22</Notes>
  <HiddenSlides>0</HiddenSlides>
  <MMClips>0</MMClips>
  <ScaleCrop>false</ScaleCrop>
  <HeadingPairs>
    <vt:vector size="6" baseType="variant">
      <vt:variant>
        <vt:lpstr>Fontes usadas</vt:lpstr>
      </vt:variant>
      <vt:variant>
        <vt:i4>1</vt:i4>
      </vt:variant>
      <vt:variant>
        <vt:lpstr>Tema</vt:lpstr>
      </vt:variant>
      <vt:variant>
        <vt:i4>1</vt:i4>
      </vt:variant>
      <vt:variant>
        <vt:lpstr>Títulos de slides</vt:lpstr>
      </vt:variant>
      <vt:variant>
        <vt:i4>22</vt:i4>
      </vt:variant>
    </vt:vector>
  </HeadingPairs>
  <TitlesOfParts>
    <vt:vector size="24" baseType="lpstr">
      <vt:lpstr>Arial</vt:lpstr>
      <vt:lpstr>Simple Dark</vt:lpstr>
      <vt:lpstr>Programador Web</vt:lpstr>
      <vt:lpstr>Metodologias Ágeis - Intro</vt:lpstr>
      <vt:lpstr>Manifesto Ágil - Valores</vt:lpstr>
      <vt:lpstr>Manifesto Ágil - Princípios</vt:lpstr>
      <vt:lpstr>Manifesto Ágil - Princípios</vt:lpstr>
      <vt:lpstr>XP - Programação Extrema</vt:lpstr>
      <vt:lpstr>Práticas da XP</vt:lpstr>
      <vt:lpstr>Práticas da XP</vt:lpstr>
      <vt:lpstr>Práticas da XP</vt:lpstr>
      <vt:lpstr>Práticas da XP</vt:lpstr>
      <vt:lpstr>Práticas da XP</vt:lpstr>
      <vt:lpstr>Atividades da XP - Planejamento</vt:lpstr>
      <vt:lpstr>Histórias de Usuários - Técnica</vt:lpstr>
      <vt:lpstr>Exercício</vt:lpstr>
      <vt:lpstr>Scrum</vt:lpstr>
      <vt:lpstr>Terminologia do Scrum</vt:lpstr>
      <vt:lpstr>Terminologia do Scrum</vt:lpstr>
      <vt:lpstr>Terminologia do Scrum</vt:lpstr>
      <vt:lpstr>Terminologia do Scrum</vt:lpstr>
      <vt:lpstr>Fluxo do Scrum</vt:lpstr>
      <vt:lpstr>Review Meeting x Retrospectiva</vt:lpstr>
      <vt:lpstr>Release Burndown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Programador Web</dc:title>
  <cp:lastModifiedBy>Aluno Project 01</cp:lastModifiedBy>
  <cp:revision>3</cp:revision>
  <dcterms:modified xsi:type="dcterms:W3CDTF">2023-02-09T03:23:15Z</dcterms:modified>
</cp:coreProperties>
</file>