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Lst>
  <p:sldSz cy="5143500" cx="9144000"/>
  <p:notesSz cx="6858000" cy="9144000"/>
  <p:embeddedFontLst>
    <p:embeddedFont>
      <p:font typeface="Raleway"/>
      <p:regular r:id="rId28"/>
      <p:bold r:id="rId29"/>
      <p:italic r:id="rId30"/>
      <p:boldItalic r:id="rId31"/>
    </p:embeddedFont>
    <p:embeddedFont>
      <p:font typeface="Lato"/>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AABADE5-AE9E-45F0-AEA1-85538BD54A1D}">
  <a:tblStyle styleId="{5AABADE5-AE9E-45F0-AEA1-85538BD54A1D}"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Raleway-regular.fntdata"/><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Raleway-bold.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aleway-boldItalic.fntdata"/><Relationship Id="rId30" Type="http://schemas.openxmlformats.org/officeDocument/2006/relationships/font" Target="fonts/Raleway-italic.fntdata"/><Relationship Id="rId11" Type="http://schemas.openxmlformats.org/officeDocument/2006/relationships/slide" Target="slides/slide5.xml"/><Relationship Id="rId33" Type="http://schemas.openxmlformats.org/officeDocument/2006/relationships/font" Target="fonts/Lato-bold.fntdata"/><Relationship Id="rId10" Type="http://schemas.openxmlformats.org/officeDocument/2006/relationships/slide" Target="slides/slide4.xml"/><Relationship Id="rId32" Type="http://schemas.openxmlformats.org/officeDocument/2006/relationships/font" Target="fonts/Lato-regular.fntdata"/><Relationship Id="rId13" Type="http://schemas.openxmlformats.org/officeDocument/2006/relationships/slide" Target="slides/slide7.xml"/><Relationship Id="rId35" Type="http://schemas.openxmlformats.org/officeDocument/2006/relationships/font" Target="fonts/Lato-boldItalic.fntdata"/><Relationship Id="rId12" Type="http://schemas.openxmlformats.org/officeDocument/2006/relationships/slide" Target="slides/slide6.xml"/><Relationship Id="rId34" Type="http://schemas.openxmlformats.org/officeDocument/2006/relationships/font" Target="fonts/Lato-italic.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52bcb8248d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152bcb8248d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pt-BR"/>
              <a:t>Dica: O atributo class pode ser usado em qualquer elemento HTML.</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pt-BR"/>
              <a:t>Nota: O nome da classe diferencia maiúsculas de minúsculas!</a:t>
            </a:r>
            <a:endParaRPr/>
          </a:p>
          <a:p>
            <a:pPr indent="0" lvl="0" marL="0" rtl="0" algn="l">
              <a:spcBef>
                <a:spcPts val="0"/>
              </a:spcBef>
              <a:spcAft>
                <a:spcPts val="0"/>
              </a:spcAft>
              <a:buNone/>
            </a:pPr>
            <a:r>
              <a:t/>
            </a:r>
            <a:endParaRPr/>
          </a:p>
          <a:p>
            <a:pPr indent="0" lvl="0" marL="0" rtl="0" algn="l">
              <a:spcBef>
                <a:spcPts val="0"/>
              </a:spcBef>
              <a:spcAft>
                <a:spcPts val="0"/>
              </a:spcAft>
              <a:buNone/>
            </a:pPr>
            <a:r>
              <a:rPr lang="pt-BR"/>
              <a:t>Diferentes elementos HTML podem apontar para o mesmo nome de classe</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52bcb8248d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152bcb8248d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Um elemento embutido não pode conter um elemento de nível de bloco!</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52bcb8248d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152bcb8248d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152bcb8248d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152bcb8248d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152bcb8248d_0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152bcb8248d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Nota: O nome do id diferencia maiúsculas de minúsculas!</a:t>
            </a:r>
            <a:endParaRPr/>
          </a:p>
          <a:p>
            <a:pPr indent="0" lvl="0" marL="0" rtl="0" algn="l">
              <a:spcBef>
                <a:spcPts val="0"/>
              </a:spcBef>
              <a:spcAft>
                <a:spcPts val="0"/>
              </a:spcAft>
              <a:buNone/>
            </a:pPr>
            <a:r>
              <a:t/>
            </a:r>
            <a:endParaRPr/>
          </a:p>
          <a:p>
            <a:pPr indent="0" lvl="0" marL="0" rtl="0" algn="l">
              <a:spcBef>
                <a:spcPts val="0"/>
              </a:spcBef>
              <a:spcAft>
                <a:spcPts val="0"/>
              </a:spcAft>
              <a:buNone/>
            </a:pPr>
            <a:r>
              <a:rPr lang="pt-BR"/>
              <a:t>Nota: O nome do id deve conter pelo menos um caractere, não pode começar com um número e não deve conter espaços em branco (espaços, tabulações, etc.).</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52bcb8248d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152bcb8248d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152bcb8248d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152bcb8248d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152bcb8248d_0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152bcb8248d_0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152bcb8248d_0_1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152bcb8248d_0_1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152bcb8248d_0_2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152bcb8248d_0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152bcb8248d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152bcb8248d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152d0d5f5b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152d0d5f5b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152d0d5f5b4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152d0d5f5b4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pt-BR"/>
              <a:t>É uma prática recomendada usar caminhos de arquivo relativos (se possível).</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pt-BR"/>
              <a:t>Ao usar caminhos de arquivo relativos, suas páginas da web não serão vinculadas ao seu URL base atual. Todos os links funcionarão em seu próprio computador (localhost), bem como em seu domínio público atual e em seus futuros domínios públicos.</a:t>
            </a:r>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152bcb8248d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152bcb8248d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outros exemplos de elementos em bloco</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152bcb8248d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152bcb8248d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Um elemento embutido não pode conter um elemento de nível de bloco!</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52bcb8248d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152bcb8248d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Um elemento embutido não pode conter um elemento de nível de bloco!</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152bcb8248d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152bcb8248d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Um elemento embutido não pode conter um elemento de nível de bloco!</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52bcb8248d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152bcb8248d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Um elemento embutido não pode conter um elemento de nível de bloco!</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52bcb8248d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152bcb8248d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Um elemento embutido não pode conter um elemento de nível de bloco!</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52bcb8248d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152bcb8248d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Um elemento embutido não pode conter um elemento de nível de bloco!</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norm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p:nvPr>
            <p:ph idx="1" type="body"/>
          </p:nvPr>
        </p:nvSpPr>
        <p:spPr>
          <a:xfrm>
            <a:off x="853950" y="2919450"/>
            <a:ext cx="74361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65" name="Google Shape;65;p11"/>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4800"/>
              <a:buNone/>
              <a:defRPr sz="4800">
                <a:solidFill>
                  <a:schemeClr val="lt1"/>
                </a:solidFill>
              </a:defRPr>
            </a:lvl1pPr>
            <a:lvl2pPr lvl="1" algn="ctr">
              <a:spcBef>
                <a:spcPts val="0"/>
              </a:spcBef>
              <a:spcAft>
                <a:spcPts val="0"/>
              </a:spcAft>
              <a:buClr>
                <a:schemeClr val="lt1"/>
              </a:buClr>
              <a:buSzPts val="4800"/>
              <a:buNone/>
              <a:defRPr sz="4800">
                <a:solidFill>
                  <a:schemeClr val="lt1"/>
                </a:solidFill>
              </a:defRPr>
            </a:lvl2pPr>
            <a:lvl3pPr lvl="2" algn="ctr">
              <a:spcBef>
                <a:spcPts val="0"/>
              </a:spcBef>
              <a:spcAft>
                <a:spcPts val="0"/>
              </a:spcAft>
              <a:buClr>
                <a:schemeClr val="lt1"/>
              </a:buClr>
              <a:buSzPts val="4800"/>
              <a:buNone/>
              <a:defRPr sz="4800">
                <a:solidFill>
                  <a:schemeClr val="lt1"/>
                </a:solidFill>
              </a:defRPr>
            </a:lvl3pPr>
            <a:lvl4pPr lvl="3" algn="ctr">
              <a:spcBef>
                <a:spcPts val="0"/>
              </a:spcBef>
              <a:spcAft>
                <a:spcPts val="0"/>
              </a:spcAft>
              <a:buClr>
                <a:schemeClr val="lt1"/>
              </a:buClr>
              <a:buSzPts val="4800"/>
              <a:buNone/>
              <a:defRPr sz="4800">
                <a:solidFill>
                  <a:schemeClr val="lt1"/>
                </a:solidFill>
              </a:defRPr>
            </a:lvl4pPr>
            <a:lvl5pPr lvl="4" algn="ctr">
              <a:spcBef>
                <a:spcPts val="0"/>
              </a:spcBef>
              <a:spcAft>
                <a:spcPts val="0"/>
              </a:spcAft>
              <a:buClr>
                <a:schemeClr val="lt1"/>
              </a:buClr>
              <a:buSzPts val="4800"/>
              <a:buNone/>
              <a:defRPr sz="4800">
                <a:solidFill>
                  <a:schemeClr val="lt1"/>
                </a:solidFill>
              </a:defRPr>
            </a:lvl5pPr>
            <a:lvl6pPr lvl="5" algn="ctr">
              <a:spcBef>
                <a:spcPts val="0"/>
              </a:spcBef>
              <a:spcAft>
                <a:spcPts val="0"/>
              </a:spcAft>
              <a:buClr>
                <a:schemeClr val="lt1"/>
              </a:buClr>
              <a:buSzPts val="4800"/>
              <a:buNone/>
              <a:defRPr sz="4800">
                <a:solidFill>
                  <a:schemeClr val="lt1"/>
                </a:solidFill>
              </a:defRPr>
            </a:lvl6pPr>
            <a:lvl7pPr lvl="6" algn="ctr">
              <a:spcBef>
                <a:spcPts val="0"/>
              </a:spcBef>
              <a:spcAft>
                <a:spcPts val="0"/>
              </a:spcAft>
              <a:buClr>
                <a:schemeClr val="lt1"/>
              </a:buClr>
              <a:buSzPts val="4800"/>
              <a:buNone/>
              <a:defRPr sz="4800">
                <a:solidFill>
                  <a:schemeClr val="lt1"/>
                </a:solidFill>
              </a:defRPr>
            </a:lvl7pPr>
            <a:lvl8pPr lvl="7" algn="ctr">
              <a:spcBef>
                <a:spcPts val="0"/>
              </a:spcBef>
              <a:spcAft>
                <a:spcPts val="0"/>
              </a:spcAft>
              <a:buClr>
                <a:schemeClr val="lt1"/>
              </a:buClr>
              <a:buSzPts val="4800"/>
              <a:buNone/>
              <a:defRPr sz="4800">
                <a:solidFill>
                  <a:schemeClr val="lt1"/>
                </a:solidFill>
              </a:defRPr>
            </a:lvl8pPr>
            <a:lvl9pPr lvl="8"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p4"/>
          <p:cNvSpPr txBox="1"/>
          <p:nvPr>
            <p:ph type="title"/>
          </p:nvPr>
        </p:nvSpPr>
        <p:spPr>
          <a:xfrm>
            <a:off x="2400250" y="575950"/>
            <a:ext cx="6321600" cy="635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4"/>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7" name="Google Shape;27;p4"/>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8" name="Google Shape;38;p6"/>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7"/>
          <p:cNvSpPr txBox="1"/>
          <p:nvPr>
            <p:ph type="title"/>
          </p:nvPr>
        </p:nvSpPr>
        <p:spPr>
          <a:xfrm>
            <a:off x="319500" y="936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2" name="Google Shape;42;p7"/>
          <p:cNvSpPr txBox="1"/>
          <p:nvPr>
            <p:ph idx="1" type="body"/>
          </p:nvPr>
        </p:nvSpPr>
        <p:spPr>
          <a:xfrm>
            <a:off x="319500" y="1846804"/>
            <a:ext cx="2808000" cy="2806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8"/>
          <p:cNvSpPr txBox="1"/>
          <p:nvPr>
            <p:ph type="title"/>
          </p:nvPr>
        </p:nvSpPr>
        <p:spPr>
          <a:xfrm>
            <a:off x="283103" y="712141"/>
            <a:ext cx="6244200" cy="38355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265500" y="1397350"/>
            <a:ext cx="4045200" cy="1318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1"/>
              </a:buClr>
              <a:buSzPts val="3600"/>
              <a:buNone/>
              <a:defRPr sz="3600">
                <a:solidFill>
                  <a:schemeClr val="dk1"/>
                </a:solidFill>
              </a:defRPr>
            </a:lvl1pPr>
            <a:lvl2pPr lvl="1" algn="ctr">
              <a:spcBef>
                <a:spcPts val="0"/>
              </a:spcBef>
              <a:spcAft>
                <a:spcPts val="0"/>
              </a:spcAft>
              <a:buClr>
                <a:schemeClr val="dk1"/>
              </a:buClr>
              <a:buSzPts val="3600"/>
              <a:buNone/>
              <a:defRPr sz="3600">
                <a:solidFill>
                  <a:schemeClr val="dk1"/>
                </a:solidFill>
              </a:defRPr>
            </a:lvl2pPr>
            <a:lvl3pPr lvl="2" algn="ctr">
              <a:spcBef>
                <a:spcPts val="0"/>
              </a:spcBef>
              <a:spcAft>
                <a:spcPts val="0"/>
              </a:spcAft>
              <a:buClr>
                <a:schemeClr val="dk1"/>
              </a:buClr>
              <a:buSzPts val="3600"/>
              <a:buNone/>
              <a:defRPr sz="3600">
                <a:solidFill>
                  <a:schemeClr val="dk1"/>
                </a:solidFill>
              </a:defRPr>
            </a:lvl3pPr>
            <a:lvl4pPr lvl="3" algn="ctr">
              <a:spcBef>
                <a:spcPts val="0"/>
              </a:spcBef>
              <a:spcAft>
                <a:spcPts val="0"/>
              </a:spcAft>
              <a:buClr>
                <a:schemeClr val="dk1"/>
              </a:buClr>
              <a:buSzPts val="3600"/>
              <a:buNone/>
              <a:defRPr sz="3600">
                <a:solidFill>
                  <a:schemeClr val="dk1"/>
                </a:solidFill>
              </a:defRPr>
            </a:lvl4pPr>
            <a:lvl5pPr lvl="4" algn="ctr">
              <a:spcBef>
                <a:spcPts val="0"/>
              </a:spcBef>
              <a:spcAft>
                <a:spcPts val="0"/>
              </a:spcAft>
              <a:buClr>
                <a:schemeClr val="dk1"/>
              </a:buClr>
              <a:buSzPts val="3600"/>
              <a:buNone/>
              <a:defRPr sz="3600">
                <a:solidFill>
                  <a:schemeClr val="dk1"/>
                </a:solidFill>
              </a:defRPr>
            </a:lvl5pPr>
            <a:lvl6pPr lvl="5" algn="ctr">
              <a:spcBef>
                <a:spcPts val="0"/>
              </a:spcBef>
              <a:spcAft>
                <a:spcPts val="0"/>
              </a:spcAft>
              <a:buClr>
                <a:schemeClr val="dk1"/>
              </a:buClr>
              <a:buSzPts val="3600"/>
              <a:buNone/>
              <a:defRPr sz="3600">
                <a:solidFill>
                  <a:schemeClr val="dk1"/>
                </a:solidFill>
              </a:defRPr>
            </a:lvl6pPr>
            <a:lvl7pPr lvl="6" algn="ctr">
              <a:spcBef>
                <a:spcPts val="0"/>
              </a:spcBef>
              <a:spcAft>
                <a:spcPts val="0"/>
              </a:spcAft>
              <a:buClr>
                <a:schemeClr val="dk1"/>
              </a:buClr>
              <a:buSzPts val="3600"/>
              <a:buNone/>
              <a:defRPr sz="3600">
                <a:solidFill>
                  <a:schemeClr val="dk1"/>
                </a:solidFill>
              </a:defRPr>
            </a:lvl7pPr>
            <a:lvl8pPr lvl="7" algn="ctr">
              <a:spcBef>
                <a:spcPts val="0"/>
              </a:spcBef>
              <a:spcAft>
                <a:spcPts val="0"/>
              </a:spcAft>
              <a:buClr>
                <a:schemeClr val="dk1"/>
              </a:buClr>
              <a:buSzPts val="3600"/>
              <a:buNone/>
              <a:defRPr sz="3600">
                <a:solidFill>
                  <a:schemeClr val="dk1"/>
                </a:solidFill>
              </a:defRPr>
            </a:lvl8pPr>
            <a:lvl9pPr lvl="8" algn="ctr">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idx="1" type="subTitle"/>
          </p:nvPr>
        </p:nvSpPr>
        <p:spPr>
          <a:xfrm>
            <a:off x="265500" y="273537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0"/>
          <p:cNvSpPr txBox="1"/>
          <p:nvPr>
            <p:ph idx="1" type="body"/>
          </p:nvPr>
        </p:nvSpPr>
        <p:spPr>
          <a:xfrm>
            <a:off x="328017" y="4226025"/>
            <a:ext cx="8388600" cy="3936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59" name="Google Shape;59;p10"/>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pt-B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png"/><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png"/><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png"/><Relationship Id="rId4" Type="http://schemas.openxmlformats.org/officeDocument/2006/relationships/image" Target="../media/image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png"/><Relationship Id="rId4"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3"/>
          <p:cNvSpPr txBox="1"/>
          <p:nvPr>
            <p:ph type="ctrTitle"/>
          </p:nvPr>
        </p:nvSpPr>
        <p:spPr>
          <a:xfrm>
            <a:off x="2371725" y="630225"/>
            <a:ext cx="6331500" cy="1542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pt-BR"/>
              <a:t>Programador WEB 2</a:t>
            </a:r>
            <a:endParaRPr/>
          </a:p>
        </p:txBody>
      </p:sp>
      <p:sp>
        <p:nvSpPr>
          <p:cNvPr id="73" name="Google Shape;73;p13"/>
          <p:cNvSpPr txBox="1"/>
          <p:nvPr>
            <p:ph idx="1" type="subTitle"/>
          </p:nvPr>
        </p:nvSpPr>
        <p:spPr>
          <a:xfrm>
            <a:off x="2390267" y="3238450"/>
            <a:ext cx="6331500" cy="1241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pt-BR"/>
              <a:t>aula 4 - Elementos em bloco e inline, classes e id e caminhos</a:t>
            </a:r>
            <a:endParaRPr/>
          </a:p>
        </p:txBody>
      </p:sp>
      <p:pic>
        <p:nvPicPr>
          <p:cNvPr id="74" name="Google Shape;74;p13"/>
          <p:cNvPicPr preferRelativeResize="0"/>
          <p:nvPr/>
        </p:nvPicPr>
        <p:blipFill>
          <a:blip r:embed="rId3">
            <a:alphaModFix/>
          </a:blip>
          <a:stretch>
            <a:fillRect/>
          </a:stretch>
        </p:blipFill>
        <p:spPr>
          <a:xfrm>
            <a:off x="582650" y="773624"/>
            <a:ext cx="1095798" cy="642051"/>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2"/>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Classes</a:t>
            </a:r>
            <a:endParaRPr/>
          </a:p>
        </p:txBody>
      </p:sp>
      <p:sp>
        <p:nvSpPr>
          <p:cNvPr id="136" name="Google Shape;136;p22"/>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Clr>
                <a:schemeClr val="dk2"/>
              </a:buClr>
              <a:buSzPts val="1100"/>
              <a:buFont typeface="Arial"/>
              <a:buNone/>
            </a:pPr>
            <a:r>
              <a:rPr lang="pt-BR"/>
              <a:t>O atributo de classe HTML é usado para especificar uma classe para um elemento HTML.</a:t>
            </a:r>
            <a:endParaRPr/>
          </a:p>
          <a:p>
            <a:pPr indent="0" lvl="0" marL="0" rtl="0" algn="just">
              <a:spcBef>
                <a:spcPts val="1200"/>
              </a:spcBef>
              <a:spcAft>
                <a:spcPts val="0"/>
              </a:spcAft>
              <a:buClr>
                <a:schemeClr val="dk2"/>
              </a:buClr>
              <a:buSzPts val="1100"/>
              <a:buFont typeface="Arial"/>
              <a:buNone/>
            </a:pPr>
            <a:r>
              <a:rPr lang="pt-BR"/>
              <a:t>Vários elementos HTML podem compartilhar a mesma classe.</a:t>
            </a:r>
            <a:endParaRPr/>
          </a:p>
          <a:p>
            <a:pPr indent="0" lvl="0" marL="0" rtl="0" algn="just">
              <a:spcBef>
                <a:spcPts val="1200"/>
              </a:spcBef>
              <a:spcAft>
                <a:spcPts val="1200"/>
              </a:spcAft>
              <a:buNone/>
            </a:pPr>
            <a:r>
              <a:rPr lang="pt-BR"/>
              <a:t>O atributo class é frequentemente usado para apontar para um nome de classe em uma folha de estilo. Ele também pode ser usado por um JavaScript para acessar e manipular elementos com o nome de classe específico.</a:t>
            </a:r>
            <a:endParaRPr/>
          </a:p>
        </p:txBody>
      </p:sp>
      <p:pic>
        <p:nvPicPr>
          <p:cNvPr id="137" name="Google Shape;137;p22"/>
          <p:cNvPicPr preferRelativeResize="0"/>
          <p:nvPr/>
        </p:nvPicPr>
        <p:blipFill>
          <a:blip r:embed="rId3">
            <a:alphaModFix/>
          </a:blip>
          <a:stretch>
            <a:fillRect/>
          </a:stretch>
        </p:blipFill>
        <p:spPr>
          <a:xfrm>
            <a:off x="391775" y="572624"/>
            <a:ext cx="1095798" cy="642051"/>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3"/>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Classes</a:t>
            </a:r>
            <a:endParaRPr/>
          </a:p>
        </p:txBody>
      </p:sp>
      <p:pic>
        <p:nvPicPr>
          <p:cNvPr id="143" name="Google Shape;143;p23"/>
          <p:cNvPicPr preferRelativeResize="0"/>
          <p:nvPr/>
        </p:nvPicPr>
        <p:blipFill>
          <a:blip r:embed="rId3">
            <a:alphaModFix/>
          </a:blip>
          <a:stretch>
            <a:fillRect/>
          </a:stretch>
        </p:blipFill>
        <p:spPr>
          <a:xfrm>
            <a:off x="391775" y="572624"/>
            <a:ext cx="1095798" cy="642051"/>
          </a:xfrm>
          <a:prstGeom prst="rect">
            <a:avLst/>
          </a:prstGeom>
          <a:noFill/>
          <a:ln>
            <a:noFill/>
          </a:ln>
          <a:effectLst>
            <a:outerShdw blurRad="57150" rotWithShape="0" algn="bl" dir="5400000" dist="19050">
              <a:srgbClr val="000000">
                <a:alpha val="50000"/>
              </a:srgbClr>
            </a:outerShdw>
          </a:effectLst>
        </p:spPr>
      </p:pic>
      <p:pic>
        <p:nvPicPr>
          <p:cNvPr id="144" name="Google Shape;144;p23"/>
          <p:cNvPicPr preferRelativeResize="0"/>
          <p:nvPr/>
        </p:nvPicPr>
        <p:blipFill rotWithShape="1">
          <a:blip r:embed="rId4">
            <a:alphaModFix/>
          </a:blip>
          <a:srcRect b="6321" l="0" r="75113" t="27763"/>
          <a:stretch/>
        </p:blipFill>
        <p:spPr>
          <a:xfrm>
            <a:off x="4572000" y="575950"/>
            <a:ext cx="2593824" cy="3864324"/>
          </a:xfrm>
          <a:prstGeom prst="rect">
            <a:avLst/>
          </a:prstGeom>
          <a:noFill/>
          <a:ln>
            <a:noFill/>
          </a:ln>
        </p:spPr>
      </p:pic>
      <p:sp>
        <p:nvSpPr>
          <p:cNvPr id="145" name="Google Shape;145;p23"/>
          <p:cNvSpPr/>
          <p:nvPr/>
        </p:nvSpPr>
        <p:spPr>
          <a:xfrm>
            <a:off x="4671350" y="1105050"/>
            <a:ext cx="441900" cy="1605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23"/>
          <p:cNvSpPr/>
          <p:nvPr/>
        </p:nvSpPr>
        <p:spPr>
          <a:xfrm>
            <a:off x="4671350" y="2411250"/>
            <a:ext cx="1095900" cy="1605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23"/>
          <p:cNvSpPr/>
          <p:nvPr/>
        </p:nvSpPr>
        <p:spPr>
          <a:xfrm>
            <a:off x="4671350" y="3005675"/>
            <a:ext cx="1095900" cy="1605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23"/>
          <p:cNvSpPr/>
          <p:nvPr/>
        </p:nvSpPr>
        <p:spPr>
          <a:xfrm>
            <a:off x="4671350" y="3600100"/>
            <a:ext cx="1095900" cy="1605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4"/>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Classes </a:t>
            </a:r>
            <a:r>
              <a:rPr lang="pt-BR"/>
              <a:t>Múltiplas</a:t>
            </a:r>
            <a:endParaRPr/>
          </a:p>
        </p:txBody>
      </p:sp>
      <p:sp>
        <p:nvSpPr>
          <p:cNvPr id="154" name="Google Shape;154;p24"/>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pt-BR"/>
              <a:t>Elementos HTML podem pertencer a mais de uma classe.</a:t>
            </a:r>
            <a:endParaRPr/>
          </a:p>
          <a:p>
            <a:pPr indent="0" lvl="0" marL="0" rtl="0" algn="just">
              <a:spcBef>
                <a:spcPts val="1200"/>
              </a:spcBef>
              <a:spcAft>
                <a:spcPts val="0"/>
              </a:spcAft>
              <a:buNone/>
            </a:pPr>
            <a:r>
              <a:t/>
            </a:r>
            <a:endParaRPr/>
          </a:p>
          <a:p>
            <a:pPr indent="0" lvl="0" marL="0" rtl="0" algn="just">
              <a:spcBef>
                <a:spcPts val="1200"/>
              </a:spcBef>
              <a:spcAft>
                <a:spcPts val="0"/>
              </a:spcAft>
              <a:buNone/>
            </a:pPr>
            <a:r>
              <a:rPr lang="pt-BR"/>
              <a:t>Para definir várias classes, separe os nomes das classes com um espaço, por exemplo &lt;div class="city main"&gt;. O elemento será estilizado de acordo com todas as classes especificadas.</a:t>
            </a:r>
            <a:endParaRPr/>
          </a:p>
          <a:p>
            <a:pPr indent="0" lvl="0" marL="0" rtl="0" algn="just">
              <a:spcBef>
                <a:spcPts val="1200"/>
              </a:spcBef>
              <a:spcAft>
                <a:spcPts val="1200"/>
              </a:spcAft>
              <a:buNone/>
            </a:pPr>
            <a:r>
              <a:t/>
            </a:r>
            <a:endParaRPr/>
          </a:p>
        </p:txBody>
      </p:sp>
      <p:pic>
        <p:nvPicPr>
          <p:cNvPr id="155" name="Google Shape;155;p24"/>
          <p:cNvPicPr preferRelativeResize="0"/>
          <p:nvPr/>
        </p:nvPicPr>
        <p:blipFill>
          <a:blip r:embed="rId3">
            <a:alphaModFix/>
          </a:blip>
          <a:stretch>
            <a:fillRect/>
          </a:stretch>
        </p:blipFill>
        <p:spPr>
          <a:xfrm>
            <a:off x="391775" y="572624"/>
            <a:ext cx="1095798" cy="642051"/>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5"/>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Classes Múltiplas</a:t>
            </a:r>
            <a:endParaRPr/>
          </a:p>
        </p:txBody>
      </p:sp>
      <p:pic>
        <p:nvPicPr>
          <p:cNvPr id="161" name="Google Shape;161;p25"/>
          <p:cNvPicPr preferRelativeResize="0"/>
          <p:nvPr/>
        </p:nvPicPr>
        <p:blipFill>
          <a:blip r:embed="rId3">
            <a:alphaModFix/>
          </a:blip>
          <a:stretch>
            <a:fillRect/>
          </a:stretch>
        </p:blipFill>
        <p:spPr>
          <a:xfrm>
            <a:off x="391775" y="572624"/>
            <a:ext cx="1095798" cy="642051"/>
          </a:xfrm>
          <a:prstGeom prst="rect">
            <a:avLst/>
          </a:prstGeom>
          <a:noFill/>
          <a:ln>
            <a:noFill/>
          </a:ln>
          <a:effectLst>
            <a:outerShdw blurRad="57150" rotWithShape="0" algn="bl" dir="5400000" dist="19050">
              <a:srgbClr val="000000">
                <a:alpha val="50000"/>
              </a:srgbClr>
            </a:outerShdw>
          </a:effectLst>
        </p:spPr>
      </p:pic>
      <p:pic>
        <p:nvPicPr>
          <p:cNvPr id="162" name="Google Shape;162;p25"/>
          <p:cNvPicPr preferRelativeResize="0"/>
          <p:nvPr/>
        </p:nvPicPr>
        <p:blipFill rotWithShape="1">
          <a:blip r:embed="rId4">
            <a:alphaModFix/>
          </a:blip>
          <a:srcRect b="21958" l="0" r="77020" t="28371"/>
          <a:stretch/>
        </p:blipFill>
        <p:spPr>
          <a:xfrm>
            <a:off x="5614475" y="572625"/>
            <a:ext cx="3261974" cy="3965749"/>
          </a:xfrm>
          <a:prstGeom prst="rect">
            <a:avLst/>
          </a:prstGeom>
          <a:noFill/>
          <a:ln>
            <a:noFill/>
          </a:ln>
        </p:spPr>
      </p:pic>
      <p:sp>
        <p:nvSpPr>
          <p:cNvPr id="163" name="Google Shape;163;p25"/>
          <p:cNvSpPr/>
          <p:nvPr/>
        </p:nvSpPr>
        <p:spPr>
          <a:xfrm>
            <a:off x="5785325" y="1338850"/>
            <a:ext cx="441900" cy="1605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25"/>
          <p:cNvSpPr/>
          <p:nvPr/>
        </p:nvSpPr>
        <p:spPr>
          <a:xfrm>
            <a:off x="5785325" y="2288900"/>
            <a:ext cx="441900" cy="1605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6"/>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Id</a:t>
            </a:r>
            <a:endParaRPr/>
          </a:p>
        </p:txBody>
      </p:sp>
      <p:sp>
        <p:nvSpPr>
          <p:cNvPr id="170" name="Google Shape;170;p26"/>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fontScale="92500" lnSpcReduction="20000"/>
          </a:bodyPr>
          <a:lstStyle/>
          <a:p>
            <a:pPr indent="0" lvl="0" marL="0" rtl="0" algn="just">
              <a:spcBef>
                <a:spcPts val="0"/>
              </a:spcBef>
              <a:spcAft>
                <a:spcPts val="0"/>
              </a:spcAft>
              <a:buNone/>
            </a:pPr>
            <a:r>
              <a:rPr lang="pt-BR"/>
              <a:t>O atributo HTML id é usado para especificar um id exclusivo para um elemento HTML.</a:t>
            </a:r>
            <a:endParaRPr/>
          </a:p>
          <a:p>
            <a:pPr indent="0" lvl="0" marL="0" rtl="0" algn="just">
              <a:spcBef>
                <a:spcPts val="1200"/>
              </a:spcBef>
              <a:spcAft>
                <a:spcPts val="0"/>
              </a:spcAft>
              <a:buNone/>
            </a:pPr>
            <a:r>
              <a:rPr lang="pt-BR"/>
              <a:t>Você não pode ter mais de um elemento com o mesmo id em um documento HTML</a:t>
            </a:r>
            <a:endParaRPr/>
          </a:p>
          <a:p>
            <a:pPr indent="0" lvl="0" marL="0" rtl="0" algn="just">
              <a:spcBef>
                <a:spcPts val="1200"/>
              </a:spcBef>
              <a:spcAft>
                <a:spcPts val="0"/>
              </a:spcAft>
              <a:buNone/>
            </a:pPr>
            <a:r>
              <a:rPr lang="pt-BR"/>
              <a:t>O atributo id especifica um id exclusivo para um elemento HTML. O valor do atributo id deve ser exclusivo no documento HTML.</a:t>
            </a:r>
            <a:endParaRPr/>
          </a:p>
          <a:p>
            <a:pPr indent="0" lvl="0" marL="0" rtl="0" algn="just">
              <a:spcBef>
                <a:spcPts val="1200"/>
              </a:spcBef>
              <a:spcAft>
                <a:spcPts val="1200"/>
              </a:spcAft>
              <a:buNone/>
            </a:pPr>
            <a:r>
              <a:rPr lang="pt-BR"/>
              <a:t>O atributo id é usado para apontar para uma declaração de estilo específica em uma folha de estilo. Também é usado pelo JavaScript para acessar e manipular o elemento com o id específico.</a:t>
            </a:r>
            <a:endParaRPr/>
          </a:p>
        </p:txBody>
      </p:sp>
      <p:pic>
        <p:nvPicPr>
          <p:cNvPr id="171" name="Google Shape;171;p26"/>
          <p:cNvPicPr preferRelativeResize="0"/>
          <p:nvPr/>
        </p:nvPicPr>
        <p:blipFill>
          <a:blip r:embed="rId3">
            <a:alphaModFix/>
          </a:blip>
          <a:stretch>
            <a:fillRect/>
          </a:stretch>
        </p:blipFill>
        <p:spPr>
          <a:xfrm>
            <a:off x="391775" y="572624"/>
            <a:ext cx="1095798" cy="642051"/>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7"/>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Id</a:t>
            </a:r>
            <a:endParaRPr/>
          </a:p>
        </p:txBody>
      </p:sp>
      <p:pic>
        <p:nvPicPr>
          <p:cNvPr id="177" name="Google Shape;177;p27"/>
          <p:cNvPicPr preferRelativeResize="0"/>
          <p:nvPr/>
        </p:nvPicPr>
        <p:blipFill>
          <a:blip r:embed="rId3">
            <a:alphaModFix/>
          </a:blip>
          <a:stretch>
            <a:fillRect/>
          </a:stretch>
        </p:blipFill>
        <p:spPr>
          <a:xfrm>
            <a:off x="391775" y="572624"/>
            <a:ext cx="1095798" cy="642051"/>
          </a:xfrm>
          <a:prstGeom prst="rect">
            <a:avLst/>
          </a:prstGeom>
          <a:noFill/>
          <a:ln>
            <a:noFill/>
          </a:ln>
          <a:effectLst>
            <a:outerShdw blurRad="57150" rotWithShape="0" algn="bl" dir="5400000" dist="19050">
              <a:srgbClr val="000000">
                <a:alpha val="50000"/>
              </a:srgbClr>
            </a:outerShdw>
          </a:effectLst>
        </p:spPr>
      </p:pic>
      <p:pic>
        <p:nvPicPr>
          <p:cNvPr id="178" name="Google Shape;178;p27"/>
          <p:cNvPicPr preferRelativeResize="0"/>
          <p:nvPr/>
        </p:nvPicPr>
        <p:blipFill rotWithShape="1">
          <a:blip r:embed="rId4">
            <a:alphaModFix/>
          </a:blip>
          <a:srcRect b="31434" l="0" r="79579" t="28755"/>
          <a:stretch/>
        </p:blipFill>
        <p:spPr>
          <a:xfrm>
            <a:off x="3754288" y="507200"/>
            <a:ext cx="3613526" cy="3962501"/>
          </a:xfrm>
          <a:prstGeom prst="rect">
            <a:avLst/>
          </a:prstGeom>
          <a:noFill/>
          <a:ln>
            <a:noFill/>
          </a:ln>
        </p:spPr>
      </p:pic>
      <p:sp>
        <p:nvSpPr>
          <p:cNvPr id="179" name="Google Shape;179;p27"/>
          <p:cNvSpPr/>
          <p:nvPr/>
        </p:nvSpPr>
        <p:spPr>
          <a:xfrm>
            <a:off x="3914950" y="1421350"/>
            <a:ext cx="967200" cy="2016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27"/>
          <p:cNvSpPr/>
          <p:nvPr/>
        </p:nvSpPr>
        <p:spPr>
          <a:xfrm>
            <a:off x="4287400" y="3430375"/>
            <a:ext cx="1310100" cy="2016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8"/>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Classe x </a:t>
            </a:r>
            <a:r>
              <a:rPr lang="pt-BR"/>
              <a:t>Id</a:t>
            </a:r>
            <a:endParaRPr/>
          </a:p>
        </p:txBody>
      </p:sp>
      <p:sp>
        <p:nvSpPr>
          <p:cNvPr id="186" name="Google Shape;186;p28"/>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lang="pt-BR"/>
              <a:t>Um nome de classe pode ser usado por vários elementos HTML, enquanto um nome de id deve ser usado apenas por um elemento HTML dentro da página</a:t>
            </a:r>
            <a:endParaRPr/>
          </a:p>
        </p:txBody>
      </p:sp>
      <p:pic>
        <p:nvPicPr>
          <p:cNvPr id="187" name="Google Shape;187;p28"/>
          <p:cNvPicPr preferRelativeResize="0"/>
          <p:nvPr/>
        </p:nvPicPr>
        <p:blipFill>
          <a:blip r:embed="rId3">
            <a:alphaModFix/>
          </a:blip>
          <a:stretch>
            <a:fillRect/>
          </a:stretch>
        </p:blipFill>
        <p:spPr>
          <a:xfrm>
            <a:off x="391775" y="572624"/>
            <a:ext cx="1095798" cy="642051"/>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9"/>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Marcadores</a:t>
            </a:r>
            <a:endParaRPr/>
          </a:p>
        </p:txBody>
      </p:sp>
      <p:sp>
        <p:nvSpPr>
          <p:cNvPr id="193" name="Google Shape;193;p29"/>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pt-BR"/>
              <a:t>Os marcadores HTML são usados para permitir que os leitores saltem para partes específicas de uma página da web.</a:t>
            </a:r>
            <a:endParaRPr/>
          </a:p>
          <a:p>
            <a:pPr indent="0" lvl="0" marL="0" rtl="0" algn="just">
              <a:spcBef>
                <a:spcPts val="1200"/>
              </a:spcBef>
              <a:spcAft>
                <a:spcPts val="0"/>
              </a:spcAft>
              <a:buNone/>
            </a:pPr>
            <a:r>
              <a:rPr lang="pt-BR"/>
              <a:t>Os marcadores podem ser úteis se sua página for muito longa.</a:t>
            </a:r>
            <a:endParaRPr/>
          </a:p>
          <a:p>
            <a:pPr indent="0" lvl="0" marL="0" rtl="0" algn="just">
              <a:spcBef>
                <a:spcPts val="1200"/>
              </a:spcBef>
              <a:spcAft>
                <a:spcPts val="0"/>
              </a:spcAft>
              <a:buNone/>
            </a:pPr>
            <a:r>
              <a:rPr lang="pt-BR"/>
              <a:t>Para usar um marcador, você deve primeiro criá-lo e, em seguida, adicionar um link a ele.</a:t>
            </a:r>
            <a:endParaRPr/>
          </a:p>
          <a:p>
            <a:pPr indent="0" lvl="0" marL="0" rtl="0" algn="just">
              <a:spcBef>
                <a:spcPts val="1200"/>
              </a:spcBef>
              <a:spcAft>
                <a:spcPts val="1200"/>
              </a:spcAft>
              <a:buNone/>
            </a:pPr>
            <a:r>
              <a:rPr lang="pt-BR"/>
              <a:t>Então, quando o link for clicado, a página rolará para o local com o marcador.</a:t>
            </a:r>
            <a:endParaRPr/>
          </a:p>
        </p:txBody>
      </p:sp>
      <p:pic>
        <p:nvPicPr>
          <p:cNvPr id="194" name="Google Shape;194;p29"/>
          <p:cNvPicPr preferRelativeResize="0"/>
          <p:nvPr/>
        </p:nvPicPr>
        <p:blipFill>
          <a:blip r:embed="rId3">
            <a:alphaModFix/>
          </a:blip>
          <a:stretch>
            <a:fillRect/>
          </a:stretch>
        </p:blipFill>
        <p:spPr>
          <a:xfrm>
            <a:off x="391775" y="572624"/>
            <a:ext cx="1095798" cy="642051"/>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0"/>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Marcadores</a:t>
            </a:r>
            <a:endParaRPr/>
          </a:p>
        </p:txBody>
      </p:sp>
      <p:pic>
        <p:nvPicPr>
          <p:cNvPr id="200" name="Google Shape;200;p30"/>
          <p:cNvPicPr preferRelativeResize="0"/>
          <p:nvPr/>
        </p:nvPicPr>
        <p:blipFill>
          <a:blip r:embed="rId3">
            <a:alphaModFix/>
          </a:blip>
          <a:stretch>
            <a:fillRect/>
          </a:stretch>
        </p:blipFill>
        <p:spPr>
          <a:xfrm>
            <a:off x="391775" y="572624"/>
            <a:ext cx="1095798" cy="642051"/>
          </a:xfrm>
          <a:prstGeom prst="rect">
            <a:avLst/>
          </a:prstGeom>
          <a:noFill/>
          <a:ln>
            <a:noFill/>
          </a:ln>
          <a:effectLst>
            <a:outerShdw blurRad="57150" rotWithShape="0" algn="bl" dir="5400000" dist="19050">
              <a:srgbClr val="000000">
                <a:alpha val="50000"/>
              </a:srgbClr>
            </a:outerShdw>
          </a:effectLst>
        </p:spPr>
      </p:pic>
      <p:pic>
        <p:nvPicPr>
          <p:cNvPr id="201" name="Google Shape;201;p30"/>
          <p:cNvPicPr preferRelativeResize="0"/>
          <p:nvPr/>
        </p:nvPicPr>
        <p:blipFill rotWithShape="1">
          <a:blip r:embed="rId4">
            <a:alphaModFix/>
          </a:blip>
          <a:srcRect b="25682" l="0" r="71688" t="33303"/>
          <a:stretch/>
        </p:blipFill>
        <p:spPr>
          <a:xfrm>
            <a:off x="3423100" y="1067700"/>
            <a:ext cx="4275902" cy="3484426"/>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1"/>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Caminhos de arquivo</a:t>
            </a:r>
            <a:endParaRPr/>
          </a:p>
        </p:txBody>
      </p:sp>
      <p:pic>
        <p:nvPicPr>
          <p:cNvPr id="207" name="Google Shape;207;p31"/>
          <p:cNvPicPr preferRelativeResize="0"/>
          <p:nvPr/>
        </p:nvPicPr>
        <p:blipFill>
          <a:blip r:embed="rId3">
            <a:alphaModFix/>
          </a:blip>
          <a:stretch>
            <a:fillRect/>
          </a:stretch>
        </p:blipFill>
        <p:spPr>
          <a:xfrm>
            <a:off x="391775" y="572624"/>
            <a:ext cx="1095798" cy="642051"/>
          </a:xfrm>
          <a:prstGeom prst="rect">
            <a:avLst/>
          </a:prstGeom>
          <a:noFill/>
          <a:ln>
            <a:noFill/>
          </a:ln>
          <a:effectLst>
            <a:outerShdw blurRad="57150" rotWithShape="0" algn="bl" dir="5400000" dist="19050">
              <a:srgbClr val="000000">
                <a:alpha val="50000"/>
              </a:srgbClr>
            </a:outerShdw>
          </a:effectLst>
        </p:spPr>
      </p:pic>
      <p:sp>
        <p:nvSpPr>
          <p:cNvPr id="208" name="Google Shape;208;p31"/>
          <p:cNvSpPr txBox="1"/>
          <p:nvPr>
            <p:ph idx="1" type="body"/>
          </p:nvPr>
        </p:nvSpPr>
        <p:spPr>
          <a:xfrm>
            <a:off x="2410112" y="1214776"/>
            <a:ext cx="6321600" cy="30024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lang="pt-BR"/>
              <a:t>Um caminho de arquivo descreve a localização de um arquivo na estrutura de pastas de um site.</a:t>
            </a:r>
            <a:endParaRPr/>
          </a:p>
        </p:txBody>
      </p:sp>
      <p:graphicFrame>
        <p:nvGraphicFramePr>
          <p:cNvPr id="209" name="Google Shape;209;p31"/>
          <p:cNvGraphicFramePr/>
          <p:nvPr/>
        </p:nvGraphicFramePr>
        <p:xfrm>
          <a:off x="1273975" y="1908700"/>
          <a:ext cx="3000000" cy="3000000"/>
        </p:xfrm>
        <a:graphic>
          <a:graphicData uri="http://schemas.openxmlformats.org/drawingml/2006/table">
            <a:tbl>
              <a:tblPr>
                <a:noFill/>
                <a:tableStyleId>{5AABADE5-AE9E-45F0-AEA1-85538BD54A1D}</a:tableStyleId>
              </a:tblPr>
              <a:tblGrid>
                <a:gridCol w="3619500"/>
                <a:gridCol w="3619500"/>
              </a:tblGrid>
              <a:tr h="381000">
                <a:tc>
                  <a:txBody>
                    <a:bodyPr/>
                    <a:lstStyle/>
                    <a:p>
                      <a:pPr indent="0" lvl="0" marL="0" rtl="0" algn="ctr">
                        <a:spcBef>
                          <a:spcPts val="0"/>
                        </a:spcBef>
                        <a:spcAft>
                          <a:spcPts val="0"/>
                        </a:spcAft>
                        <a:buNone/>
                      </a:pPr>
                      <a:r>
                        <a:rPr lang="pt-BR"/>
                        <a:t>caminho</a:t>
                      </a:r>
                      <a:endParaRPr/>
                    </a:p>
                  </a:txBody>
                  <a:tcPr marT="91425" marB="91425" marR="91425" marL="91425"/>
                </a:tc>
                <a:tc>
                  <a:txBody>
                    <a:bodyPr/>
                    <a:lstStyle/>
                    <a:p>
                      <a:pPr indent="0" lvl="0" marL="0" rtl="0" algn="ctr">
                        <a:spcBef>
                          <a:spcPts val="0"/>
                        </a:spcBef>
                        <a:spcAft>
                          <a:spcPts val="0"/>
                        </a:spcAft>
                        <a:buNone/>
                      </a:pPr>
                      <a:r>
                        <a:rPr lang="pt-BR"/>
                        <a:t>descrição</a:t>
                      </a:r>
                      <a:endParaRPr/>
                    </a:p>
                  </a:txBody>
                  <a:tcPr marT="91425" marB="91425" marR="91425" marL="91425"/>
                </a:tc>
              </a:tr>
              <a:tr h="381000">
                <a:tc>
                  <a:txBody>
                    <a:bodyPr/>
                    <a:lstStyle/>
                    <a:p>
                      <a:pPr indent="0" lvl="0" marL="0" rtl="0" algn="l">
                        <a:spcBef>
                          <a:spcPts val="0"/>
                        </a:spcBef>
                        <a:spcAft>
                          <a:spcPts val="0"/>
                        </a:spcAft>
                        <a:buNone/>
                      </a:pPr>
                      <a:r>
                        <a:rPr lang="pt-BR"/>
                        <a:t>&lt;img src="picture.jpg"&gt;</a:t>
                      </a:r>
                      <a:endParaRPr/>
                    </a:p>
                  </a:txBody>
                  <a:tcPr marT="91425" marB="91425" marR="91425" marL="91425"/>
                </a:tc>
                <a:tc>
                  <a:txBody>
                    <a:bodyPr/>
                    <a:lstStyle/>
                    <a:p>
                      <a:pPr indent="0" lvl="0" marL="0" rtl="0" algn="l">
                        <a:spcBef>
                          <a:spcPts val="0"/>
                        </a:spcBef>
                        <a:spcAft>
                          <a:spcPts val="0"/>
                        </a:spcAft>
                        <a:buNone/>
                      </a:pPr>
                      <a:r>
                        <a:rPr lang="pt-BR"/>
                        <a:t>O arquivo "picture.jpg" está localizado na mesma pasta da página atual</a:t>
                      </a:r>
                      <a:endParaRPr/>
                    </a:p>
                  </a:txBody>
                  <a:tcPr marT="91425" marB="91425" marR="91425" marL="91425"/>
                </a:tc>
              </a:tr>
              <a:tr h="381000">
                <a:tc>
                  <a:txBody>
                    <a:bodyPr/>
                    <a:lstStyle/>
                    <a:p>
                      <a:pPr indent="0" lvl="0" marL="0" rtl="0" algn="l">
                        <a:spcBef>
                          <a:spcPts val="0"/>
                        </a:spcBef>
                        <a:spcAft>
                          <a:spcPts val="0"/>
                        </a:spcAft>
                        <a:buNone/>
                      </a:pPr>
                      <a:r>
                        <a:rPr lang="pt-BR"/>
                        <a:t>&lt;img src="images/picture.jpg"&gt;</a:t>
                      </a:r>
                      <a:endParaRPr/>
                    </a:p>
                  </a:txBody>
                  <a:tcPr marT="91425" marB="91425" marR="91425" marL="91425"/>
                </a:tc>
                <a:tc>
                  <a:txBody>
                    <a:bodyPr/>
                    <a:lstStyle/>
                    <a:p>
                      <a:pPr indent="0" lvl="0" marL="0" rtl="0" algn="l">
                        <a:spcBef>
                          <a:spcPts val="0"/>
                        </a:spcBef>
                        <a:spcAft>
                          <a:spcPts val="0"/>
                        </a:spcAft>
                        <a:buNone/>
                      </a:pPr>
                      <a:r>
                        <a:rPr lang="pt-BR"/>
                        <a:t>O arquivo "picture.jpg" está localizado na pasta de imagens na pasta atual</a:t>
                      </a:r>
                      <a:endParaRPr/>
                    </a:p>
                  </a:txBody>
                  <a:tcPr marT="91425" marB="91425" marR="91425" marL="91425"/>
                </a:tc>
              </a:tr>
              <a:tr h="381000">
                <a:tc>
                  <a:txBody>
                    <a:bodyPr/>
                    <a:lstStyle/>
                    <a:p>
                      <a:pPr indent="0" lvl="0" marL="0" rtl="0" algn="l">
                        <a:spcBef>
                          <a:spcPts val="0"/>
                        </a:spcBef>
                        <a:spcAft>
                          <a:spcPts val="0"/>
                        </a:spcAft>
                        <a:buNone/>
                      </a:pPr>
                      <a:r>
                        <a:rPr lang="pt-BR"/>
                        <a:t>&lt;img src="/images/picture.jpg"&gt;</a:t>
                      </a:r>
                      <a:endParaRPr/>
                    </a:p>
                  </a:txBody>
                  <a:tcPr marT="91425" marB="91425" marR="91425" marL="91425"/>
                </a:tc>
                <a:tc>
                  <a:txBody>
                    <a:bodyPr/>
                    <a:lstStyle/>
                    <a:p>
                      <a:pPr indent="0" lvl="0" marL="0" rtl="0" algn="l">
                        <a:spcBef>
                          <a:spcPts val="0"/>
                        </a:spcBef>
                        <a:spcAft>
                          <a:spcPts val="0"/>
                        </a:spcAft>
                        <a:buNone/>
                      </a:pPr>
                      <a:r>
                        <a:rPr lang="pt-BR"/>
                        <a:t>O arquivo "picture.jpg" está localizado na pasta de imagens na raiz da web atual</a:t>
                      </a:r>
                      <a:endParaRPr/>
                    </a:p>
                  </a:txBody>
                  <a:tcPr marT="91425" marB="91425" marR="91425" marL="91425"/>
                </a:tc>
              </a:tr>
              <a:tr h="381000">
                <a:tc>
                  <a:txBody>
                    <a:bodyPr/>
                    <a:lstStyle/>
                    <a:p>
                      <a:pPr indent="0" lvl="0" marL="0" rtl="0" algn="l">
                        <a:spcBef>
                          <a:spcPts val="0"/>
                        </a:spcBef>
                        <a:spcAft>
                          <a:spcPts val="0"/>
                        </a:spcAft>
                        <a:buNone/>
                      </a:pPr>
                      <a:r>
                        <a:rPr lang="pt-BR"/>
                        <a:t>&lt;img src="../picture.jpg"&gt;</a:t>
                      </a:r>
                      <a:endParaRPr/>
                    </a:p>
                  </a:txBody>
                  <a:tcPr marT="91425" marB="91425" marR="91425" marL="91425"/>
                </a:tc>
                <a:tc>
                  <a:txBody>
                    <a:bodyPr/>
                    <a:lstStyle/>
                    <a:p>
                      <a:pPr indent="0" lvl="0" marL="0" rtl="0" algn="l">
                        <a:spcBef>
                          <a:spcPts val="0"/>
                        </a:spcBef>
                        <a:spcAft>
                          <a:spcPts val="0"/>
                        </a:spcAft>
                        <a:buNone/>
                      </a:pPr>
                      <a:r>
                        <a:rPr lang="pt-BR"/>
                        <a:t>O arquivo "picture.jpg" está localizado na pasta um nível acima da pasta atual</a:t>
                      </a:r>
                      <a:endParaRPr/>
                    </a:p>
                  </a:txBody>
                  <a:tcPr marT="91425" marB="91425" marR="91425" marL="91425"/>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4"/>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Elementos em </a:t>
            </a:r>
            <a:r>
              <a:rPr lang="pt-BR"/>
              <a:t>nível</a:t>
            </a:r>
            <a:r>
              <a:rPr lang="pt-BR"/>
              <a:t> de bloco</a:t>
            </a:r>
            <a:endParaRPr/>
          </a:p>
        </p:txBody>
      </p:sp>
      <p:sp>
        <p:nvSpPr>
          <p:cNvPr id="80" name="Google Shape;80;p14"/>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fontScale="85000"/>
          </a:bodyPr>
          <a:lstStyle/>
          <a:p>
            <a:pPr indent="0" lvl="0" marL="0" rtl="0" algn="just">
              <a:spcBef>
                <a:spcPts val="0"/>
              </a:spcBef>
              <a:spcAft>
                <a:spcPts val="0"/>
              </a:spcAft>
              <a:buNone/>
            </a:pPr>
            <a:r>
              <a:rPr lang="pt-BR"/>
              <a:t>Um elemento de nível de bloco sempre começa em uma nova linha e os navegadores adicionam automaticamente algum espaço (uma margem) antes e depois do elemento.</a:t>
            </a:r>
            <a:endParaRPr/>
          </a:p>
          <a:p>
            <a:pPr indent="0" lvl="0" marL="0" rtl="0" algn="just">
              <a:spcBef>
                <a:spcPts val="1200"/>
              </a:spcBef>
              <a:spcAft>
                <a:spcPts val="0"/>
              </a:spcAft>
              <a:buNone/>
            </a:pPr>
            <a:r>
              <a:rPr lang="pt-BR"/>
              <a:t>Um elemento de nível de bloco sempre ocupa toda a largura disponível (se estende para a esquerda e para a direita o máximo possível).</a:t>
            </a:r>
            <a:endParaRPr/>
          </a:p>
          <a:p>
            <a:pPr indent="0" lvl="0" marL="0" rtl="0" algn="just">
              <a:spcBef>
                <a:spcPts val="1200"/>
              </a:spcBef>
              <a:spcAft>
                <a:spcPts val="0"/>
              </a:spcAft>
              <a:buNone/>
            </a:pPr>
            <a:r>
              <a:rPr lang="pt-BR"/>
              <a:t>Dois elementos de bloco comumente usados são: &lt;p&gt; e &lt;div&gt;.</a:t>
            </a:r>
            <a:endParaRPr/>
          </a:p>
          <a:p>
            <a:pPr indent="0" lvl="0" marL="0" rtl="0" algn="just">
              <a:spcBef>
                <a:spcPts val="1200"/>
              </a:spcBef>
              <a:spcAft>
                <a:spcPts val="0"/>
              </a:spcAft>
              <a:buNone/>
            </a:pPr>
            <a:r>
              <a:rPr lang="pt-BR"/>
              <a:t>O elemento &lt;p&gt; define um parágrafo em um documento HTML.</a:t>
            </a:r>
            <a:endParaRPr/>
          </a:p>
          <a:p>
            <a:pPr indent="0" lvl="0" marL="0" rtl="0" algn="just">
              <a:spcBef>
                <a:spcPts val="1200"/>
              </a:spcBef>
              <a:spcAft>
                <a:spcPts val="1200"/>
              </a:spcAft>
              <a:buNone/>
            </a:pPr>
            <a:r>
              <a:rPr lang="pt-BR"/>
              <a:t>O elemento &lt;div&gt; define uma divisão ou seção em um documento HTML.</a:t>
            </a:r>
            <a:endParaRPr/>
          </a:p>
        </p:txBody>
      </p:sp>
      <p:pic>
        <p:nvPicPr>
          <p:cNvPr id="81" name="Google Shape;81;p14"/>
          <p:cNvPicPr preferRelativeResize="0"/>
          <p:nvPr/>
        </p:nvPicPr>
        <p:blipFill>
          <a:blip r:embed="rId3">
            <a:alphaModFix/>
          </a:blip>
          <a:stretch>
            <a:fillRect/>
          </a:stretch>
        </p:blipFill>
        <p:spPr>
          <a:xfrm>
            <a:off x="391775" y="572624"/>
            <a:ext cx="1095798" cy="642051"/>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2"/>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Caminho absoluto</a:t>
            </a:r>
            <a:endParaRPr/>
          </a:p>
        </p:txBody>
      </p:sp>
      <p:pic>
        <p:nvPicPr>
          <p:cNvPr id="215" name="Google Shape;215;p32"/>
          <p:cNvPicPr preferRelativeResize="0"/>
          <p:nvPr/>
        </p:nvPicPr>
        <p:blipFill>
          <a:blip r:embed="rId3">
            <a:alphaModFix/>
          </a:blip>
          <a:stretch>
            <a:fillRect/>
          </a:stretch>
        </p:blipFill>
        <p:spPr>
          <a:xfrm>
            <a:off x="391775" y="572624"/>
            <a:ext cx="1095798" cy="642051"/>
          </a:xfrm>
          <a:prstGeom prst="rect">
            <a:avLst/>
          </a:prstGeom>
          <a:noFill/>
          <a:ln>
            <a:noFill/>
          </a:ln>
          <a:effectLst>
            <a:outerShdw blurRad="57150" rotWithShape="0" algn="bl" dir="5400000" dist="19050">
              <a:srgbClr val="000000">
                <a:alpha val="50000"/>
              </a:srgbClr>
            </a:outerShdw>
          </a:effectLst>
        </p:spPr>
      </p:pic>
      <p:sp>
        <p:nvSpPr>
          <p:cNvPr id="216" name="Google Shape;216;p32"/>
          <p:cNvSpPr txBox="1"/>
          <p:nvPr>
            <p:ph idx="1" type="body"/>
          </p:nvPr>
        </p:nvSpPr>
        <p:spPr>
          <a:xfrm>
            <a:off x="2410112" y="1443376"/>
            <a:ext cx="6321600" cy="30024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lang="pt-BR"/>
              <a:t>Um caminho de arquivo absoluto é o URL completo para um arquivo</a:t>
            </a:r>
            <a:endParaRPr/>
          </a:p>
        </p:txBody>
      </p:sp>
      <p:pic>
        <p:nvPicPr>
          <p:cNvPr id="217" name="Google Shape;217;p32"/>
          <p:cNvPicPr preferRelativeResize="0"/>
          <p:nvPr/>
        </p:nvPicPr>
        <p:blipFill rotWithShape="1">
          <a:blip r:embed="rId4">
            <a:alphaModFix/>
          </a:blip>
          <a:srcRect b="48047" l="17136" r="43534" t="44140"/>
          <a:stretch/>
        </p:blipFill>
        <p:spPr>
          <a:xfrm>
            <a:off x="1155338" y="3214700"/>
            <a:ext cx="6833323" cy="763476"/>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3"/>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Caminho relativo</a:t>
            </a:r>
            <a:endParaRPr/>
          </a:p>
        </p:txBody>
      </p:sp>
      <p:pic>
        <p:nvPicPr>
          <p:cNvPr id="223" name="Google Shape;223;p33"/>
          <p:cNvPicPr preferRelativeResize="0"/>
          <p:nvPr/>
        </p:nvPicPr>
        <p:blipFill>
          <a:blip r:embed="rId3">
            <a:alphaModFix/>
          </a:blip>
          <a:stretch>
            <a:fillRect/>
          </a:stretch>
        </p:blipFill>
        <p:spPr>
          <a:xfrm>
            <a:off x="391775" y="572624"/>
            <a:ext cx="1095798" cy="642051"/>
          </a:xfrm>
          <a:prstGeom prst="rect">
            <a:avLst/>
          </a:prstGeom>
          <a:noFill/>
          <a:ln>
            <a:noFill/>
          </a:ln>
          <a:effectLst>
            <a:outerShdw blurRad="57150" rotWithShape="0" algn="bl" dir="5400000" dist="19050">
              <a:srgbClr val="000000">
                <a:alpha val="50000"/>
              </a:srgbClr>
            </a:outerShdw>
          </a:effectLst>
        </p:spPr>
      </p:pic>
      <p:sp>
        <p:nvSpPr>
          <p:cNvPr id="224" name="Google Shape;224;p33"/>
          <p:cNvSpPr txBox="1"/>
          <p:nvPr>
            <p:ph idx="1" type="body"/>
          </p:nvPr>
        </p:nvSpPr>
        <p:spPr>
          <a:xfrm>
            <a:off x="2410112" y="1443376"/>
            <a:ext cx="6321600" cy="30024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lang="pt-BR"/>
              <a:t>Um caminho de arquivo relativo aponta para um arquivo relativo à página atual.</a:t>
            </a:r>
            <a:endParaRPr/>
          </a:p>
        </p:txBody>
      </p:sp>
      <p:pic>
        <p:nvPicPr>
          <p:cNvPr id="225" name="Google Shape;225;p33"/>
          <p:cNvPicPr preferRelativeResize="0"/>
          <p:nvPr/>
        </p:nvPicPr>
        <p:blipFill rotWithShape="1">
          <a:blip r:embed="rId4">
            <a:alphaModFix/>
          </a:blip>
          <a:srcRect b="39291" l="16570" r="57501" t="54458"/>
          <a:stretch/>
        </p:blipFill>
        <p:spPr>
          <a:xfrm>
            <a:off x="2016075" y="2762625"/>
            <a:ext cx="5111851" cy="69314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5"/>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Elementos em nível de bloco</a:t>
            </a:r>
            <a:endParaRPr/>
          </a:p>
        </p:txBody>
      </p:sp>
      <p:pic>
        <p:nvPicPr>
          <p:cNvPr id="87" name="Google Shape;87;p15"/>
          <p:cNvPicPr preferRelativeResize="0"/>
          <p:nvPr/>
        </p:nvPicPr>
        <p:blipFill>
          <a:blip r:embed="rId3">
            <a:alphaModFix/>
          </a:blip>
          <a:stretch>
            <a:fillRect/>
          </a:stretch>
        </p:blipFill>
        <p:spPr>
          <a:xfrm>
            <a:off x="391775" y="572624"/>
            <a:ext cx="1095798" cy="642051"/>
          </a:xfrm>
          <a:prstGeom prst="rect">
            <a:avLst/>
          </a:prstGeom>
          <a:noFill/>
          <a:ln>
            <a:noFill/>
          </a:ln>
          <a:effectLst>
            <a:outerShdw blurRad="57150" rotWithShape="0" algn="bl" dir="5400000" dist="19050">
              <a:srgbClr val="000000">
                <a:alpha val="50000"/>
              </a:srgbClr>
            </a:outerShdw>
          </a:effectLst>
        </p:spPr>
      </p:pic>
      <p:pic>
        <p:nvPicPr>
          <p:cNvPr id="88" name="Google Shape;88;p15"/>
          <p:cNvPicPr preferRelativeResize="0"/>
          <p:nvPr/>
        </p:nvPicPr>
        <p:blipFill rotWithShape="1">
          <a:blip r:embed="rId4">
            <a:alphaModFix/>
          </a:blip>
          <a:srcRect b="45095" l="15382" r="20122" t="39672"/>
          <a:stretch/>
        </p:blipFill>
        <p:spPr>
          <a:xfrm>
            <a:off x="406963" y="2018425"/>
            <a:ext cx="8330074" cy="110665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6"/>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Elementos inline (embutidos)</a:t>
            </a:r>
            <a:endParaRPr/>
          </a:p>
        </p:txBody>
      </p:sp>
      <p:sp>
        <p:nvSpPr>
          <p:cNvPr id="94" name="Google Shape;94;p16"/>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pt-BR"/>
              <a:t>Um elemento embutido não inicia em uma nova linha.</a:t>
            </a:r>
            <a:endParaRPr/>
          </a:p>
          <a:p>
            <a:pPr indent="0" lvl="0" marL="0" rtl="0" algn="just">
              <a:spcBef>
                <a:spcPts val="1200"/>
              </a:spcBef>
              <a:spcAft>
                <a:spcPts val="0"/>
              </a:spcAft>
              <a:buNone/>
            </a:pPr>
            <a:r>
              <a:rPr lang="pt-BR"/>
              <a:t>Um elemento embutido ocupa apenas a largura necessária.</a:t>
            </a:r>
            <a:endParaRPr/>
          </a:p>
          <a:p>
            <a:pPr indent="0" lvl="0" marL="0" rtl="0" algn="just">
              <a:spcBef>
                <a:spcPts val="1200"/>
              </a:spcBef>
              <a:spcAft>
                <a:spcPts val="1200"/>
              </a:spcAft>
              <a:buNone/>
            </a:pPr>
            <a:r>
              <a:rPr lang="pt-BR"/>
              <a:t>Este é um elemento &lt;span&gt; dentro de um parágrafo.</a:t>
            </a:r>
            <a:endParaRPr/>
          </a:p>
        </p:txBody>
      </p:sp>
      <p:pic>
        <p:nvPicPr>
          <p:cNvPr id="95" name="Google Shape;95;p16"/>
          <p:cNvPicPr preferRelativeResize="0"/>
          <p:nvPr/>
        </p:nvPicPr>
        <p:blipFill>
          <a:blip r:embed="rId3">
            <a:alphaModFix/>
          </a:blip>
          <a:stretch>
            <a:fillRect/>
          </a:stretch>
        </p:blipFill>
        <p:spPr>
          <a:xfrm>
            <a:off x="391775" y="572624"/>
            <a:ext cx="1095798" cy="642051"/>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7"/>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Elementos inline (embutidos)</a:t>
            </a:r>
            <a:endParaRPr/>
          </a:p>
        </p:txBody>
      </p:sp>
      <p:pic>
        <p:nvPicPr>
          <p:cNvPr id="101" name="Google Shape;101;p17"/>
          <p:cNvPicPr preferRelativeResize="0"/>
          <p:nvPr/>
        </p:nvPicPr>
        <p:blipFill>
          <a:blip r:embed="rId3">
            <a:alphaModFix/>
          </a:blip>
          <a:stretch>
            <a:fillRect/>
          </a:stretch>
        </p:blipFill>
        <p:spPr>
          <a:xfrm>
            <a:off x="391775" y="572624"/>
            <a:ext cx="1095798" cy="642051"/>
          </a:xfrm>
          <a:prstGeom prst="rect">
            <a:avLst/>
          </a:prstGeom>
          <a:noFill/>
          <a:ln>
            <a:noFill/>
          </a:ln>
          <a:effectLst>
            <a:outerShdw blurRad="57150" rotWithShape="0" algn="bl" dir="5400000" dist="19050">
              <a:srgbClr val="000000">
                <a:alpha val="50000"/>
              </a:srgbClr>
            </a:outerShdw>
          </a:effectLst>
        </p:spPr>
      </p:pic>
      <p:pic>
        <p:nvPicPr>
          <p:cNvPr id="102" name="Google Shape;102;p17"/>
          <p:cNvPicPr preferRelativeResize="0"/>
          <p:nvPr/>
        </p:nvPicPr>
        <p:blipFill rotWithShape="1">
          <a:blip r:embed="rId4">
            <a:alphaModFix/>
          </a:blip>
          <a:srcRect b="42350" l="15693" r="20121" t="39950"/>
          <a:stretch/>
        </p:blipFill>
        <p:spPr>
          <a:xfrm>
            <a:off x="493525" y="1939075"/>
            <a:ext cx="8156952" cy="12653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8"/>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DIV</a:t>
            </a:r>
            <a:endParaRPr/>
          </a:p>
        </p:txBody>
      </p:sp>
      <p:sp>
        <p:nvSpPr>
          <p:cNvPr id="108" name="Google Shape;108;p18"/>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Clr>
                <a:schemeClr val="dk2"/>
              </a:buClr>
              <a:buSzPts val="1100"/>
              <a:buFont typeface="Arial"/>
              <a:buNone/>
            </a:pPr>
            <a:r>
              <a:rPr lang="pt-BR"/>
              <a:t>O elemento &lt;div&gt; é frequentemente usado como um contêiner para outros elementos HTML.</a:t>
            </a:r>
            <a:endParaRPr/>
          </a:p>
          <a:p>
            <a:pPr indent="0" lvl="0" marL="0" rtl="0" algn="just">
              <a:spcBef>
                <a:spcPts val="1200"/>
              </a:spcBef>
              <a:spcAft>
                <a:spcPts val="0"/>
              </a:spcAft>
              <a:buClr>
                <a:schemeClr val="dk2"/>
              </a:buClr>
              <a:buSzPts val="1100"/>
              <a:buFont typeface="Arial"/>
              <a:buNone/>
            </a:pPr>
            <a:r>
              <a:rPr lang="pt-BR"/>
              <a:t>O elemento &lt;div&gt; não possui atributos obrigatórios, mas style, class e id são comuns.</a:t>
            </a:r>
            <a:endParaRPr/>
          </a:p>
          <a:p>
            <a:pPr indent="0" lvl="0" marL="0" rtl="0" algn="just">
              <a:spcBef>
                <a:spcPts val="1200"/>
              </a:spcBef>
              <a:spcAft>
                <a:spcPts val="0"/>
              </a:spcAft>
              <a:buClr>
                <a:schemeClr val="dk2"/>
              </a:buClr>
              <a:buSzPts val="1100"/>
              <a:buFont typeface="Arial"/>
              <a:buNone/>
            </a:pPr>
            <a:r>
              <a:rPr lang="pt-BR"/>
              <a:t>Quando usado junto com CSS, o elemento &lt;div&gt; pode ser usado para estilizar blocos de conteúdo:</a:t>
            </a:r>
            <a:endParaRPr/>
          </a:p>
          <a:p>
            <a:pPr indent="0" lvl="0" marL="0" rtl="0" algn="just">
              <a:spcBef>
                <a:spcPts val="1200"/>
              </a:spcBef>
              <a:spcAft>
                <a:spcPts val="1200"/>
              </a:spcAft>
              <a:buNone/>
            </a:pPr>
            <a:r>
              <a:t/>
            </a:r>
            <a:endParaRPr/>
          </a:p>
        </p:txBody>
      </p:sp>
      <p:pic>
        <p:nvPicPr>
          <p:cNvPr id="109" name="Google Shape;109;p18"/>
          <p:cNvPicPr preferRelativeResize="0"/>
          <p:nvPr/>
        </p:nvPicPr>
        <p:blipFill>
          <a:blip r:embed="rId3">
            <a:alphaModFix/>
          </a:blip>
          <a:stretch>
            <a:fillRect/>
          </a:stretch>
        </p:blipFill>
        <p:spPr>
          <a:xfrm>
            <a:off x="391775" y="572624"/>
            <a:ext cx="1095798" cy="642051"/>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9"/>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DIV</a:t>
            </a:r>
            <a:endParaRPr/>
          </a:p>
        </p:txBody>
      </p:sp>
      <p:pic>
        <p:nvPicPr>
          <p:cNvPr id="115" name="Google Shape;115;p19"/>
          <p:cNvPicPr preferRelativeResize="0"/>
          <p:nvPr/>
        </p:nvPicPr>
        <p:blipFill>
          <a:blip r:embed="rId3">
            <a:alphaModFix/>
          </a:blip>
          <a:stretch>
            <a:fillRect/>
          </a:stretch>
        </p:blipFill>
        <p:spPr>
          <a:xfrm>
            <a:off x="391775" y="572624"/>
            <a:ext cx="1095798" cy="642051"/>
          </a:xfrm>
          <a:prstGeom prst="rect">
            <a:avLst/>
          </a:prstGeom>
          <a:noFill/>
          <a:ln>
            <a:noFill/>
          </a:ln>
          <a:effectLst>
            <a:outerShdw blurRad="57150" rotWithShape="0" algn="bl" dir="5400000" dist="19050">
              <a:srgbClr val="000000">
                <a:alpha val="50000"/>
              </a:srgbClr>
            </a:outerShdw>
          </a:effectLst>
        </p:spPr>
      </p:pic>
      <p:pic>
        <p:nvPicPr>
          <p:cNvPr id="116" name="Google Shape;116;p19"/>
          <p:cNvPicPr preferRelativeResize="0"/>
          <p:nvPr/>
        </p:nvPicPr>
        <p:blipFill rotWithShape="1">
          <a:blip r:embed="rId4">
            <a:alphaModFix/>
          </a:blip>
          <a:srcRect b="39270" l="0" r="51590" t="36658"/>
          <a:stretch/>
        </p:blipFill>
        <p:spPr>
          <a:xfrm>
            <a:off x="800563" y="1818300"/>
            <a:ext cx="7542874" cy="21096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0"/>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span</a:t>
            </a:r>
            <a:endParaRPr/>
          </a:p>
        </p:txBody>
      </p:sp>
      <p:sp>
        <p:nvSpPr>
          <p:cNvPr id="122" name="Google Shape;122;p20"/>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pt-BR"/>
              <a:t>O elemento &lt;span&gt; é um contêiner embutido usado para marcar uma parte de um texto ou uma parte de um documento.</a:t>
            </a:r>
            <a:endParaRPr/>
          </a:p>
          <a:p>
            <a:pPr indent="0" lvl="0" marL="0" rtl="0" algn="just">
              <a:spcBef>
                <a:spcPts val="1200"/>
              </a:spcBef>
              <a:spcAft>
                <a:spcPts val="0"/>
              </a:spcAft>
              <a:buNone/>
            </a:pPr>
            <a:r>
              <a:rPr lang="pt-BR"/>
              <a:t>O elemento &lt;span&gt; não possui atributos obrigatórios, mas style, class e id são comuns.</a:t>
            </a:r>
            <a:endParaRPr/>
          </a:p>
          <a:p>
            <a:pPr indent="0" lvl="0" marL="0" rtl="0" algn="just">
              <a:spcBef>
                <a:spcPts val="1200"/>
              </a:spcBef>
              <a:spcAft>
                <a:spcPts val="1200"/>
              </a:spcAft>
              <a:buNone/>
            </a:pPr>
            <a:r>
              <a:rPr lang="pt-BR"/>
              <a:t>Quando usado junto com CSS, o elemento &lt;span&gt; pode ser usado para estilizar partes do texto:</a:t>
            </a:r>
            <a:endParaRPr/>
          </a:p>
        </p:txBody>
      </p:sp>
      <p:pic>
        <p:nvPicPr>
          <p:cNvPr id="123" name="Google Shape;123;p20"/>
          <p:cNvPicPr preferRelativeResize="0"/>
          <p:nvPr/>
        </p:nvPicPr>
        <p:blipFill>
          <a:blip r:embed="rId3">
            <a:alphaModFix/>
          </a:blip>
          <a:stretch>
            <a:fillRect/>
          </a:stretch>
        </p:blipFill>
        <p:spPr>
          <a:xfrm>
            <a:off x="391775" y="572624"/>
            <a:ext cx="1095798" cy="642051"/>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1"/>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DIV</a:t>
            </a:r>
            <a:endParaRPr/>
          </a:p>
        </p:txBody>
      </p:sp>
      <p:pic>
        <p:nvPicPr>
          <p:cNvPr id="129" name="Google Shape;129;p21"/>
          <p:cNvPicPr preferRelativeResize="0"/>
          <p:nvPr/>
        </p:nvPicPr>
        <p:blipFill>
          <a:blip r:embed="rId3">
            <a:alphaModFix/>
          </a:blip>
          <a:stretch>
            <a:fillRect/>
          </a:stretch>
        </p:blipFill>
        <p:spPr>
          <a:xfrm>
            <a:off x="391775" y="572624"/>
            <a:ext cx="1095798" cy="642051"/>
          </a:xfrm>
          <a:prstGeom prst="rect">
            <a:avLst/>
          </a:prstGeom>
          <a:noFill/>
          <a:ln>
            <a:noFill/>
          </a:ln>
          <a:effectLst>
            <a:outerShdw blurRad="57150" rotWithShape="0" algn="bl" dir="5400000" dist="19050">
              <a:srgbClr val="000000">
                <a:alpha val="50000"/>
              </a:srgbClr>
            </a:outerShdw>
          </a:effectLst>
        </p:spPr>
      </p:pic>
      <p:pic>
        <p:nvPicPr>
          <p:cNvPr id="130" name="Google Shape;130;p21"/>
          <p:cNvPicPr preferRelativeResize="0"/>
          <p:nvPr/>
        </p:nvPicPr>
        <p:blipFill rotWithShape="1">
          <a:blip r:embed="rId4">
            <a:alphaModFix/>
          </a:blip>
          <a:srcRect b="52850" l="0" r="50499" t="40779"/>
          <a:stretch/>
        </p:blipFill>
        <p:spPr>
          <a:xfrm>
            <a:off x="477925" y="1979075"/>
            <a:ext cx="8188152" cy="59267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