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29" roundtripDataSignature="AMtx7mhY736vKoamzQa5sIQ8SkGSHCG7Y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customschemas.google.com/relationships/presentationmetadata" Target="meta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5" name="Google Shape;115;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pt-BR"/>
              <a:t>Uma compreensão clara dessas informações permitirá que você crie um site que seja efetivamente voltado para seu público-alvo. Você precisará observar que, se seu cliente não tiver essas informações prontamente disponíveis, talvez seja necessário adquiri-las por conta própria.</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pt-BR"/>
              <a:t>E aqui estão exemplos de dados firmográficos:</a:t>
            </a:r>
            <a:endParaRPr/>
          </a:p>
          <a:p>
            <a:pPr indent="0" lvl="0" marL="0" rtl="0" algn="l">
              <a:lnSpc>
                <a:spcPct val="100000"/>
              </a:lnSpc>
              <a:spcBef>
                <a:spcPts val="0"/>
              </a:spcBef>
              <a:spcAft>
                <a:spcPts val="0"/>
              </a:spcAft>
              <a:buSzPts val="1100"/>
              <a:buNone/>
            </a:pPr>
            <a:r>
              <a:rPr lang="pt-BR"/>
              <a:t>Indústria</a:t>
            </a:r>
            <a:endParaRPr/>
          </a:p>
          <a:p>
            <a:pPr indent="0" lvl="0" marL="0" rtl="0" algn="l">
              <a:lnSpc>
                <a:spcPct val="100000"/>
              </a:lnSpc>
              <a:spcBef>
                <a:spcPts val="0"/>
              </a:spcBef>
              <a:spcAft>
                <a:spcPts val="0"/>
              </a:spcAft>
              <a:buSzPts val="1100"/>
              <a:buNone/>
            </a:pPr>
            <a:r>
              <a:rPr lang="pt-BR"/>
              <a:t>Localização</a:t>
            </a:r>
            <a:endParaRPr/>
          </a:p>
          <a:p>
            <a:pPr indent="0" lvl="0" marL="0" rtl="0" algn="l">
              <a:lnSpc>
                <a:spcPct val="100000"/>
              </a:lnSpc>
              <a:spcBef>
                <a:spcPts val="0"/>
              </a:spcBef>
              <a:spcAft>
                <a:spcPts val="0"/>
              </a:spcAft>
              <a:buSzPts val="1100"/>
              <a:buNone/>
            </a:pPr>
            <a:r>
              <a:rPr lang="pt-BR"/>
              <a:t>Tamanho</a:t>
            </a:r>
            <a:endParaRPr/>
          </a:p>
          <a:p>
            <a:pPr indent="0" lvl="0" marL="0" rtl="0" algn="l">
              <a:lnSpc>
                <a:spcPct val="100000"/>
              </a:lnSpc>
              <a:spcBef>
                <a:spcPts val="0"/>
              </a:spcBef>
              <a:spcAft>
                <a:spcPts val="0"/>
              </a:spcAft>
              <a:buSzPts val="1100"/>
              <a:buNone/>
            </a:pPr>
            <a:r>
              <a:rPr lang="pt-BR"/>
              <a:t>Status ou estrutura</a:t>
            </a:r>
            <a:endParaRPr/>
          </a:p>
          <a:p>
            <a:pPr indent="0" lvl="0" marL="0" rtl="0" algn="l">
              <a:lnSpc>
                <a:spcPct val="100000"/>
              </a:lnSpc>
              <a:spcBef>
                <a:spcPts val="0"/>
              </a:spcBef>
              <a:spcAft>
                <a:spcPts val="0"/>
              </a:spcAft>
              <a:buSzPts val="1100"/>
              <a:buNone/>
            </a:pPr>
            <a:r>
              <a:rPr lang="pt-BR"/>
              <a:t>Desempenho</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2" name="Google Shape;122;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9" name="Google Shape;129;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6" name="Google Shape;136;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pt-BR"/>
              <a:t>Por exemplo, se você aprendeu que criar sites é um aborrecimento e iniciar um negócio que projeta sites, seu próximo passo seria descobrir quem precisa de um site que provavelmente teria problemas para criar um. Nesse cenário, seu público-alvo provavelmente são proprietários de pequenas empresas.</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pt-BR"/>
              <a:t>Quanto mais específico você puder identificar a demografia do seu público-alvo, mais eficaz poderá anunciar para eles. Neste exemplo, seria melhor se concentrar em proprietários de pequenas empresas que provavelmente serão menos sólidos tecnicamente. Em vez de considerar os proprietários de pequenas empresas como seu público-alvo, você pode optar por se concentrar em proprietários de pequenas empresas com mais de uma idade específica em um determinado local.</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pt-BR"/>
              <a:t>Se o seu produto for de natureza muito geral, você não precisará fazer tanta pesquisa de mercado para encontrar seu público-alvo. Se o público for mais específico, é importante coletar dados sobre seus clientes para que você possa focar mais. Uma maneira de coletar dados é oferecer um preço especial ou código de cupom para quem visita seu site ou empresa se preencher uma pesquisa que capture as informações de que você precisa.</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02379e28b5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3" name="Google Shape;143;g202379e28b5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02379e28b5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0" name="Google Shape;150;g202379e28b5_0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02379e28b5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7" name="Google Shape;157;g202379e28b5_0_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pt-BR"/>
              <a:t>Em um primeiro momento pode até soar muito parecido. Porém, faz toda a diferença pensar em uma estratégia de marketing direcionada ao Pedro Paulo e não a um extenso público-alvo.</a:t>
            </a:r>
            <a:endParaRPr/>
          </a:p>
          <a:p>
            <a:pPr indent="0" lvl="0" marL="0" rtl="0" algn="l">
              <a:lnSpc>
                <a:spcPct val="100000"/>
              </a:lnSpc>
              <a:spcBef>
                <a:spcPts val="0"/>
              </a:spcBef>
              <a:spcAft>
                <a:spcPts val="0"/>
              </a:spcAft>
              <a:buSzPts val="1100"/>
              <a:buNone/>
            </a:pPr>
            <a:r>
              <a:rPr lang="pt-BR"/>
              <a:t>Além do mais, não é preciso limitar-se a uma única persona, caso você ache que tenha segmentado muito a fundo. É comum que os negócios tenham mais do que uma persona definida.</a:t>
            </a:r>
            <a:endParaRPr/>
          </a:p>
          <a:p>
            <a:pPr indent="0" lvl="0" marL="0" rtl="0" algn="l">
              <a:lnSpc>
                <a:spcPct val="100000"/>
              </a:lnSpc>
              <a:spcBef>
                <a:spcPts val="0"/>
              </a:spcBef>
              <a:spcAft>
                <a:spcPts val="0"/>
              </a:spcAft>
              <a:buSzPts val="1100"/>
              <a:buNone/>
            </a:pPr>
            <a:r>
              <a:rPr lang="pt-BR"/>
              <a:t>Só que é melhor não exagerar. Se uma persona pode limitar muito seu público, ter muitas personas podem fazer com que sua estratégia perca o foco.</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02379e28b5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5" name="Google Shape;165;g202379e28b5_0_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2" name="Google Shape;172;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pt-BR"/>
              <a:t>Anotar os pontos problemáticos do cliente que os concorrentes não conseguiram abordar oferece a oportunidade de resolver esses problemas em seu próprio design. Você também desejará incluir áreas de interesse específicas, como funcionalidades principais. Por fim, não se esqueça de fornecer links e notas de referência para que nada seja ambíguo.</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9" name="Google Shape;179;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pt-BR"/>
              <a:t>Também é importante incluir quaisquer guias de estilo de marca internos. Isso não apenas evita a necessidade de fazer grandes alterações no futuro, mas também pode ajudá-lo a manter a marca consistente em todo o design.</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 name="Google Shape;59;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6" name="Google Shape;186;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pt-BR"/>
              <a:t>Conhecer o cronograma com antecedência pode ajudar sua equipe a planejar melhor como usar os recursos disponíveis durante o período de desenvolvimento. Uma coisa importante a notar é que sua programação deve ser realista. Você não deseja definir expectativas para um design de site completo em duas semanas se não puder entregar um produto final de qualidade nesse período.</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3" name="Google Shape;193;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pt-BR"/>
              <a:t>Por exemplo, se seu orçamento for baixo, seu site pode ser um pouco mais básico e depender mais de modelos. Isso pode significar o uso de um sistema de gerenciamento de conteúdo (CMS) ou construtor de sites.</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pt-BR"/>
              <a:t>No entanto, se você puder investir mais dinheiro nisso, sua equipe poderá gastar tempo em projetos complexos ou serviços de ponta, como soluções personalizadas.</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0" name="Google Shape;200;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7" name="Google Shape;207;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pt-BR"/>
              <a:t>Algumas informações importantes a serem adicionadas a esta seção do resumo do web design incluem quem será responsável por adquirir o nome de domínio e a hospedagem, bem como quanto suporte contínuo o cliente espera do designer.</a:t>
            </a:r>
            <a:endParaRPr/>
          </a:p>
          <a:p>
            <a:pPr indent="0" lvl="0" marL="0" rtl="0" algn="l">
              <a:lnSpc>
                <a:spcPct val="100000"/>
              </a:lnSpc>
              <a:spcBef>
                <a:spcPts val="0"/>
              </a:spcBef>
              <a:spcAft>
                <a:spcPts val="0"/>
              </a:spcAft>
              <a:buSzPts val="1100"/>
              <a:buNone/>
            </a:pPr>
            <a:r>
              <a:rPr lang="pt-BR"/>
              <a:t>Se você está comissionando um site, mas deseja fazer seus próprios arranjos de hospedagem, você precisará incluir isso no briefing.</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02379e28b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 name="Google Shape;66;g202379e28b5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3" name="Google Shape;73;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0" name="Google Shape;80;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7" name="Google Shape;87;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4" name="Google Shape;94;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pt-BR"/>
              <a:t>Você também desejará incluir informações sobre o tom ou a voz do conteúdo do site, tanto para texto quanto para recursos visuais. Por fim, você deve fornecer itens específicos relacionados à marca do cliente, bem como uma lista de todas as principais funcionalidades que o site precisa.</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pt-BR"/>
              <a:t>Por exemplo, você precisará determinar recursos importantes que são necessários para tornar o design um vencedor. Isso pode ser botões de Call to Action (CTA), integração de mídia social ou até mesmo um simples formulário de contato.</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pt-BR"/>
              <a:t>CTA - Em termos de marketing, call to action geralmente são links de uma página que levam os usuários a realizar ações ou palavras utilizadas para orientar o usuário, como "saiba mais" e "acesse agora"</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Clr>
                <a:schemeClr val="dk1"/>
              </a:buClr>
              <a:buSzPts val="1100"/>
              <a:buFont typeface="Arial"/>
              <a:buNone/>
            </a:pPr>
            <a:r>
              <a:rPr lang="pt-BR"/>
              <a:t>O tom de voz é como uma marca se comunica e se conecta com seu público por meio de mensagens e interações com o cliente. Ajuda as empresas a se diferenciarem da concorrência e a comunicarem os valores de sua marca ao público.</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1" name="Google Shape;101;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8" name="Google Shape;108;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pt-BR"/>
              <a:t>Algo a ser observado aqui é que pode ser importante configurar algum acompanhamento de desempenho. Por exemplo, uma ferramenta como o Google Analytics pode ser configurada para medir métricas relevantes para avaliar o sucesso da estratégia de marketing do seu cliente.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0"/>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20"/>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29"/>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29"/>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7" name="Google Shape;47;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2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2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6" name="Google Shape;16;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22"/>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9" name="Google Shape;19;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2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23"/>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3" name="Google Shape;23;p23"/>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4" name="Google Shape;24;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2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25"/>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25"/>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1" name="Google Shape;31;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26"/>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27"/>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27"/>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27"/>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27"/>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Clr>
                <a:schemeClr val="dk1"/>
              </a:buClr>
              <a:buSzPts val="1800"/>
              <a:buChar char="●"/>
              <a:defRPr>
                <a:solidFill>
                  <a:schemeClr val="dk1"/>
                </a:solidFill>
              </a:defRPr>
            </a:lvl1pPr>
            <a:lvl2pPr indent="-317500" lvl="1" marL="914400" algn="l">
              <a:lnSpc>
                <a:spcPct val="115000"/>
              </a:lnSpc>
              <a:spcBef>
                <a:spcPts val="0"/>
              </a:spcBef>
              <a:spcAft>
                <a:spcPts val="0"/>
              </a:spcAft>
              <a:buClr>
                <a:schemeClr val="dk1"/>
              </a:buClr>
              <a:buSzPts val="1400"/>
              <a:buChar char="○"/>
              <a:defRPr>
                <a:solidFill>
                  <a:schemeClr val="dk1"/>
                </a:solidFill>
              </a:defRPr>
            </a:lvl2pPr>
            <a:lvl3pPr indent="-317500" lvl="2" marL="1371600" algn="l">
              <a:lnSpc>
                <a:spcPct val="115000"/>
              </a:lnSpc>
              <a:spcBef>
                <a:spcPts val="0"/>
              </a:spcBef>
              <a:spcAft>
                <a:spcPts val="0"/>
              </a:spcAft>
              <a:buClr>
                <a:schemeClr val="dk1"/>
              </a:buClr>
              <a:buSzPts val="1400"/>
              <a:buChar char="■"/>
              <a:defRPr>
                <a:solidFill>
                  <a:schemeClr val="dk1"/>
                </a:solidFill>
              </a:defRPr>
            </a:lvl3pPr>
            <a:lvl4pPr indent="-317500" lvl="3" marL="1828800" algn="l">
              <a:lnSpc>
                <a:spcPct val="115000"/>
              </a:lnSpc>
              <a:spcBef>
                <a:spcPts val="0"/>
              </a:spcBef>
              <a:spcAft>
                <a:spcPts val="0"/>
              </a:spcAft>
              <a:buClr>
                <a:schemeClr val="dk1"/>
              </a:buClr>
              <a:buSzPts val="1400"/>
              <a:buChar char="●"/>
              <a:defRPr>
                <a:solidFill>
                  <a:schemeClr val="dk1"/>
                </a:solidFill>
              </a:defRPr>
            </a:lvl4pPr>
            <a:lvl5pPr indent="-317500" lvl="4" marL="2286000" algn="l">
              <a:lnSpc>
                <a:spcPct val="115000"/>
              </a:lnSpc>
              <a:spcBef>
                <a:spcPts val="0"/>
              </a:spcBef>
              <a:spcAft>
                <a:spcPts val="0"/>
              </a:spcAft>
              <a:buClr>
                <a:schemeClr val="dk1"/>
              </a:buClr>
              <a:buSzPts val="1400"/>
              <a:buChar char="○"/>
              <a:defRPr>
                <a:solidFill>
                  <a:schemeClr val="dk1"/>
                </a:solidFill>
              </a:defRPr>
            </a:lvl5pPr>
            <a:lvl6pPr indent="-317500" lvl="5" marL="2743200" algn="l">
              <a:lnSpc>
                <a:spcPct val="115000"/>
              </a:lnSpc>
              <a:spcBef>
                <a:spcPts val="0"/>
              </a:spcBef>
              <a:spcAft>
                <a:spcPts val="0"/>
              </a:spcAft>
              <a:buClr>
                <a:schemeClr val="dk1"/>
              </a:buClr>
              <a:buSzPts val="1400"/>
              <a:buChar char="■"/>
              <a:defRPr>
                <a:solidFill>
                  <a:schemeClr val="dk1"/>
                </a:solidFill>
              </a:defRPr>
            </a:lvl6pPr>
            <a:lvl7pPr indent="-317500" lvl="6" marL="3200400" algn="l">
              <a:lnSpc>
                <a:spcPct val="115000"/>
              </a:lnSpc>
              <a:spcBef>
                <a:spcPts val="0"/>
              </a:spcBef>
              <a:spcAft>
                <a:spcPts val="0"/>
              </a:spcAft>
              <a:buClr>
                <a:schemeClr val="dk1"/>
              </a:buClr>
              <a:buSzPts val="1400"/>
              <a:buChar char="●"/>
              <a:defRPr>
                <a:solidFill>
                  <a:schemeClr val="dk1"/>
                </a:solidFill>
              </a:defRPr>
            </a:lvl7pPr>
            <a:lvl8pPr indent="-317500" lvl="7" marL="3657600" algn="l">
              <a:lnSpc>
                <a:spcPct val="115000"/>
              </a:lnSpc>
              <a:spcBef>
                <a:spcPts val="0"/>
              </a:spcBef>
              <a:spcAft>
                <a:spcPts val="0"/>
              </a:spcAft>
              <a:buClr>
                <a:schemeClr val="dk1"/>
              </a:buClr>
              <a:buSzPts val="1400"/>
              <a:buChar char="○"/>
              <a:defRPr>
                <a:solidFill>
                  <a:schemeClr val="dk1"/>
                </a:solidFill>
              </a:defRPr>
            </a:lvl8pPr>
            <a:lvl9pPr indent="-317500" lvl="8" marL="4114800" algn="l">
              <a:lnSpc>
                <a:spcPct val="115000"/>
              </a:lnSpc>
              <a:spcBef>
                <a:spcPts val="0"/>
              </a:spcBef>
              <a:spcAft>
                <a:spcPts val="0"/>
              </a:spcAft>
              <a:buClr>
                <a:schemeClr val="dk1"/>
              </a:buClr>
              <a:buSzPts val="1400"/>
              <a:buChar char="■"/>
              <a:defRPr>
                <a:solidFill>
                  <a:schemeClr val="dk1"/>
                </a:solidFill>
              </a:defRPr>
            </a:lvl9pPr>
          </a:lstStyle>
          <a:p/>
        </p:txBody>
      </p:sp>
      <p:sp>
        <p:nvSpPr>
          <p:cNvPr id="40" name="Google Shape;40;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28"/>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3" name="Google Shape;43;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lt2"/>
              </a:buClr>
              <a:buSzPts val="1800"/>
              <a:buFont typeface="Arial"/>
              <a:buChar char="●"/>
              <a:defRPr b="0" i="0" sz="1800" u="none" cap="none" strike="noStrike">
                <a:solidFill>
                  <a:schemeClr val="lt2"/>
                </a:solidFill>
                <a:latin typeface="Arial"/>
                <a:ea typeface="Arial"/>
                <a:cs typeface="Arial"/>
                <a:sym typeface="Arial"/>
              </a:defRPr>
            </a:lvl1pPr>
            <a:lvl2pPr indent="-317500" lvl="1" marL="914400" marR="0" rtl="0" algn="l">
              <a:lnSpc>
                <a:spcPct val="115000"/>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2pPr>
            <a:lvl3pPr indent="-317500" lvl="2" marL="1371600" marR="0" rtl="0" algn="l">
              <a:lnSpc>
                <a:spcPct val="115000"/>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3pPr>
            <a:lvl4pPr indent="-317500" lvl="3" marL="1828800" marR="0" rtl="0" algn="l">
              <a:lnSpc>
                <a:spcPct val="115000"/>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4pPr>
            <a:lvl5pPr indent="-317500" lvl="4" marL="2286000" marR="0" rtl="0" algn="l">
              <a:lnSpc>
                <a:spcPct val="115000"/>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5pPr>
            <a:lvl6pPr indent="-317500" lvl="5" marL="2743200" marR="0" rtl="0" algn="l">
              <a:lnSpc>
                <a:spcPct val="115000"/>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6pPr>
            <a:lvl7pPr indent="-317500" lvl="6" marL="3200400" marR="0" rtl="0" algn="l">
              <a:lnSpc>
                <a:spcPct val="115000"/>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7pPr>
            <a:lvl8pPr indent="-317500" lvl="7" marL="3657600" marR="0" rtl="0" algn="l">
              <a:lnSpc>
                <a:spcPct val="115000"/>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8pPr>
            <a:lvl9pPr indent="-317500" lvl="8" marL="4114800" marR="0" rtl="0" algn="l">
              <a:lnSpc>
                <a:spcPct val="115000"/>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9pPr>
          </a:lstStyle>
          <a:p/>
        </p:txBody>
      </p:sp>
      <p:sp>
        <p:nvSpPr>
          <p:cNvPr id="8" name="Google Shape;8;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BR"/>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rPr lang="pt-BR"/>
              <a:t>Programador Web</a:t>
            </a:r>
            <a:endParaRPr/>
          </a:p>
        </p:txBody>
      </p:sp>
      <p:sp>
        <p:nvSpPr>
          <p:cNvPr id="55" name="Google Shape;55;p1"/>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800"/>
              <a:buNone/>
            </a:pPr>
            <a:r>
              <a:rPr lang="pt-BR"/>
              <a:t>Aula 1 - Briefing</a:t>
            </a:r>
            <a:endParaRPr/>
          </a:p>
        </p:txBody>
      </p:sp>
      <p:pic>
        <p:nvPicPr>
          <p:cNvPr id="56" name="Google Shape;56;p1"/>
          <p:cNvPicPr preferRelativeResize="0"/>
          <p:nvPr/>
        </p:nvPicPr>
        <p:blipFill rotWithShape="1">
          <a:blip r:embed="rId3">
            <a:alphaModFix/>
          </a:blip>
          <a:srcRect b="0" l="0" r="0" t="0"/>
          <a:stretch/>
        </p:blipFill>
        <p:spPr>
          <a:xfrm>
            <a:off x="6078508" y="159119"/>
            <a:ext cx="2439496" cy="1429401"/>
          </a:xfrm>
          <a:prstGeom prst="rect">
            <a:avLst/>
          </a:prstGeom>
          <a:noFill/>
          <a:ln>
            <a:noFill/>
          </a:ln>
          <a:effectLst>
            <a:outerShdw blurRad="57150" rotWithShape="0" algn="bl" dir="5400000" dist="19050">
              <a:srgbClr val="000000">
                <a:alpha val="49803"/>
              </a:srgbClr>
            </a:outerShdw>
          </a:effectLst>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BR"/>
              <a:t>Briefing para Web App</a:t>
            </a:r>
            <a:endParaRPr/>
          </a:p>
        </p:txBody>
      </p:sp>
      <p:sp>
        <p:nvSpPr>
          <p:cNvPr id="118" name="Google Shape;118;p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just">
              <a:lnSpc>
                <a:spcPct val="115000"/>
              </a:lnSpc>
              <a:spcBef>
                <a:spcPts val="0"/>
              </a:spcBef>
              <a:spcAft>
                <a:spcPts val="0"/>
              </a:spcAft>
              <a:buSzPts val="1800"/>
              <a:buChar char="●"/>
            </a:pPr>
            <a:r>
              <a:rPr lang="pt-BR"/>
              <a:t>Identifique o público-alvo do site</a:t>
            </a:r>
            <a:endParaRPr/>
          </a:p>
          <a:p>
            <a:pPr indent="0" lvl="0" marL="0" rtl="0" algn="just">
              <a:lnSpc>
                <a:spcPct val="115000"/>
              </a:lnSpc>
              <a:spcBef>
                <a:spcPts val="1200"/>
              </a:spcBef>
              <a:spcAft>
                <a:spcPts val="1200"/>
              </a:spcAft>
              <a:buSzPts val="1800"/>
              <a:buNone/>
            </a:pPr>
            <a:r>
              <a:rPr lang="pt-BR"/>
              <a:t>Em seguida, você deve identificar o usuário final ideal para o site. Isso incluirá a coleta de dados demográficos e firmográficos. Isso pode incluir idade, sexo, valores, cargo, hábitos de consumo de mídia e outros detalhes relevantes que podem esclarecer o que pode ressoar mais com eles.</a:t>
            </a:r>
            <a:endParaRPr/>
          </a:p>
        </p:txBody>
      </p:sp>
      <p:pic>
        <p:nvPicPr>
          <p:cNvPr id="119" name="Google Shape;119;p9"/>
          <p:cNvPicPr preferRelativeResize="0"/>
          <p:nvPr/>
        </p:nvPicPr>
        <p:blipFill rotWithShape="1">
          <a:blip r:embed="rId3">
            <a:alphaModFix/>
          </a:blip>
          <a:srcRect b="0" l="0" r="0" t="0"/>
          <a:stretch/>
        </p:blipFill>
        <p:spPr>
          <a:xfrm>
            <a:off x="7313426" y="286385"/>
            <a:ext cx="1518874" cy="889974"/>
          </a:xfrm>
          <a:prstGeom prst="rect">
            <a:avLst/>
          </a:prstGeom>
          <a:noFill/>
          <a:ln>
            <a:noFill/>
          </a:ln>
          <a:effectLst>
            <a:outerShdw blurRad="57150" rotWithShape="0" algn="bl" dir="5400000" dist="19050">
              <a:srgbClr val="000000">
                <a:alpha val="49803"/>
              </a:srgbClr>
            </a:outerShdw>
          </a:effectLst>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BR"/>
              <a:t>Briefing para Web App</a:t>
            </a:r>
            <a:endParaRPr/>
          </a:p>
        </p:txBody>
      </p:sp>
      <p:sp>
        <p:nvSpPr>
          <p:cNvPr id="125" name="Google Shape;125;p1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just">
              <a:lnSpc>
                <a:spcPct val="115000"/>
              </a:lnSpc>
              <a:spcBef>
                <a:spcPts val="0"/>
              </a:spcBef>
              <a:spcAft>
                <a:spcPts val="0"/>
              </a:spcAft>
              <a:buSzPts val="1800"/>
              <a:buNone/>
            </a:pPr>
            <a:r>
              <a:rPr lang="pt-BR"/>
              <a:t>Público - Alvo</a:t>
            </a:r>
            <a:endParaRPr/>
          </a:p>
          <a:p>
            <a:pPr indent="0" lvl="0" marL="0" rtl="0" algn="just">
              <a:lnSpc>
                <a:spcPct val="115000"/>
              </a:lnSpc>
              <a:spcBef>
                <a:spcPts val="1200"/>
              </a:spcBef>
              <a:spcAft>
                <a:spcPts val="1200"/>
              </a:spcAft>
              <a:buSzPts val="1800"/>
              <a:buNone/>
            </a:pPr>
            <a:r>
              <a:rPr lang="pt-BR"/>
              <a:t>Um público-alvo é o grupo demográfico de pessoas com maior probabilidade de se interessar pelo produto ou serviço de uma empresa.</a:t>
            </a:r>
            <a:endParaRPr/>
          </a:p>
        </p:txBody>
      </p:sp>
      <p:pic>
        <p:nvPicPr>
          <p:cNvPr id="126" name="Google Shape;126;p10"/>
          <p:cNvPicPr preferRelativeResize="0"/>
          <p:nvPr/>
        </p:nvPicPr>
        <p:blipFill rotWithShape="1">
          <a:blip r:embed="rId3">
            <a:alphaModFix/>
          </a:blip>
          <a:srcRect b="0" l="0" r="0" t="0"/>
          <a:stretch/>
        </p:blipFill>
        <p:spPr>
          <a:xfrm>
            <a:off x="7313426" y="286385"/>
            <a:ext cx="1518874" cy="889974"/>
          </a:xfrm>
          <a:prstGeom prst="rect">
            <a:avLst/>
          </a:prstGeom>
          <a:noFill/>
          <a:ln>
            <a:noFill/>
          </a:ln>
          <a:effectLst>
            <a:outerShdw blurRad="57150" rotWithShape="0" algn="bl" dir="5400000" dist="19050">
              <a:srgbClr val="000000">
                <a:alpha val="49803"/>
              </a:srgbClr>
            </a:outerShdw>
          </a:effectLst>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BR"/>
              <a:t>Briefing para Web App</a:t>
            </a:r>
            <a:endParaRPr/>
          </a:p>
        </p:txBody>
      </p:sp>
      <p:sp>
        <p:nvSpPr>
          <p:cNvPr id="132" name="Google Shape;132;p1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just">
              <a:lnSpc>
                <a:spcPct val="115000"/>
              </a:lnSpc>
              <a:spcBef>
                <a:spcPts val="0"/>
              </a:spcBef>
              <a:spcAft>
                <a:spcPts val="0"/>
              </a:spcAft>
              <a:buSzPts val="1800"/>
              <a:buNone/>
            </a:pPr>
            <a:r>
              <a:rPr lang="pt-BR"/>
              <a:t>Público - Alvo</a:t>
            </a:r>
            <a:endParaRPr/>
          </a:p>
          <a:p>
            <a:pPr indent="0" lvl="0" marL="0" rtl="0" algn="just">
              <a:lnSpc>
                <a:spcPct val="115000"/>
              </a:lnSpc>
              <a:spcBef>
                <a:spcPts val="1200"/>
              </a:spcBef>
              <a:spcAft>
                <a:spcPts val="0"/>
              </a:spcAft>
              <a:buSzPts val="1800"/>
              <a:buNone/>
            </a:pPr>
            <a:r>
              <a:rPr lang="pt-BR"/>
              <a:t>Um público-alvo é um grupo de pessoas identificadas como prováveis clientes de uma empresa. O público-alvo compartilha características demográficas semelhantes, incluindo, mas não se limitando a:</a:t>
            </a:r>
            <a:endParaRPr/>
          </a:p>
          <a:p>
            <a:pPr indent="-342900" lvl="0" marL="457200" rtl="0" algn="just">
              <a:lnSpc>
                <a:spcPct val="115000"/>
              </a:lnSpc>
              <a:spcBef>
                <a:spcPts val="1200"/>
              </a:spcBef>
              <a:spcAft>
                <a:spcPts val="0"/>
              </a:spcAft>
              <a:buSzPts val="1800"/>
              <a:buChar char="●"/>
            </a:pPr>
            <a:r>
              <a:rPr lang="pt-BR"/>
              <a:t>idade</a:t>
            </a:r>
            <a:endParaRPr/>
          </a:p>
          <a:p>
            <a:pPr indent="-342900" lvl="0" marL="457200" rtl="0" algn="just">
              <a:lnSpc>
                <a:spcPct val="115000"/>
              </a:lnSpc>
              <a:spcBef>
                <a:spcPts val="0"/>
              </a:spcBef>
              <a:spcAft>
                <a:spcPts val="0"/>
              </a:spcAft>
              <a:buSzPts val="1800"/>
              <a:buChar char="●"/>
            </a:pPr>
            <a:r>
              <a:rPr lang="pt-BR"/>
              <a:t>gênero</a:t>
            </a:r>
            <a:endParaRPr/>
          </a:p>
          <a:p>
            <a:pPr indent="-342900" lvl="0" marL="457200" rtl="0" algn="just">
              <a:lnSpc>
                <a:spcPct val="115000"/>
              </a:lnSpc>
              <a:spcBef>
                <a:spcPts val="0"/>
              </a:spcBef>
              <a:spcAft>
                <a:spcPts val="0"/>
              </a:spcAft>
              <a:buSzPts val="1800"/>
              <a:buChar char="●"/>
            </a:pPr>
            <a:r>
              <a:rPr lang="pt-BR"/>
              <a:t>localização</a:t>
            </a:r>
            <a:endParaRPr/>
          </a:p>
          <a:p>
            <a:pPr indent="-342900" lvl="0" marL="457200" rtl="0" algn="just">
              <a:lnSpc>
                <a:spcPct val="115000"/>
              </a:lnSpc>
              <a:spcBef>
                <a:spcPts val="0"/>
              </a:spcBef>
              <a:spcAft>
                <a:spcPts val="0"/>
              </a:spcAft>
              <a:buSzPts val="1800"/>
              <a:buChar char="●"/>
            </a:pPr>
            <a:r>
              <a:rPr lang="pt-BR"/>
              <a:t>nível de educação</a:t>
            </a:r>
            <a:endParaRPr/>
          </a:p>
          <a:p>
            <a:pPr indent="-342900" lvl="0" marL="457200" rtl="0" algn="just">
              <a:lnSpc>
                <a:spcPct val="115000"/>
              </a:lnSpc>
              <a:spcBef>
                <a:spcPts val="0"/>
              </a:spcBef>
              <a:spcAft>
                <a:spcPts val="0"/>
              </a:spcAft>
              <a:buSzPts val="1800"/>
              <a:buChar char="●"/>
            </a:pPr>
            <a:r>
              <a:rPr lang="pt-BR"/>
              <a:t>status socioeconomico</a:t>
            </a:r>
            <a:endParaRPr/>
          </a:p>
        </p:txBody>
      </p:sp>
      <p:pic>
        <p:nvPicPr>
          <p:cNvPr id="133" name="Google Shape;133;p11"/>
          <p:cNvPicPr preferRelativeResize="0"/>
          <p:nvPr/>
        </p:nvPicPr>
        <p:blipFill rotWithShape="1">
          <a:blip r:embed="rId3">
            <a:alphaModFix/>
          </a:blip>
          <a:srcRect b="0" l="0" r="0" t="0"/>
          <a:stretch/>
        </p:blipFill>
        <p:spPr>
          <a:xfrm>
            <a:off x="7313426" y="286385"/>
            <a:ext cx="1518874" cy="889974"/>
          </a:xfrm>
          <a:prstGeom prst="rect">
            <a:avLst/>
          </a:prstGeom>
          <a:noFill/>
          <a:ln>
            <a:noFill/>
          </a:ln>
          <a:effectLst>
            <a:outerShdw blurRad="57150" rotWithShape="0" algn="bl" dir="5400000" dist="19050">
              <a:srgbClr val="000000">
                <a:alpha val="49803"/>
              </a:srgbClr>
            </a:outerShdw>
          </a:effectLst>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1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BR"/>
              <a:t>Briefing para Web App</a:t>
            </a:r>
            <a:endParaRPr/>
          </a:p>
        </p:txBody>
      </p:sp>
      <p:sp>
        <p:nvSpPr>
          <p:cNvPr id="139" name="Google Shape;139;p1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just">
              <a:lnSpc>
                <a:spcPct val="115000"/>
              </a:lnSpc>
              <a:spcBef>
                <a:spcPts val="0"/>
              </a:spcBef>
              <a:spcAft>
                <a:spcPts val="0"/>
              </a:spcAft>
              <a:buSzPts val="1800"/>
              <a:buNone/>
            </a:pPr>
            <a:r>
              <a:rPr lang="pt-BR"/>
              <a:t>Público - Alvo</a:t>
            </a:r>
            <a:endParaRPr/>
          </a:p>
          <a:p>
            <a:pPr indent="0" lvl="0" marL="0" rtl="0" algn="just">
              <a:lnSpc>
                <a:spcPct val="115000"/>
              </a:lnSpc>
              <a:spcBef>
                <a:spcPts val="1200"/>
              </a:spcBef>
              <a:spcAft>
                <a:spcPts val="1200"/>
              </a:spcAft>
              <a:buSzPts val="1800"/>
              <a:buNone/>
            </a:pPr>
            <a:r>
              <a:rPr lang="pt-BR"/>
              <a:t>A melhor maneira de encontrar seu público-alvo é pensar primeiro nas necessidades específicas que seu produto ou serviço atende. É importante identificar o ponto de dor e, em seguida, determinar quem tem esses pontos de dor.</a:t>
            </a:r>
            <a:endParaRPr/>
          </a:p>
        </p:txBody>
      </p:sp>
      <p:pic>
        <p:nvPicPr>
          <p:cNvPr id="140" name="Google Shape;140;p12"/>
          <p:cNvPicPr preferRelativeResize="0"/>
          <p:nvPr/>
        </p:nvPicPr>
        <p:blipFill rotWithShape="1">
          <a:blip r:embed="rId3">
            <a:alphaModFix/>
          </a:blip>
          <a:srcRect b="0" l="0" r="0" t="0"/>
          <a:stretch/>
        </p:blipFill>
        <p:spPr>
          <a:xfrm>
            <a:off x="7313426" y="286385"/>
            <a:ext cx="1518874" cy="889974"/>
          </a:xfrm>
          <a:prstGeom prst="rect">
            <a:avLst/>
          </a:prstGeom>
          <a:noFill/>
          <a:ln>
            <a:noFill/>
          </a:ln>
          <a:effectLst>
            <a:outerShdw blurRad="57150" rotWithShape="0" algn="bl" dir="5400000" dist="19050">
              <a:srgbClr val="000000">
                <a:alpha val="49803"/>
              </a:srgbClr>
            </a:outerShdw>
          </a:effectLst>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g202379e28b5_0_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BR"/>
              <a:t>Briefing para Web App</a:t>
            </a:r>
            <a:endParaRPr/>
          </a:p>
        </p:txBody>
      </p:sp>
      <p:sp>
        <p:nvSpPr>
          <p:cNvPr id="146" name="Google Shape;146;g202379e28b5_0_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just">
              <a:lnSpc>
                <a:spcPct val="115000"/>
              </a:lnSpc>
              <a:spcBef>
                <a:spcPts val="0"/>
              </a:spcBef>
              <a:spcAft>
                <a:spcPts val="0"/>
              </a:spcAft>
              <a:buSzPts val="1800"/>
              <a:buNone/>
            </a:pPr>
            <a:r>
              <a:rPr lang="pt-BR"/>
              <a:t>Público - Alvo</a:t>
            </a:r>
            <a:r>
              <a:rPr lang="pt-BR"/>
              <a:t> e Personas</a:t>
            </a:r>
            <a:endParaRPr/>
          </a:p>
          <a:p>
            <a:pPr indent="0" lvl="0" marL="0" rtl="0" algn="just">
              <a:lnSpc>
                <a:spcPct val="115000"/>
              </a:lnSpc>
              <a:spcBef>
                <a:spcPts val="1200"/>
              </a:spcBef>
              <a:spcAft>
                <a:spcPts val="1200"/>
              </a:spcAft>
              <a:buSzPts val="1800"/>
              <a:buNone/>
            </a:pPr>
            <a:r>
              <a:rPr lang="pt-BR"/>
              <a:t>Persona é a representação fictícia do seu cliente ideal. Ela é baseada em dados reais sobre comportamento e características demográficas dos seus clientes. Apresenta, também, uma criação de suas histórias pessoais, motivações, objetivos, desafios e preocupações.</a:t>
            </a:r>
            <a:endParaRPr/>
          </a:p>
        </p:txBody>
      </p:sp>
      <p:pic>
        <p:nvPicPr>
          <p:cNvPr id="147" name="Google Shape;147;g202379e28b5_0_6"/>
          <p:cNvPicPr preferRelativeResize="0"/>
          <p:nvPr/>
        </p:nvPicPr>
        <p:blipFill rotWithShape="1">
          <a:blip r:embed="rId3">
            <a:alphaModFix/>
          </a:blip>
          <a:srcRect b="0" l="0" r="0" t="0"/>
          <a:stretch/>
        </p:blipFill>
        <p:spPr>
          <a:xfrm>
            <a:off x="7313426" y="286385"/>
            <a:ext cx="1518874" cy="889974"/>
          </a:xfrm>
          <a:prstGeom prst="rect">
            <a:avLst/>
          </a:prstGeom>
          <a:noFill/>
          <a:ln>
            <a:noFill/>
          </a:ln>
          <a:effectLst>
            <a:outerShdw blurRad="57150" rotWithShape="0" algn="bl" dir="5400000" dist="19050">
              <a:srgbClr val="000000">
                <a:alpha val="49800"/>
              </a:srgbClr>
            </a:outerShdw>
          </a:effectLst>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g202379e28b5_0_1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BR"/>
              <a:t>Persona x </a:t>
            </a:r>
            <a:r>
              <a:rPr lang="pt-BR"/>
              <a:t>Público</a:t>
            </a:r>
            <a:r>
              <a:rPr lang="pt-BR"/>
              <a:t> Alvo</a:t>
            </a:r>
            <a:endParaRPr/>
          </a:p>
        </p:txBody>
      </p:sp>
      <p:sp>
        <p:nvSpPr>
          <p:cNvPr id="153" name="Google Shape;153;g202379e28b5_0_1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just">
              <a:lnSpc>
                <a:spcPct val="115000"/>
              </a:lnSpc>
              <a:spcBef>
                <a:spcPts val="1200"/>
              </a:spcBef>
              <a:spcAft>
                <a:spcPts val="1200"/>
              </a:spcAft>
              <a:buSzPts val="1800"/>
              <a:buNone/>
            </a:pPr>
            <a:r>
              <a:rPr lang="pt-BR"/>
              <a:t>De uma maneira geral, público-alvo é uma parcela abrangente da sociedade para quem você vende seus produtos ou serviços. Já a persona, como falado no tópico acima, é a representação do seu cliente ideal, de forma mais humanizada e mais personalizada.</a:t>
            </a:r>
            <a:endParaRPr/>
          </a:p>
        </p:txBody>
      </p:sp>
      <p:pic>
        <p:nvPicPr>
          <p:cNvPr id="154" name="Google Shape;154;g202379e28b5_0_12"/>
          <p:cNvPicPr preferRelativeResize="0"/>
          <p:nvPr/>
        </p:nvPicPr>
        <p:blipFill rotWithShape="1">
          <a:blip r:embed="rId3">
            <a:alphaModFix/>
          </a:blip>
          <a:srcRect b="0" l="0" r="0" t="0"/>
          <a:stretch/>
        </p:blipFill>
        <p:spPr>
          <a:xfrm>
            <a:off x="7313426" y="286385"/>
            <a:ext cx="1518874" cy="889974"/>
          </a:xfrm>
          <a:prstGeom prst="rect">
            <a:avLst/>
          </a:prstGeom>
          <a:noFill/>
          <a:ln>
            <a:noFill/>
          </a:ln>
          <a:effectLst>
            <a:outerShdw blurRad="57150" rotWithShape="0" algn="bl" dir="5400000" dist="19050">
              <a:srgbClr val="000000">
                <a:alpha val="49800"/>
              </a:srgbClr>
            </a:outerShdw>
          </a:effectLst>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g202379e28b5_0_1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BR"/>
              <a:t>Persona x Público Alvo</a:t>
            </a:r>
            <a:endParaRPr/>
          </a:p>
        </p:txBody>
      </p:sp>
      <p:sp>
        <p:nvSpPr>
          <p:cNvPr id="160" name="Google Shape;160;g202379e28b5_0_19"/>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p>
            <a:pPr indent="0" lvl="0" marL="0" rtl="0" algn="ctr">
              <a:lnSpc>
                <a:spcPct val="115000"/>
              </a:lnSpc>
              <a:spcBef>
                <a:spcPts val="1200"/>
              </a:spcBef>
              <a:spcAft>
                <a:spcPts val="0"/>
              </a:spcAft>
              <a:buSzPts val="1800"/>
              <a:buNone/>
            </a:pPr>
            <a:r>
              <a:rPr lang="pt-BR"/>
              <a:t>Persona</a:t>
            </a:r>
            <a:endParaRPr/>
          </a:p>
          <a:p>
            <a:pPr indent="-317500" lvl="0" marL="457200" rtl="0" algn="just">
              <a:lnSpc>
                <a:spcPct val="115000"/>
              </a:lnSpc>
              <a:spcBef>
                <a:spcPts val="1200"/>
              </a:spcBef>
              <a:spcAft>
                <a:spcPts val="0"/>
              </a:spcAft>
              <a:buSzPts val="1400"/>
              <a:buChar char="●"/>
            </a:pPr>
            <a:r>
              <a:rPr lang="pt-BR"/>
              <a:t>Pedro Paulo tem 26 anos, é arquiteto recém-formado e autônomo. Pensa em se desenvolver profissionalmente através de um mestrado fora do país, pois adora viajar, é solteiro e sempre quis fazer um intercâmbio. Está buscando uma agência que o ajude a encontrar universidades na Europa que aceitem alunos estrangeiros.</a:t>
            </a:r>
            <a:endParaRPr/>
          </a:p>
        </p:txBody>
      </p:sp>
      <p:pic>
        <p:nvPicPr>
          <p:cNvPr id="161" name="Google Shape;161;g202379e28b5_0_19"/>
          <p:cNvPicPr preferRelativeResize="0"/>
          <p:nvPr/>
        </p:nvPicPr>
        <p:blipFill rotWithShape="1">
          <a:blip r:embed="rId3">
            <a:alphaModFix/>
          </a:blip>
          <a:srcRect b="0" l="0" r="0" t="0"/>
          <a:stretch/>
        </p:blipFill>
        <p:spPr>
          <a:xfrm>
            <a:off x="7313426" y="286385"/>
            <a:ext cx="1518874" cy="889974"/>
          </a:xfrm>
          <a:prstGeom prst="rect">
            <a:avLst/>
          </a:prstGeom>
          <a:noFill/>
          <a:ln>
            <a:noFill/>
          </a:ln>
          <a:effectLst>
            <a:outerShdw blurRad="57150" rotWithShape="0" algn="bl" dir="5400000" dist="19050">
              <a:srgbClr val="000000">
                <a:alpha val="49800"/>
              </a:srgbClr>
            </a:outerShdw>
          </a:effectLst>
        </p:spPr>
      </p:pic>
      <p:sp>
        <p:nvSpPr>
          <p:cNvPr id="162" name="Google Shape;162;g202379e28b5_0_19"/>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marR="0" rtl="0" algn="ctr">
              <a:lnSpc>
                <a:spcPct val="115000"/>
              </a:lnSpc>
              <a:spcBef>
                <a:spcPts val="1200"/>
              </a:spcBef>
              <a:spcAft>
                <a:spcPts val="0"/>
              </a:spcAft>
              <a:buClr>
                <a:srgbClr val="000000"/>
              </a:buClr>
              <a:buSzPts val="1800"/>
              <a:buFont typeface="Arial"/>
              <a:buNone/>
            </a:pPr>
            <a:r>
              <a:rPr lang="pt-BR"/>
              <a:t>Público</a:t>
            </a:r>
            <a:r>
              <a:rPr lang="pt-BR"/>
              <a:t> Alvo</a:t>
            </a:r>
            <a:endParaRPr/>
          </a:p>
          <a:p>
            <a:pPr indent="-317500" lvl="0" marL="457200" marR="0" rtl="0" algn="just">
              <a:lnSpc>
                <a:spcPct val="115000"/>
              </a:lnSpc>
              <a:spcBef>
                <a:spcPts val="1200"/>
              </a:spcBef>
              <a:spcAft>
                <a:spcPts val="0"/>
              </a:spcAft>
              <a:buSzPts val="1400"/>
              <a:buChar char="●"/>
            </a:pPr>
            <a:r>
              <a:rPr lang="pt-BR"/>
              <a:t>Homens e mulheres, de 24 a 30 anos, solteiros, graduados em arquitetura, com renda média mensal de R$ 3.500. Pretendem aumentar sua capacitação profissional e gostam de viagens.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g202379e28b5_0_2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BR"/>
              <a:t>Características</a:t>
            </a:r>
            <a:r>
              <a:rPr lang="pt-BR"/>
              <a:t> de </a:t>
            </a:r>
            <a:r>
              <a:rPr lang="pt-BR"/>
              <a:t>Persona</a:t>
            </a:r>
            <a:endParaRPr/>
          </a:p>
        </p:txBody>
      </p:sp>
      <p:sp>
        <p:nvSpPr>
          <p:cNvPr id="168" name="Google Shape;168;g202379e28b5_0_2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lnSpcReduction="20000"/>
          </a:bodyPr>
          <a:lstStyle/>
          <a:p>
            <a:pPr indent="-342900" lvl="0" marL="457200" rtl="0" algn="just">
              <a:lnSpc>
                <a:spcPct val="115000"/>
              </a:lnSpc>
              <a:spcBef>
                <a:spcPts val="1200"/>
              </a:spcBef>
              <a:spcAft>
                <a:spcPts val="0"/>
              </a:spcAft>
              <a:buSzPts val="1800"/>
              <a:buChar char="●"/>
            </a:pPr>
            <a:r>
              <a:rPr lang="pt-BR"/>
              <a:t>Criamos nomes para as personas porque isso facilita os debates internos, colocando a persona como alvo.</a:t>
            </a:r>
            <a:endParaRPr/>
          </a:p>
          <a:p>
            <a:pPr indent="-342900" lvl="0" marL="457200" rtl="0" algn="just">
              <a:lnSpc>
                <a:spcPct val="115000"/>
              </a:lnSpc>
              <a:spcBef>
                <a:spcPts val="0"/>
              </a:spcBef>
              <a:spcAft>
                <a:spcPts val="0"/>
              </a:spcAft>
              <a:buSzPts val="1800"/>
              <a:buChar char="●"/>
            </a:pPr>
            <a:r>
              <a:rPr lang="pt-BR"/>
              <a:t>Idade</a:t>
            </a:r>
            <a:endParaRPr/>
          </a:p>
          <a:p>
            <a:pPr indent="-342900" lvl="0" marL="457200" rtl="0" algn="just">
              <a:lnSpc>
                <a:spcPct val="115000"/>
              </a:lnSpc>
              <a:spcBef>
                <a:spcPts val="0"/>
              </a:spcBef>
              <a:spcAft>
                <a:spcPts val="0"/>
              </a:spcAft>
              <a:buSzPts val="1800"/>
              <a:buChar char="●"/>
            </a:pPr>
            <a:r>
              <a:rPr lang="pt-BR"/>
              <a:t>Cargo</a:t>
            </a:r>
            <a:endParaRPr/>
          </a:p>
          <a:p>
            <a:pPr indent="-342900" lvl="0" marL="457200" rtl="0" algn="just">
              <a:lnSpc>
                <a:spcPct val="115000"/>
              </a:lnSpc>
              <a:spcBef>
                <a:spcPts val="0"/>
              </a:spcBef>
              <a:spcAft>
                <a:spcPts val="0"/>
              </a:spcAft>
              <a:buSzPts val="1800"/>
              <a:buChar char="●"/>
            </a:pPr>
            <a:r>
              <a:rPr lang="pt-BR"/>
              <a:t>Hábitos</a:t>
            </a:r>
            <a:endParaRPr/>
          </a:p>
          <a:p>
            <a:pPr indent="-342900" lvl="0" marL="457200" rtl="0" algn="just">
              <a:lnSpc>
                <a:spcPct val="115000"/>
              </a:lnSpc>
              <a:spcBef>
                <a:spcPts val="0"/>
              </a:spcBef>
              <a:spcAft>
                <a:spcPts val="0"/>
              </a:spcAft>
              <a:buSzPts val="1800"/>
              <a:buChar char="●"/>
            </a:pPr>
            <a:r>
              <a:rPr lang="pt-BR"/>
              <a:t>Frustrações</a:t>
            </a:r>
            <a:endParaRPr/>
          </a:p>
          <a:p>
            <a:pPr indent="-342900" lvl="0" marL="457200" rtl="0" algn="just">
              <a:lnSpc>
                <a:spcPct val="115000"/>
              </a:lnSpc>
              <a:spcBef>
                <a:spcPts val="0"/>
              </a:spcBef>
              <a:spcAft>
                <a:spcPts val="0"/>
              </a:spcAft>
              <a:buSzPts val="1800"/>
              <a:buChar char="●"/>
            </a:pPr>
            <a:r>
              <a:rPr lang="pt-BR"/>
              <a:t>Desafios</a:t>
            </a:r>
            <a:endParaRPr/>
          </a:p>
          <a:p>
            <a:pPr indent="-342900" lvl="0" marL="457200" rtl="0" algn="just">
              <a:lnSpc>
                <a:spcPct val="115000"/>
              </a:lnSpc>
              <a:spcBef>
                <a:spcPts val="0"/>
              </a:spcBef>
              <a:spcAft>
                <a:spcPts val="0"/>
              </a:spcAft>
              <a:buSzPts val="1800"/>
              <a:buChar char="●"/>
            </a:pPr>
            <a:r>
              <a:rPr lang="pt-BR"/>
              <a:t>Crenças</a:t>
            </a:r>
            <a:endParaRPr/>
          </a:p>
          <a:p>
            <a:pPr indent="-342900" lvl="0" marL="457200" rtl="0" algn="just">
              <a:lnSpc>
                <a:spcPct val="115000"/>
              </a:lnSpc>
              <a:spcBef>
                <a:spcPts val="0"/>
              </a:spcBef>
              <a:spcAft>
                <a:spcPts val="0"/>
              </a:spcAft>
              <a:buSzPts val="1800"/>
              <a:buChar char="●"/>
            </a:pPr>
            <a:r>
              <a:rPr lang="pt-BR"/>
              <a:t>Hobbies</a:t>
            </a:r>
            <a:endParaRPr/>
          </a:p>
          <a:p>
            <a:pPr indent="-342900" lvl="0" marL="457200" rtl="0" algn="just">
              <a:lnSpc>
                <a:spcPct val="115000"/>
              </a:lnSpc>
              <a:spcBef>
                <a:spcPts val="0"/>
              </a:spcBef>
              <a:spcAft>
                <a:spcPts val="0"/>
              </a:spcAft>
              <a:buSzPts val="1800"/>
              <a:buChar char="●"/>
            </a:pPr>
            <a:r>
              <a:rPr lang="pt-BR"/>
              <a:t>Estilo de vida</a:t>
            </a:r>
            <a:endParaRPr/>
          </a:p>
          <a:p>
            <a:pPr indent="-342900" lvl="0" marL="457200" rtl="0" algn="just">
              <a:lnSpc>
                <a:spcPct val="115000"/>
              </a:lnSpc>
              <a:spcBef>
                <a:spcPts val="0"/>
              </a:spcBef>
              <a:spcAft>
                <a:spcPts val="0"/>
              </a:spcAft>
              <a:buSzPts val="1800"/>
              <a:buChar char="●"/>
            </a:pPr>
            <a:r>
              <a:rPr lang="pt-BR"/>
              <a:t>Hábitos</a:t>
            </a:r>
            <a:r>
              <a:rPr lang="pt-BR"/>
              <a:t> de compra</a:t>
            </a:r>
            <a:endParaRPr/>
          </a:p>
          <a:p>
            <a:pPr indent="-342900" lvl="0" marL="457200" rtl="0" algn="just">
              <a:lnSpc>
                <a:spcPct val="115000"/>
              </a:lnSpc>
              <a:spcBef>
                <a:spcPts val="0"/>
              </a:spcBef>
              <a:spcAft>
                <a:spcPts val="0"/>
              </a:spcAft>
              <a:buSzPts val="1800"/>
              <a:buChar char="●"/>
            </a:pPr>
            <a:r>
              <a:rPr lang="pt-BR"/>
              <a:t>Etc…</a:t>
            </a:r>
            <a:endParaRPr/>
          </a:p>
        </p:txBody>
      </p:sp>
      <p:pic>
        <p:nvPicPr>
          <p:cNvPr id="169" name="Google Shape;169;g202379e28b5_0_26"/>
          <p:cNvPicPr preferRelativeResize="0"/>
          <p:nvPr/>
        </p:nvPicPr>
        <p:blipFill rotWithShape="1">
          <a:blip r:embed="rId3">
            <a:alphaModFix/>
          </a:blip>
          <a:srcRect b="0" l="0" r="0" t="0"/>
          <a:stretch/>
        </p:blipFill>
        <p:spPr>
          <a:xfrm>
            <a:off x="7313426" y="286385"/>
            <a:ext cx="1518874" cy="889974"/>
          </a:xfrm>
          <a:prstGeom prst="rect">
            <a:avLst/>
          </a:prstGeom>
          <a:noFill/>
          <a:ln>
            <a:noFill/>
          </a:ln>
          <a:effectLst>
            <a:outerShdw blurRad="57150" rotWithShape="0" algn="bl" dir="5400000" dist="19050">
              <a:srgbClr val="000000">
                <a:alpha val="49800"/>
              </a:srgbClr>
            </a:outerShdw>
          </a:effectLst>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BR"/>
              <a:t>Briefing para Web App</a:t>
            </a:r>
            <a:endParaRPr/>
          </a:p>
        </p:txBody>
      </p:sp>
      <p:sp>
        <p:nvSpPr>
          <p:cNvPr id="175" name="Google Shape;175;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just">
              <a:lnSpc>
                <a:spcPct val="115000"/>
              </a:lnSpc>
              <a:spcBef>
                <a:spcPts val="0"/>
              </a:spcBef>
              <a:spcAft>
                <a:spcPts val="0"/>
              </a:spcAft>
              <a:buSzPts val="1800"/>
              <a:buChar char="●"/>
            </a:pPr>
            <a:r>
              <a:rPr lang="pt-BR"/>
              <a:t>Pesquise os concorrentes</a:t>
            </a:r>
            <a:endParaRPr/>
          </a:p>
          <a:p>
            <a:pPr indent="0" lvl="0" marL="0" rtl="0" algn="just">
              <a:lnSpc>
                <a:spcPct val="115000"/>
              </a:lnSpc>
              <a:spcBef>
                <a:spcPts val="1200"/>
              </a:spcBef>
              <a:spcAft>
                <a:spcPts val="1200"/>
              </a:spcAft>
              <a:buSzPts val="1800"/>
              <a:buNone/>
            </a:pPr>
            <a:r>
              <a:rPr lang="pt-BR"/>
              <a:t>Também é inteligente conhecer os concorrentes do seu cliente. Isso pode ajudá-lo a definir os principais recursos para diferenciar o novo site. Você pode começar examinando seus sites para entender seus negócios e pontos de venda exclusivos. Você vai querer tomar nota do que eles estão fazendo certo ou errado.</a:t>
            </a:r>
            <a:endParaRPr/>
          </a:p>
        </p:txBody>
      </p:sp>
      <p:pic>
        <p:nvPicPr>
          <p:cNvPr id="176" name="Google Shape;176;p13"/>
          <p:cNvPicPr preferRelativeResize="0"/>
          <p:nvPr/>
        </p:nvPicPr>
        <p:blipFill rotWithShape="1">
          <a:blip r:embed="rId3">
            <a:alphaModFix/>
          </a:blip>
          <a:srcRect b="0" l="0" r="0" t="0"/>
          <a:stretch/>
        </p:blipFill>
        <p:spPr>
          <a:xfrm>
            <a:off x="7313426" y="286385"/>
            <a:ext cx="1518874" cy="889974"/>
          </a:xfrm>
          <a:prstGeom prst="rect">
            <a:avLst/>
          </a:prstGeom>
          <a:noFill/>
          <a:ln>
            <a:noFill/>
          </a:ln>
          <a:effectLst>
            <a:outerShdw blurRad="57150" rotWithShape="0" algn="bl" dir="5400000" dist="19050">
              <a:srgbClr val="000000">
                <a:alpha val="49803"/>
              </a:srgbClr>
            </a:outerShdw>
          </a:effectLst>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BR"/>
              <a:t>Briefing para Web App</a:t>
            </a:r>
            <a:endParaRPr/>
          </a:p>
        </p:txBody>
      </p:sp>
      <p:sp>
        <p:nvSpPr>
          <p:cNvPr id="182" name="Google Shape;182;p1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fontScale="92500" lnSpcReduction="20000"/>
          </a:bodyPr>
          <a:lstStyle/>
          <a:p>
            <a:pPr indent="-334327" lvl="0" marL="457200" rtl="0" algn="just">
              <a:lnSpc>
                <a:spcPct val="115000"/>
              </a:lnSpc>
              <a:spcBef>
                <a:spcPts val="0"/>
              </a:spcBef>
              <a:spcAft>
                <a:spcPts val="0"/>
              </a:spcAft>
              <a:buSzPct val="100000"/>
              <a:buChar char="●"/>
            </a:pPr>
            <a:r>
              <a:rPr lang="pt-BR"/>
              <a:t>Liste os requisitos e especificações do projeto</a:t>
            </a:r>
            <a:endParaRPr/>
          </a:p>
          <a:p>
            <a:pPr indent="0" lvl="0" marL="0" rtl="0" algn="just">
              <a:lnSpc>
                <a:spcPct val="115000"/>
              </a:lnSpc>
              <a:spcBef>
                <a:spcPts val="1200"/>
              </a:spcBef>
              <a:spcAft>
                <a:spcPts val="0"/>
              </a:spcAft>
              <a:buSzPct val="108108"/>
              <a:buNone/>
            </a:pPr>
            <a:r>
              <a:rPr lang="pt-BR"/>
              <a:t>Incluir todos os requisitos técnicos e especificações relevantes antecipadamente pode economizar várias rodadas de revisões no futuro. Isso também pode ajudá-lo a evitar o aumento do escopo e economizar ao cliente quaisquer custos adicionais.</a:t>
            </a:r>
            <a:endParaRPr/>
          </a:p>
          <a:p>
            <a:pPr indent="0" lvl="0" marL="0" rtl="0" algn="just">
              <a:lnSpc>
                <a:spcPct val="115000"/>
              </a:lnSpc>
              <a:spcBef>
                <a:spcPts val="1200"/>
              </a:spcBef>
              <a:spcAft>
                <a:spcPts val="0"/>
              </a:spcAft>
              <a:buSzPct val="108108"/>
              <a:buNone/>
            </a:pPr>
            <a:r>
              <a:t/>
            </a:r>
            <a:endParaRPr/>
          </a:p>
          <a:p>
            <a:pPr indent="0" lvl="0" marL="0" rtl="0" algn="just">
              <a:lnSpc>
                <a:spcPct val="115000"/>
              </a:lnSpc>
              <a:spcBef>
                <a:spcPts val="1200"/>
              </a:spcBef>
              <a:spcAft>
                <a:spcPts val="1200"/>
              </a:spcAft>
              <a:buSzPct val="108108"/>
              <a:buNone/>
            </a:pPr>
            <a:r>
              <a:rPr lang="pt-BR"/>
              <a:t>Alguns itens a serem incorporados aqui incluem credenciais de login do site, gerenciamento de registro de usuários e muito mais. Recursos como esses serão determinados até certo ponto pelo tipo de site que você está construindo. Por exemplo, um resumo criado para um site de comércio eletrônico também pode listar categorias e variações de produtos, métodos de pagamento, códigos de desconto, custos de envio e assim por diante.</a:t>
            </a:r>
            <a:endParaRPr/>
          </a:p>
        </p:txBody>
      </p:sp>
      <p:pic>
        <p:nvPicPr>
          <p:cNvPr id="183" name="Google Shape;183;p14"/>
          <p:cNvPicPr preferRelativeResize="0"/>
          <p:nvPr/>
        </p:nvPicPr>
        <p:blipFill rotWithShape="1">
          <a:blip r:embed="rId3">
            <a:alphaModFix/>
          </a:blip>
          <a:srcRect b="0" l="0" r="0" t="0"/>
          <a:stretch/>
        </p:blipFill>
        <p:spPr>
          <a:xfrm>
            <a:off x="7313426" y="286385"/>
            <a:ext cx="1518874" cy="889974"/>
          </a:xfrm>
          <a:prstGeom prst="rect">
            <a:avLst/>
          </a:prstGeom>
          <a:noFill/>
          <a:ln>
            <a:noFill/>
          </a:ln>
          <a:effectLst>
            <a:outerShdw blurRad="57150" rotWithShape="0" algn="bl" dir="5400000" dist="19050">
              <a:srgbClr val="000000">
                <a:alpha val="49803"/>
              </a:srgbClr>
            </a:outerShdw>
          </a:effectLst>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BR"/>
              <a:t>Briefing</a:t>
            </a:r>
            <a:endParaRPr/>
          </a:p>
        </p:txBody>
      </p:sp>
      <p:sp>
        <p:nvSpPr>
          <p:cNvPr id="62" name="Google Shape;62;p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just">
              <a:lnSpc>
                <a:spcPct val="115000"/>
              </a:lnSpc>
              <a:spcBef>
                <a:spcPts val="0"/>
              </a:spcBef>
              <a:spcAft>
                <a:spcPts val="0"/>
              </a:spcAft>
              <a:buSzPts val="1800"/>
              <a:buNone/>
            </a:pPr>
            <a:r>
              <a:rPr lang="pt-BR"/>
              <a:t>O briefing é um documento que reúne todas as ideias que o cliente tem para a realização de determinado projeto, seja um site, uma campanha de marketing, uma peça publicitária, uma identidade visual, entre outros.</a:t>
            </a:r>
            <a:endParaRPr/>
          </a:p>
          <a:p>
            <a:pPr indent="0" lvl="0" marL="0" rtl="0" algn="l">
              <a:lnSpc>
                <a:spcPct val="115000"/>
              </a:lnSpc>
              <a:spcBef>
                <a:spcPts val="1200"/>
              </a:spcBef>
              <a:spcAft>
                <a:spcPts val="0"/>
              </a:spcAft>
              <a:buSzPts val="1800"/>
              <a:buNone/>
            </a:pPr>
            <a:r>
              <a:t/>
            </a:r>
            <a:endParaRPr/>
          </a:p>
          <a:p>
            <a:pPr indent="0" lvl="0" marL="0" rtl="0" algn="just">
              <a:lnSpc>
                <a:spcPct val="115000"/>
              </a:lnSpc>
              <a:spcBef>
                <a:spcPts val="1200"/>
              </a:spcBef>
              <a:spcAft>
                <a:spcPts val="1200"/>
              </a:spcAft>
              <a:buSzPts val="1800"/>
              <a:buNone/>
            </a:pPr>
            <a:r>
              <a:rPr lang="pt-BR"/>
              <a:t>De modo geral, é possível classificar o briefing como um manual de instruções para que a equipe se guie por ele. A partir do documento é possível chegar a resultados satisfatórios, já que todas as informações sobre a solicitação terão sido obtidas junto ao cliente.</a:t>
            </a:r>
            <a:endParaRPr/>
          </a:p>
        </p:txBody>
      </p:sp>
      <p:pic>
        <p:nvPicPr>
          <p:cNvPr id="63" name="Google Shape;63;p2"/>
          <p:cNvPicPr preferRelativeResize="0"/>
          <p:nvPr/>
        </p:nvPicPr>
        <p:blipFill rotWithShape="1">
          <a:blip r:embed="rId3">
            <a:alphaModFix/>
          </a:blip>
          <a:srcRect b="0" l="0" r="0" t="0"/>
          <a:stretch/>
        </p:blipFill>
        <p:spPr>
          <a:xfrm>
            <a:off x="7313426" y="286385"/>
            <a:ext cx="1518874" cy="889974"/>
          </a:xfrm>
          <a:prstGeom prst="rect">
            <a:avLst/>
          </a:prstGeom>
          <a:noFill/>
          <a:ln>
            <a:noFill/>
          </a:ln>
          <a:effectLst>
            <a:outerShdw blurRad="57150" rotWithShape="0" algn="bl" dir="5400000" dist="19050">
              <a:srgbClr val="000000">
                <a:alpha val="49803"/>
              </a:srgbClr>
            </a:outerShdw>
          </a:effectLst>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BR"/>
              <a:t>Briefing para Web App</a:t>
            </a:r>
            <a:endParaRPr/>
          </a:p>
        </p:txBody>
      </p:sp>
      <p:sp>
        <p:nvSpPr>
          <p:cNvPr id="189" name="Google Shape;189;p1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just">
              <a:lnSpc>
                <a:spcPct val="115000"/>
              </a:lnSpc>
              <a:spcBef>
                <a:spcPts val="0"/>
              </a:spcBef>
              <a:spcAft>
                <a:spcPts val="0"/>
              </a:spcAft>
              <a:buSzPts val="1800"/>
              <a:buChar char="●"/>
            </a:pPr>
            <a:r>
              <a:rPr lang="pt-BR"/>
              <a:t>Criar um cronograma do projeto</a:t>
            </a:r>
            <a:endParaRPr/>
          </a:p>
          <a:p>
            <a:pPr indent="0" lvl="0" marL="0" rtl="0" algn="just">
              <a:lnSpc>
                <a:spcPct val="115000"/>
              </a:lnSpc>
              <a:spcBef>
                <a:spcPts val="1200"/>
              </a:spcBef>
              <a:spcAft>
                <a:spcPts val="1200"/>
              </a:spcAft>
              <a:buSzPts val="1800"/>
              <a:buNone/>
            </a:pPr>
            <a:r>
              <a:rPr lang="pt-BR"/>
              <a:t>É possível que um cronograma não seja importante e um projeto possa levar o tempo que for necessário. No entanto, isso é uma exceção e não a norma. Por isso, é importante definir um cronograma e levar em conta eventualidades e atrasos.</a:t>
            </a:r>
            <a:endParaRPr/>
          </a:p>
        </p:txBody>
      </p:sp>
      <p:pic>
        <p:nvPicPr>
          <p:cNvPr id="190" name="Google Shape;190;p15"/>
          <p:cNvPicPr preferRelativeResize="0"/>
          <p:nvPr/>
        </p:nvPicPr>
        <p:blipFill rotWithShape="1">
          <a:blip r:embed="rId3">
            <a:alphaModFix/>
          </a:blip>
          <a:srcRect b="0" l="0" r="0" t="0"/>
          <a:stretch/>
        </p:blipFill>
        <p:spPr>
          <a:xfrm>
            <a:off x="7313426" y="286385"/>
            <a:ext cx="1518874" cy="889974"/>
          </a:xfrm>
          <a:prstGeom prst="rect">
            <a:avLst/>
          </a:prstGeom>
          <a:noFill/>
          <a:ln>
            <a:noFill/>
          </a:ln>
          <a:effectLst>
            <a:outerShdw blurRad="57150" rotWithShape="0" algn="bl" dir="5400000" dist="19050">
              <a:srgbClr val="000000">
                <a:alpha val="49803"/>
              </a:srgbClr>
            </a:outerShdw>
          </a:effectLst>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1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BR"/>
              <a:t>Briefing para Web App</a:t>
            </a:r>
            <a:endParaRPr/>
          </a:p>
        </p:txBody>
      </p:sp>
      <p:sp>
        <p:nvSpPr>
          <p:cNvPr id="196" name="Google Shape;196;p1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just">
              <a:lnSpc>
                <a:spcPct val="115000"/>
              </a:lnSpc>
              <a:spcBef>
                <a:spcPts val="0"/>
              </a:spcBef>
              <a:spcAft>
                <a:spcPts val="0"/>
              </a:spcAft>
              <a:buSzPts val="1800"/>
              <a:buChar char="●"/>
            </a:pPr>
            <a:r>
              <a:rPr lang="pt-BR"/>
              <a:t>Defina um orçamento de web design</a:t>
            </a:r>
            <a:endParaRPr/>
          </a:p>
          <a:p>
            <a:pPr indent="0" lvl="0" marL="0" rtl="0" algn="just">
              <a:lnSpc>
                <a:spcPct val="115000"/>
              </a:lnSpc>
              <a:spcBef>
                <a:spcPts val="1200"/>
              </a:spcBef>
              <a:spcAft>
                <a:spcPts val="1200"/>
              </a:spcAft>
              <a:buSzPts val="1800"/>
              <a:buNone/>
            </a:pPr>
            <a:r>
              <a:rPr lang="pt-BR"/>
              <a:t>O custo de construção de um site é uma adição muito importante ao briefing. Isso influencia vários aspectos do projeto, incluindo quais tipos de ferramentas serão usadas para construir o site e o escopo geral.</a:t>
            </a:r>
            <a:endParaRPr/>
          </a:p>
        </p:txBody>
      </p:sp>
      <p:pic>
        <p:nvPicPr>
          <p:cNvPr id="197" name="Google Shape;197;p16"/>
          <p:cNvPicPr preferRelativeResize="0"/>
          <p:nvPr/>
        </p:nvPicPr>
        <p:blipFill rotWithShape="1">
          <a:blip r:embed="rId3">
            <a:alphaModFix/>
          </a:blip>
          <a:srcRect b="0" l="0" r="0" t="0"/>
          <a:stretch/>
        </p:blipFill>
        <p:spPr>
          <a:xfrm>
            <a:off x="7313426" y="286385"/>
            <a:ext cx="1518874" cy="889974"/>
          </a:xfrm>
          <a:prstGeom prst="rect">
            <a:avLst/>
          </a:prstGeom>
          <a:noFill/>
          <a:ln>
            <a:noFill/>
          </a:ln>
          <a:effectLst>
            <a:outerShdw blurRad="57150" rotWithShape="0" algn="bl" dir="5400000" dist="19050">
              <a:srgbClr val="000000">
                <a:alpha val="49803"/>
              </a:srgbClr>
            </a:outerShdw>
          </a:effectLst>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BR"/>
              <a:t>Briefing para Web App</a:t>
            </a:r>
            <a:endParaRPr/>
          </a:p>
        </p:txBody>
      </p:sp>
      <p:sp>
        <p:nvSpPr>
          <p:cNvPr id="203" name="Google Shape;203;p1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lnSpcReduction="20000"/>
          </a:bodyPr>
          <a:lstStyle/>
          <a:p>
            <a:pPr indent="-342900" lvl="0" marL="457200" rtl="0" algn="just">
              <a:lnSpc>
                <a:spcPct val="115000"/>
              </a:lnSpc>
              <a:spcBef>
                <a:spcPts val="0"/>
              </a:spcBef>
              <a:spcAft>
                <a:spcPts val="0"/>
              </a:spcAft>
              <a:buSzPts val="1800"/>
              <a:buChar char="●"/>
            </a:pPr>
            <a:r>
              <a:rPr lang="pt-BR"/>
              <a:t>Especifique as entregas do projeto</a:t>
            </a:r>
            <a:endParaRPr/>
          </a:p>
          <a:p>
            <a:pPr indent="0" lvl="0" marL="0" rtl="0" algn="just">
              <a:lnSpc>
                <a:spcPct val="115000"/>
              </a:lnSpc>
              <a:spcBef>
                <a:spcPts val="1200"/>
              </a:spcBef>
              <a:spcAft>
                <a:spcPts val="0"/>
              </a:spcAft>
              <a:buSzPts val="1800"/>
              <a:buNone/>
            </a:pPr>
            <a:r>
              <a:rPr lang="pt-BR"/>
              <a:t>Um dos objetivos mais importantes de um resumo de site é manter todos na mesma página em relação ao que é esperado. Isso significa que você desejará incluir todas as entregas acordadas.</a:t>
            </a:r>
            <a:endParaRPr/>
          </a:p>
          <a:p>
            <a:pPr indent="0" lvl="0" marL="0" rtl="0" algn="just">
              <a:lnSpc>
                <a:spcPct val="115000"/>
              </a:lnSpc>
              <a:spcBef>
                <a:spcPts val="1200"/>
              </a:spcBef>
              <a:spcAft>
                <a:spcPts val="0"/>
              </a:spcAft>
              <a:buSzPts val="1800"/>
              <a:buNone/>
            </a:pPr>
            <a:r>
              <a:t/>
            </a:r>
            <a:endParaRPr/>
          </a:p>
          <a:p>
            <a:pPr indent="0" lvl="0" marL="0" rtl="0" algn="just">
              <a:lnSpc>
                <a:spcPct val="115000"/>
              </a:lnSpc>
              <a:spcBef>
                <a:spcPts val="1200"/>
              </a:spcBef>
              <a:spcAft>
                <a:spcPts val="1200"/>
              </a:spcAft>
              <a:buSzPts val="1800"/>
              <a:buNone/>
            </a:pPr>
            <a:r>
              <a:rPr lang="pt-BR"/>
              <a:t>Isso inclui o próprio site, bem como qualquer tipo de conteúdo, como postagens de blog ou estudos de caso. Afinal, atrasos aqui podem afetar o lançamento do site. Também precisa ficar claro quem é responsável pela redação e outros tipos de entregas, para que seja fácil entrar em contato com antecedência e evitar possíveis problemas.</a:t>
            </a:r>
            <a:endParaRPr/>
          </a:p>
        </p:txBody>
      </p:sp>
      <p:pic>
        <p:nvPicPr>
          <p:cNvPr id="204" name="Google Shape;204;p17"/>
          <p:cNvPicPr preferRelativeResize="0"/>
          <p:nvPr/>
        </p:nvPicPr>
        <p:blipFill rotWithShape="1">
          <a:blip r:embed="rId3">
            <a:alphaModFix/>
          </a:blip>
          <a:srcRect b="0" l="0" r="0" t="0"/>
          <a:stretch/>
        </p:blipFill>
        <p:spPr>
          <a:xfrm>
            <a:off x="7313426" y="286385"/>
            <a:ext cx="1518874" cy="889974"/>
          </a:xfrm>
          <a:prstGeom prst="rect">
            <a:avLst/>
          </a:prstGeom>
          <a:noFill/>
          <a:ln>
            <a:noFill/>
          </a:ln>
          <a:effectLst>
            <a:outerShdw blurRad="57150" rotWithShape="0" algn="bl" dir="5400000" dist="19050">
              <a:srgbClr val="000000">
                <a:alpha val="49803"/>
              </a:srgbClr>
            </a:outerShdw>
          </a:effectLst>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BR"/>
              <a:t>Briefing para Web App</a:t>
            </a:r>
            <a:endParaRPr/>
          </a:p>
        </p:txBody>
      </p:sp>
      <p:sp>
        <p:nvSpPr>
          <p:cNvPr id="210" name="Google Shape;210;p1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just">
              <a:lnSpc>
                <a:spcPct val="115000"/>
              </a:lnSpc>
              <a:spcBef>
                <a:spcPts val="0"/>
              </a:spcBef>
              <a:spcAft>
                <a:spcPts val="0"/>
              </a:spcAft>
              <a:buSzPts val="1800"/>
              <a:buChar char="●"/>
            </a:pPr>
            <a:r>
              <a:rPr lang="pt-BR"/>
              <a:t>Discuta como você lidará com hospedagem e manutenção</a:t>
            </a:r>
            <a:endParaRPr/>
          </a:p>
          <a:p>
            <a:pPr indent="0" lvl="0" marL="0" rtl="0" algn="just">
              <a:lnSpc>
                <a:spcPct val="115000"/>
              </a:lnSpc>
              <a:spcBef>
                <a:spcPts val="1200"/>
              </a:spcBef>
              <a:spcAft>
                <a:spcPts val="0"/>
              </a:spcAft>
              <a:buSzPts val="1800"/>
              <a:buNone/>
            </a:pPr>
            <a:r>
              <a:rPr lang="pt-BR"/>
              <a:t>Os clientes de web design geralmente permitem que suas agências de design cuidem da hospedagem e manutenção de seus sites. De um modo geral, os profissionais do setor terão uma melhor compreensão de quais recursos estão disponíveis e quais serviços serão mais adequados.</a:t>
            </a:r>
            <a:endParaRPr/>
          </a:p>
          <a:p>
            <a:pPr indent="0" lvl="0" marL="0" rtl="0" algn="just">
              <a:lnSpc>
                <a:spcPct val="115000"/>
              </a:lnSpc>
              <a:spcBef>
                <a:spcPts val="1200"/>
              </a:spcBef>
              <a:spcAft>
                <a:spcPts val="1200"/>
              </a:spcAft>
              <a:buSzPts val="1800"/>
              <a:buNone/>
            </a:pPr>
            <a:r>
              <a:t/>
            </a:r>
            <a:endParaRPr/>
          </a:p>
        </p:txBody>
      </p:sp>
      <p:pic>
        <p:nvPicPr>
          <p:cNvPr id="211" name="Google Shape;211;p18"/>
          <p:cNvPicPr preferRelativeResize="0"/>
          <p:nvPr/>
        </p:nvPicPr>
        <p:blipFill rotWithShape="1">
          <a:blip r:embed="rId3">
            <a:alphaModFix/>
          </a:blip>
          <a:srcRect b="0" l="0" r="0" t="0"/>
          <a:stretch/>
        </p:blipFill>
        <p:spPr>
          <a:xfrm>
            <a:off x="7313426" y="286385"/>
            <a:ext cx="1518874" cy="889974"/>
          </a:xfrm>
          <a:prstGeom prst="rect">
            <a:avLst/>
          </a:prstGeom>
          <a:noFill/>
          <a:ln>
            <a:noFill/>
          </a:ln>
          <a:effectLst>
            <a:outerShdw blurRad="57150" rotWithShape="0" algn="bl" dir="5400000" dist="19050">
              <a:srgbClr val="000000">
                <a:alpha val="49803"/>
              </a:srgbClr>
            </a:outerShdw>
          </a:effectLst>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g202379e28b5_0_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BR"/>
              <a:t>Objetivos do </a:t>
            </a:r>
            <a:r>
              <a:rPr lang="pt-BR"/>
              <a:t>Briefing</a:t>
            </a:r>
            <a:endParaRPr/>
          </a:p>
        </p:txBody>
      </p:sp>
      <p:sp>
        <p:nvSpPr>
          <p:cNvPr id="69" name="Google Shape;69;g202379e28b5_0_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just">
              <a:lnSpc>
                <a:spcPct val="115000"/>
              </a:lnSpc>
              <a:spcBef>
                <a:spcPts val="1200"/>
              </a:spcBef>
              <a:spcAft>
                <a:spcPts val="0"/>
              </a:spcAft>
              <a:buSzPts val="1800"/>
              <a:buChar char="●"/>
            </a:pPr>
            <a:r>
              <a:rPr lang="pt-BR"/>
              <a:t>Garantir que todas as partes tenham uma compreensão clara do projeto e suas metas.</a:t>
            </a:r>
            <a:endParaRPr/>
          </a:p>
          <a:p>
            <a:pPr indent="-342900" lvl="0" marL="457200" rtl="0" algn="just">
              <a:lnSpc>
                <a:spcPct val="115000"/>
              </a:lnSpc>
              <a:spcBef>
                <a:spcPts val="0"/>
              </a:spcBef>
              <a:spcAft>
                <a:spcPts val="0"/>
              </a:spcAft>
              <a:buSzPts val="1800"/>
              <a:buChar char="●"/>
            </a:pPr>
            <a:r>
              <a:rPr lang="pt-BR"/>
              <a:t>Evitar erros e atrasos devido a falta de informação ou interpretações equivocadas.</a:t>
            </a:r>
            <a:endParaRPr/>
          </a:p>
          <a:p>
            <a:pPr indent="-342900" lvl="0" marL="457200" rtl="0" algn="just">
              <a:lnSpc>
                <a:spcPct val="115000"/>
              </a:lnSpc>
              <a:spcBef>
                <a:spcPts val="0"/>
              </a:spcBef>
              <a:spcAft>
                <a:spcPts val="0"/>
              </a:spcAft>
              <a:buSzPts val="1800"/>
              <a:buChar char="●"/>
            </a:pPr>
            <a:r>
              <a:rPr lang="pt-BR"/>
              <a:t>Definir o escopo, orçamento e prazo do projeto.</a:t>
            </a:r>
            <a:endParaRPr/>
          </a:p>
          <a:p>
            <a:pPr indent="-342900" lvl="0" marL="457200" rtl="0" algn="just">
              <a:lnSpc>
                <a:spcPct val="115000"/>
              </a:lnSpc>
              <a:spcBef>
                <a:spcPts val="0"/>
              </a:spcBef>
              <a:spcAft>
                <a:spcPts val="0"/>
              </a:spcAft>
              <a:buSzPts val="1800"/>
              <a:buChar char="●"/>
            </a:pPr>
            <a:r>
              <a:rPr lang="pt-BR"/>
              <a:t>Alinhar expectativas entre o cliente e a equipe de desenvolvimento.</a:t>
            </a:r>
            <a:endParaRPr/>
          </a:p>
        </p:txBody>
      </p:sp>
      <p:pic>
        <p:nvPicPr>
          <p:cNvPr id="70" name="Google Shape;70;g202379e28b5_0_0"/>
          <p:cNvPicPr preferRelativeResize="0"/>
          <p:nvPr/>
        </p:nvPicPr>
        <p:blipFill rotWithShape="1">
          <a:blip r:embed="rId3">
            <a:alphaModFix/>
          </a:blip>
          <a:srcRect b="0" l="0" r="0" t="0"/>
          <a:stretch/>
        </p:blipFill>
        <p:spPr>
          <a:xfrm>
            <a:off x="7313426" y="286385"/>
            <a:ext cx="1518874" cy="889974"/>
          </a:xfrm>
          <a:prstGeom prst="rect">
            <a:avLst/>
          </a:prstGeom>
          <a:noFill/>
          <a:ln>
            <a:noFill/>
          </a:ln>
          <a:effectLst>
            <a:outerShdw blurRad="57150" rotWithShape="0" algn="bl" dir="5400000" dist="19050">
              <a:srgbClr val="000000">
                <a:alpha val="49800"/>
              </a:srgbClr>
            </a:outerShdw>
          </a:effectLst>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BR"/>
              <a:t>Briefing para Web App</a:t>
            </a:r>
            <a:endParaRPr/>
          </a:p>
        </p:txBody>
      </p:sp>
      <p:sp>
        <p:nvSpPr>
          <p:cNvPr id="76" name="Google Shape;76;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just">
              <a:lnSpc>
                <a:spcPct val="115000"/>
              </a:lnSpc>
              <a:spcBef>
                <a:spcPts val="0"/>
              </a:spcBef>
              <a:spcAft>
                <a:spcPts val="0"/>
              </a:spcAft>
              <a:buSzPts val="1800"/>
              <a:buChar char="●"/>
            </a:pPr>
            <a:r>
              <a:rPr lang="pt-BR"/>
              <a:t>Forneça uma descrição do negócio/empresa para o qual o site se destina</a:t>
            </a:r>
            <a:endParaRPr/>
          </a:p>
          <a:p>
            <a:pPr indent="-342900" lvl="0" marL="457200" rtl="0" algn="just">
              <a:lnSpc>
                <a:spcPct val="115000"/>
              </a:lnSpc>
              <a:spcBef>
                <a:spcPts val="0"/>
              </a:spcBef>
              <a:spcAft>
                <a:spcPts val="0"/>
              </a:spcAft>
              <a:buSzPts val="1800"/>
              <a:buChar char="●"/>
            </a:pPr>
            <a:r>
              <a:rPr lang="pt-BR"/>
              <a:t>Crie uma visão geral do site/projeto</a:t>
            </a:r>
            <a:endParaRPr/>
          </a:p>
          <a:p>
            <a:pPr indent="-342900" lvl="0" marL="457200" rtl="0" algn="just">
              <a:lnSpc>
                <a:spcPct val="115000"/>
              </a:lnSpc>
              <a:spcBef>
                <a:spcPts val="0"/>
              </a:spcBef>
              <a:spcAft>
                <a:spcPts val="0"/>
              </a:spcAft>
              <a:buSzPts val="1800"/>
              <a:buChar char="●"/>
            </a:pPr>
            <a:r>
              <a:rPr lang="pt-BR"/>
              <a:t>Defina os Objetivos do Projeto</a:t>
            </a:r>
            <a:endParaRPr/>
          </a:p>
          <a:p>
            <a:pPr indent="-342900" lvl="0" marL="457200" rtl="0" algn="just">
              <a:lnSpc>
                <a:spcPct val="115000"/>
              </a:lnSpc>
              <a:spcBef>
                <a:spcPts val="0"/>
              </a:spcBef>
              <a:spcAft>
                <a:spcPts val="0"/>
              </a:spcAft>
              <a:buSzPts val="1800"/>
              <a:buChar char="●"/>
            </a:pPr>
            <a:r>
              <a:rPr lang="pt-BR"/>
              <a:t>Identifique o público-alvo do site</a:t>
            </a:r>
            <a:endParaRPr/>
          </a:p>
          <a:p>
            <a:pPr indent="-342900" lvl="0" marL="457200" rtl="0" algn="just">
              <a:lnSpc>
                <a:spcPct val="115000"/>
              </a:lnSpc>
              <a:spcBef>
                <a:spcPts val="0"/>
              </a:spcBef>
              <a:spcAft>
                <a:spcPts val="0"/>
              </a:spcAft>
              <a:buSzPts val="1800"/>
              <a:buChar char="●"/>
            </a:pPr>
            <a:r>
              <a:rPr lang="pt-BR"/>
              <a:t>Pesquise os concorrentes</a:t>
            </a:r>
            <a:endParaRPr/>
          </a:p>
          <a:p>
            <a:pPr indent="-342900" lvl="0" marL="457200" rtl="0" algn="just">
              <a:lnSpc>
                <a:spcPct val="115000"/>
              </a:lnSpc>
              <a:spcBef>
                <a:spcPts val="0"/>
              </a:spcBef>
              <a:spcAft>
                <a:spcPts val="0"/>
              </a:spcAft>
              <a:buSzPts val="1800"/>
              <a:buChar char="●"/>
            </a:pPr>
            <a:r>
              <a:rPr lang="pt-BR"/>
              <a:t>Liste os requisitos e especificações do projeto</a:t>
            </a:r>
            <a:endParaRPr/>
          </a:p>
          <a:p>
            <a:pPr indent="-342900" lvl="0" marL="457200" rtl="0" algn="just">
              <a:lnSpc>
                <a:spcPct val="115000"/>
              </a:lnSpc>
              <a:spcBef>
                <a:spcPts val="0"/>
              </a:spcBef>
              <a:spcAft>
                <a:spcPts val="0"/>
              </a:spcAft>
              <a:buSzPts val="1800"/>
              <a:buChar char="●"/>
            </a:pPr>
            <a:r>
              <a:rPr lang="pt-BR"/>
              <a:t>Criar um cronograma do projeto</a:t>
            </a:r>
            <a:endParaRPr/>
          </a:p>
          <a:p>
            <a:pPr indent="-342900" lvl="0" marL="457200" rtl="0" algn="just">
              <a:lnSpc>
                <a:spcPct val="115000"/>
              </a:lnSpc>
              <a:spcBef>
                <a:spcPts val="0"/>
              </a:spcBef>
              <a:spcAft>
                <a:spcPts val="0"/>
              </a:spcAft>
              <a:buSzPts val="1800"/>
              <a:buChar char="●"/>
            </a:pPr>
            <a:r>
              <a:rPr lang="pt-BR"/>
              <a:t>Defina um orçamento de web design</a:t>
            </a:r>
            <a:endParaRPr/>
          </a:p>
          <a:p>
            <a:pPr indent="-342900" lvl="0" marL="457200" rtl="0" algn="just">
              <a:lnSpc>
                <a:spcPct val="115000"/>
              </a:lnSpc>
              <a:spcBef>
                <a:spcPts val="0"/>
              </a:spcBef>
              <a:spcAft>
                <a:spcPts val="0"/>
              </a:spcAft>
              <a:buSzPts val="1800"/>
              <a:buChar char="●"/>
            </a:pPr>
            <a:r>
              <a:rPr lang="pt-BR"/>
              <a:t>Especifique as entregas do projeto</a:t>
            </a:r>
            <a:endParaRPr/>
          </a:p>
          <a:p>
            <a:pPr indent="-342900" lvl="0" marL="457200" rtl="0" algn="just">
              <a:lnSpc>
                <a:spcPct val="115000"/>
              </a:lnSpc>
              <a:spcBef>
                <a:spcPts val="0"/>
              </a:spcBef>
              <a:spcAft>
                <a:spcPts val="0"/>
              </a:spcAft>
              <a:buSzPts val="1800"/>
              <a:buChar char="●"/>
            </a:pPr>
            <a:r>
              <a:rPr lang="pt-BR"/>
              <a:t>Discuta como você lidará com hospedagem e manutenção</a:t>
            </a:r>
            <a:endParaRPr/>
          </a:p>
        </p:txBody>
      </p:sp>
      <p:pic>
        <p:nvPicPr>
          <p:cNvPr id="77" name="Google Shape;77;p3"/>
          <p:cNvPicPr preferRelativeResize="0"/>
          <p:nvPr/>
        </p:nvPicPr>
        <p:blipFill rotWithShape="1">
          <a:blip r:embed="rId3">
            <a:alphaModFix/>
          </a:blip>
          <a:srcRect b="0" l="0" r="0" t="0"/>
          <a:stretch/>
        </p:blipFill>
        <p:spPr>
          <a:xfrm>
            <a:off x="7313426" y="286385"/>
            <a:ext cx="1518874" cy="889974"/>
          </a:xfrm>
          <a:prstGeom prst="rect">
            <a:avLst/>
          </a:prstGeom>
          <a:noFill/>
          <a:ln>
            <a:noFill/>
          </a:ln>
          <a:effectLst>
            <a:outerShdw blurRad="57150" rotWithShape="0" algn="bl" dir="5400000" dist="19050">
              <a:srgbClr val="000000">
                <a:alpha val="49803"/>
              </a:srgbClr>
            </a:outerShdw>
          </a:effectLst>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BR"/>
              <a:t>Briefing para Web App</a:t>
            </a:r>
            <a:endParaRPr/>
          </a:p>
        </p:txBody>
      </p:sp>
      <p:sp>
        <p:nvSpPr>
          <p:cNvPr id="83" name="Google Shape;83;p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just">
              <a:lnSpc>
                <a:spcPct val="115000"/>
              </a:lnSpc>
              <a:spcBef>
                <a:spcPts val="0"/>
              </a:spcBef>
              <a:spcAft>
                <a:spcPts val="0"/>
              </a:spcAft>
              <a:buSzPts val="1800"/>
              <a:buChar char="●"/>
            </a:pPr>
            <a:r>
              <a:rPr lang="pt-BR"/>
              <a:t>Forneça uma descrição do negócio/empresa para o qual o site se destina</a:t>
            </a:r>
            <a:endParaRPr/>
          </a:p>
          <a:p>
            <a:pPr indent="0" lvl="0" marL="0" rtl="0" algn="just">
              <a:lnSpc>
                <a:spcPct val="115000"/>
              </a:lnSpc>
              <a:spcBef>
                <a:spcPts val="1200"/>
              </a:spcBef>
              <a:spcAft>
                <a:spcPts val="1200"/>
              </a:spcAft>
              <a:buSzPts val="1800"/>
              <a:buNone/>
            </a:pPr>
            <a:r>
              <a:rPr lang="pt-BR"/>
              <a:t>Um dos detalhes importantes que seu briefing precisará cobrir é um perfil da empresa ou uma visão geral do negócio. Isso é fundamental para ajudar toda a equipe de design a se familiarizar com a marca e seus valores, missão e visão – tudo isso determinará a direção e os objetivos de negócios do projeto.</a:t>
            </a:r>
            <a:endParaRPr/>
          </a:p>
        </p:txBody>
      </p:sp>
      <p:pic>
        <p:nvPicPr>
          <p:cNvPr id="84" name="Google Shape;84;p4"/>
          <p:cNvPicPr preferRelativeResize="0"/>
          <p:nvPr/>
        </p:nvPicPr>
        <p:blipFill rotWithShape="1">
          <a:blip r:embed="rId3">
            <a:alphaModFix/>
          </a:blip>
          <a:srcRect b="0" l="0" r="0" t="0"/>
          <a:stretch/>
        </p:blipFill>
        <p:spPr>
          <a:xfrm>
            <a:off x="7313426" y="286385"/>
            <a:ext cx="1518874" cy="889974"/>
          </a:xfrm>
          <a:prstGeom prst="rect">
            <a:avLst/>
          </a:prstGeom>
          <a:noFill/>
          <a:ln>
            <a:noFill/>
          </a:ln>
          <a:effectLst>
            <a:outerShdw blurRad="57150" rotWithShape="0" algn="bl" dir="5400000" dist="19050">
              <a:srgbClr val="000000">
                <a:alpha val="49803"/>
              </a:srgbClr>
            </a:outerShdw>
          </a:effectLst>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BR"/>
              <a:t>Briefing para Web App</a:t>
            </a:r>
            <a:endParaRPr/>
          </a:p>
        </p:txBody>
      </p:sp>
      <p:sp>
        <p:nvSpPr>
          <p:cNvPr id="90" name="Google Shape;90;p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just">
              <a:lnSpc>
                <a:spcPct val="115000"/>
              </a:lnSpc>
              <a:spcBef>
                <a:spcPts val="0"/>
              </a:spcBef>
              <a:spcAft>
                <a:spcPts val="0"/>
              </a:spcAft>
              <a:buSzPts val="1800"/>
              <a:buChar char="●"/>
            </a:pPr>
            <a:r>
              <a:rPr lang="pt-BR"/>
              <a:t>Crie uma visão geral do site/projeto</a:t>
            </a:r>
            <a:endParaRPr/>
          </a:p>
          <a:p>
            <a:pPr indent="0" lvl="0" marL="0" rtl="0" algn="just">
              <a:lnSpc>
                <a:spcPct val="115000"/>
              </a:lnSpc>
              <a:spcBef>
                <a:spcPts val="1200"/>
              </a:spcBef>
              <a:spcAft>
                <a:spcPts val="1200"/>
              </a:spcAft>
              <a:buSzPts val="1800"/>
              <a:buNone/>
            </a:pPr>
            <a:r>
              <a:rPr lang="pt-BR"/>
              <a:t>Em seguida, você desejará definir o escopo do seu projeto e todas as suas entregas. Um amplo conhecimento sobre o produto final garantirá que todos estejam totalmente cientes do que está envolvido para torná-lo um sucesso.</a:t>
            </a:r>
            <a:endParaRPr/>
          </a:p>
        </p:txBody>
      </p:sp>
      <p:pic>
        <p:nvPicPr>
          <p:cNvPr id="91" name="Google Shape;91;p5"/>
          <p:cNvPicPr preferRelativeResize="0"/>
          <p:nvPr/>
        </p:nvPicPr>
        <p:blipFill rotWithShape="1">
          <a:blip r:embed="rId3">
            <a:alphaModFix/>
          </a:blip>
          <a:srcRect b="0" l="0" r="0" t="0"/>
          <a:stretch/>
        </p:blipFill>
        <p:spPr>
          <a:xfrm>
            <a:off x="7313426" y="286385"/>
            <a:ext cx="1518874" cy="889974"/>
          </a:xfrm>
          <a:prstGeom prst="rect">
            <a:avLst/>
          </a:prstGeom>
          <a:noFill/>
          <a:ln>
            <a:noFill/>
          </a:ln>
          <a:effectLst>
            <a:outerShdw blurRad="57150" rotWithShape="0" algn="bl" dir="5400000" dist="19050">
              <a:srgbClr val="000000">
                <a:alpha val="49803"/>
              </a:srgbClr>
            </a:outerShdw>
          </a:effectLst>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BR"/>
              <a:t>Briefing para Web App</a:t>
            </a:r>
            <a:endParaRPr/>
          </a:p>
        </p:txBody>
      </p:sp>
      <p:sp>
        <p:nvSpPr>
          <p:cNvPr id="97" name="Google Shape;97;p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lnSpcReduction="20000"/>
          </a:bodyPr>
          <a:lstStyle/>
          <a:p>
            <a:pPr indent="-342900" lvl="0" marL="457200" rtl="0" algn="just">
              <a:lnSpc>
                <a:spcPct val="115000"/>
              </a:lnSpc>
              <a:spcBef>
                <a:spcPts val="0"/>
              </a:spcBef>
              <a:spcAft>
                <a:spcPts val="0"/>
              </a:spcAft>
              <a:buSzPts val="1800"/>
              <a:buChar char="●"/>
            </a:pPr>
            <a:r>
              <a:rPr lang="pt-BR"/>
              <a:t>Crie uma visão geral do site/projeto</a:t>
            </a:r>
            <a:endParaRPr/>
          </a:p>
          <a:p>
            <a:pPr indent="0" lvl="0" marL="0" rtl="0" algn="just">
              <a:lnSpc>
                <a:spcPct val="115000"/>
              </a:lnSpc>
              <a:spcBef>
                <a:spcPts val="1200"/>
              </a:spcBef>
              <a:spcAft>
                <a:spcPts val="0"/>
              </a:spcAft>
              <a:buSzPts val="1800"/>
              <a:buNone/>
            </a:pPr>
            <a:r>
              <a:rPr lang="pt-BR"/>
              <a:t>Alguns exemplos do que esta visão geral conterá incluem:</a:t>
            </a:r>
            <a:endParaRPr/>
          </a:p>
          <a:p>
            <a:pPr indent="-342900" lvl="0" marL="457200" rtl="0" algn="just">
              <a:lnSpc>
                <a:spcPct val="115000"/>
              </a:lnSpc>
              <a:spcBef>
                <a:spcPts val="1200"/>
              </a:spcBef>
              <a:spcAft>
                <a:spcPts val="0"/>
              </a:spcAft>
              <a:buSzPts val="1800"/>
              <a:buAutoNum type="arabicPeriod"/>
            </a:pPr>
            <a:r>
              <a:rPr lang="pt-BR"/>
              <a:t>Se o projeto é o redesenho de um site ou um novo site a ser construído do zero</a:t>
            </a:r>
            <a:endParaRPr/>
          </a:p>
          <a:p>
            <a:pPr indent="-342900" lvl="0" marL="457200" rtl="0" algn="just">
              <a:lnSpc>
                <a:spcPct val="115000"/>
              </a:lnSpc>
              <a:spcBef>
                <a:spcPts val="0"/>
              </a:spcBef>
              <a:spcAft>
                <a:spcPts val="0"/>
              </a:spcAft>
              <a:buSzPts val="1800"/>
              <a:buAutoNum type="arabicPeriod"/>
            </a:pPr>
            <a:r>
              <a:rPr lang="pt-BR"/>
              <a:t>Todos os resultados esperados, incluindo o site, bem como quaisquer ativos adicionais (como um logotipo, endereço de e-mail personalizado ou conteúdo)</a:t>
            </a:r>
            <a:endParaRPr/>
          </a:p>
          <a:p>
            <a:pPr indent="-342900" lvl="0" marL="457200" rtl="0" algn="just">
              <a:lnSpc>
                <a:spcPct val="115000"/>
              </a:lnSpc>
              <a:spcBef>
                <a:spcPts val="0"/>
              </a:spcBef>
              <a:spcAft>
                <a:spcPts val="0"/>
              </a:spcAft>
              <a:buSzPts val="1800"/>
              <a:buAutoNum type="arabicPeriod"/>
            </a:pPr>
            <a:r>
              <a:rPr lang="pt-BR"/>
              <a:t>Obstáculos potenciais que podem surgir e como eles serão abordados</a:t>
            </a:r>
            <a:endParaRPr/>
          </a:p>
          <a:p>
            <a:pPr indent="-342900" lvl="0" marL="457200" rtl="0" algn="just">
              <a:lnSpc>
                <a:spcPct val="115000"/>
              </a:lnSpc>
              <a:spcBef>
                <a:spcPts val="0"/>
              </a:spcBef>
              <a:spcAft>
                <a:spcPts val="0"/>
              </a:spcAft>
              <a:buSzPts val="1800"/>
              <a:buAutoNum type="arabicPeriod"/>
            </a:pPr>
            <a:r>
              <a:rPr lang="pt-BR"/>
              <a:t>Alguns detalhes sobre o que não está no escopo deste projeto</a:t>
            </a:r>
            <a:endParaRPr/>
          </a:p>
          <a:p>
            <a:pPr indent="-342900" lvl="0" marL="457200" rtl="0" algn="just">
              <a:lnSpc>
                <a:spcPct val="115000"/>
              </a:lnSpc>
              <a:spcBef>
                <a:spcPts val="0"/>
              </a:spcBef>
              <a:spcAft>
                <a:spcPts val="0"/>
              </a:spcAft>
              <a:buSzPts val="1800"/>
              <a:buAutoNum type="arabicPeriod"/>
            </a:pPr>
            <a:r>
              <a:rPr lang="pt-BR"/>
              <a:t>A quantidade de envolvimento que o cliente espera ter no processo de design</a:t>
            </a:r>
            <a:endParaRPr/>
          </a:p>
        </p:txBody>
      </p:sp>
      <p:pic>
        <p:nvPicPr>
          <p:cNvPr id="98" name="Google Shape;98;p6"/>
          <p:cNvPicPr preferRelativeResize="0"/>
          <p:nvPr/>
        </p:nvPicPr>
        <p:blipFill rotWithShape="1">
          <a:blip r:embed="rId3">
            <a:alphaModFix/>
          </a:blip>
          <a:srcRect b="0" l="0" r="0" t="0"/>
          <a:stretch/>
        </p:blipFill>
        <p:spPr>
          <a:xfrm>
            <a:off x="7313426" y="286385"/>
            <a:ext cx="1518874" cy="889974"/>
          </a:xfrm>
          <a:prstGeom prst="rect">
            <a:avLst/>
          </a:prstGeom>
          <a:noFill/>
          <a:ln>
            <a:noFill/>
          </a:ln>
          <a:effectLst>
            <a:outerShdw blurRad="57150" rotWithShape="0" algn="bl" dir="5400000" dist="19050">
              <a:srgbClr val="000000">
                <a:alpha val="49803"/>
              </a:srgbClr>
            </a:outerShdw>
          </a:effectLst>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BR"/>
              <a:t>Briefing para Web App</a:t>
            </a:r>
            <a:endParaRPr/>
          </a:p>
        </p:txBody>
      </p:sp>
      <p:sp>
        <p:nvSpPr>
          <p:cNvPr id="104" name="Google Shape;104;p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just">
              <a:lnSpc>
                <a:spcPct val="115000"/>
              </a:lnSpc>
              <a:spcBef>
                <a:spcPts val="0"/>
              </a:spcBef>
              <a:spcAft>
                <a:spcPts val="0"/>
              </a:spcAft>
              <a:buSzPts val="1800"/>
              <a:buChar char="●"/>
            </a:pPr>
            <a:r>
              <a:rPr lang="pt-BR"/>
              <a:t>Defina os Objetivos do Projeto</a:t>
            </a:r>
            <a:endParaRPr/>
          </a:p>
          <a:p>
            <a:pPr indent="0" lvl="0" marL="0" rtl="0" algn="just">
              <a:lnSpc>
                <a:spcPct val="115000"/>
              </a:lnSpc>
              <a:spcBef>
                <a:spcPts val="1200"/>
              </a:spcBef>
              <a:spcAft>
                <a:spcPts val="1200"/>
              </a:spcAft>
              <a:buSzPts val="1800"/>
              <a:buNone/>
            </a:pPr>
            <a:r>
              <a:rPr lang="pt-BR"/>
              <a:t>Uma vez que você tenha uma compreensão clara do que o projeto envolve, você quer descobrir os objetivos do site ou os problemas que se espera que ele resolva. Isso garantirá que o design seja eficaz, permaneça dentro do escopo e se concentre no que é mais importante para o cliente.</a:t>
            </a:r>
            <a:endParaRPr/>
          </a:p>
        </p:txBody>
      </p:sp>
      <p:pic>
        <p:nvPicPr>
          <p:cNvPr id="105" name="Google Shape;105;p7"/>
          <p:cNvPicPr preferRelativeResize="0"/>
          <p:nvPr/>
        </p:nvPicPr>
        <p:blipFill rotWithShape="1">
          <a:blip r:embed="rId3">
            <a:alphaModFix/>
          </a:blip>
          <a:srcRect b="0" l="0" r="0" t="0"/>
          <a:stretch/>
        </p:blipFill>
        <p:spPr>
          <a:xfrm>
            <a:off x="7313426" y="286385"/>
            <a:ext cx="1518874" cy="889974"/>
          </a:xfrm>
          <a:prstGeom prst="rect">
            <a:avLst/>
          </a:prstGeom>
          <a:noFill/>
          <a:ln>
            <a:noFill/>
          </a:ln>
          <a:effectLst>
            <a:outerShdw blurRad="57150" rotWithShape="0" algn="bl" dir="5400000" dist="19050">
              <a:srgbClr val="000000">
                <a:alpha val="49803"/>
              </a:srgbClr>
            </a:outerShdw>
          </a:effectLst>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BR"/>
              <a:t>Briefing para Web App</a:t>
            </a:r>
            <a:endParaRPr/>
          </a:p>
        </p:txBody>
      </p:sp>
      <p:sp>
        <p:nvSpPr>
          <p:cNvPr id="111" name="Google Shape;111;p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lnSpcReduction="20000"/>
          </a:bodyPr>
          <a:lstStyle/>
          <a:p>
            <a:pPr indent="-342900" lvl="0" marL="457200" rtl="0" algn="just">
              <a:lnSpc>
                <a:spcPct val="115000"/>
              </a:lnSpc>
              <a:spcBef>
                <a:spcPts val="0"/>
              </a:spcBef>
              <a:spcAft>
                <a:spcPts val="0"/>
              </a:spcAft>
              <a:buSzPts val="1800"/>
              <a:buChar char="●"/>
            </a:pPr>
            <a:r>
              <a:rPr lang="pt-BR"/>
              <a:t>Defina os Objetivos do Projeto</a:t>
            </a:r>
            <a:endParaRPr/>
          </a:p>
          <a:p>
            <a:pPr indent="0" lvl="0" marL="0" rtl="0" algn="just">
              <a:lnSpc>
                <a:spcPct val="115000"/>
              </a:lnSpc>
              <a:spcBef>
                <a:spcPts val="1200"/>
              </a:spcBef>
              <a:spcAft>
                <a:spcPts val="0"/>
              </a:spcAft>
              <a:buSzPts val="1800"/>
              <a:buNone/>
            </a:pPr>
            <a:r>
              <a:rPr lang="pt-BR"/>
              <a:t>Alguns objetivos que o cliente pode querer que seu site atinja podem incluir:</a:t>
            </a:r>
            <a:endParaRPr/>
          </a:p>
          <a:p>
            <a:pPr indent="-342900" lvl="0" marL="457200" rtl="0" algn="just">
              <a:lnSpc>
                <a:spcPct val="115000"/>
              </a:lnSpc>
              <a:spcBef>
                <a:spcPts val="1200"/>
              </a:spcBef>
              <a:spcAft>
                <a:spcPts val="0"/>
              </a:spcAft>
              <a:buSzPts val="1800"/>
              <a:buAutoNum type="arabicPeriod"/>
            </a:pPr>
            <a:r>
              <a:rPr lang="pt-BR"/>
              <a:t>Aumente o reconhecimento da marca</a:t>
            </a:r>
            <a:endParaRPr/>
          </a:p>
          <a:p>
            <a:pPr indent="-342900" lvl="0" marL="457200" rtl="0" algn="just">
              <a:lnSpc>
                <a:spcPct val="115000"/>
              </a:lnSpc>
              <a:spcBef>
                <a:spcPts val="0"/>
              </a:spcBef>
              <a:spcAft>
                <a:spcPts val="0"/>
              </a:spcAft>
              <a:buSzPts val="1800"/>
              <a:buAutoNum type="arabicPeriod"/>
            </a:pPr>
            <a:r>
              <a:rPr lang="pt-BR"/>
              <a:t>Melhore a presença online com um site responsivo e acessível</a:t>
            </a:r>
            <a:endParaRPr/>
          </a:p>
          <a:p>
            <a:pPr indent="-342900" lvl="0" marL="457200" rtl="0" algn="just">
              <a:lnSpc>
                <a:spcPct val="115000"/>
              </a:lnSpc>
              <a:spcBef>
                <a:spcPts val="0"/>
              </a:spcBef>
              <a:spcAft>
                <a:spcPts val="0"/>
              </a:spcAft>
              <a:buSzPts val="1800"/>
              <a:buAutoNum type="arabicPeriod"/>
            </a:pPr>
            <a:r>
              <a:rPr lang="pt-BR"/>
              <a:t>Aumente as assinaturas e as vendas</a:t>
            </a:r>
            <a:endParaRPr/>
          </a:p>
          <a:p>
            <a:pPr indent="-342900" lvl="0" marL="457200" rtl="0" algn="just">
              <a:lnSpc>
                <a:spcPct val="115000"/>
              </a:lnSpc>
              <a:spcBef>
                <a:spcPts val="0"/>
              </a:spcBef>
              <a:spcAft>
                <a:spcPts val="0"/>
              </a:spcAft>
              <a:buSzPts val="1800"/>
              <a:buAutoNum type="arabicPeriod"/>
            </a:pPr>
            <a:r>
              <a:rPr lang="pt-BR"/>
              <a:t>Gerar consultas</a:t>
            </a:r>
            <a:endParaRPr/>
          </a:p>
          <a:p>
            <a:pPr indent="-342900" lvl="0" marL="457200" rtl="0" algn="just">
              <a:lnSpc>
                <a:spcPct val="115000"/>
              </a:lnSpc>
              <a:spcBef>
                <a:spcPts val="0"/>
              </a:spcBef>
              <a:spcAft>
                <a:spcPts val="0"/>
              </a:spcAft>
              <a:buSzPts val="1800"/>
              <a:buAutoNum type="arabicPeriod"/>
            </a:pPr>
            <a:r>
              <a:rPr lang="pt-BR"/>
              <a:t>Torne-se uma fonte de informações importantes por meio de um blog, documentação ou e-learning</a:t>
            </a:r>
            <a:endParaRPr/>
          </a:p>
          <a:p>
            <a:pPr indent="-342900" lvl="0" marL="457200" rtl="0" algn="just">
              <a:lnSpc>
                <a:spcPct val="115000"/>
              </a:lnSpc>
              <a:spcBef>
                <a:spcPts val="0"/>
              </a:spcBef>
              <a:spcAft>
                <a:spcPts val="0"/>
              </a:spcAft>
              <a:buSzPts val="1800"/>
              <a:buAutoNum type="arabicPeriod"/>
            </a:pPr>
            <a:r>
              <a:rPr lang="pt-BR"/>
              <a:t>Também pode ser importante incluir uma seção sobre o site anterior ou atual (se houver um site existente). Você pode compartilhar o que funcionou ou não para que o novo design possa melhorar o antigo.</a:t>
            </a:r>
            <a:endParaRPr/>
          </a:p>
        </p:txBody>
      </p:sp>
      <p:pic>
        <p:nvPicPr>
          <p:cNvPr id="112" name="Google Shape;112;p8"/>
          <p:cNvPicPr preferRelativeResize="0"/>
          <p:nvPr/>
        </p:nvPicPr>
        <p:blipFill rotWithShape="1">
          <a:blip r:embed="rId3">
            <a:alphaModFix/>
          </a:blip>
          <a:srcRect b="0" l="0" r="0" t="0"/>
          <a:stretch/>
        </p:blipFill>
        <p:spPr>
          <a:xfrm>
            <a:off x="7313426" y="286385"/>
            <a:ext cx="1518874" cy="889974"/>
          </a:xfrm>
          <a:prstGeom prst="rect">
            <a:avLst/>
          </a:prstGeom>
          <a:noFill/>
          <a:ln>
            <a:noFill/>
          </a:ln>
          <a:effectLst>
            <a:outerShdw blurRad="57150" rotWithShape="0" algn="bl" dir="5400000" dist="19050">
              <a:srgbClr val="000000">
                <a:alpha val="49803"/>
              </a:srgbClr>
            </a:outerShdw>
          </a:effectLst>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