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zZVekNUgtzGluubJkRcnIC4L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5DF81-E7DA-4B8E-9FC4-AF68A7B2B58A}">
  <a:tblStyle styleId="{F1D5DF81-E7DA-4B8E-9FC4-AF68A7B2B5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35" autoAdjust="0"/>
  </p:normalViewPr>
  <p:slideViewPr>
    <p:cSldViewPr snapToGrid="0">
      <p:cViewPr varScale="1">
        <p:scale>
          <a:sx n="107" d="100"/>
          <a:sy n="107" d="100"/>
        </p:scale>
        <p:origin x="16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Pelo CAC é possível saber o quanto a empresa gasta para conquistar seus clientes e o quanto precisará de caixa para financiar seu crescimento. Ele pode ser calculado somando todas as despesas dos times de vendas e marketing, incluindo salários, comissões, gastos em anúncios, propagandas etc. e dividindo-se pelo número de clientes conquistados naquele período.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Marketing = 10000 R$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Novos Clientes = 1200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CAC = 8.34 R$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o CAC precisa de um cálculo mensal, mas que considere as variações esporádicas e impactantes para o negócio.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exemplo da escola de inglês: alugar espaços pelo estado pode custar mais do que pagar o deslocamento para professores darem aulas in </a:t>
            </a:r>
            <a:r>
              <a:rPr lang="pt-BR" dirty="0" err="1"/>
              <a:t>company</a:t>
            </a:r>
            <a:r>
              <a:rPr lang="pt-BR" dirty="0"/>
              <a:t> na sua cidade. Ainda, pode ser que seja mais viável a empresa decidir investir em uma plataforma de cursos online (e quem sabe alcançar o país inteiro) do que investir em atuar fisicamente em outras localidades do estado.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In </a:t>
            </a:r>
            <a:r>
              <a:rPr lang="pt-BR" dirty="0" err="1"/>
              <a:t>company</a:t>
            </a:r>
            <a:r>
              <a:rPr lang="pt-BR" dirty="0"/>
              <a:t> = </a:t>
            </a:r>
            <a:r>
              <a:rPr lang="pt-BR" b="0" i="0" dirty="0">
                <a:solidFill>
                  <a:srgbClr val="9C9C9C"/>
                </a:solidFill>
                <a:effectLst/>
                <a:latin typeface="Alwyn"/>
              </a:rPr>
              <a:t> são realizadas dentro do estabelecimento da empresa contratante.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Por exemplo, imagine que sua empresa esteja planejando adquirir uma nova máquina no valor de R$ 100.000. Esta máquina terá uma vida útil de 10 anos gerando mensalmente um aumento de R$ 2.500 na Margem de Contribuição da empresa (já subtraídos os custos de produção e comercialização). Logo em 10 anos a máquina irá gerar R$ 300.000 adicionais para a empresa. Subtraindo os custos de aquisição do equipamento, teremos um Retorno sobre o Investimento de 200%.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É necessário que todo o investimento esteja previsto no Orçamento Empresarial, a fim de que se possa estabelecer metas e objetivos. Não adianta realizar uma Análise de Mercado se o processo de orçamentação for inexistente ou estiver bagunçado, pois o investimento poderá ser um tiro no pé.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Um curso online pode ser produzido uma única vez e vendido de forma indefinida. Já uma aula de inglês requer trabalho constante.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Por exemplo, há produtos que só se modificarão e atualização quando necessários. Agora outros precisarão de atualização constante para se manter no mercado e serem eficientes para os clientes.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 Na perspectiva qualitativa, as informações devem abordar questões mais comportamentais, como hábitos de consumo e estilo de vida. Já no segundo ponto, deve-se prestar atenção em dados demográficos, como a idade, a classe social, a ocupação, entre outros.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Começando pelos fornecedores, a análise deve levar em conta tudo que pode impactar na produção do negócio: preço, prazo, negociação. Nunca se esqueça: empresas bem-sucedidas têm fornecedores bons, de confiança e que agregam valor ao negócio.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No caso dos concorrentes, entenda como eles se posicionam no mercado para poder identificar oportunidades e diferenciais para a empresa.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Conhecida também por Análise Mercadológica, uma Análise do Mercado é uma avaliação que permite determinar quão atrativo é um mercado específico para sua empresa. O Estudo de Mercado pode ser conduzido para avaliar o mercado atual ou observar novos mercados. É também por meio da Análise de Mercado que são detectados os riscos atuais e futuros de expandir.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a coca cola fez testes de sabor em que as pessoas preferiam a nova fórmula da coca (mais doce) do que a coca antiga e a pepsi (concorrente). porém, não levou em consideração o apego do público com a coca clássica, retirou todas das prateleiras para vender apenas a nova o que foi um fracasso. Para se recuperar relançou a coca como “coca clássica" e recuperou seus clientes.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a alta da demanda de refrigerantes light incentivou a pepsi a lançar a crystal pepsi que inicialmente teve bastante lucro, porém, os consumidores se perguntavam pq um refrigerante que tinha praticamente o mesmo sabor da pepsi era mais caro. Houve uma falha de comunicação com seu público e depois do primeiro ano de vendas em alta, a venda despencou. uma pesquisa mais ampla poderia ter resolvido tais questões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3- A pesquisa de mercado mostra a importância de ajustar o curso para atender às mudanças nas preferências do consumidor e às tendências crescentes. Um exemplo importante é a Kodak e seus problemas em reconhecer o advento da fotografia digital. A Kodak fez a pesquisa necessária, mas optou por tentar economizar dinheiro em vez de ouvir o que a pesquisa de mercado da câmera revelou.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Na década de 1980, a empresa analisou fatores como os custos e a flexibilidade da fotografia digital, e a pesquisa foi acertada. A fotografia digital estava de fato pronta para se tornar a próxima grande novidade. Na verdade, a Kodak até desenvolveu uma câmera digital, mas engavetou o projeto depois que percebeu que a câmera não ajudaria nas vendas do filme ou de seus outros produtos. A base do modelo de negócios da Kodak era a fotografia tradicional de filme. Devido ao forte investimento em papel e produtos químicos, a empresa sentiu que não era prudente perseguir os resultados da pesquisa de mercado (e realidade iminente).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As empresas devem se preparar para seus insights de pesquisa de mercado para dar respostas que podem não gostar. As empresas precisam ter em mente que o objetivo de sua pesquisa é ajudar a agradar os clientes e fornecer experiências ao consumidor, mantendo o ritmo à medida que os gostos do consumidor e a tecnologia evoluem. Caso contrário, não há sentido em realizar a pesquisa de mercado em primeiro lugar.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Uma maneira bem simples de entender a Análise de Mercado de uma empresa é lembrar que se trata do processo de determinar fatores, condições e características de um mercado. Existem alguns fatores que devem ser considerados para uma análise mercadológica bem-sucedida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(slide)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A partir da avaliação dos pontos fortes e fracos da empresa será possível criar uma estratégia sobre quais fatores se concentrar. Da mesma maneira, ao analisar as ameaças e oportunidades externas ficará mais fácil definir de onde virão as oportunidades e quais ameaças poderão dificultar suas transações.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exemplo, mudanças no comportamento do consumidor, que está fazendo mais compras online, indica que pode estar na hora de investir em um e-commerce. Por outro lado, a alta concorrência na região Sul do Brasil pode indicar que se a empresa quiser atuar por lá precisará repensar sua estratégia.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Venda indireta = uma empresa usa o serviço de outra pra chegar ao consumidor, ou seja, existem canais de distribuição.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Nesse caso o boticário só vende em suas próprias lojas(na época que foi feita a analise). Não usam supermercados/outras lojas para distribuir seus produtos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A Matriz SWOT deu um primeiro passo para o Estudo de Mercado. A etapa a seguir consiste em avaliar os seguintes itens: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Para cada item (a seguir detalhamos um a um) você deverá dar uma nota de 0 a 10 no quesito atratividade, sendo que: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Nota 0 significa nada atrativo;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Nota 10 significa altamente atrativo;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https://www.grupocpcon.com/analise-de-mercado-o-que-e-para-que-serve-e-como-fazer/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Link para uma das fontes, podem usar de reforço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/>
              <a:t>Programador Web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Aula 3 - Análise de Mercado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Potencial de Precificação</a:t>
            </a:r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Outro item essencial na Análise de Mercado, o potencial de precificação tem a ver com a relação de Oferta e Procura. Com um mercado competitivo, preços muito altos podem reduzir sua base de clientes. Se estiver abaixo da média, seu público pode achar que seus produtos/serviços são de baixa qualidade.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Já com um mercado ainda pouco desbravado, e com produtos e serviços de qualidade, sua empresa pode cobrar um preço mais alto de seus clientes. Se o tamanho do mercado é pequeno, então você pode partir com a cobrança de um preço alto.</a:t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Custo de aquisição de clientes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É fácil conquistar um novo cliente? Qual é o investimento que a empresa precisa ter para gerar venda? Saber quanto você gasta para adquirir um cliente é um item crucial a ser medido para Análise de Mercado. A melhor maneira de saber isso é por meio do indicador CAC (Custo de Aquisição do Cliente).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CAC = Soma de todos os gastos de marketing e vendas / Número de novos clientes</a:t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Custo da entrega do valor</a:t>
            </a:r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Quanto teria que ser investido para entregar valor? Qual o esforço envolvido?</a:t>
            </a:r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Exclusividade da oferta</a:t>
            </a:r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Seu produto ou serviço é único? Seus concorrentes podem copiá-lo facilmente? É importante que a Análise de Mercado se preocupe com esse item para evitar que todos os seus esforços em expandir sejam em vão.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Caso sua oferta não seja exclusiva, lembre-se que para ter sucesso é preciso oferecer produtos/serviços de qualidade e um preço competitivo. Além disso, a empresa pode pensar em alguma estratégia que a destaque.</a:t>
            </a:r>
            <a:endParaRPr/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Velocidade de entrada no mercado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Qual é a rapidez que a empresa consegue entrar e atuar no mercado? A Análise de Mercado requer essa avaliação especialmente para saber se o negócio terá dinheiro em caixa para esperar o Retorno do Investimento.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ROI - Uma das siglas mais famosas da Gestão Empresarial, o ROI é o acrônimo em inglês para “Return on Investment” (Retorno sobre o Investimento), e como o próprio nome diz, o ROI representa o lucro ou prejuízo obtido depois de um determinado investimento.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ROI = ((Receita – Custos) / Custos) * 100</a:t>
            </a:r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Investimento inicial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Investimentos são os desembolsos para a compra de bens como máquinas, equipamentos, veículos, móveis, ferramentas, recursos de informática (hardware ou software), ou até mesmo em treinamentos e capacitações. Quanto a empresa precisará investir para expandir?</a:t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Potencial de venda de produtos secundários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Quanto mais produtos secundários a empresa tiver, mais ofertas terá para seus clientes. Ao analisar o mercado, verifique se seus concorrentes oferecem produtos secundários. Se não, essa pode ser uma grande oportunidade da empresa se destacar ou, ainda, de se tornar conhecida.</a:t>
            </a:r>
            <a:endParaRPr/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Potencial de lucro perene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dirty="0"/>
              <a:t>Você tem uma oferta. Qual será o trabalho que a empresa precisa para continuar a vender?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pt-BR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dirty="0"/>
              <a:t>Esse item apresenta qual é o esforço e trabalho que a empresa precisará para continuar a vender e ofertar seus produtos e serviços.</a:t>
            </a:r>
            <a:endParaRPr dirty="0"/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resultados</a:t>
            </a:r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Se o resultado alcançado for 50 pontos ou menos, tire a ideia da cabeça, pois a Análise de Mercado indica que o momento não é favorável para pensar em expansão. Nesse caso, o recomendado é avaliar cada item e verificar se não está na hora de avaliar seu negócio. Se o CAC for alto, por exemplo, será que não está na hora de investir em parcerias para conseguir acessar um público novo? Se o preço está muito baixo/alto, que tal redefini-lo?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resultado entre 50 e 75, preste muita atenção: isso significa que o negócio vai pagar as contas, mas que será necessário investir muito dinheiro e recursos. Então, avalie o que é melhor para sua empresa.</a:t>
            </a:r>
          </a:p>
          <a:p>
            <a:pPr algn="just"/>
            <a:r>
              <a:rPr lang="pt-BR" dirty="0"/>
              <a:t>Se o resultado for maior que 75, vá em frente.</a:t>
            </a: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Outras Considerações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Conheça o Setor - entender e conhecer o mercado no qual o negócio irá atuar permite o lançamento de produtos ou serviços mais adequados às exigências dos clientes. Além de potencializar o atendimento e, assim, melhorar seu posicionamento de mercado.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Entenda o Público Alvo - É preciso conhecer a fundo o público-alvo da empresa, tanto no sentido qualitativo quanto quantitativo.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Estude a Concorrência e os Fornecedores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Análise de Mercado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análise de mercado estuda a atratividade e a dinâmica de um mercado especial dentro de uma indústria especial. Faz parte da análise da indústria e, portanto, por sua vez, da análise ambiental global.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A análise de mercado também é conhecida como uma investigação documentada de um mercado que é usada para informar as atividades de planejamento de uma empresa, particularmente em torno de decisões de estoque, compra, expansão/contração da força de trabalho, expansão de instalações, compras de equipamentos de capital, atividades promocionais e muitos outros aspectos de uma empresa</a:t>
            </a:r>
            <a:endParaRPr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Análises Falhas</a:t>
            </a: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 Coca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Crystal Pepsi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Kodak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Análise SWOT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Pontos fortes e pontos fracos (Strengths and Weaknesses);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Oportunidades e ameaças (Opportunities and Threats).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l="17165" t="33674" r="41746" b="19402"/>
          <a:stretch/>
        </p:blipFill>
        <p:spPr>
          <a:xfrm>
            <a:off x="4864825" y="1643375"/>
            <a:ext cx="3967474" cy="254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Análise SWOT</a:t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graphicFrame>
        <p:nvGraphicFramePr>
          <p:cNvPr id="90" name="Google Shape;90;p4"/>
          <p:cNvGraphicFramePr/>
          <p:nvPr/>
        </p:nvGraphicFramePr>
        <p:xfrm>
          <a:off x="952500" y="1428750"/>
          <a:ext cx="7239000" cy="3291780"/>
        </p:xfrm>
        <a:graphic>
          <a:graphicData uri="http://schemas.openxmlformats.org/drawingml/2006/table">
            <a:tbl>
              <a:tblPr>
                <a:noFill/>
                <a:tableStyleId>{F1D5DF81-E7DA-4B8E-9FC4-AF68A7B2B58A}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300" u="none" strike="noStrike" cap="none"/>
                        <a:t>Análise Interna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300" u="none" strike="noStrike" cap="none"/>
                        <a:t>Forças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300" u="none" strike="noStrike" cap="none"/>
                        <a:t>Fraquezas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O que você faz bem?</a:t>
                      </a:r>
                      <a:endParaRPr sz="1300" u="none" strike="noStrike" cap="none"/>
                    </a:p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Que recursos especiais você tem e pode aproveitar?</a:t>
                      </a:r>
                      <a:endParaRPr sz="1300" u="none" strike="noStrike" cap="none"/>
                    </a:p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O que os outros acham que você faz bem?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Em que pode melhorar?</a:t>
                      </a:r>
                      <a:endParaRPr sz="1300" u="none" strike="noStrike" cap="none"/>
                    </a:p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Onde você tem menos recursos que os outros?</a:t>
                      </a:r>
                      <a:endParaRPr sz="1300" u="none" strike="noStrike" cap="none"/>
                    </a:p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O que os outros acham que são suas fraquezas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300" u="none" strike="noStrike" cap="none"/>
                        <a:t>Análise Externa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Quais são as oportunidades externas que você pode identificar?</a:t>
                      </a:r>
                      <a:endParaRPr sz="1300" u="none" strike="noStrike" cap="none"/>
                    </a:p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Que tendências e "modas" você pode aproveitar em seu favor?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Que ameaças (leis, regulamentos, concorrentes) podem lhe prejudicar ?</a:t>
                      </a:r>
                      <a:endParaRPr sz="1300" u="none" strike="noStrike" cap="none"/>
                    </a:p>
                    <a:p>
                      <a:pPr marL="457200" marR="0" lvl="0" indent="-3111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●"/>
                      </a:pPr>
                      <a:r>
                        <a:rPr lang="pt-BR" sz="1300" u="none" strike="noStrike" cap="none"/>
                        <a:t>O que seu concorrente anda fazendo? 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Análise SWOT</a:t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l="24195" t="23737" r="39627" b="26115"/>
          <a:stretch/>
        </p:blipFill>
        <p:spPr>
          <a:xfrm>
            <a:off x="2084763" y="953575"/>
            <a:ext cx="4974475" cy="387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Análise SWOT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l="17602" t="23466" r="35641" b="16576"/>
          <a:stretch/>
        </p:blipFill>
        <p:spPr>
          <a:xfrm>
            <a:off x="2014352" y="1152425"/>
            <a:ext cx="5115302" cy="36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o Mercado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Urgência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Tamanho do mercado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Potencial de precificação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Custo de aquisição de clientes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Custo da entrega do valor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Exclusividade da oferta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Velocidade de entrada no mercado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Investimento inicial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Potencial de venda de produtos secundários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Potencial de lucro perene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Urgência</a:t>
            </a: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Qual é a urgência do mercado para o seu produto ou serviço? As pessoas realmente precisam dele?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Avaliando - Tamanho do Mercado</a:t>
            </a:r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5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Este é um fator importantíssimo em uma Análise de Mercado. Quanto maior o mercado, maior a concorrência. Isso significa que a empresa deve oferecer produtos e serviços que se destaquem.</a:t>
            </a:r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2378</Words>
  <Application>Microsoft Office PowerPoint</Application>
  <PresentationFormat>Apresentação na tela (16:9)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Alwyn</vt:lpstr>
      <vt:lpstr>Arial</vt:lpstr>
      <vt:lpstr>PT Sans Narrow</vt:lpstr>
      <vt:lpstr>Open Sans</vt:lpstr>
      <vt:lpstr>Tropic</vt:lpstr>
      <vt:lpstr>Programador Web</vt:lpstr>
      <vt:lpstr>Análise de Mercado</vt:lpstr>
      <vt:lpstr>Análise SWOT</vt:lpstr>
      <vt:lpstr>Análise SWOT</vt:lpstr>
      <vt:lpstr>Análise SWOT</vt:lpstr>
      <vt:lpstr>Análise SWOT</vt:lpstr>
      <vt:lpstr>Avaliando o Mercado</vt:lpstr>
      <vt:lpstr>Avaliando - Urgência</vt:lpstr>
      <vt:lpstr>Avaliando - Tamanho do Mercado</vt:lpstr>
      <vt:lpstr>Avaliando - Potencial de Precificação</vt:lpstr>
      <vt:lpstr>Avaliando - Custo de aquisição de clientes</vt:lpstr>
      <vt:lpstr>Avaliando - Custo da entrega do valor</vt:lpstr>
      <vt:lpstr>Avaliando - Exclusividade da oferta</vt:lpstr>
      <vt:lpstr>Avaliando - Velocidade de entrada no mercado</vt:lpstr>
      <vt:lpstr>Avaliando - Investimento inicial</vt:lpstr>
      <vt:lpstr>Avaliando - Potencial de venda de produtos secundários</vt:lpstr>
      <vt:lpstr>Avaliando - Potencial de lucro perene</vt:lpstr>
      <vt:lpstr>Avaliando - resultados</vt:lpstr>
      <vt:lpstr>Outras Considerações</vt:lpstr>
      <vt:lpstr>Análises Falhas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 Web</dc:title>
  <cp:lastModifiedBy>Aluno Project 01</cp:lastModifiedBy>
  <cp:revision>3</cp:revision>
  <dcterms:modified xsi:type="dcterms:W3CDTF">2023-02-03T23:48:27Z</dcterms:modified>
</cp:coreProperties>
</file>