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hj9SXEXUhIi3YxOGzJve2kCp7M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5C2BCE-223B-418F-B9CD-323626EF4258}">
  <a:tblStyle styleId="{685C2BCE-223B-418F-B9CD-323626EF42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C9D4ACE-509B-4470-B36D-CB31742A58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bold.fntdata"/><Relationship Id="rId12" Type="http://schemas.openxmlformats.org/officeDocument/2006/relationships/slide" Target="slides/slide6.xml"/><Relationship Id="rId56" Type="http://schemas.openxmlformats.org/officeDocument/2006/relationships/font" Target="fonts/Roboto-regular.fntdata"/><Relationship Id="rId15" Type="http://schemas.openxmlformats.org/officeDocument/2006/relationships/slide" Target="slides/slide9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Mantenha pressionado o botão Ctrl (windows) / Command (Mac) para selecionar várias opções.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Sempre especifique o atributo type para o elemento de botão. Diferentes navegadores podem usar diferentes tipos padrão para o elemento de botão.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mesmo que o  último input esteja fora do form…o atributo form liga ele ao formulário de id form1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padrão sem o value definido a cor selecionada é “preto”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atributo value do input submit pode ter qualquer valor que vc queira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Sempre use POST se os dados do formulário contiverem informações confidenciais ou pessoais!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4acdd6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14acdd6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Sempre use POST se os dados do formulário contiverem informações confidenciais ou pessoais!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5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5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59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5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5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5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5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5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Programador Web 2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/>
              <a:t>Formulários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400" y="14074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Disabled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disabled especifica que um campo de entrada deve ser desativado.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Um campo de entrada desativado é inutilizável e não pode ser clicado.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valor de um campo de entrada desabilitado não será enviado ao enviar o formulário!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="John"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disabled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Size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size especifica a largura visível, em caracteres, de um campo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valor padrão para tamanho é 20.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Nota: O atributo size funciona com os seguintes tipos de entrada: text, search, tel, url, email e password.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="pin"</a:t>
            </a:r>
            <a:r>
              <a:rPr lang="pt-BR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="pin"</a:t>
            </a:r>
            <a:r>
              <a:rPr lang="pt-BR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="4"&gt;</a:t>
            </a:r>
            <a:endParaRPr sz="2500"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Maxlength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input maxlength especifica o número máximo de caracteres permitidos em um campo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Nota: Quando um comprimento máximo é definido, o campo de entrada não aceitará mais do que o número especificado de caracteres. No entanto, esse atributo não fornece nenhum feedback. Portanto, se você deseja alertar o usuário, deve escrever o código JavaScript.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="pin"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="pin"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maxlength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="4"&gt;</a:t>
            </a:r>
            <a:endParaRPr sz="2300"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Min e Max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Os atributos de entrada min e max especificam os valores mínimo e máximo para um campo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atributos min e max funcionam com os seguintes tipos de entrada: number, range, date, datetime-local, month, time e week.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Dica: Use os atributos max e min juntos para criar um intervalo de valores válidos.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Placeholder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placeholder de entrada especifica uma dica curta que descreve o valor esperado de um campo de entrada (um valor de amostra ou uma breve descrição do formato esperado).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dica curta é exibida no campo de entrada antes que o usuário insira um valor.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placeholder funciona com os seguintes tipos de entrada: text, search, url, tel, email e password.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="nome"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="nome"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placeholder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="Nome"&gt;</a:t>
            </a:r>
            <a:endParaRPr sz="2300"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Required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required especifica que um campo de entrada deve ser preenchido antes de enviar o formulário.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obrigatório funciona com os seguintes tipos de entrada: texto, pesquisa, url, tel, email, senha, seletores de data, número, caixa de seleção, rádio e arquivo.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="username"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="username"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required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Autocomplete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autocomplete especifica se um formulário deve ter o autocomplete ativado ou desativado.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Quando o preenchimento automático está ativado, o navegador completa automaticamente os valores com base nos valores que o usuário inseriu anteriormente.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 b="32421" l="16919" r="55175" t="63086"/>
          <a:stretch/>
        </p:blipFill>
        <p:spPr>
          <a:xfrm>
            <a:off x="1692650" y="3606475"/>
            <a:ext cx="5658250" cy="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Radio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type="radio"&gt; define um botão de opção.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botões de opção permitem que o usuário selecione UMA dentre um número limitado de opções.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4">
            <a:alphaModFix/>
          </a:blip>
          <a:srcRect b="36521" l="0" r="56603" t="40234"/>
          <a:stretch/>
        </p:blipFill>
        <p:spPr>
          <a:xfrm>
            <a:off x="940502" y="2441150"/>
            <a:ext cx="7263000" cy="21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Checkboxes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type="checkbox"&gt; define uma caixa de seleção.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As caixas de seleção permitem que um usuário selecione ZERO ou MAIS opções de um número limitado de opções.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45313" l="0" r="58581" t="37303"/>
          <a:stretch/>
        </p:blipFill>
        <p:spPr>
          <a:xfrm>
            <a:off x="829650" y="2571749"/>
            <a:ext cx="7484702" cy="17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Select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&lt;select&gt; define uma lista suspensa</a:t>
            </a:r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4">
            <a:alphaModFix/>
          </a:blip>
          <a:srcRect b="41015" l="0" r="72973" t="36913"/>
          <a:stretch/>
        </p:blipFill>
        <p:spPr>
          <a:xfrm>
            <a:off x="1400838" y="1655575"/>
            <a:ext cx="6342326" cy="2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&lt;form&gt; é usado para criar um formulário HTML para entrada do usuário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&lt;form&gt; é um contêiner para diferentes tipos de elementos de entrada, como: campos de texto, caixas de seleção, botões de opção, botões de envio, etc.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46874" l="16808" r="73083" t="37891"/>
          <a:stretch/>
        </p:blipFill>
        <p:spPr>
          <a:xfrm>
            <a:off x="3481075" y="2719077"/>
            <a:ext cx="2181850" cy="1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Select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Os elementos &lt;option&gt; definem uma opção que pode ser selecionada.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padrão, o primeiro item na lista suspensa é selecionado.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definir uma opção pré-selecionada, adicione o atributo </a:t>
            </a:r>
            <a:r>
              <a:rPr b="1" lang="pt-BR"/>
              <a:t>selected </a:t>
            </a:r>
            <a:r>
              <a:rPr lang="pt-BR"/>
              <a:t>à opção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43359" l="16919" r="58910" t="51953"/>
          <a:stretch/>
        </p:blipFill>
        <p:spPr>
          <a:xfrm>
            <a:off x="1394913" y="2873125"/>
            <a:ext cx="6354173" cy="69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Select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Use o atributo </a:t>
            </a:r>
            <a:r>
              <a:rPr b="1" lang="pt-BR"/>
              <a:t>size </a:t>
            </a:r>
            <a:r>
              <a:rPr lang="pt-BR"/>
              <a:t>para especificar o número de valores visíveis</a:t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4">
            <a:alphaModFix/>
          </a:blip>
          <a:srcRect b="51757" l="17138" r="61328" t="45313"/>
          <a:stretch/>
        </p:blipFill>
        <p:spPr>
          <a:xfrm>
            <a:off x="1290038" y="2119675"/>
            <a:ext cx="6563923" cy="5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Select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Use o atributo </a:t>
            </a:r>
            <a:r>
              <a:rPr b="1" lang="pt-BR"/>
              <a:t>multiple </a:t>
            </a:r>
            <a:r>
              <a:rPr lang="pt-BR"/>
              <a:t>para permitir que o usuário selecione mais de um valor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4">
            <a:alphaModFix/>
          </a:blip>
          <a:srcRect b="46289" l="16920" r="56492" t="50975"/>
          <a:stretch/>
        </p:blipFill>
        <p:spPr>
          <a:xfrm>
            <a:off x="1533363" y="2395950"/>
            <a:ext cx="6077275" cy="3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Textarea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&lt;textarea&gt; define um campo de entrada de várias linhas (uma área de texto)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rows especifica o número visível de linhas em uma área de texto.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cols especifica a largura visível de uma área de texto.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b="51107" l="0" r="66290" t="37075"/>
          <a:stretch/>
        </p:blipFill>
        <p:spPr>
          <a:xfrm>
            <a:off x="1668000" y="3063975"/>
            <a:ext cx="5807976" cy="114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>
            <a:off x="2019225" y="3315150"/>
            <a:ext cx="5334300" cy="23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Button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&lt;button&gt; define um botão clicável</a:t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62" name="Google Shape;262;p24"/>
          <p:cNvPicPr preferRelativeResize="0"/>
          <p:nvPr/>
        </p:nvPicPr>
        <p:blipFill rotWithShape="1">
          <a:blip r:embed="rId4">
            <a:alphaModFix/>
          </a:blip>
          <a:srcRect b="56052" l="0" r="61328" t="33399"/>
          <a:stretch/>
        </p:blipFill>
        <p:spPr>
          <a:xfrm>
            <a:off x="1232313" y="1918775"/>
            <a:ext cx="6679373" cy="10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Fieldset e Legend</a:t>
            </a:r>
            <a:endParaRPr/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&lt;fieldset&gt; é usado para agrupar dados relacionados em um formulário.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&lt;legend&gt; define uma legenda para o elemento &lt;fieldset&gt;.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Fieldset e Legend</a:t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4">
            <a:alphaModFix/>
          </a:blip>
          <a:srcRect b="17382" l="0" r="59569" t="37110"/>
          <a:stretch/>
        </p:blipFill>
        <p:spPr>
          <a:xfrm>
            <a:off x="1601239" y="1017800"/>
            <a:ext cx="5941526" cy="37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 (atributo)</a:t>
            </a:r>
            <a:endParaRPr/>
          </a:p>
        </p:txBody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form especifica o formulário ao qual o elemento &lt;input&gt; pertence.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valor deste atributo deve ser igual ao atributo id do elemento &lt;form&gt; ao qual ele pertence.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25976" l="18786" r="46826" t="50000"/>
          <a:stretch/>
        </p:blipFill>
        <p:spPr>
          <a:xfrm>
            <a:off x="1836650" y="2210125"/>
            <a:ext cx="5470699" cy="21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Datalist</a:t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&lt;datalist&gt; especifica uma lista de opções predefinidas para um elemento &lt;input&gt;.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usuários verão uma lista suspensa das opções predefinidas à medida que inserem dados.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list do elemento &lt;input&gt; deve se referir ao atributo id do elemento &lt;datalist&gt;.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Datalist</a:t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98" name="Google Shape;298;p29"/>
          <p:cNvPicPr preferRelativeResize="0"/>
          <p:nvPr/>
        </p:nvPicPr>
        <p:blipFill rotWithShape="1">
          <a:blip r:embed="rId4">
            <a:alphaModFix/>
          </a:blip>
          <a:srcRect b="49121" l="16687" r="60093" t="23534"/>
          <a:stretch/>
        </p:blipFill>
        <p:spPr>
          <a:xfrm>
            <a:off x="2041775" y="1017800"/>
            <a:ext cx="5060448" cy="33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Input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&lt;input&gt; é o elemento de formulário mais usado.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Um elemento &lt;input&gt; pode ser exibido de várias maneiras, dependendo do atributo type.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graphicFrame>
        <p:nvGraphicFramePr>
          <p:cNvPr id="103" name="Google Shape;103;p3"/>
          <p:cNvGraphicFramePr/>
          <p:nvPr/>
        </p:nvGraphicFramePr>
        <p:xfrm>
          <a:off x="952500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{685C2BCE-223B-418F-B9CD-323626EF4258}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Tipo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solidFill>
                            <a:schemeClr val="lt1"/>
                          </a:solidFill>
                          <a:highlight>
                            <a:srgbClr val="38444D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&lt;input type="text"&gt;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Exibe um campo de entrada de texto de linha única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solidFill>
                            <a:schemeClr val="lt1"/>
                          </a:solidFill>
                          <a:highlight>
                            <a:srgbClr val="1D2A35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&lt;input type="radio"&gt;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Exibe um botão de opção (para selecionar uma das muitas opções)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solidFill>
                            <a:schemeClr val="lt1"/>
                          </a:solidFill>
                          <a:highlight>
                            <a:srgbClr val="38444D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&lt;input type="checkbox"&gt;</a:t>
                      </a:r>
                      <a:endParaRPr sz="1150" u="none" cap="none" strike="noStrike">
                        <a:solidFill>
                          <a:schemeClr val="lt1"/>
                        </a:solidFill>
                        <a:highlight>
                          <a:srgbClr val="1D2A35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Exibe uma caixa de seleção (para selecionar zero ou mais de muitas opções)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Color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type="color"&gt; é usado para campos de entrada que devem conter uma cor.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Dependendo do suporte do navegador, um seletor de cores pode aparecer no campo de entrada.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="color"</a:t>
            </a:r>
            <a:r>
              <a:rPr lang="pt-B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="favcolor"</a:t>
            </a:r>
            <a:r>
              <a:rPr lang="pt-B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="favcolor" value="#ff0000"&gt;</a:t>
            </a:r>
            <a:endParaRPr sz="2000"/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Date</a:t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type="date"&gt; é usado para campos de entrada que devem conter uma data.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Dependendo do suporte do navegador, um seletor de data pode aparecer no campo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Você também pode usar os atributos min e max para adicionar restrições a datas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="aniversario"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="aniversario"&gt;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="datamax"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="datamax"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="1979-12-31"&gt;</a:t>
            </a:r>
            <a:endParaRPr sz="17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="datamin"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="datamin"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="2000-01-02"&gt;</a:t>
            </a:r>
            <a:endParaRPr sz="17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Email</a:t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type="email"&gt; é usado para campos de entrada que devem conter um endereço de e-mail.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Dependendo do suporte do navegador, o endereço de e-mail pode ser validado automaticamente quando enviado.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Alguns smartphones reconhecem o tipo de e-mail e adicionam ".com" ao teclado para corresponder à entrada de e-mail.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="email"&gt;</a:t>
            </a:r>
            <a:endParaRPr sz="2100"/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File</a:t>
            </a:r>
            <a:endParaRPr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type="file"&gt; define um campo de seleção de arquivo e um botão "Procurar" para uploads de arquivos.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="file"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="myfile"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="myfile"&gt;</a:t>
            </a:r>
            <a:endParaRPr sz="2400"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Multiple</a:t>
            </a:r>
            <a:endParaRPr/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multiple especifica que o usuário tem permissão para inserir mais de um valor em um campo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multiple funciona com os seguintes tipos de entrada: email e arquivo.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="file"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="arquivos"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="arquivos"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multiple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/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Hidden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&lt;input type="hidden"&gt; define um campo de entrada oculto (não visível para um usuário).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Um campo oculto permite que os desenvolvedores da Web incluam dados que não podem ser vistos ou modificados pelos usuários quando um formulário é enviado.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Um campo oculto geralmente armazena o registro do banco de dados que precisa ser atualizado quando o formulário é enviado.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Observação: embora o valor não seja exibido para o usuário no conteúdo da página, ele fica visível (e pode ser editado) usando as ferramentas de desenvolvedor de qualquer navegador ou a funcionalidade "Exibir código-fonte". Não use entradas ocultas como forma de segurança!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0718"/>
              <a:buNone/>
            </a:pPr>
            <a:r>
              <a:rPr lang="pt-BR" sz="162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2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2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2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="hidden"</a:t>
            </a:r>
            <a:r>
              <a:rPr lang="pt-BR" sz="162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2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="Id_produto"</a:t>
            </a:r>
            <a:r>
              <a:rPr lang="pt-BR" sz="162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2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="Id_produto"</a:t>
            </a:r>
            <a:r>
              <a:rPr lang="pt-BR" sz="162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pt-BR" sz="162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="3487"&gt;</a:t>
            </a:r>
            <a:endParaRPr sz="227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Number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type="number"&gt; define um campo de entrada numérico.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Você também pode definir restrições sobre quais números são aceitos.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="number"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="quantidade"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="quantidade"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="5"&gt;</a:t>
            </a:r>
            <a:endParaRPr sz="2100"/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Range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type="range"&gt; define um controle para inserir um número cujo valor exato não é importante (como um controle deslizante). O intervalo padrão é de 0 a 100. No entanto, você pode definir restrições sobre quais números são aceitos com os atributos min, max e step: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="range"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="vol"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="vol"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="0"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="50"&gt;</a:t>
            </a:r>
            <a:endParaRPr sz="2400"/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Step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de etapa de entrada especifica os intervalos de números legais para um campo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Exemplo: se step="3", os números legais podem ser -3, 0, 3, 6, etc.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Dica: Este atributo pode ser usado junto com os atributos max e min para criar um intervalo de valores válidos.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step funciona com os seguintes tipos de entrada: number, range, date, datetime-local, month, time e week.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="number"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="points"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="points"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="3"&gt;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1" name="Google Shape;3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Search</a:t>
            </a:r>
            <a:endParaRPr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type="search"&gt; é usado para campos de pesquisa (um campo de pesquisa se comporta como um campo de texto normal).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="search"</a:t>
            </a:r>
            <a:r>
              <a:rPr lang="pt-BR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="busca"</a:t>
            </a:r>
            <a:r>
              <a:rPr lang="pt-BR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="busca"&gt;</a:t>
            </a:r>
            <a:endParaRPr sz="2600"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Value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atributo value especifica um valor inicial para um campo de entrada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Pattern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de padrão de entrada especifica uma expressão regular (regex) com a qual o valor do campo de entrada é verificado quando o formulário é enviado.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pattern funciona com os seguintes tipos de entrada: text, date, search, url, tel, email e password.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Title pode ser usado para dar dica de como preencher o padrão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="cod_pais"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="cod_pais" 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="[A-Za-z]{3}"</a:t>
            </a:r>
            <a:r>
              <a:rPr lang="pt-BR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lang="pt-BR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="Código de país de 3 letras"&gt;</a:t>
            </a:r>
            <a:endParaRPr sz="2300"/>
          </a:p>
        </p:txBody>
      </p:sp>
      <p:pic>
        <p:nvPicPr>
          <p:cNvPr id="375" name="Google Shape;3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Tel</a:t>
            </a:r>
            <a:endParaRPr/>
          </a:p>
        </p:txBody>
      </p:sp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type="tel"&gt; é usado para campos de entrada que devem conter um número de telefone.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83" name="Google Shape;383;p41"/>
          <p:cNvPicPr preferRelativeResize="0"/>
          <p:nvPr/>
        </p:nvPicPr>
        <p:blipFill rotWithShape="1">
          <a:blip r:embed="rId4">
            <a:alphaModFix/>
          </a:blip>
          <a:srcRect b="45508" l="1095" r="25847" t="41210"/>
          <a:stretch/>
        </p:blipFill>
        <p:spPr>
          <a:xfrm>
            <a:off x="311700" y="2136113"/>
            <a:ext cx="8520600" cy="87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Autofocus</a:t>
            </a:r>
            <a:endParaRPr/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autofocus especifica que um campo de entrada deve obter foco automaticamente quando a página for carregada.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="nome"&gt;</a:t>
            </a:r>
            <a:r>
              <a:rPr lang="pt-BR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="nome"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="nome"&gt;&lt;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="sobrenome"&gt;</a:t>
            </a:r>
            <a:r>
              <a:rPr lang="pt-BR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Sobrenome: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="sobrenome"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="sobrenome" </a:t>
            </a:r>
            <a:r>
              <a:rPr lang="pt-BR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autofocus</a:t>
            </a:r>
            <a:r>
              <a:rPr lang="pt-BR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/>
          </a:p>
        </p:txBody>
      </p:sp>
      <p:pic>
        <p:nvPicPr>
          <p:cNvPr id="390" name="Google Shape;3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Reset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&lt;input type="reset"&gt; define um botão de reset que irá redefinir todos os valores do formulário para seus valores padrão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="reset" value="redefinir"&gt;</a:t>
            </a:r>
            <a:endParaRPr sz="2400"/>
          </a:p>
        </p:txBody>
      </p:sp>
      <p:pic>
        <p:nvPicPr>
          <p:cNvPr id="397" name="Google Shape;3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Submit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&lt;input type="submit"&gt; define um botão para enviar os dados do formulário para um manipulador de formulários.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manipulador de formulário geralmente é um arquivo no servidor com um script para processar dados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manipulador de formulário é especificado no atributo </a:t>
            </a:r>
            <a:r>
              <a:rPr b="1" lang="pt-BR"/>
              <a:t>action</a:t>
            </a:r>
            <a:r>
              <a:rPr lang="pt-BR"/>
              <a:t> do formulário.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Submit</a:t>
            </a:r>
            <a:endParaRPr/>
          </a:p>
        </p:txBody>
      </p:sp>
      <p:pic>
        <p:nvPicPr>
          <p:cNvPr id="410" name="Google Shape;4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411" name="Google Shape;411;p45"/>
          <p:cNvPicPr preferRelativeResize="0"/>
          <p:nvPr/>
        </p:nvPicPr>
        <p:blipFill rotWithShape="1">
          <a:blip r:embed="rId4">
            <a:alphaModFix/>
          </a:blip>
          <a:srcRect b="35080" l="0" r="52429" t="29103"/>
          <a:stretch/>
        </p:blipFill>
        <p:spPr>
          <a:xfrm>
            <a:off x="881090" y="1008648"/>
            <a:ext cx="7381824" cy="31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1024675" y="1707800"/>
            <a:ext cx="2792700" cy="23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1227300" y="2628800"/>
            <a:ext cx="3052200" cy="23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Target</a:t>
            </a:r>
            <a:endParaRPr/>
          </a:p>
        </p:txBody>
      </p:sp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</a:t>
            </a:r>
            <a:r>
              <a:rPr b="1" lang="pt-BR"/>
              <a:t>target</a:t>
            </a:r>
            <a:r>
              <a:rPr lang="pt-BR"/>
              <a:t> especifica onde exibir a resposta recebida após o envio do formulário.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_self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_blank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0" name="Google Shape;4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Method</a:t>
            </a:r>
            <a:endParaRPr/>
          </a:p>
        </p:txBody>
      </p:sp>
      <p:sp>
        <p:nvSpPr>
          <p:cNvPr id="426" name="Google Shape;426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method especifica o método HTTP a ser usado ao enviar os dados do formulário.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dados do formulário podem ser enviados como variáveis de URL (com method="get") ou como transação HTTP post (com method="post").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método HTTP padrão ao enviar dados de formulário é GET.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7" name="Google Shape;42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428" name="Google Shape;428;p47"/>
          <p:cNvPicPr preferRelativeResize="0"/>
          <p:nvPr/>
        </p:nvPicPr>
        <p:blipFill rotWithShape="1">
          <a:blip r:embed="rId4">
            <a:alphaModFix/>
          </a:blip>
          <a:srcRect b="23046" l="16700" r="57590" t="71484"/>
          <a:stretch/>
        </p:blipFill>
        <p:spPr>
          <a:xfrm>
            <a:off x="1381641" y="3325200"/>
            <a:ext cx="6380726" cy="7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Get x  Post</a:t>
            </a:r>
            <a:endParaRPr/>
          </a:p>
        </p:txBody>
      </p:sp>
      <p:sp>
        <p:nvSpPr>
          <p:cNvPr id="434" name="Google Shape;434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Observações sobre GET: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Anexa os dados do formulário à URL, em pares nome/valor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NUNCA use GET para enviar dados confidenciais! (os dados do formulário enviado são visíveis na URL!)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comprimento de um URL é limitado (2048 caracteres)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Útil para envios de formulários em que um usuário deseja marcar o resultado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GET é bom para dados não seguros, como strings de consulta no Google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Observações sobre o POST: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Anexa os dados do formulário dentro do corpo da solicitação HTTP (os dados do formulário enviado não são mostrados na URL)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POST não tem limitações de tamanho e pode ser usado para enviar grandes quantidades de dados.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Envios de formulários com POST não podem ser marcados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435" name="Google Shape;4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4acdd6f0e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Get x  Post</a:t>
            </a:r>
            <a:endParaRPr/>
          </a:p>
        </p:txBody>
      </p:sp>
      <p:pic>
        <p:nvPicPr>
          <p:cNvPr id="441" name="Google Shape;441;g214acdd6f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graphicFrame>
        <p:nvGraphicFramePr>
          <p:cNvPr id="442" name="Google Shape;442;g214acdd6f0e_0_0"/>
          <p:cNvGraphicFramePr/>
          <p:nvPr/>
        </p:nvGraphicFramePr>
        <p:xfrm>
          <a:off x="952500" y="571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{9C9D4ACE-509B-4470-B36D-CB31742A58F0}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get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botão voltar ou recarregar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inofensivo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Os dados serão re-enviados (o navegador deve alertar o usuário de que os dados estão prestes a ser re-enviados)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cache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pode ir pro cache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r>
                        <a:rPr lang="pt-BR" sz="1000"/>
                        <a:t> pode ir pro cache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histórico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Os parâmetros permanecem no histórico do navegador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Os parâmetros </a:t>
                      </a:r>
                      <a:r>
                        <a:rPr lang="pt-BR" sz="1000"/>
                        <a:t>não</a:t>
                      </a:r>
                      <a:r>
                        <a:rPr lang="pt-BR" sz="1000"/>
                        <a:t> permanecem no histórico do navegador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</a:t>
                      </a:r>
                      <a:r>
                        <a:rPr lang="pt-BR" sz="1000"/>
                        <a:t>estrições no comprimento dos dados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sim, 2048 caracteres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restrição no tipo de dados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somente ASCII aceito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sem </a:t>
                      </a:r>
                      <a:r>
                        <a:rPr lang="pt-BR" sz="1000"/>
                        <a:t>restrição.</a:t>
                      </a:r>
                      <a:r>
                        <a:rPr lang="pt-BR" sz="1000"/>
                        <a:t> </a:t>
                      </a:r>
                      <a:r>
                        <a:rPr lang="pt-BR" sz="1000"/>
                        <a:t>binários</a:t>
                      </a:r>
                      <a:r>
                        <a:rPr lang="pt-BR" sz="1000"/>
                        <a:t> </a:t>
                      </a:r>
                      <a:r>
                        <a:rPr lang="pt-BR" sz="1000"/>
                        <a:t>são</a:t>
                      </a:r>
                      <a:r>
                        <a:rPr lang="pt-BR" sz="1000"/>
                        <a:t> aceitos </a:t>
                      </a:r>
                      <a:r>
                        <a:rPr lang="pt-BR" sz="1000"/>
                        <a:t>também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Segurança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GET é menos seguro em comparação com POST porque os dados enviados fazem parte da URL</a:t>
                      </a:r>
                      <a:endParaRPr sz="10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Nunca use GET ao enviar senhas ou outras informações confidenciais!</a:t>
                      </a:r>
                      <a:endParaRPr sz="10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POST é um pouco mais seguro que GET porque os parâmetros não são armazenados no histórico do navegador ou nos logs do servidor web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Input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&lt;input type="text"&gt; define um campo de entrada de linha única para entrada de texto.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28125" l="1096" r="50563" t="29297"/>
          <a:stretch/>
        </p:blipFill>
        <p:spPr>
          <a:xfrm>
            <a:off x="1444663" y="1617950"/>
            <a:ext cx="6254674" cy="30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Label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Observe o uso do elemento &lt;label&gt; no exemplo acima.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A tag &lt;label&gt; define um rótulo para muitos elementos de formulário.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elemento &lt;label&gt; é útil para usuários de leitores de tela, porque o leitor de tela lerá em voz alta o rótulo quando o usuário focar no elemento de entrada.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elemento &lt;label&gt; também ajuda os usuários que têm dificuldade em clicar em regiões muito pequenas (como botões de opção ou caixas de seleção) - porque quando o usuário clica no texto dentro do elemento &lt;label&gt;, ele alterna o botão de opção/caixa de seleção.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atributo </a:t>
            </a:r>
            <a:r>
              <a:rPr b="1" lang="pt-BR"/>
              <a:t>for</a:t>
            </a:r>
            <a:r>
              <a:rPr lang="pt-BR"/>
              <a:t> da tag &lt;label&gt; deve ser igual ao atributo </a:t>
            </a:r>
            <a:r>
              <a:rPr b="1" lang="pt-BR"/>
              <a:t>id</a:t>
            </a:r>
            <a:r>
              <a:rPr lang="pt-BR"/>
              <a:t> do elemento &lt;input&gt; para vinculá-los.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Name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Observe que cada campo de entrada deve ter um atributo de nome a ser enviado.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Se o atributo name for omitido, o valor do campo de entrada não será enviado.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Name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&lt;input type="password"&gt; define um campo de senha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caracteres em um campo de senha são mascarados (mostrados como asteriscos ou círculos).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47263" l="0" r="68798" t="37892"/>
          <a:stretch/>
        </p:blipFill>
        <p:spPr>
          <a:xfrm>
            <a:off x="1287338" y="2702350"/>
            <a:ext cx="6569323" cy="17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11700" y="410000"/>
            <a:ext cx="726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Readonly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readonly especifica que um campo de entrada é somente leitura.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Um campo de entrada somente leitura não pode ser modificado (no entanto, um usuário pode tabular até ele, realçá-lo e copiar o texto dele).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valor de um campo de entrada somente leitura será enviado ao enviar o formulário!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pt-BR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pt-BR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pt-BR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pt-BR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pt-BR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pt-BR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pt-BR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="John"</a:t>
            </a:r>
            <a:r>
              <a:rPr lang="pt-BR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readonly</a:t>
            </a:r>
            <a:r>
              <a:rPr lang="pt-BR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