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83" r:id="rId4"/>
    <p:sldId id="258" r:id="rId5"/>
    <p:sldId id="281" r:id="rId6"/>
    <p:sldId id="259" r:id="rId7"/>
    <p:sldId id="260" r:id="rId8"/>
    <p:sldId id="264" r:id="rId9"/>
    <p:sldId id="263" r:id="rId10"/>
    <p:sldId id="273" r:id="rId11"/>
    <p:sldId id="261" r:id="rId12"/>
    <p:sldId id="262" r:id="rId13"/>
    <p:sldId id="265" r:id="rId14"/>
    <p:sldId id="266" r:id="rId15"/>
    <p:sldId id="280" r:id="rId16"/>
    <p:sldId id="278" r:id="rId17"/>
    <p:sldId id="276" r:id="rId18"/>
    <p:sldId id="279" r:id="rId19"/>
    <p:sldId id="269"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106" d="100"/>
          <a:sy n="106" d="100"/>
        </p:scale>
        <p:origin x="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873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12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697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34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053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485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089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158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053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9681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602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12735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1"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4" name="Straight Connector 8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web of dots connected">
            <a:extLst>
              <a:ext uri="{FF2B5EF4-FFF2-40B4-BE49-F238E27FC236}">
                <a16:creationId xmlns:a16="http://schemas.microsoft.com/office/drawing/2014/main" id="{6ED2E4F4-FEF2-F4ED-9C12-59E80929164E}"/>
              </a:ext>
            </a:extLst>
          </p:cNvPr>
          <p:cNvPicPr>
            <a:picLocks noChangeAspect="1"/>
          </p:cNvPicPr>
          <p:nvPr/>
        </p:nvPicPr>
        <p:blipFill rotWithShape="1">
          <a:blip r:embed="rId2">
            <a:alphaModFix amt="35000"/>
          </a:blip>
          <a:srcRect l="19699" r="746"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0DA89BBE-1F57-F316-7B3A-30683B829A60}"/>
              </a:ext>
            </a:extLst>
          </p:cNvPr>
          <p:cNvSpPr>
            <a:spLocks noGrp="1"/>
          </p:cNvSpPr>
          <p:nvPr>
            <p:ph type="ctrTitle"/>
          </p:nvPr>
        </p:nvSpPr>
        <p:spPr>
          <a:xfrm>
            <a:off x="1097280" y="286603"/>
            <a:ext cx="10058400" cy="1450757"/>
          </a:xfrm>
        </p:spPr>
        <p:txBody>
          <a:bodyPr vert="horz" lIns="91440" tIns="45720" rIns="91440" bIns="45720" rtlCol="0" anchor="b">
            <a:noAutofit/>
          </a:bodyPr>
          <a:lstStyle/>
          <a:p>
            <a:r>
              <a:rPr lang="en-US" sz="5400" b="1" dirty="0">
                <a:solidFill>
                  <a:schemeClr val="tx1">
                    <a:lumMod val="75000"/>
                    <a:lumOff val="25000"/>
                  </a:schemeClr>
                </a:solidFill>
              </a:rPr>
              <a:t>Comprehensive Analysis of Billionaires Wealth</a:t>
            </a:r>
          </a:p>
        </p:txBody>
      </p:sp>
      <p:cxnSp>
        <p:nvCxnSpPr>
          <p:cNvPr id="86" name="Straight Connector 85">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A0811DB-C1EF-82B5-8986-CE9DEBCE74F2}"/>
              </a:ext>
            </a:extLst>
          </p:cNvPr>
          <p:cNvSpPr>
            <a:spLocks noGrp="1"/>
          </p:cNvSpPr>
          <p:nvPr>
            <p:ph type="subTitle" idx="1"/>
          </p:nvPr>
        </p:nvSpPr>
        <p:spPr>
          <a:xfrm>
            <a:off x="1097280" y="2108201"/>
            <a:ext cx="10058400" cy="3760891"/>
          </a:xfrm>
        </p:spPr>
        <p:txBody>
          <a:bodyPr vert="horz" lIns="0" tIns="45720" rIns="0" bIns="45720" rtlCol="0">
            <a:normAutofit/>
          </a:bodyPr>
          <a:lstStyle/>
          <a:p>
            <a:pPr>
              <a:lnSpc>
                <a:spcPct val="100000"/>
              </a:lnSpc>
              <a:buFont typeface="Calibri" panose="020F0502020204030204" pitchFamily="34" charset="0"/>
              <a:buChar char="•"/>
            </a:pPr>
            <a:r>
              <a:rPr lang="en-US" dirty="0">
                <a:solidFill>
                  <a:schemeClr val="tx1">
                    <a:lumMod val="75000"/>
                    <a:lumOff val="25000"/>
                  </a:schemeClr>
                </a:solidFill>
              </a:rPr>
              <a:t>Group 1: team members</a:t>
            </a:r>
          </a:p>
          <a:p>
            <a:pPr>
              <a:lnSpc>
                <a:spcPct val="100000"/>
              </a:lnSpc>
              <a:buFont typeface="Calibri" panose="020F0502020204030204" pitchFamily="34" charset="0"/>
              <a:buChar char="•"/>
            </a:pPr>
            <a:r>
              <a:rPr lang="en-US" dirty="0" err="1">
                <a:solidFill>
                  <a:schemeClr val="tx1">
                    <a:lumMod val="75000"/>
                    <a:lumOff val="25000"/>
                  </a:schemeClr>
                </a:solidFill>
              </a:rPr>
              <a:t>Darpankumar</a:t>
            </a:r>
            <a:r>
              <a:rPr lang="en-US" dirty="0">
                <a:solidFill>
                  <a:schemeClr val="tx1">
                    <a:lumMod val="75000"/>
                    <a:lumOff val="25000"/>
                  </a:schemeClr>
                </a:solidFill>
              </a:rPr>
              <a:t> jiyani  017536623</a:t>
            </a:r>
          </a:p>
          <a:p>
            <a:pPr>
              <a:lnSpc>
                <a:spcPct val="100000"/>
              </a:lnSpc>
              <a:buFont typeface="Calibri" panose="020F0502020204030204" pitchFamily="34" charset="0"/>
              <a:buChar char="•"/>
            </a:pPr>
            <a:r>
              <a:rPr lang="en-US" dirty="0">
                <a:solidFill>
                  <a:schemeClr val="tx1">
                    <a:lumMod val="75000"/>
                    <a:lumOff val="25000"/>
                  </a:schemeClr>
                </a:solidFill>
              </a:rPr>
              <a:t>Kush </a:t>
            </a:r>
            <a:r>
              <a:rPr lang="en-US" dirty="0" err="1">
                <a:solidFill>
                  <a:schemeClr val="tx1">
                    <a:lumMod val="75000"/>
                    <a:lumOff val="25000"/>
                  </a:schemeClr>
                </a:solidFill>
              </a:rPr>
              <a:t>bindal</a:t>
            </a:r>
            <a:r>
              <a:rPr lang="en-US" dirty="0">
                <a:solidFill>
                  <a:schemeClr val="tx1">
                    <a:lumMod val="75000"/>
                    <a:lumOff val="25000"/>
                  </a:schemeClr>
                </a:solidFill>
              </a:rPr>
              <a:t>              017441359</a:t>
            </a:r>
          </a:p>
          <a:p>
            <a:pPr>
              <a:lnSpc>
                <a:spcPct val="100000"/>
              </a:lnSpc>
              <a:buFont typeface="Calibri" panose="020F0502020204030204" pitchFamily="34" charset="0"/>
              <a:buChar char="•"/>
            </a:pPr>
            <a:r>
              <a:rPr lang="en-US" dirty="0">
                <a:solidFill>
                  <a:schemeClr val="tx1">
                    <a:lumMod val="75000"/>
                    <a:lumOff val="25000"/>
                  </a:schemeClr>
                </a:solidFill>
              </a:rPr>
              <a:t>Dhruv </a:t>
            </a:r>
            <a:r>
              <a:rPr lang="en-US" dirty="0" err="1">
                <a:solidFill>
                  <a:schemeClr val="tx1">
                    <a:lumMod val="75000"/>
                    <a:lumOff val="25000"/>
                  </a:schemeClr>
                </a:solidFill>
              </a:rPr>
              <a:t>patel</a:t>
            </a:r>
            <a:r>
              <a:rPr lang="en-US" dirty="0">
                <a:solidFill>
                  <a:schemeClr val="tx1">
                    <a:lumMod val="75000"/>
                    <a:lumOff val="25000"/>
                  </a:schemeClr>
                </a:solidFill>
              </a:rPr>
              <a:t>              017507100</a:t>
            </a:r>
          </a:p>
          <a:p>
            <a:pPr>
              <a:lnSpc>
                <a:spcPct val="100000"/>
              </a:lnSpc>
              <a:buFont typeface="Calibri" panose="020F0502020204030204" pitchFamily="34" charset="0"/>
              <a:buChar char="•"/>
            </a:pPr>
            <a:r>
              <a:rPr lang="en-US" dirty="0">
                <a:solidFill>
                  <a:schemeClr val="tx1">
                    <a:lumMod val="75000"/>
                    <a:lumOff val="25000"/>
                  </a:schemeClr>
                </a:solidFill>
              </a:rPr>
              <a:t>Shobhita </a:t>
            </a:r>
            <a:r>
              <a:rPr lang="en-US" dirty="0" err="1">
                <a:solidFill>
                  <a:schemeClr val="tx1">
                    <a:lumMod val="75000"/>
                    <a:lumOff val="25000"/>
                  </a:schemeClr>
                </a:solidFill>
              </a:rPr>
              <a:t>agrawal</a:t>
            </a:r>
            <a:r>
              <a:rPr lang="en-US" dirty="0">
                <a:solidFill>
                  <a:schemeClr val="tx1">
                    <a:lumMod val="75000"/>
                    <a:lumOff val="25000"/>
                  </a:schemeClr>
                </a:solidFill>
              </a:rPr>
              <a:t>    017552795</a:t>
            </a:r>
          </a:p>
        </p:txBody>
      </p:sp>
      <p:sp>
        <p:nvSpPr>
          <p:cNvPr id="87" name="Rectangle 86">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372414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55236413-AD5B-6BA2-9470-80FC62349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61" y="2371725"/>
            <a:ext cx="7782439" cy="3993226"/>
          </a:xfrm>
          <a:prstGeom prst="rect">
            <a:avLst/>
          </a:prstGeom>
        </p:spPr>
      </p:pic>
      <p:pic>
        <p:nvPicPr>
          <p:cNvPr id="7" name="Picture 6">
            <a:extLst>
              <a:ext uri="{FF2B5EF4-FFF2-40B4-BE49-F238E27FC236}">
                <a16:creationId xmlns:a16="http://schemas.microsoft.com/office/drawing/2014/main" id="{A3299D02-027D-E7BD-7E8B-1A8C4E86D9D6}"/>
              </a:ext>
            </a:extLst>
          </p:cNvPr>
          <p:cNvPicPr>
            <a:picLocks noChangeAspect="1"/>
          </p:cNvPicPr>
          <p:nvPr/>
        </p:nvPicPr>
        <p:blipFill>
          <a:blip r:embed="rId3"/>
          <a:stretch>
            <a:fillRect/>
          </a:stretch>
        </p:blipFill>
        <p:spPr>
          <a:xfrm>
            <a:off x="773084" y="1089400"/>
            <a:ext cx="7115694" cy="1038225"/>
          </a:xfrm>
          <a:prstGeom prst="rect">
            <a:avLst/>
          </a:prstGeom>
        </p:spPr>
      </p:pic>
      <p:sp>
        <p:nvSpPr>
          <p:cNvPr id="9" name="TextBox 8">
            <a:extLst>
              <a:ext uri="{FF2B5EF4-FFF2-40B4-BE49-F238E27FC236}">
                <a16:creationId xmlns:a16="http://schemas.microsoft.com/office/drawing/2014/main" id="{EA23F6B6-27D4-45C0-866E-B13757DBE7A0}"/>
              </a:ext>
            </a:extLst>
          </p:cNvPr>
          <p:cNvSpPr txBox="1"/>
          <p:nvPr/>
        </p:nvSpPr>
        <p:spPr>
          <a:xfrm>
            <a:off x="6897486" y="989988"/>
            <a:ext cx="6097384" cy="1077218"/>
          </a:xfrm>
          <a:prstGeom prst="rect">
            <a:avLst/>
          </a:prstGeom>
          <a:noFill/>
        </p:spPr>
        <p:txBody>
          <a:bodyPr wrap="square">
            <a:spAutoFit/>
          </a:bodyPr>
          <a:lstStyle/>
          <a:p>
            <a:pPr algn="ctr"/>
            <a:r>
              <a:rPr lang="en-US" sz="1600" dirty="0">
                <a:latin typeface="+mj-lt"/>
              </a:rPr>
              <a:t>The resulting box plot visualizes the distribution</a:t>
            </a:r>
          </a:p>
          <a:p>
            <a:pPr algn="ctr"/>
            <a:r>
              <a:rPr lang="en-US" sz="1600" dirty="0">
                <a:latin typeface="+mj-lt"/>
              </a:rPr>
              <a:t> of ages among billionaires, categorized by</a:t>
            </a:r>
          </a:p>
          <a:p>
            <a:pPr algn="ctr"/>
            <a:r>
              <a:rPr lang="en-US" sz="1600" dirty="0">
                <a:latin typeface="+mj-lt"/>
              </a:rPr>
              <a:t> gender. Each box represents the interquartile </a:t>
            </a:r>
          </a:p>
          <a:p>
            <a:pPr algn="ctr"/>
            <a:r>
              <a:rPr lang="en-US" sz="1600" dirty="0">
                <a:latin typeface="+mj-lt"/>
              </a:rPr>
              <a:t>range (IQR) of ages for a specific gender category.</a:t>
            </a:r>
          </a:p>
        </p:txBody>
      </p:sp>
      <p:sp>
        <p:nvSpPr>
          <p:cNvPr id="11" name="TextBox 10">
            <a:extLst>
              <a:ext uri="{FF2B5EF4-FFF2-40B4-BE49-F238E27FC236}">
                <a16:creationId xmlns:a16="http://schemas.microsoft.com/office/drawing/2014/main" id="{C0B595E2-106B-4D20-FA27-F4C0BC542A6C}"/>
              </a:ext>
            </a:extLst>
          </p:cNvPr>
          <p:cNvSpPr txBox="1"/>
          <p:nvPr/>
        </p:nvSpPr>
        <p:spPr>
          <a:xfrm>
            <a:off x="6603521" y="2587773"/>
            <a:ext cx="6495690" cy="1077218"/>
          </a:xfrm>
          <a:prstGeom prst="rect">
            <a:avLst/>
          </a:prstGeom>
          <a:noFill/>
        </p:spPr>
        <p:txBody>
          <a:bodyPr wrap="square">
            <a:spAutoFit/>
          </a:bodyPr>
          <a:lstStyle/>
          <a:p>
            <a:pPr algn="ctr"/>
            <a:r>
              <a:rPr lang="en-US" sz="1600" dirty="0">
                <a:latin typeface="+mj-lt"/>
              </a:rPr>
              <a:t>The horizontal line within each box represents </a:t>
            </a:r>
          </a:p>
          <a:p>
            <a:pPr algn="ctr"/>
            <a:r>
              <a:rPr lang="en-US" sz="1600" dirty="0">
                <a:latin typeface="+mj-lt"/>
              </a:rPr>
              <a:t>the median age. The whiskers extend to the </a:t>
            </a:r>
          </a:p>
          <a:p>
            <a:pPr algn="ctr"/>
            <a:r>
              <a:rPr lang="en-US" sz="1600" dirty="0">
                <a:latin typeface="+mj-lt"/>
              </a:rPr>
              <a:t>minimum and maximum ages within 1.5 times the </a:t>
            </a:r>
          </a:p>
          <a:p>
            <a:pPr algn="ctr"/>
            <a:r>
              <a:rPr lang="en-US" sz="1600" dirty="0">
                <a:latin typeface="+mj-lt"/>
              </a:rPr>
              <a:t>IQR from the first and third quartiles, respectively. </a:t>
            </a:r>
          </a:p>
        </p:txBody>
      </p:sp>
      <p:sp>
        <p:nvSpPr>
          <p:cNvPr id="13" name="TextBox 12">
            <a:extLst>
              <a:ext uri="{FF2B5EF4-FFF2-40B4-BE49-F238E27FC236}">
                <a16:creationId xmlns:a16="http://schemas.microsoft.com/office/drawing/2014/main" id="{32CDC09A-EB22-EF0C-E4F6-FE5864812C8C}"/>
              </a:ext>
            </a:extLst>
          </p:cNvPr>
          <p:cNvSpPr txBox="1"/>
          <p:nvPr/>
        </p:nvSpPr>
        <p:spPr>
          <a:xfrm>
            <a:off x="6577642" y="4116159"/>
            <a:ext cx="6547448" cy="1077218"/>
          </a:xfrm>
          <a:prstGeom prst="rect">
            <a:avLst/>
          </a:prstGeom>
          <a:noFill/>
        </p:spPr>
        <p:txBody>
          <a:bodyPr wrap="square">
            <a:spAutoFit/>
          </a:bodyPr>
          <a:lstStyle/>
          <a:p>
            <a:pPr algn="ctr"/>
            <a:r>
              <a:rPr lang="en-US" sz="1600" dirty="0">
                <a:latin typeface="+mj-lt"/>
              </a:rPr>
              <a:t>The horizontal line within each box represents the</a:t>
            </a:r>
          </a:p>
          <a:p>
            <a:pPr algn="ctr"/>
            <a:r>
              <a:rPr lang="en-US" sz="1600" dirty="0">
                <a:latin typeface="+mj-lt"/>
              </a:rPr>
              <a:t> median age. The whiskers extend to the minimum</a:t>
            </a:r>
          </a:p>
          <a:p>
            <a:pPr algn="ctr"/>
            <a:r>
              <a:rPr lang="en-US" sz="1600" dirty="0">
                <a:latin typeface="+mj-lt"/>
              </a:rPr>
              <a:t> and maximum ages within 1.5 times the IQR from </a:t>
            </a:r>
          </a:p>
          <a:p>
            <a:pPr algn="ctr"/>
            <a:r>
              <a:rPr lang="en-US" sz="1600" dirty="0">
                <a:latin typeface="+mj-lt"/>
              </a:rPr>
              <a:t>the first and third quartiles, respectively. </a:t>
            </a:r>
          </a:p>
        </p:txBody>
      </p:sp>
    </p:spTree>
    <p:extLst>
      <p:ext uri="{BB962C8B-B14F-4D97-AF65-F5344CB8AC3E}">
        <p14:creationId xmlns:p14="http://schemas.microsoft.com/office/powerpoint/2010/main" val="125506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15C7D0A-1E94-10C4-EDF9-453C572F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74963" cy="6355830"/>
          </a:xfrm>
          <a:prstGeom prst="rect">
            <a:avLst/>
          </a:prstGeom>
        </p:spPr>
      </p:pic>
      <p:sp>
        <p:nvSpPr>
          <p:cNvPr id="4" name="TextBox 3">
            <a:extLst>
              <a:ext uri="{FF2B5EF4-FFF2-40B4-BE49-F238E27FC236}">
                <a16:creationId xmlns:a16="http://schemas.microsoft.com/office/drawing/2014/main" id="{361BF27B-70E6-6BA4-7E15-6C270ED0CEA7}"/>
              </a:ext>
            </a:extLst>
          </p:cNvPr>
          <p:cNvSpPr txBox="1"/>
          <p:nvPr/>
        </p:nvSpPr>
        <p:spPr>
          <a:xfrm>
            <a:off x="8001000" y="614363"/>
            <a:ext cx="366216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This is a graph of age distribution of billionaires. This graph is in descending order representing what age group has the maximum billionaires.</a:t>
            </a:r>
          </a:p>
          <a:p>
            <a:pPr marL="285750" indent="-285750">
              <a:buFont typeface="Arial" panose="020B0604020202020204" pitchFamily="34" charset="0"/>
              <a:buChar char="•"/>
            </a:pPr>
            <a:r>
              <a:rPr lang="en-US" dirty="0"/>
              <a:t>This graph gives us an insight that shows the current real situation of 2023, that what age group has maximum billionaires.</a:t>
            </a:r>
          </a:p>
          <a:p>
            <a:pPr marL="285750" indent="-285750">
              <a:buFont typeface="Arial" panose="020B0604020202020204" pitchFamily="34" charset="0"/>
              <a:buChar char="•"/>
            </a:pPr>
            <a:r>
              <a:rPr lang="en-US" dirty="0"/>
              <a:t>from the given graph we can see that most of the billionaires in our data are between age 50-60.</a:t>
            </a:r>
          </a:p>
          <a:p>
            <a:pPr marL="285750" indent="-285750">
              <a:buFont typeface="Arial" panose="020B0604020202020204" pitchFamily="34" charset="0"/>
              <a:buChar char="•"/>
            </a:pPr>
            <a:r>
              <a:rPr lang="en-US" dirty="0"/>
              <a:t>⁠from the data we can see that there are also some young billionaires that being’s to age group of 10-20 and that are too old that belongs to age group of 100-110 years old.</a:t>
            </a:r>
          </a:p>
        </p:txBody>
      </p:sp>
    </p:spTree>
    <p:extLst>
      <p:ext uri="{BB962C8B-B14F-4D97-AF65-F5344CB8AC3E}">
        <p14:creationId xmlns:p14="http://schemas.microsoft.com/office/powerpoint/2010/main" val="806164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798B8DF-6AB5-F2B3-DF6A-21C74776617F}"/>
              </a:ext>
            </a:extLst>
          </p:cNvPr>
          <p:cNvPicPr>
            <a:picLocks noChangeAspect="1"/>
          </p:cNvPicPr>
          <p:nvPr/>
        </p:nvPicPr>
        <p:blipFill rotWithShape="1">
          <a:blip r:embed="rId2">
            <a:extLst>
              <a:ext uri="{28A0092B-C50C-407E-A947-70E740481C1C}">
                <a14:useLocalDpi xmlns:a14="http://schemas.microsoft.com/office/drawing/2010/main" val="0"/>
              </a:ext>
            </a:extLst>
          </a:blip>
          <a:srcRect b="7541"/>
          <a:stretch/>
        </p:blipFill>
        <p:spPr>
          <a:xfrm>
            <a:off x="0" y="-7144"/>
            <a:ext cx="8626839" cy="6386513"/>
          </a:xfrm>
          <a:prstGeom prst="rect">
            <a:avLst/>
          </a:prstGeom>
        </p:spPr>
      </p:pic>
      <p:sp>
        <p:nvSpPr>
          <p:cNvPr id="4" name="TextBox 3">
            <a:extLst>
              <a:ext uri="{FF2B5EF4-FFF2-40B4-BE49-F238E27FC236}">
                <a16:creationId xmlns:a16="http://schemas.microsoft.com/office/drawing/2014/main" id="{E93623BC-DBE8-1E8F-1F41-601F8A5FE33F}"/>
              </a:ext>
            </a:extLst>
          </p:cNvPr>
          <p:cNvSpPr txBox="1"/>
          <p:nvPr/>
        </p:nvSpPr>
        <p:spPr>
          <a:xfrm>
            <a:off x="8826102" y="171450"/>
            <a:ext cx="3225403" cy="6109365"/>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This is a matrix graph that is made in power BI that show the correlation between billionaires </a:t>
            </a:r>
            <a:r>
              <a:rPr lang="en-US" sz="1700" dirty="0" err="1"/>
              <a:t>networth</a:t>
            </a:r>
            <a:r>
              <a:rPr lang="en-US" sz="1700" dirty="0"/>
              <a:t> and their countries GDP.</a:t>
            </a:r>
          </a:p>
          <a:p>
            <a:pPr marL="285750" indent="-285750" algn="just">
              <a:buFont typeface="Arial" panose="020B0604020202020204" pitchFamily="34" charset="0"/>
              <a:buChar char="•"/>
            </a:pPr>
            <a:r>
              <a:rPr lang="en-US" sz="1700" dirty="0"/>
              <a:t>In this graph we can get the insight of the percentage contribution if that billionaire in their countries GDP.</a:t>
            </a:r>
          </a:p>
          <a:p>
            <a:pPr marL="285750" indent="-285750" algn="just">
              <a:buFont typeface="Arial" panose="020B0604020202020204" pitchFamily="34" charset="0"/>
              <a:buChar char="•"/>
            </a:pPr>
            <a:r>
              <a:rPr lang="en-US" sz="1700" dirty="0"/>
              <a:t>Here all the given values are in millions.</a:t>
            </a:r>
          </a:p>
          <a:p>
            <a:pPr marL="285750" indent="-285750" algn="just">
              <a:buFont typeface="Arial" panose="020B0604020202020204" pitchFamily="34" charset="0"/>
              <a:buChar char="•"/>
            </a:pPr>
            <a:r>
              <a:rPr lang="en-US" sz="1700" dirty="0"/>
              <a:t>From the given matrix graph we can see that Bernard </a:t>
            </a:r>
            <a:r>
              <a:rPr lang="en-US" sz="1700" dirty="0" err="1"/>
              <a:t>Arnault</a:t>
            </a:r>
            <a:r>
              <a:rPr lang="en-US" sz="1700" dirty="0"/>
              <a:t> and family who have close to 300 Billion dollars </a:t>
            </a:r>
            <a:r>
              <a:rPr lang="en-US" sz="1700" dirty="0" err="1"/>
              <a:t>networth</a:t>
            </a:r>
            <a:r>
              <a:rPr lang="en-US" sz="1700" dirty="0"/>
              <a:t> are contributing 7.7% to their country Italy’s growth. Also we can see that Elon Musk percentage contribution is small although having high </a:t>
            </a:r>
            <a:r>
              <a:rPr lang="en-US" sz="1700" dirty="0" err="1"/>
              <a:t>networth</a:t>
            </a:r>
            <a:r>
              <a:rPr lang="en-US" sz="1700" dirty="0"/>
              <a:t> is because the GDP if USA is large compared to that of other countries.</a:t>
            </a:r>
          </a:p>
        </p:txBody>
      </p:sp>
    </p:spTree>
    <p:extLst>
      <p:ext uri="{BB962C8B-B14F-4D97-AF65-F5344CB8AC3E}">
        <p14:creationId xmlns:p14="http://schemas.microsoft.com/office/powerpoint/2010/main" val="202037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63;p14">
            <a:extLst>
              <a:ext uri="{FF2B5EF4-FFF2-40B4-BE49-F238E27FC236}">
                <a16:creationId xmlns:a16="http://schemas.microsoft.com/office/drawing/2014/main" id="{F1D1C0D1-3D93-56AD-AD1F-1E394E252535}"/>
              </a:ext>
            </a:extLst>
          </p:cNvPr>
          <p:cNvPicPr preferRelativeResize="0"/>
          <p:nvPr/>
        </p:nvPicPr>
        <p:blipFill>
          <a:blip r:embed="rId2">
            <a:alphaModFix/>
          </a:blip>
          <a:stretch>
            <a:fillRect/>
          </a:stretch>
        </p:blipFill>
        <p:spPr>
          <a:xfrm>
            <a:off x="52466" y="-1"/>
            <a:ext cx="11947160" cy="4272197"/>
          </a:xfrm>
          <a:prstGeom prst="rect">
            <a:avLst/>
          </a:prstGeom>
          <a:noFill/>
          <a:ln>
            <a:noFill/>
          </a:ln>
        </p:spPr>
      </p:pic>
      <p:sp>
        <p:nvSpPr>
          <p:cNvPr id="4" name="Google Shape;62;p14">
            <a:extLst>
              <a:ext uri="{FF2B5EF4-FFF2-40B4-BE49-F238E27FC236}">
                <a16:creationId xmlns:a16="http://schemas.microsoft.com/office/drawing/2014/main" id="{551C71ED-9138-2725-84A6-1DDF03618DC2}"/>
              </a:ext>
            </a:extLst>
          </p:cNvPr>
          <p:cNvSpPr txBox="1">
            <a:spLocks/>
          </p:cNvSpPr>
          <p:nvPr/>
        </p:nvSpPr>
        <p:spPr>
          <a:xfrm>
            <a:off x="704607" y="4272196"/>
            <a:ext cx="10889700" cy="17817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5000"/>
              </a:lnSpc>
              <a:spcBef>
                <a:spcPts val="0"/>
              </a:spcBef>
              <a:spcAft>
                <a:spcPts val="0"/>
              </a:spcAft>
              <a:buSzPts val="605"/>
              <a:buFont typeface="Calibri" panose="020F0502020204030204" pitchFamily="34" charset="0"/>
              <a:buNone/>
            </a:pPr>
            <a:r>
              <a:rPr lang="en-US" sz="1400" b="1" dirty="0"/>
              <a:t>Sectoral Comparison: </a:t>
            </a:r>
            <a:r>
              <a:rPr lang="en-US" sz="1400" dirty="0"/>
              <a:t>Quickly compare the contribution of various industries or countries to the total billionaire wealth over time.</a:t>
            </a:r>
          </a:p>
          <a:p>
            <a:pPr marL="0" indent="0">
              <a:lnSpc>
                <a:spcPct val="105000"/>
              </a:lnSpc>
              <a:spcAft>
                <a:spcPts val="0"/>
              </a:spcAft>
              <a:buSzPts val="605"/>
              <a:buFont typeface="Calibri" panose="020F0502020204030204" pitchFamily="34" charset="0"/>
              <a:buNone/>
            </a:pPr>
            <a:r>
              <a:rPr lang="en-US" sz="1400" b="1" dirty="0"/>
              <a:t>Dominant Sectors or Countries: </a:t>
            </a:r>
            <a:r>
              <a:rPr lang="en-US" sz="1400" dirty="0"/>
              <a:t>Identify industries or countries with highest wealth concentration by observing the areas with the tallest stacks in chart.</a:t>
            </a:r>
          </a:p>
          <a:p>
            <a:pPr marL="0" indent="0">
              <a:lnSpc>
                <a:spcPct val="105000"/>
              </a:lnSpc>
              <a:spcAft>
                <a:spcPts val="0"/>
              </a:spcAft>
              <a:buSzPts val="605"/>
              <a:buFont typeface="Calibri" panose="020F0502020204030204" pitchFamily="34" charset="0"/>
              <a:buNone/>
            </a:pPr>
            <a:r>
              <a:rPr lang="en-US" sz="1400" b="1" dirty="0"/>
              <a:t>Sectoral Trends: </a:t>
            </a:r>
            <a:r>
              <a:rPr lang="en-US" sz="1400" dirty="0"/>
              <a:t>Track changes in the distribution of billionaire wealth across industries or countries over time, highlighting shifts or transitions in wealth distribution patterns.</a:t>
            </a:r>
          </a:p>
          <a:p>
            <a:pPr marL="0" indent="0">
              <a:lnSpc>
                <a:spcPct val="105000"/>
              </a:lnSpc>
              <a:spcAft>
                <a:spcPts val="1200"/>
              </a:spcAft>
              <a:buSzPts val="605"/>
              <a:buFont typeface="Calibri" panose="020F0502020204030204" pitchFamily="34" charset="0"/>
              <a:buNone/>
            </a:pPr>
            <a:r>
              <a:rPr lang="en-US" sz="1400" b="1" dirty="0"/>
              <a:t>Relative Wealth Distribution: </a:t>
            </a:r>
            <a:r>
              <a:rPr lang="en-US" sz="1400" dirty="0"/>
              <a:t>Understand the relative importance of different sectors or countries in terms of their contribution to the overall billionaire wealth landscape.</a:t>
            </a:r>
          </a:p>
        </p:txBody>
      </p:sp>
    </p:spTree>
    <p:extLst>
      <p:ext uri="{BB962C8B-B14F-4D97-AF65-F5344CB8AC3E}">
        <p14:creationId xmlns:p14="http://schemas.microsoft.com/office/powerpoint/2010/main" val="412898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70;p15">
            <a:extLst>
              <a:ext uri="{FF2B5EF4-FFF2-40B4-BE49-F238E27FC236}">
                <a16:creationId xmlns:a16="http://schemas.microsoft.com/office/drawing/2014/main" id="{7227FD6E-220A-5CC3-63C7-3574D3012E0D}"/>
              </a:ext>
            </a:extLst>
          </p:cNvPr>
          <p:cNvPicPr preferRelativeResize="0"/>
          <p:nvPr/>
        </p:nvPicPr>
        <p:blipFill>
          <a:blip r:embed="rId2">
            <a:alphaModFix/>
          </a:blip>
          <a:stretch>
            <a:fillRect/>
          </a:stretch>
        </p:blipFill>
        <p:spPr>
          <a:xfrm>
            <a:off x="0" y="405792"/>
            <a:ext cx="7323761" cy="5350429"/>
          </a:xfrm>
          <a:prstGeom prst="rect">
            <a:avLst/>
          </a:prstGeom>
          <a:noFill/>
          <a:ln>
            <a:noFill/>
          </a:ln>
        </p:spPr>
      </p:pic>
      <p:sp>
        <p:nvSpPr>
          <p:cNvPr id="4" name="TextBox 3">
            <a:extLst>
              <a:ext uri="{FF2B5EF4-FFF2-40B4-BE49-F238E27FC236}">
                <a16:creationId xmlns:a16="http://schemas.microsoft.com/office/drawing/2014/main" id="{C9A231E6-3039-C1BB-C263-59EC553D2594}"/>
              </a:ext>
            </a:extLst>
          </p:cNvPr>
          <p:cNvSpPr txBox="1"/>
          <p:nvPr/>
        </p:nvSpPr>
        <p:spPr>
          <a:xfrm>
            <a:off x="7618750" y="771993"/>
            <a:ext cx="3713814" cy="4247317"/>
          </a:xfrm>
          <a:prstGeom prst="rect">
            <a:avLst/>
          </a:prstGeom>
          <a:noFill/>
        </p:spPr>
        <p:txBody>
          <a:bodyPr wrap="square" rtlCol="0">
            <a:spAutoFit/>
          </a:bodyPr>
          <a:lstStyle/>
          <a:p>
            <a:pPr marL="130810" lvl="0" algn="l" rtl="0">
              <a:spcBef>
                <a:spcPts val="0"/>
              </a:spcBef>
              <a:spcAft>
                <a:spcPts val="0"/>
              </a:spcAft>
              <a:buSzPct val="100000"/>
            </a:pPr>
            <a:r>
              <a:rPr lang="en-US" b="1" dirty="0"/>
              <a:t>Comparison: </a:t>
            </a:r>
            <a:r>
              <a:rPr lang="en-US" dirty="0"/>
              <a:t>Quickly compare the percentage of wealth held by different industries.</a:t>
            </a:r>
          </a:p>
          <a:p>
            <a:pPr marL="457200" lvl="0" indent="0" algn="l" rtl="0">
              <a:spcBef>
                <a:spcPts val="0"/>
              </a:spcBef>
              <a:spcAft>
                <a:spcPts val="0"/>
              </a:spcAft>
              <a:buNone/>
            </a:pPr>
            <a:endParaRPr lang="en-US" b="1" dirty="0"/>
          </a:p>
          <a:p>
            <a:pPr marL="130810" lvl="0" algn="l" rtl="0">
              <a:spcBef>
                <a:spcPts val="0"/>
              </a:spcBef>
              <a:spcAft>
                <a:spcPts val="0"/>
              </a:spcAft>
              <a:buSzPct val="100000"/>
            </a:pPr>
            <a:r>
              <a:rPr lang="en-US" b="1" dirty="0"/>
              <a:t>Dominant Sectors: </a:t>
            </a:r>
            <a:r>
              <a:rPr lang="en-US" dirty="0"/>
              <a:t>Identify industries with the highest wealth concentration.</a:t>
            </a:r>
          </a:p>
          <a:p>
            <a:pPr marL="457200" lvl="0" indent="0" algn="l" rtl="0">
              <a:spcBef>
                <a:spcPts val="0"/>
              </a:spcBef>
              <a:spcAft>
                <a:spcPts val="0"/>
              </a:spcAft>
              <a:buNone/>
            </a:pPr>
            <a:endParaRPr lang="en-US" b="1" dirty="0"/>
          </a:p>
          <a:p>
            <a:pPr marL="130810" lvl="0" algn="l" rtl="0">
              <a:spcBef>
                <a:spcPts val="0"/>
              </a:spcBef>
              <a:spcAft>
                <a:spcPts val="0"/>
              </a:spcAft>
              <a:buSzPct val="100000"/>
            </a:pPr>
            <a:r>
              <a:rPr lang="en-US" b="1" dirty="0"/>
              <a:t>Relative Importance: </a:t>
            </a:r>
            <a:r>
              <a:rPr lang="en-US" dirty="0"/>
              <a:t>Understand the significance of each industry in the billionaire wealth landscape.</a:t>
            </a:r>
          </a:p>
          <a:p>
            <a:pPr marL="457200" lvl="0" indent="0" algn="l" rtl="0">
              <a:spcBef>
                <a:spcPts val="0"/>
              </a:spcBef>
              <a:spcAft>
                <a:spcPts val="0"/>
              </a:spcAft>
              <a:buNone/>
            </a:pPr>
            <a:endParaRPr lang="en-US" b="1" dirty="0"/>
          </a:p>
          <a:p>
            <a:pPr marL="130810" lvl="0" algn="l" rtl="0">
              <a:spcBef>
                <a:spcPts val="0"/>
              </a:spcBef>
              <a:spcAft>
                <a:spcPts val="0"/>
              </a:spcAft>
              <a:buSzPct val="100000"/>
            </a:pPr>
            <a:r>
              <a:rPr lang="en-US" b="1" dirty="0"/>
              <a:t>Trends: </a:t>
            </a:r>
            <a:r>
              <a:rPr lang="en-US" dirty="0"/>
              <a:t>Track changes in wealth distribution across industries over time.</a:t>
            </a:r>
          </a:p>
          <a:p>
            <a:endParaRPr lang="en-US" dirty="0"/>
          </a:p>
        </p:txBody>
      </p:sp>
    </p:spTree>
    <p:extLst>
      <p:ext uri="{BB962C8B-B14F-4D97-AF65-F5344CB8AC3E}">
        <p14:creationId xmlns:p14="http://schemas.microsoft.com/office/powerpoint/2010/main" val="13492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AD3FD984-0851-6AAA-BE59-0EA15A12774F}"/>
              </a:ext>
            </a:extLst>
          </p:cNvPr>
          <p:cNvSpPr txBox="1"/>
          <p:nvPr/>
        </p:nvSpPr>
        <p:spPr>
          <a:xfrm>
            <a:off x="167148" y="304825"/>
            <a:ext cx="10988532" cy="143253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VISUALIZATION ON WORLD MAP:</a:t>
            </a:r>
          </a:p>
        </p:txBody>
      </p:sp>
      <p:sp>
        <p:nvSpPr>
          <p:cNvPr id="3" name="TextBox 2">
            <a:extLst>
              <a:ext uri="{FF2B5EF4-FFF2-40B4-BE49-F238E27FC236}">
                <a16:creationId xmlns:a16="http://schemas.microsoft.com/office/drawing/2014/main" id="{36AFCCA8-EA78-C5DB-95DE-5B075E21DF3E}"/>
              </a:ext>
            </a:extLst>
          </p:cNvPr>
          <p:cNvSpPr txBox="1"/>
          <p:nvPr/>
        </p:nvSpPr>
        <p:spPr>
          <a:xfrm>
            <a:off x="7921753" y="2415703"/>
            <a:ext cx="3977131" cy="3193294"/>
          </a:xfrm>
          <a:prstGeom prst="rect">
            <a:avLst/>
          </a:prstGeom>
        </p:spPr>
        <p:txBody>
          <a:bodyPr vert="horz" lIns="0" tIns="45720" rIns="0" bIns="45720" rtlCol="0">
            <a:noAutofit/>
          </a:bodyPr>
          <a:lstStyle/>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Here the world map is being used in Power BI for visualization.</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World map is being used with the bubbles.</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Different size of bubble represents quantity of billionaires.</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From the visualization we can see that USA and China has the max number of billionaires.</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The at second place Russia and India has almost equal number of billionaires.</a:t>
            </a: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C59CDDFC-6BA4-E5F7-C82F-FC6FEACB6DF7}"/>
              </a:ext>
            </a:extLst>
          </p:cNvPr>
          <p:cNvPicPr>
            <a:picLocks noChangeAspect="1"/>
          </p:cNvPicPr>
          <p:nvPr/>
        </p:nvPicPr>
        <p:blipFill>
          <a:blip r:embed="rId2"/>
          <a:stretch>
            <a:fillRect/>
          </a:stretch>
        </p:blipFill>
        <p:spPr>
          <a:xfrm>
            <a:off x="293116" y="2158627"/>
            <a:ext cx="7334014" cy="3966424"/>
          </a:xfrm>
          <a:prstGeom prst="rect">
            <a:avLst/>
          </a:prstGeom>
        </p:spPr>
      </p:pic>
    </p:spTree>
    <p:extLst>
      <p:ext uri="{BB962C8B-B14F-4D97-AF65-F5344CB8AC3E}">
        <p14:creationId xmlns:p14="http://schemas.microsoft.com/office/powerpoint/2010/main" val="248305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AD3FD984-0851-6AAA-BE59-0EA15A12774F}"/>
              </a:ext>
            </a:extLst>
          </p:cNvPr>
          <p:cNvSpPr txBox="1"/>
          <p:nvPr/>
        </p:nvSpPr>
        <p:spPr>
          <a:xfrm>
            <a:off x="167148" y="304825"/>
            <a:ext cx="10988532" cy="143253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DASHBOARD CREATION USING POWER BI</a:t>
            </a:r>
          </a:p>
        </p:txBody>
      </p:sp>
      <p:sp>
        <p:nvSpPr>
          <p:cNvPr id="3" name="TextBox 2">
            <a:extLst>
              <a:ext uri="{FF2B5EF4-FFF2-40B4-BE49-F238E27FC236}">
                <a16:creationId xmlns:a16="http://schemas.microsoft.com/office/drawing/2014/main" id="{36AFCCA8-EA78-C5DB-95DE-5B075E21DF3E}"/>
              </a:ext>
            </a:extLst>
          </p:cNvPr>
          <p:cNvSpPr txBox="1"/>
          <p:nvPr/>
        </p:nvSpPr>
        <p:spPr>
          <a:xfrm>
            <a:off x="1066783" y="2405871"/>
            <a:ext cx="10058400" cy="3193294"/>
          </a:xfrm>
          <a:prstGeom prst="rect">
            <a:avLst/>
          </a:prstGeom>
        </p:spPr>
        <p:txBody>
          <a:bodyPr vert="horz" lIns="0" tIns="45720" rIns="0" bIns="45720" rtlCol="0">
            <a:noAutofit/>
          </a:bodyPr>
          <a:lstStyle/>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Here we took the advantage of the Power BI to transform the raw and complex data, and transformed it into an insightful visualizations.</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With the help of power query that is built in the Power BI we transformed the data as per requirement (i.e., added new columns, changing data types).</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Here we created the dashboard the shows the insights about the overview of countries billionaires and their contribution.</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With the help of simplicity and flexibility of the Power BI’s software tool one can easy and seamlessly understand and intricate the raw data.</a:t>
            </a: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44190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6CA521-E973-97D7-51D8-A6F5013C5E45}"/>
              </a:ext>
            </a:extLst>
          </p:cNvPr>
          <p:cNvPicPr>
            <a:picLocks noChangeAspect="1"/>
          </p:cNvPicPr>
          <p:nvPr/>
        </p:nvPicPr>
        <p:blipFill>
          <a:blip r:embed="rId2"/>
          <a:stretch>
            <a:fillRect/>
          </a:stretch>
        </p:blipFill>
        <p:spPr>
          <a:xfrm>
            <a:off x="0" y="23903"/>
            <a:ext cx="12192000" cy="6810194"/>
          </a:xfrm>
          <a:prstGeom prst="rect">
            <a:avLst/>
          </a:prstGeom>
        </p:spPr>
      </p:pic>
    </p:spTree>
    <p:extLst>
      <p:ext uri="{BB962C8B-B14F-4D97-AF65-F5344CB8AC3E}">
        <p14:creationId xmlns:p14="http://schemas.microsoft.com/office/powerpoint/2010/main" val="153289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AD3FD984-0851-6AAA-BE59-0EA15A12774F}"/>
              </a:ext>
            </a:extLst>
          </p:cNvPr>
          <p:cNvSpPr txBox="1"/>
          <p:nvPr/>
        </p:nvSpPr>
        <p:spPr>
          <a:xfrm>
            <a:off x="167148" y="304825"/>
            <a:ext cx="10988532" cy="143253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DASHBOARD DISCRIPTION</a:t>
            </a:r>
          </a:p>
        </p:txBody>
      </p:sp>
      <p:sp>
        <p:nvSpPr>
          <p:cNvPr id="3" name="TextBox 2">
            <a:extLst>
              <a:ext uri="{FF2B5EF4-FFF2-40B4-BE49-F238E27FC236}">
                <a16:creationId xmlns:a16="http://schemas.microsoft.com/office/drawing/2014/main" id="{36AFCCA8-EA78-C5DB-95DE-5B075E21DF3E}"/>
              </a:ext>
            </a:extLst>
          </p:cNvPr>
          <p:cNvSpPr txBox="1"/>
          <p:nvPr/>
        </p:nvSpPr>
        <p:spPr>
          <a:xfrm>
            <a:off x="1066783" y="2405871"/>
            <a:ext cx="10058400" cy="3193294"/>
          </a:xfrm>
          <a:prstGeom prst="rect">
            <a:avLst/>
          </a:prstGeom>
        </p:spPr>
        <p:txBody>
          <a:bodyPr vert="horz" lIns="0" tIns="45720" rIns="0" bIns="45720" rtlCol="0">
            <a:noAutofit/>
          </a:bodyPr>
          <a:lstStyle/>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In total there are close to 10 visualization insights in the dashboard.</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Our dashboard uses the multiple types of graphs and feature like card in Power BI for visualization.</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Different types of graphs like bar chart (horizontal and vertical), pie chart, donut chart, matrix and card are being in our dashboard.</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There is also slicer or also called filter being used in our dashboard for easy filtering the specific countries.</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Our visualization also uses important concepts of our course like aesthetics for better visualization.</a:t>
            </a: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For making this dashboard many transformation to the data were made like adding new column, changing data type etc.</a:t>
            </a: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1693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D76B9E7C-FD70-4DB9-F96F-808D7A0ACCD8}"/>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CONCLUSION</a:t>
            </a:r>
          </a:p>
        </p:txBody>
      </p:sp>
      <p:sp>
        <p:nvSpPr>
          <p:cNvPr id="3" name="TextBox 2">
            <a:extLst>
              <a:ext uri="{FF2B5EF4-FFF2-40B4-BE49-F238E27FC236}">
                <a16:creationId xmlns:a16="http://schemas.microsoft.com/office/drawing/2014/main" id="{13086322-BE03-0C20-39E1-FE4F94B47F7D}"/>
              </a:ext>
            </a:extLst>
          </p:cNvPr>
          <p:cNvSpPr txBox="1"/>
          <p:nvPr/>
        </p:nvSpPr>
        <p:spPr>
          <a:xfrm>
            <a:off x="1096963" y="2675694"/>
            <a:ext cx="10058400" cy="3193294"/>
          </a:xfrm>
          <a:prstGeom prst="rect">
            <a:avLst/>
          </a:prstGeom>
        </p:spPr>
        <p:txBody>
          <a:bodyPr vert="horz" lIns="0" tIns="45720" rIns="0" bIns="45720" rtlCol="0">
            <a:normAutofit/>
          </a:bodyPr>
          <a:lstStyle/>
          <a:p>
            <a:pPr defTabSz="914400">
              <a:spcAft>
                <a:spcPts val="600"/>
              </a:spcAft>
              <a:buFont typeface="Calibri" panose="020F0502020204030204" pitchFamily="34" charset="0"/>
            </a:pPr>
            <a:r>
              <a:rPr lang="en-US" b="1" dirty="0">
                <a:solidFill>
                  <a:schemeClr val="tx1">
                    <a:lumMod val="75000"/>
                    <a:lumOff val="25000"/>
                  </a:schemeClr>
                </a:solidFill>
              </a:rPr>
              <a:t>Wealth Distribution: </a:t>
            </a:r>
            <a:r>
              <a:rPr lang="en-US" dirty="0">
                <a:solidFill>
                  <a:schemeClr val="tx1">
                    <a:lumMod val="75000"/>
                    <a:lumOff val="25000"/>
                  </a:schemeClr>
                </a:solidFill>
              </a:rPr>
              <a:t>Analysis revealed major sectors driving billionaire wealth.</a:t>
            </a: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r>
              <a:rPr lang="en-US" b="1" dirty="0">
                <a:solidFill>
                  <a:schemeClr val="tx1">
                    <a:lumMod val="75000"/>
                    <a:lumOff val="25000"/>
                  </a:schemeClr>
                </a:solidFill>
              </a:rPr>
              <a:t>Demographics:</a:t>
            </a:r>
            <a:r>
              <a:rPr lang="en-US" dirty="0">
                <a:solidFill>
                  <a:schemeClr val="tx1">
                    <a:lumMod val="75000"/>
                    <a:lumOff val="25000"/>
                  </a:schemeClr>
                </a:solidFill>
              </a:rPr>
              <a:t> Demographic trends of age, gender, and geography were identified.</a:t>
            </a: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r>
              <a:rPr lang="en-US" b="1" dirty="0">
                <a:solidFill>
                  <a:schemeClr val="tx1">
                    <a:lumMod val="75000"/>
                    <a:lumOff val="25000"/>
                  </a:schemeClr>
                </a:solidFill>
              </a:rPr>
              <a:t>Self-Made vs. Inherited: </a:t>
            </a:r>
            <a:r>
              <a:rPr lang="en-US" dirty="0">
                <a:solidFill>
                  <a:schemeClr val="tx1">
                    <a:lumMod val="75000"/>
                    <a:lumOff val="25000"/>
                  </a:schemeClr>
                </a:solidFill>
              </a:rPr>
              <a:t>Proportions of self-made vs. inherited billionaires were compared.</a:t>
            </a: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r>
              <a:rPr lang="en-US" b="1" dirty="0">
                <a:solidFill>
                  <a:schemeClr val="tx1">
                    <a:lumMod val="75000"/>
                    <a:lumOff val="25000"/>
                  </a:schemeClr>
                </a:solidFill>
              </a:rPr>
              <a:t>Economic Correlations: </a:t>
            </a:r>
            <a:r>
              <a:rPr lang="en-US" dirty="0">
                <a:solidFill>
                  <a:schemeClr val="tx1">
                    <a:lumMod val="75000"/>
                    <a:lumOff val="25000"/>
                  </a:schemeClr>
                </a:solidFill>
              </a:rPr>
              <a:t>Correlations with GDP, CPI, and tax rates were explored.</a:t>
            </a: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r>
              <a:rPr lang="en-US" b="1" dirty="0">
                <a:solidFill>
                  <a:schemeClr val="tx1">
                    <a:lumMod val="75000"/>
                    <a:lumOff val="25000"/>
                  </a:schemeClr>
                </a:solidFill>
              </a:rPr>
              <a:t>Geospatial Distribution:</a:t>
            </a:r>
            <a:r>
              <a:rPr lang="en-US" dirty="0">
                <a:solidFill>
                  <a:schemeClr val="tx1">
                    <a:lumMod val="75000"/>
                    <a:lumOff val="25000"/>
                  </a:schemeClr>
                </a:solidFill>
              </a:rPr>
              <a:t> Global distribution of billionaire wealth was visualized.</a:t>
            </a: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6829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486B13E4-AB58-948E-C32C-B297D4E84A21}"/>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INTRODUCTION</a:t>
            </a:r>
          </a:p>
        </p:txBody>
      </p:sp>
      <p:sp>
        <p:nvSpPr>
          <p:cNvPr id="19" name="TextBox 18">
            <a:extLst>
              <a:ext uri="{FF2B5EF4-FFF2-40B4-BE49-F238E27FC236}">
                <a16:creationId xmlns:a16="http://schemas.microsoft.com/office/drawing/2014/main" id="{C069DF4B-A136-272A-3E43-0F05B488036C}"/>
              </a:ext>
            </a:extLst>
          </p:cNvPr>
          <p:cNvSpPr txBox="1"/>
          <p:nvPr/>
        </p:nvSpPr>
        <p:spPr>
          <a:xfrm>
            <a:off x="1096963" y="2675694"/>
            <a:ext cx="10058400" cy="3193294"/>
          </a:xfrm>
          <a:prstGeom prst="rect">
            <a:avLst/>
          </a:prstGeom>
        </p:spPr>
        <p:txBody>
          <a:bodyPr vert="horz" lIns="0" tIns="45720" rIns="0" bIns="45720" rtlCol="0">
            <a:normAutofit/>
          </a:bodyPr>
          <a:lstStyle/>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In today’s world, the wealth gap continues to be a topic of significant concern and interest.</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Understanding the dynamics of wealth accumulation, distribution, and the characteristics of those who possess extreme wealth can offer valuable insights into economic structures, social mobility, and policy implications.</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The ‘Billionaires Statistics Dataset’ provides a comprehensive collection of data regarding individuals who have reached the pinnacle of financial success.</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This dataset, sourced from Kaggle, comprises a wealth of information about billionaires spanning various industries, regions, and demographic characteristics. With over </a:t>
            </a:r>
            <a:r>
              <a:rPr lang="en-US" b="1" dirty="0">
                <a:solidFill>
                  <a:schemeClr val="tx1">
                    <a:lumMod val="75000"/>
                    <a:lumOff val="25000"/>
                  </a:schemeClr>
                </a:solidFill>
              </a:rPr>
              <a:t>2000 number of entries</a:t>
            </a:r>
            <a:r>
              <a:rPr lang="en-US" dirty="0">
                <a:solidFill>
                  <a:schemeClr val="tx1">
                    <a:lumMod val="75000"/>
                    <a:lumOff val="25000"/>
                  </a:schemeClr>
                </a:solidFill>
              </a:rPr>
              <a:t>, it offers a rich resource for exploratory analysis, hypothesis testing, and predictive modeling.</a:t>
            </a:r>
          </a:p>
          <a:p>
            <a:pPr defTabSz="914400">
              <a:spcAft>
                <a:spcPts val="600"/>
              </a:spcAft>
              <a:buFont typeface="Calibri" panose="020F0502020204030204" pitchFamily="34" charset="0"/>
            </a:pPr>
            <a:endParaRPr lang="en-US" dirty="0">
              <a:solidFill>
                <a:schemeClr val="tx1">
                  <a:lumMod val="75000"/>
                  <a:lumOff val="25000"/>
                </a:schemeClr>
              </a:solidFill>
            </a:endParaRP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72987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72" name="Straight Connector 7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fferent coloured question marks">
            <a:extLst>
              <a:ext uri="{FF2B5EF4-FFF2-40B4-BE49-F238E27FC236}">
                <a16:creationId xmlns:a16="http://schemas.microsoft.com/office/drawing/2014/main" id="{B405F4DC-B7CD-D463-FEE2-5B08FEDAC06C}"/>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64DFD785-EEF3-8623-6970-EBDA5DF11B1F}"/>
              </a:ext>
            </a:extLst>
          </p:cNvPr>
          <p:cNvSpPr txBox="1"/>
          <p:nvPr/>
        </p:nvSpPr>
        <p:spPr>
          <a:xfrm>
            <a:off x="1097280" y="758952"/>
            <a:ext cx="10058400" cy="356616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000" spc="-50">
                <a:solidFill>
                  <a:srgbClr val="FFFFFF"/>
                </a:solidFill>
                <a:latin typeface="+mj-lt"/>
                <a:ea typeface="+mj-ea"/>
                <a:cs typeface="+mj-cs"/>
              </a:rPr>
              <a:t>THANK YOU</a:t>
            </a:r>
          </a:p>
          <a:p>
            <a:pPr defTabSz="914400">
              <a:lnSpc>
                <a:spcPct val="90000"/>
              </a:lnSpc>
              <a:spcBef>
                <a:spcPct val="0"/>
              </a:spcBef>
              <a:spcAft>
                <a:spcPts val="600"/>
              </a:spcAft>
            </a:pPr>
            <a:r>
              <a:rPr lang="en-US" sz="8000" spc="-50">
                <a:solidFill>
                  <a:srgbClr val="FFFFFF"/>
                </a:solidFill>
                <a:latin typeface="+mj-lt"/>
                <a:ea typeface="+mj-ea"/>
                <a:cs typeface="+mj-cs"/>
              </a:rPr>
              <a:t>ANY QUESTION?</a:t>
            </a:r>
          </a:p>
        </p:txBody>
      </p:sp>
      <p:cxnSp>
        <p:nvCxnSpPr>
          <p:cNvPr id="76" name="Straight Connector 75">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814598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B198CCE2-4260-8E57-4F31-7613C4D5ED78}"/>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MOTIVATION</a:t>
            </a:r>
          </a:p>
        </p:txBody>
      </p:sp>
      <p:sp>
        <p:nvSpPr>
          <p:cNvPr id="3" name="TextBox 2">
            <a:extLst>
              <a:ext uri="{FF2B5EF4-FFF2-40B4-BE49-F238E27FC236}">
                <a16:creationId xmlns:a16="http://schemas.microsoft.com/office/drawing/2014/main" id="{6F6B02BA-9970-C332-612C-6C5BC4B0C407}"/>
              </a:ext>
            </a:extLst>
          </p:cNvPr>
          <p:cNvSpPr txBox="1"/>
          <p:nvPr/>
        </p:nvSpPr>
        <p:spPr>
          <a:xfrm>
            <a:off x="1096963" y="2675694"/>
            <a:ext cx="10058400" cy="3193294"/>
          </a:xfrm>
          <a:prstGeom prst="rect">
            <a:avLst/>
          </a:prstGeom>
        </p:spPr>
        <p:txBody>
          <a:bodyPr vert="horz" lIns="0" tIns="45720" rIns="0" bIns="45720" rtlCol="0">
            <a:normAutofit/>
          </a:bodyPr>
          <a:lstStyle/>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Unlocking the secrets behind billionaire wealth distribution inspires us to understand the engines of economic growth and innovation.</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Exploring the future scope of billionaire wealth distribution fuels our curiosity and empowers us to shape a more equitable and sustainable world.</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As we delve into the nuances of billionaire distribution across industries, we are driven by the profound belief that understanding these patterns can unlock pathways to greater equality and opportunity.</a:t>
            </a:r>
          </a:p>
          <a:p>
            <a:pPr defTabSz="914400">
              <a:spcAft>
                <a:spcPts val="600"/>
              </a:spcAft>
              <a:buFont typeface="Calibri" panose="020F0502020204030204" pitchFamily="34" charset="0"/>
            </a:pPr>
            <a:endParaRPr lang="en-US" dirty="0">
              <a:solidFill>
                <a:schemeClr val="tx1">
                  <a:lumMod val="75000"/>
                  <a:lumOff val="25000"/>
                </a:schemeClr>
              </a:solidFill>
            </a:endParaRP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6169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40268D1D-556A-7EA2-14AD-7CD922F3926F}"/>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a:solidFill>
                  <a:srgbClr val="FFFFFF"/>
                </a:solidFill>
                <a:latin typeface="+mj-lt"/>
                <a:ea typeface="+mj-ea"/>
                <a:cs typeface="+mj-cs"/>
              </a:rPr>
              <a:t>OBJECTIVE</a:t>
            </a:r>
          </a:p>
        </p:txBody>
      </p:sp>
      <p:sp>
        <p:nvSpPr>
          <p:cNvPr id="6" name="TextBox 5">
            <a:extLst>
              <a:ext uri="{FF2B5EF4-FFF2-40B4-BE49-F238E27FC236}">
                <a16:creationId xmlns:a16="http://schemas.microsoft.com/office/drawing/2014/main" id="{6B4034B5-A393-9C30-9A0B-838CE4CFACAE}"/>
              </a:ext>
            </a:extLst>
          </p:cNvPr>
          <p:cNvSpPr txBox="1"/>
          <p:nvPr/>
        </p:nvSpPr>
        <p:spPr>
          <a:xfrm>
            <a:off x="1096963" y="2675694"/>
            <a:ext cx="10058400" cy="3193294"/>
          </a:xfrm>
          <a:prstGeom prst="rect">
            <a:avLst/>
          </a:prstGeom>
        </p:spPr>
        <p:txBody>
          <a:bodyPr vert="horz" lIns="0" tIns="45720" rIns="0" bIns="45720" rtlCol="0">
            <a:normAutofit/>
          </a:bodyPr>
          <a:lstStyle/>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Show how billionaires money is spread across different business types and countries.</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Look at billionaires ages, genders, and where they were born to see if there are any patterns.</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Separate the billionaires who made their own money from those who inherited it from family.</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See how a country’s economy factors like GDP, prices, taxes, and education levels might impact billionaire wealth.</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Map out where in the world billionaires and their riches are located, and why they cluster in certain areas.</a:t>
            </a: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endParaRPr lang="en-US" dirty="0">
              <a:solidFill>
                <a:schemeClr val="tx1">
                  <a:lumMod val="75000"/>
                  <a:lumOff val="25000"/>
                </a:schemeClr>
              </a:solidFill>
            </a:endParaRP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145D009F-749E-9591-09C2-6349B40EFD7D}"/>
              </a:ext>
            </a:extLst>
          </p:cNvPr>
          <p:cNvSpPr txBox="1"/>
          <p:nvPr/>
        </p:nvSpPr>
        <p:spPr>
          <a:xfrm>
            <a:off x="732971" y="2971800"/>
            <a:ext cx="5805714"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5972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D76B9E7C-FD70-4DB9-F96F-808D7A0ACCD8}"/>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PROCESS FLOW</a:t>
            </a: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B94F318F-B22E-5E9D-A739-8E32E7635230}"/>
              </a:ext>
            </a:extLst>
          </p:cNvPr>
          <p:cNvPicPr>
            <a:picLocks noChangeAspect="1"/>
          </p:cNvPicPr>
          <p:nvPr/>
        </p:nvPicPr>
        <p:blipFill rotWithShape="1">
          <a:blip r:embed="rId2">
            <a:extLst>
              <a:ext uri="{28A0092B-C50C-407E-A947-70E740481C1C}">
                <a14:useLocalDpi xmlns:a14="http://schemas.microsoft.com/office/drawing/2010/main" val="0"/>
              </a:ext>
            </a:extLst>
          </a:blip>
          <a:srcRect t="24024" b="20571"/>
          <a:stretch/>
        </p:blipFill>
        <p:spPr>
          <a:xfrm>
            <a:off x="1469914" y="2338848"/>
            <a:ext cx="9252138" cy="3628104"/>
          </a:xfrm>
          <a:prstGeom prst="rect">
            <a:avLst/>
          </a:prstGeom>
        </p:spPr>
      </p:pic>
    </p:spTree>
    <p:extLst>
      <p:ext uri="{BB962C8B-B14F-4D97-AF65-F5344CB8AC3E}">
        <p14:creationId xmlns:p14="http://schemas.microsoft.com/office/powerpoint/2010/main" val="121693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FF50AE4D-C2E6-D16D-632E-A8A544EB447D}"/>
              </a:ext>
            </a:extLst>
          </p:cNvPr>
          <p:cNvSpPr txBox="1"/>
          <p:nvPr/>
        </p:nvSpPr>
        <p:spPr>
          <a:xfrm>
            <a:off x="1030514" y="263633"/>
            <a:ext cx="10175698" cy="1450757"/>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pPr>
            <a:endParaRPr lang="en-US" sz="4400" u="sng" spc="-50" dirty="0">
              <a:solidFill>
                <a:srgbClr val="FFFFFF"/>
              </a:solidFill>
              <a:latin typeface="+mj-lt"/>
              <a:ea typeface="+mj-ea"/>
              <a:cs typeface="+mj-cs"/>
            </a:endParaRPr>
          </a:p>
          <a:p>
            <a:pPr defTabSz="914400">
              <a:lnSpc>
                <a:spcPct val="90000"/>
              </a:lnSpc>
              <a:spcBef>
                <a:spcPct val="0"/>
              </a:spcBef>
              <a:spcAft>
                <a:spcPts val="600"/>
              </a:spcAft>
            </a:pPr>
            <a:r>
              <a:rPr lang="en-US" sz="4400" u="sng" spc="-50" dirty="0">
                <a:solidFill>
                  <a:srgbClr val="FFFFFF"/>
                </a:solidFill>
                <a:latin typeface="+mj-lt"/>
                <a:ea typeface="+mj-ea"/>
                <a:cs typeface="+mj-cs"/>
              </a:rPr>
              <a:t>BILLIONAIRES STATISTICS DATASET – 2023</a:t>
            </a:r>
            <a:endParaRPr lang="en-US" sz="4400" spc="-50" dirty="0">
              <a:solidFill>
                <a:srgbClr val="FFFFFF"/>
              </a:solidFill>
              <a:latin typeface="+mj-lt"/>
              <a:ea typeface="+mj-ea"/>
              <a:cs typeface="+mj-cs"/>
            </a:endParaRPr>
          </a:p>
          <a:p>
            <a:pPr marL="285750" indent="-285750" defTabSz="914400">
              <a:lnSpc>
                <a:spcPct val="90000"/>
              </a:lnSpc>
              <a:spcBef>
                <a:spcPct val="0"/>
              </a:spcBef>
              <a:spcAft>
                <a:spcPts val="600"/>
              </a:spcAft>
            </a:pPr>
            <a:endParaRPr lang="en-US" sz="4400" spc="-5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F02C0132-06CC-35E4-7403-7880B9742774}"/>
              </a:ext>
            </a:extLst>
          </p:cNvPr>
          <p:cNvSpPr txBox="1"/>
          <p:nvPr/>
        </p:nvSpPr>
        <p:spPr>
          <a:xfrm>
            <a:off x="979714" y="2168633"/>
            <a:ext cx="10175649" cy="3700355"/>
          </a:xfrm>
          <a:prstGeom prst="rect">
            <a:avLst/>
          </a:prstGeom>
        </p:spPr>
        <p:txBody>
          <a:bodyPr vert="horz" lIns="0" tIns="45720" rIns="0" bIns="45720" rtlCol="0">
            <a:normAutofit/>
          </a:bodyPr>
          <a:lstStyle/>
          <a:p>
            <a:pPr defTabSz="914400">
              <a:lnSpc>
                <a:spcPct val="90000"/>
              </a:lnSpc>
              <a:spcAft>
                <a:spcPts val="600"/>
              </a:spcAft>
              <a:buFont typeface="Calibri" panose="020F0502020204030204" pitchFamily="34" charset="0"/>
            </a:pPr>
            <a:endParaRPr lang="en-US" u="sng" dirty="0">
              <a:solidFill>
                <a:schemeClr val="tx1">
                  <a:lumMod val="75000"/>
                  <a:lumOff val="25000"/>
                </a:schemeClr>
              </a:solidFill>
            </a:endParaRPr>
          </a:p>
          <a:p>
            <a:pPr marL="285750" indent="-285750" defTabSz="914400">
              <a:lnSpc>
                <a:spcPct val="90000"/>
              </a:lnSpc>
              <a:spcAft>
                <a:spcPts val="600"/>
              </a:spcAft>
              <a:buFont typeface="Arial" panose="020B0604020202020204" pitchFamily="34" charset="0"/>
              <a:buChar char="•"/>
            </a:pPr>
            <a:r>
              <a:rPr lang="en-US" dirty="0">
                <a:solidFill>
                  <a:schemeClr val="tx1">
                    <a:lumMod val="75000"/>
                    <a:lumOff val="25000"/>
                  </a:schemeClr>
                </a:solidFill>
              </a:rPr>
              <a:t>This dataset contains statistics on the world’s billionaires, including information about their businesses, industries, and personal details. It provides insights into the wealth distribution, business sectors, and demographics of billionaires worldwide.</a:t>
            </a:r>
          </a:p>
          <a:p>
            <a:pPr defTabSz="914400">
              <a:lnSpc>
                <a:spcPct val="90000"/>
              </a:lnSpc>
              <a:spcAft>
                <a:spcPts val="600"/>
              </a:spcAft>
              <a:buFont typeface="Calibri" panose="020F0502020204030204" pitchFamily="34" charset="0"/>
            </a:pPr>
            <a:endParaRPr lang="en-US" dirty="0">
              <a:solidFill>
                <a:schemeClr val="tx1">
                  <a:lumMod val="75000"/>
                  <a:lumOff val="25000"/>
                </a:schemeClr>
              </a:solidFill>
            </a:endParaRPr>
          </a:p>
          <a:p>
            <a:pPr marL="285750" indent="-285750" defTabSz="914400">
              <a:lnSpc>
                <a:spcPct val="90000"/>
              </a:lnSpc>
              <a:spcAft>
                <a:spcPts val="600"/>
              </a:spcAft>
              <a:buFont typeface="Calibri" panose="020F0502020204030204" pitchFamily="34" charset="0"/>
              <a:buChar char="•"/>
            </a:pPr>
            <a:r>
              <a:rPr lang="en-US" dirty="0">
                <a:solidFill>
                  <a:schemeClr val="tx1">
                    <a:lumMod val="75000"/>
                    <a:lumOff val="25000"/>
                  </a:schemeClr>
                </a:solidFill>
              </a:rPr>
              <a:t>Dataset has include:</a:t>
            </a:r>
          </a:p>
          <a:p>
            <a:pPr marL="342900" indent="-342900" defTabSz="914400">
              <a:lnSpc>
                <a:spcPct val="90000"/>
              </a:lnSpc>
              <a:spcAft>
                <a:spcPts val="600"/>
              </a:spcAft>
              <a:buFont typeface="Calibri" panose="020F0502020204030204" pitchFamily="34" charset="0"/>
              <a:buAutoNum type="arabicPeriod"/>
            </a:pPr>
            <a:r>
              <a:rPr lang="en-US" b="1" dirty="0">
                <a:solidFill>
                  <a:schemeClr val="tx1">
                    <a:lumMod val="75000"/>
                    <a:lumOff val="25000"/>
                  </a:schemeClr>
                </a:solidFill>
              </a:rPr>
              <a:t>Individual Information</a:t>
            </a:r>
            <a:r>
              <a:rPr lang="en-US" dirty="0">
                <a:solidFill>
                  <a:schemeClr val="tx1">
                    <a:lumMod val="75000"/>
                    <a:lumOff val="25000"/>
                  </a:schemeClr>
                </a:solidFill>
              </a:rPr>
              <a:t>: Age, Country, City, Gender, First and Last name, Rank of the billionaires.</a:t>
            </a:r>
          </a:p>
          <a:p>
            <a:pPr marL="342900" indent="-342900" defTabSz="914400">
              <a:lnSpc>
                <a:spcPct val="90000"/>
              </a:lnSpc>
              <a:spcAft>
                <a:spcPts val="600"/>
              </a:spcAft>
              <a:buFont typeface="Calibri" panose="020F0502020204030204" pitchFamily="34" charset="0"/>
              <a:buAutoNum type="arabicPeriod"/>
            </a:pPr>
            <a:r>
              <a:rPr lang="en-US" b="1" dirty="0">
                <a:solidFill>
                  <a:schemeClr val="tx1">
                    <a:lumMod val="75000"/>
                    <a:lumOff val="25000"/>
                  </a:schemeClr>
                </a:solidFill>
              </a:rPr>
              <a:t>Company Information</a:t>
            </a:r>
            <a:r>
              <a:rPr lang="en-US" dirty="0">
                <a:solidFill>
                  <a:schemeClr val="tx1">
                    <a:lumMod val="75000"/>
                    <a:lumOff val="25000"/>
                  </a:schemeClr>
                </a:solidFill>
              </a:rPr>
              <a:t>: The dataset contains details about the company they founded or are associated with. This also includes industry, company name, and possibly financial metrics related to the company.</a:t>
            </a:r>
          </a:p>
          <a:p>
            <a:pPr marL="342900" indent="-342900" defTabSz="914400">
              <a:lnSpc>
                <a:spcPct val="90000"/>
              </a:lnSpc>
              <a:spcAft>
                <a:spcPts val="600"/>
              </a:spcAft>
              <a:buFont typeface="Calibri" panose="020F0502020204030204" pitchFamily="34" charset="0"/>
              <a:buAutoNum type="arabicPeriod"/>
            </a:pPr>
            <a:r>
              <a:rPr lang="en-US" b="1" dirty="0">
                <a:solidFill>
                  <a:schemeClr val="tx1">
                    <a:lumMod val="75000"/>
                    <a:lumOff val="25000"/>
                  </a:schemeClr>
                </a:solidFill>
              </a:rPr>
              <a:t>Wealth Metrics</a:t>
            </a:r>
            <a:r>
              <a:rPr lang="en-US" dirty="0">
                <a:solidFill>
                  <a:schemeClr val="tx1">
                    <a:lumMod val="75000"/>
                    <a:lumOff val="25000"/>
                  </a:schemeClr>
                </a:solidFill>
              </a:rPr>
              <a:t>: Information on their Net worth, the source of their wealth (e.g., Inherited, self-made)</a:t>
            </a:r>
          </a:p>
          <a:p>
            <a:pPr marL="342900" indent="-342900" defTabSz="914400">
              <a:lnSpc>
                <a:spcPct val="90000"/>
              </a:lnSpc>
              <a:spcAft>
                <a:spcPts val="600"/>
              </a:spcAft>
              <a:buFont typeface="Calibri" panose="020F0502020204030204" pitchFamily="34" charset="0"/>
              <a:buAutoNum type="arabicPeriod"/>
            </a:pPr>
            <a:r>
              <a:rPr lang="en-US" b="1" dirty="0">
                <a:solidFill>
                  <a:schemeClr val="tx1">
                    <a:lumMod val="75000"/>
                    <a:lumOff val="25000"/>
                  </a:schemeClr>
                </a:solidFill>
              </a:rPr>
              <a:t>Geographical Data</a:t>
            </a:r>
            <a:r>
              <a:rPr lang="en-US" dirty="0">
                <a:solidFill>
                  <a:schemeClr val="tx1">
                    <a:lumMod val="75000"/>
                    <a:lumOff val="25000"/>
                  </a:schemeClr>
                </a:solidFill>
              </a:rPr>
              <a:t>: Details about where the billionaires reside or where their primary business interests are located. This could also include information about the countries or regions where they operate.</a:t>
            </a:r>
          </a:p>
          <a:p>
            <a:pPr defTabSz="914400">
              <a:lnSpc>
                <a:spcPct val="90000"/>
              </a:lnSpc>
              <a:spcAft>
                <a:spcPts val="600"/>
              </a:spcAft>
              <a:buFont typeface="Calibri" panose="020F0502020204030204" pitchFamily="34" charset="0"/>
            </a:pPr>
            <a:endParaRPr lang="en-US" dirty="0">
              <a:solidFill>
                <a:schemeClr val="tx1">
                  <a:lumMod val="75000"/>
                  <a:lumOff val="25000"/>
                </a:schemeClr>
              </a:solidFill>
            </a:endParaRP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6914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76F57B-120E-6704-463C-FBF7C968FEB9}"/>
              </a:ext>
            </a:extLst>
          </p:cNvPr>
          <p:cNvPicPr>
            <a:picLocks noChangeAspect="1"/>
          </p:cNvPicPr>
          <p:nvPr/>
        </p:nvPicPr>
        <p:blipFill>
          <a:blip r:embed="rId2"/>
          <a:stretch>
            <a:fillRect/>
          </a:stretch>
        </p:blipFill>
        <p:spPr>
          <a:xfrm>
            <a:off x="388553" y="718457"/>
            <a:ext cx="5503813" cy="5181600"/>
          </a:xfrm>
          <a:prstGeom prst="rect">
            <a:avLst/>
          </a:prstGeom>
        </p:spPr>
      </p:pic>
      <p:sp>
        <p:nvSpPr>
          <p:cNvPr id="4" name="TextBox 3">
            <a:extLst>
              <a:ext uri="{FF2B5EF4-FFF2-40B4-BE49-F238E27FC236}">
                <a16:creationId xmlns:a16="http://schemas.microsoft.com/office/drawing/2014/main" id="{7ADE2EFC-3EC7-4848-ADA8-1A342E54058A}"/>
              </a:ext>
            </a:extLst>
          </p:cNvPr>
          <p:cNvSpPr txBox="1"/>
          <p:nvPr/>
        </p:nvSpPr>
        <p:spPr>
          <a:xfrm>
            <a:off x="5892366" y="885371"/>
            <a:ext cx="611094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6200545-588F-D80E-17FC-E31764409435}"/>
              </a:ext>
            </a:extLst>
          </p:cNvPr>
          <p:cNvSpPr txBox="1"/>
          <p:nvPr/>
        </p:nvSpPr>
        <p:spPr>
          <a:xfrm>
            <a:off x="5748553" y="1421617"/>
            <a:ext cx="605489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the United States, the number of self-made billionaires surpasses 500, with 214 billionaires who did not achieve their wealth independently. </a:t>
            </a:r>
          </a:p>
          <a:p>
            <a:pPr marL="285750" indent="-285750">
              <a:buFont typeface="Arial" panose="020B0604020202020204" pitchFamily="34" charset="0"/>
              <a:buChar char="•"/>
            </a:pPr>
            <a:r>
              <a:rPr lang="en-US" dirty="0"/>
              <a:t>China follows closely with a total of 506 self-made billionaires. </a:t>
            </a:r>
            <a:r>
              <a:rPr lang="en-US" b="1" dirty="0"/>
              <a:t>Notably, all 79 billionaires in Russia are self-made. </a:t>
            </a:r>
          </a:p>
          <a:p>
            <a:pPr marL="285750" indent="-285750">
              <a:buFont typeface="Arial" panose="020B0604020202020204" pitchFamily="34" charset="0"/>
              <a:buChar char="•"/>
            </a:pPr>
            <a:r>
              <a:rPr lang="en-US" dirty="0"/>
              <a:t>Additionally, among the top 10 countries Italy, Germany, and India stand out with a lower count of self-made billionaires compared to those who attained their wealth through means other than self-initiation.</a:t>
            </a:r>
          </a:p>
        </p:txBody>
      </p:sp>
    </p:spTree>
    <p:extLst>
      <p:ext uri="{BB962C8B-B14F-4D97-AF65-F5344CB8AC3E}">
        <p14:creationId xmlns:p14="http://schemas.microsoft.com/office/powerpoint/2010/main" val="289025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8B845C50-DDD9-54BC-B492-EE92E3450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69443" cy="6378315"/>
          </a:xfrm>
          <a:prstGeom prst="rect">
            <a:avLst/>
          </a:prstGeom>
        </p:spPr>
      </p:pic>
      <p:sp>
        <p:nvSpPr>
          <p:cNvPr id="4" name="TextBox 3">
            <a:extLst>
              <a:ext uri="{FF2B5EF4-FFF2-40B4-BE49-F238E27FC236}">
                <a16:creationId xmlns:a16="http://schemas.microsoft.com/office/drawing/2014/main" id="{8A9FC47F-79C0-473C-DB7F-BE6A02C52886}"/>
              </a:ext>
            </a:extLst>
          </p:cNvPr>
          <p:cNvSpPr txBox="1"/>
          <p:nvPr/>
        </p:nvSpPr>
        <p:spPr>
          <a:xfrm>
            <a:off x="8559150" y="2034995"/>
            <a:ext cx="3331564"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graph represents the distribution of billionaires across different industries. Each bar on the graph corresponds to a specific industry, and the height of the bar indicates the number of billionaires associated with that industry.</a:t>
            </a:r>
          </a:p>
        </p:txBody>
      </p:sp>
    </p:spTree>
    <p:extLst>
      <p:ext uri="{BB962C8B-B14F-4D97-AF65-F5344CB8AC3E}">
        <p14:creationId xmlns:p14="http://schemas.microsoft.com/office/powerpoint/2010/main" val="91310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pie chart&#10;&#10;Description automatically generated">
            <a:extLst>
              <a:ext uri="{FF2B5EF4-FFF2-40B4-BE49-F238E27FC236}">
                <a16:creationId xmlns:a16="http://schemas.microsoft.com/office/drawing/2014/main" id="{A08A6C7D-4DB8-C51F-1584-E4CF9A005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19540" cy="6077512"/>
          </a:xfrm>
          <a:prstGeom prst="rect">
            <a:avLst/>
          </a:prstGeom>
        </p:spPr>
      </p:pic>
      <p:sp>
        <p:nvSpPr>
          <p:cNvPr id="4" name="TextBox 3">
            <a:extLst>
              <a:ext uri="{FF2B5EF4-FFF2-40B4-BE49-F238E27FC236}">
                <a16:creationId xmlns:a16="http://schemas.microsoft.com/office/drawing/2014/main" id="{9FB8A80A-57CF-559B-759E-B8F9EDE70CD9}"/>
              </a:ext>
            </a:extLst>
          </p:cNvPr>
          <p:cNvSpPr txBox="1"/>
          <p:nvPr/>
        </p:nvSpPr>
        <p:spPr>
          <a:xfrm>
            <a:off x="8562311" y="1616480"/>
            <a:ext cx="328917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given pie chart illustrating the percentage of tax revenue contributed by billionaires to each country's GDP.</a:t>
            </a:r>
          </a:p>
          <a:p>
            <a:pPr marL="285750" indent="-285750" algn="just">
              <a:buFont typeface="Arial" panose="020B0604020202020204" pitchFamily="34" charset="0"/>
              <a:buChar char="•"/>
            </a:pPr>
            <a:r>
              <a:rPr lang="en-US" dirty="0"/>
              <a:t>Each slice of the pie represents a country, and the size of the slice corresponds to the percentage of tax revenue contributed by billionaires to that country's GDP.</a:t>
            </a:r>
          </a:p>
        </p:txBody>
      </p:sp>
    </p:spTree>
    <p:extLst>
      <p:ext uri="{BB962C8B-B14F-4D97-AF65-F5344CB8AC3E}">
        <p14:creationId xmlns:p14="http://schemas.microsoft.com/office/powerpoint/2010/main" val="59265638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TM03457485[[fn=Mesh]]</Template>
  <TotalTime>2688</TotalTime>
  <Words>1467</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Tw Cen MT</vt:lpstr>
      <vt:lpstr>RetrospectVTI</vt:lpstr>
      <vt:lpstr>Comprehensive Analysis of Billionaires Wealth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Analysis of Billionaires Wealth</dc:title>
  <dc:creator>Darpan Jiyani</dc:creator>
  <cp:lastModifiedBy>Darpan Jiyani</cp:lastModifiedBy>
  <cp:revision>11</cp:revision>
  <dcterms:created xsi:type="dcterms:W3CDTF">2024-04-07T21:34:37Z</dcterms:created>
  <dcterms:modified xsi:type="dcterms:W3CDTF">2024-05-14T02:49:20Z</dcterms:modified>
</cp:coreProperties>
</file>