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8" r:id="rId1"/>
  </p:sldMasterIdLst>
  <p:sldIdLst>
    <p:sldId id="256" r:id="rId2"/>
    <p:sldId id="257" r:id="rId3"/>
    <p:sldId id="258" r:id="rId4"/>
    <p:sldId id="259" r:id="rId5"/>
    <p:sldId id="260" r:id="rId6"/>
    <p:sldId id="264" r:id="rId7"/>
    <p:sldId id="263" r:id="rId8"/>
    <p:sldId id="261" r:id="rId9"/>
    <p:sldId id="262" r:id="rId10"/>
    <p:sldId id="265" r:id="rId11"/>
    <p:sldId id="266" r:id="rId12"/>
    <p:sldId id="271" r:id="rId13"/>
    <p:sldId id="270" r:id="rId14"/>
    <p:sldId id="272" r:id="rId15"/>
    <p:sldId id="269" r:id="rId16"/>
    <p:sldId id="267"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11" autoAdjust="0"/>
    <p:restoredTop sz="94660"/>
  </p:normalViewPr>
  <p:slideViewPr>
    <p:cSldViewPr snapToGrid="0">
      <p:cViewPr varScale="1">
        <p:scale>
          <a:sx n="119" d="100"/>
          <a:sy n="119" d="100"/>
        </p:scale>
        <p:origin x="96" y="2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4/8/2024</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487328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4/8/2024</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251296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4/8/2024</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69700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4/8/2024</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923482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4/8/2024</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505366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4/8/2024</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148550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4/8/2024</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9808967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4/8/2024</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315893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4/8/2024</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205366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4/8/2024</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2968146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4/8/2024</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160200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smtClean="0"/>
              <a:t>4/8/2024</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9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97127358"/>
      </p:ext>
    </p:extLst>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1" r:id="rId6"/>
    <p:sldLayoutId id="2147483787" r:id="rId7"/>
    <p:sldLayoutId id="2147483788" r:id="rId8"/>
    <p:sldLayoutId id="2147483789" r:id="rId9"/>
    <p:sldLayoutId id="2147483790" r:id="rId10"/>
    <p:sldLayoutId id="2147483792" r:id="rId11"/>
  </p:sldLayoutIdLst>
  <p:hf sldNum="0" hdr="0" ftr="0" dt="0"/>
  <p:txStyles>
    <p:titleStyle>
      <a:lvl1pPr algn="l" defTabSz="914400" rtl="0" eaLnBrk="1" latinLnBrk="0" hangingPunct="1">
        <a:lnSpc>
          <a:spcPct val="80000"/>
        </a:lnSpc>
        <a:spcBef>
          <a:spcPct val="0"/>
        </a:spcBef>
        <a:buNone/>
        <a:defRPr sz="54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23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10000"/>
        </a:lnSpc>
        <a:spcBef>
          <a:spcPts val="200"/>
        </a:spcBef>
        <a:spcAft>
          <a:spcPts val="400"/>
        </a:spcAft>
        <a:buClrTx/>
        <a:buFont typeface="Calibri" pitchFamily="34" charset="0"/>
        <a:buChar char="◦"/>
        <a:defRPr sz="21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1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1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1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3" name="Rectangle 82">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84" name="Straight Connector 83">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85" name="Rectangle 84">
            <a:extLst>
              <a:ext uri="{FF2B5EF4-FFF2-40B4-BE49-F238E27FC236}">
                <a16:creationId xmlns:a16="http://schemas.microsoft.com/office/drawing/2014/main" id="{B0E58038-8ACE-4AD9-B404-25C603550D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descr="A web of dots connected">
            <a:extLst>
              <a:ext uri="{FF2B5EF4-FFF2-40B4-BE49-F238E27FC236}">
                <a16:creationId xmlns:a16="http://schemas.microsoft.com/office/drawing/2014/main" id="{6ED2E4F4-FEF2-F4ED-9C12-59E80929164E}"/>
              </a:ext>
            </a:extLst>
          </p:cNvPr>
          <p:cNvPicPr>
            <a:picLocks noChangeAspect="1"/>
          </p:cNvPicPr>
          <p:nvPr/>
        </p:nvPicPr>
        <p:blipFill rotWithShape="1">
          <a:blip r:embed="rId2">
            <a:alphaModFix amt="35000"/>
          </a:blip>
          <a:srcRect l="19699" r="746" b="1"/>
          <a:stretch/>
        </p:blipFill>
        <p:spPr>
          <a:xfrm>
            <a:off x="20" y="10"/>
            <a:ext cx="12191980" cy="6857990"/>
          </a:xfrm>
          <a:prstGeom prst="rect">
            <a:avLst/>
          </a:prstGeom>
        </p:spPr>
      </p:pic>
      <p:sp>
        <p:nvSpPr>
          <p:cNvPr id="2" name="Title 1">
            <a:extLst>
              <a:ext uri="{FF2B5EF4-FFF2-40B4-BE49-F238E27FC236}">
                <a16:creationId xmlns:a16="http://schemas.microsoft.com/office/drawing/2014/main" id="{0DA89BBE-1F57-F316-7B3A-30683B829A60}"/>
              </a:ext>
            </a:extLst>
          </p:cNvPr>
          <p:cNvSpPr>
            <a:spLocks noGrp="1"/>
          </p:cNvSpPr>
          <p:nvPr>
            <p:ph type="ctrTitle"/>
          </p:nvPr>
        </p:nvSpPr>
        <p:spPr>
          <a:xfrm>
            <a:off x="1097280" y="286603"/>
            <a:ext cx="10058400" cy="1450757"/>
          </a:xfrm>
        </p:spPr>
        <p:txBody>
          <a:bodyPr vert="horz" lIns="91440" tIns="45720" rIns="91440" bIns="45720" rtlCol="0" anchor="b">
            <a:noAutofit/>
          </a:bodyPr>
          <a:lstStyle/>
          <a:p>
            <a:r>
              <a:rPr lang="en-US" sz="5400" b="1" dirty="0">
                <a:solidFill>
                  <a:schemeClr val="tx1">
                    <a:lumMod val="75000"/>
                    <a:lumOff val="25000"/>
                  </a:schemeClr>
                </a:solidFill>
              </a:rPr>
              <a:t>Comprehensive Analysis of Billionaires Wealth</a:t>
            </a:r>
          </a:p>
        </p:txBody>
      </p:sp>
      <p:cxnSp>
        <p:nvCxnSpPr>
          <p:cNvPr id="86" name="Straight Connector 85">
            <a:extLst>
              <a:ext uri="{FF2B5EF4-FFF2-40B4-BE49-F238E27FC236}">
                <a16:creationId xmlns:a16="http://schemas.microsoft.com/office/drawing/2014/main" id="{38A34772-9011-42B5-AA63-FD6DEC92EE7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910746"/>
            <a:ext cx="996696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AA0811DB-C1EF-82B5-8986-CE9DEBCE74F2}"/>
              </a:ext>
            </a:extLst>
          </p:cNvPr>
          <p:cNvSpPr>
            <a:spLocks noGrp="1"/>
          </p:cNvSpPr>
          <p:nvPr>
            <p:ph type="subTitle" idx="1"/>
          </p:nvPr>
        </p:nvSpPr>
        <p:spPr>
          <a:xfrm>
            <a:off x="1097280" y="2108201"/>
            <a:ext cx="10058400" cy="3760891"/>
          </a:xfrm>
        </p:spPr>
        <p:txBody>
          <a:bodyPr vert="horz" lIns="0" tIns="45720" rIns="0" bIns="45720" rtlCol="0">
            <a:normAutofit/>
          </a:bodyPr>
          <a:lstStyle/>
          <a:p>
            <a:pPr>
              <a:lnSpc>
                <a:spcPct val="100000"/>
              </a:lnSpc>
              <a:buFont typeface="Calibri" panose="020F0502020204030204" pitchFamily="34" charset="0"/>
              <a:buChar char="•"/>
            </a:pPr>
            <a:r>
              <a:rPr lang="en-US" dirty="0">
                <a:solidFill>
                  <a:schemeClr val="tx1">
                    <a:lumMod val="75000"/>
                    <a:lumOff val="25000"/>
                  </a:schemeClr>
                </a:solidFill>
              </a:rPr>
              <a:t>Group 1: team members</a:t>
            </a:r>
          </a:p>
          <a:p>
            <a:pPr>
              <a:lnSpc>
                <a:spcPct val="100000"/>
              </a:lnSpc>
              <a:buFont typeface="Calibri" panose="020F0502020204030204" pitchFamily="34" charset="0"/>
              <a:buChar char="•"/>
            </a:pPr>
            <a:r>
              <a:rPr lang="en-US" dirty="0" err="1">
                <a:solidFill>
                  <a:schemeClr val="tx1">
                    <a:lumMod val="75000"/>
                    <a:lumOff val="25000"/>
                  </a:schemeClr>
                </a:solidFill>
              </a:rPr>
              <a:t>Darpankumar</a:t>
            </a:r>
            <a:r>
              <a:rPr lang="en-US" dirty="0">
                <a:solidFill>
                  <a:schemeClr val="tx1">
                    <a:lumMod val="75000"/>
                    <a:lumOff val="25000"/>
                  </a:schemeClr>
                </a:solidFill>
              </a:rPr>
              <a:t> jiyani  017536623</a:t>
            </a:r>
          </a:p>
          <a:p>
            <a:pPr>
              <a:lnSpc>
                <a:spcPct val="100000"/>
              </a:lnSpc>
              <a:buFont typeface="Calibri" panose="020F0502020204030204" pitchFamily="34" charset="0"/>
              <a:buChar char="•"/>
            </a:pPr>
            <a:r>
              <a:rPr lang="en-US" dirty="0">
                <a:solidFill>
                  <a:schemeClr val="tx1">
                    <a:lumMod val="75000"/>
                    <a:lumOff val="25000"/>
                  </a:schemeClr>
                </a:solidFill>
              </a:rPr>
              <a:t>Kush </a:t>
            </a:r>
            <a:r>
              <a:rPr lang="en-US" dirty="0" err="1">
                <a:solidFill>
                  <a:schemeClr val="tx1">
                    <a:lumMod val="75000"/>
                    <a:lumOff val="25000"/>
                  </a:schemeClr>
                </a:solidFill>
              </a:rPr>
              <a:t>bindal</a:t>
            </a:r>
            <a:r>
              <a:rPr lang="en-US" dirty="0">
                <a:solidFill>
                  <a:schemeClr val="tx1">
                    <a:lumMod val="75000"/>
                    <a:lumOff val="25000"/>
                  </a:schemeClr>
                </a:solidFill>
              </a:rPr>
              <a:t>              017441359</a:t>
            </a:r>
          </a:p>
          <a:p>
            <a:pPr>
              <a:lnSpc>
                <a:spcPct val="100000"/>
              </a:lnSpc>
              <a:buFont typeface="Calibri" panose="020F0502020204030204" pitchFamily="34" charset="0"/>
              <a:buChar char="•"/>
            </a:pPr>
            <a:r>
              <a:rPr lang="en-US" dirty="0">
                <a:solidFill>
                  <a:schemeClr val="tx1">
                    <a:lumMod val="75000"/>
                    <a:lumOff val="25000"/>
                  </a:schemeClr>
                </a:solidFill>
              </a:rPr>
              <a:t>Dhruv </a:t>
            </a:r>
            <a:r>
              <a:rPr lang="en-US" dirty="0" err="1">
                <a:solidFill>
                  <a:schemeClr val="tx1">
                    <a:lumMod val="75000"/>
                    <a:lumOff val="25000"/>
                  </a:schemeClr>
                </a:solidFill>
              </a:rPr>
              <a:t>patel</a:t>
            </a:r>
            <a:r>
              <a:rPr lang="en-US" dirty="0">
                <a:solidFill>
                  <a:schemeClr val="tx1">
                    <a:lumMod val="75000"/>
                    <a:lumOff val="25000"/>
                  </a:schemeClr>
                </a:solidFill>
              </a:rPr>
              <a:t>              017507100</a:t>
            </a:r>
          </a:p>
          <a:p>
            <a:pPr>
              <a:lnSpc>
                <a:spcPct val="100000"/>
              </a:lnSpc>
              <a:buFont typeface="Calibri" panose="020F0502020204030204" pitchFamily="34" charset="0"/>
              <a:buChar char="•"/>
            </a:pPr>
            <a:r>
              <a:rPr lang="en-US" dirty="0">
                <a:solidFill>
                  <a:schemeClr val="tx1">
                    <a:lumMod val="75000"/>
                    <a:lumOff val="25000"/>
                  </a:schemeClr>
                </a:solidFill>
              </a:rPr>
              <a:t>Shobhita </a:t>
            </a:r>
            <a:r>
              <a:rPr lang="en-US" dirty="0" err="1">
                <a:solidFill>
                  <a:schemeClr val="tx1">
                    <a:lumMod val="75000"/>
                    <a:lumOff val="25000"/>
                  </a:schemeClr>
                </a:solidFill>
              </a:rPr>
              <a:t>agrawal</a:t>
            </a:r>
            <a:r>
              <a:rPr lang="en-US" dirty="0">
                <a:solidFill>
                  <a:schemeClr val="tx1">
                    <a:lumMod val="75000"/>
                    <a:lumOff val="25000"/>
                  </a:schemeClr>
                </a:solidFill>
              </a:rPr>
              <a:t>    017552795</a:t>
            </a:r>
          </a:p>
        </p:txBody>
      </p:sp>
      <p:sp>
        <p:nvSpPr>
          <p:cNvPr id="87" name="Rectangle 86">
            <a:extLst>
              <a:ext uri="{FF2B5EF4-FFF2-40B4-BE49-F238E27FC236}">
                <a16:creationId xmlns:a16="http://schemas.microsoft.com/office/drawing/2014/main" id="{82BCDE19-2810-4337-9C49-8589C42176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233724146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oogle Shape;63;p14">
            <a:extLst>
              <a:ext uri="{FF2B5EF4-FFF2-40B4-BE49-F238E27FC236}">
                <a16:creationId xmlns:a16="http://schemas.microsoft.com/office/drawing/2014/main" id="{F1D1C0D1-3D93-56AD-AD1F-1E394E252535}"/>
              </a:ext>
            </a:extLst>
          </p:cNvPr>
          <p:cNvPicPr preferRelativeResize="0"/>
          <p:nvPr/>
        </p:nvPicPr>
        <p:blipFill>
          <a:blip r:embed="rId2">
            <a:alphaModFix/>
          </a:blip>
          <a:stretch>
            <a:fillRect/>
          </a:stretch>
        </p:blipFill>
        <p:spPr>
          <a:xfrm>
            <a:off x="52466" y="-1"/>
            <a:ext cx="11947160" cy="4272197"/>
          </a:xfrm>
          <a:prstGeom prst="rect">
            <a:avLst/>
          </a:prstGeom>
          <a:noFill/>
          <a:ln>
            <a:noFill/>
          </a:ln>
        </p:spPr>
      </p:pic>
      <p:sp>
        <p:nvSpPr>
          <p:cNvPr id="4" name="Google Shape;62;p14">
            <a:extLst>
              <a:ext uri="{FF2B5EF4-FFF2-40B4-BE49-F238E27FC236}">
                <a16:creationId xmlns:a16="http://schemas.microsoft.com/office/drawing/2014/main" id="{551C71ED-9138-2725-84A6-1DDF03618DC2}"/>
              </a:ext>
            </a:extLst>
          </p:cNvPr>
          <p:cNvSpPr txBox="1">
            <a:spLocks/>
          </p:cNvSpPr>
          <p:nvPr/>
        </p:nvSpPr>
        <p:spPr>
          <a:xfrm>
            <a:off x="704607" y="4272196"/>
            <a:ext cx="10889700" cy="1781700"/>
          </a:xfrm>
          <a:prstGeom prst="rect">
            <a:avLst/>
          </a:prstGeom>
        </p:spPr>
        <p:txBody>
          <a:bodyPr spcFirstLastPara="1" wrap="square" lIns="91425" tIns="91425" rIns="91425" bIns="91425" anchor="t" anchorCtr="0">
            <a:no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23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10000"/>
              </a:lnSpc>
              <a:spcBef>
                <a:spcPts val="200"/>
              </a:spcBef>
              <a:spcAft>
                <a:spcPts val="400"/>
              </a:spcAft>
              <a:buClrTx/>
              <a:buFont typeface="Calibri" pitchFamily="34" charset="0"/>
              <a:buChar char="◦"/>
              <a:defRPr sz="21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1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1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1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nSpc>
                <a:spcPct val="105000"/>
              </a:lnSpc>
              <a:spcBef>
                <a:spcPts val="0"/>
              </a:spcBef>
              <a:spcAft>
                <a:spcPts val="0"/>
              </a:spcAft>
              <a:buSzPts val="605"/>
              <a:buFont typeface="Calibri" panose="020F0502020204030204" pitchFamily="34" charset="0"/>
              <a:buNone/>
            </a:pPr>
            <a:r>
              <a:rPr lang="en-US" sz="1400" b="1" dirty="0"/>
              <a:t>Sectoral Comparison: </a:t>
            </a:r>
            <a:r>
              <a:rPr lang="en-US" sz="1400" dirty="0"/>
              <a:t>Quickly compare the contribution of various industries or countries to the total billionaire wealth over time.</a:t>
            </a:r>
          </a:p>
          <a:p>
            <a:pPr marL="0" indent="0">
              <a:lnSpc>
                <a:spcPct val="105000"/>
              </a:lnSpc>
              <a:spcAft>
                <a:spcPts val="0"/>
              </a:spcAft>
              <a:buSzPts val="605"/>
              <a:buFont typeface="Calibri" panose="020F0502020204030204" pitchFamily="34" charset="0"/>
              <a:buNone/>
            </a:pPr>
            <a:r>
              <a:rPr lang="en-US" sz="1400" b="1" dirty="0"/>
              <a:t>Dominant Sectors or Countries: </a:t>
            </a:r>
            <a:r>
              <a:rPr lang="en-US" sz="1400" dirty="0"/>
              <a:t>Identify industries or countries with highest wealth concentration by observing the areas with the tallest stacks in chart.</a:t>
            </a:r>
          </a:p>
          <a:p>
            <a:pPr marL="0" indent="0">
              <a:lnSpc>
                <a:spcPct val="105000"/>
              </a:lnSpc>
              <a:spcAft>
                <a:spcPts val="0"/>
              </a:spcAft>
              <a:buSzPts val="605"/>
              <a:buFont typeface="Calibri" panose="020F0502020204030204" pitchFamily="34" charset="0"/>
              <a:buNone/>
            </a:pPr>
            <a:r>
              <a:rPr lang="en-US" sz="1400" b="1" dirty="0"/>
              <a:t>Sectoral Trends: </a:t>
            </a:r>
            <a:r>
              <a:rPr lang="en-US" sz="1400" dirty="0"/>
              <a:t>Track changes in the distribution of billionaire wealth across industries or countries over time, highlighting shifts or transitions in wealth distribution patterns.</a:t>
            </a:r>
          </a:p>
          <a:p>
            <a:pPr marL="0" indent="0">
              <a:lnSpc>
                <a:spcPct val="105000"/>
              </a:lnSpc>
              <a:spcAft>
                <a:spcPts val="1200"/>
              </a:spcAft>
              <a:buSzPts val="605"/>
              <a:buFont typeface="Calibri" panose="020F0502020204030204" pitchFamily="34" charset="0"/>
              <a:buNone/>
            </a:pPr>
            <a:r>
              <a:rPr lang="en-US" sz="1400" b="1" dirty="0"/>
              <a:t>Relative Wealth Distribution: </a:t>
            </a:r>
            <a:r>
              <a:rPr lang="en-US" sz="1400" dirty="0"/>
              <a:t>Understand the relative importance of different sectors or countries in terms of their contribution to the overall billionaire wealth landscape.</a:t>
            </a:r>
          </a:p>
        </p:txBody>
      </p:sp>
    </p:spTree>
    <p:extLst>
      <p:ext uri="{BB962C8B-B14F-4D97-AF65-F5344CB8AC3E}">
        <p14:creationId xmlns:p14="http://schemas.microsoft.com/office/powerpoint/2010/main" val="41289876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oogle Shape;70;p15">
            <a:extLst>
              <a:ext uri="{FF2B5EF4-FFF2-40B4-BE49-F238E27FC236}">
                <a16:creationId xmlns:a16="http://schemas.microsoft.com/office/drawing/2014/main" id="{7227FD6E-220A-5CC3-63C7-3574D3012E0D}"/>
              </a:ext>
            </a:extLst>
          </p:cNvPr>
          <p:cNvPicPr preferRelativeResize="0"/>
          <p:nvPr/>
        </p:nvPicPr>
        <p:blipFill>
          <a:blip r:embed="rId2">
            <a:alphaModFix/>
          </a:blip>
          <a:stretch>
            <a:fillRect/>
          </a:stretch>
        </p:blipFill>
        <p:spPr>
          <a:xfrm>
            <a:off x="0" y="405792"/>
            <a:ext cx="7323761" cy="5350429"/>
          </a:xfrm>
          <a:prstGeom prst="rect">
            <a:avLst/>
          </a:prstGeom>
          <a:noFill/>
          <a:ln>
            <a:noFill/>
          </a:ln>
        </p:spPr>
      </p:pic>
      <p:sp>
        <p:nvSpPr>
          <p:cNvPr id="4" name="TextBox 3">
            <a:extLst>
              <a:ext uri="{FF2B5EF4-FFF2-40B4-BE49-F238E27FC236}">
                <a16:creationId xmlns:a16="http://schemas.microsoft.com/office/drawing/2014/main" id="{C9A231E6-3039-C1BB-C263-59EC553D2594}"/>
              </a:ext>
            </a:extLst>
          </p:cNvPr>
          <p:cNvSpPr txBox="1"/>
          <p:nvPr/>
        </p:nvSpPr>
        <p:spPr>
          <a:xfrm>
            <a:off x="7618750" y="771993"/>
            <a:ext cx="3713814" cy="4247317"/>
          </a:xfrm>
          <a:prstGeom prst="rect">
            <a:avLst/>
          </a:prstGeom>
          <a:noFill/>
        </p:spPr>
        <p:txBody>
          <a:bodyPr wrap="square" rtlCol="0">
            <a:spAutoFit/>
          </a:bodyPr>
          <a:lstStyle/>
          <a:p>
            <a:pPr marL="130810" lvl="0" algn="l" rtl="0">
              <a:spcBef>
                <a:spcPts val="0"/>
              </a:spcBef>
              <a:spcAft>
                <a:spcPts val="0"/>
              </a:spcAft>
              <a:buSzPct val="100000"/>
            </a:pPr>
            <a:r>
              <a:rPr lang="en-US" b="1" dirty="0"/>
              <a:t>Comparison: </a:t>
            </a:r>
            <a:r>
              <a:rPr lang="en-US" dirty="0"/>
              <a:t>Quickly compare the percentage of wealth held by different industries.</a:t>
            </a:r>
          </a:p>
          <a:p>
            <a:pPr marL="457200" lvl="0" indent="0" algn="l" rtl="0">
              <a:spcBef>
                <a:spcPts val="0"/>
              </a:spcBef>
              <a:spcAft>
                <a:spcPts val="0"/>
              </a:spcAft>
              <a:buNone/>
            </a:pPr>
            <a:endParaRPr lang="en-US" b="1" dirty="0"/>
          </a:p>
          <a:p>
            <a:pPr marL="130810" lvl="0" algn="l" rtl="0">
              <a:spcBef>
                <a:spcPts val="0"/>
              </a:spcBef>
              <a:spcAft>
                <a:spcPts val="0"/>
              </a:spcAft>
              <a:buSzPct val="100000"/>
            </a:pPr>
            <a:r>
              <a:rPr lang="en-US" b="1" dirty="0"/>
              <a:t>Dominant Sectors: </a:t>
            </a:r>
            <a:r>
              <a:rPr lang="en-US" dirty="0"/>
              <a:t>Identify industries with the highest wealth concentration.</a:t>
            </a:r>
          </a:p>
          <a:p>
            <a:pPr marL="457200" lvl="0" indent="0" algn="l" rtl="0">
              <a:spcBef>
                <a:spcPts val="0"/>
              </a:spcBef>
              <a:spcAft>
                <a:spcPts val="0"/>
              </a:spcAft>
              <a:buNone/>
            </a:pPr>
            <a:endParaRPr lang="en-US" b="1" dirty="0"/>
          </a:p>
          <a:p>
            <a:pPr marL="130810" lvl="0" algn="l" rtl="0">
              <a:spcBef>
                <a:spcPts val="0"/>
              </a:spcBef>
              <a:spcAft>
                <a:spcPts val="0"/>
              </a:spcAft>
              <a:buSzPct val="100000"/>
            </a:pPr>
            <a:r>
              <a:rPr lang="en-US" b="1" dirty="0"/>
              <a:t>Relative Importance: </a:t>
            </a:r>
            <a:r>
              <a:rPr lang="en-US" dirty="0"/>
              <a:t>Understand the significance of each industry in the billionaire wealth landscape.</a:t>
            </a:r>
          </a:p>
          <a:p>
            <a:pPr marL="457200" lvl="0" indent="0" algn="l" rtl="0">
              <a:spcBef>
                <a:spcPts val="0"/>
              </a:spcBef>
              <a:spcAft>
                <a:spcPts val="0"/>
              </a:spcAft>
              <a:buNone/>
            </a:pPr>
            <a:endParaRPr lang="en-US" b="1" dirty="0"/>
          </a:p>
          <a:p>
            <a:pPr marL="130810" lvl="0" algn="l" rtl="0">
              <a:spcBef>
                <a:spcPts val="0"/>
              </a:spcBef>
              <a:spcAft>
                <a:spcPts val="0"/>
              </a:spcAft>
              <a:buSzPct val="100000"/>
            </a:pPr>
            <a:r>
              <a:rPr lang="en-US" b="1" dirty="0"/>
              <a:t>Trends: </a:t>
            </a:r>
            <a:r>
              <a:rPr lang="en-US" dirty="0"/>
              <a:t>Track changes in wealth distribution across industries over time.</a:t>
            </a:r>
          </a:p>
          <a:p>
            <a:endParaRPr lang="en-US" dirty="0"/>
          </a:p>
        </p:txBody>
      </p:sp>
    </p:spTree>
    <p:extLst>
      <p:ext uri="{BB962C8B-B14F-4D97-AF65-F5344CB8AC3E}">
        <p14:creationId xmlns:p14="http://schemas.microsoft.com/office/powerpoint/2010/main" val="1349233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10" name="Straight Connector 9">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3558DB37-9FEE-48A2-8578-ED04015739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5F7FCCA6-00E2-4F74-A105-0D769872F2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extBox 1">
            <a:extLst>
              <a:ext uri="{FF2B5EF4-FFF2-40B4-BE49-F238E27FC236}">
                <a16:creationId xmlns:a16="http://schemas.microsoft.com/office/drawing/2014/main" id="{AD3FD984-0851-6AAA-BE59-0EA15A12774F}"/>
              </a:ext>
            </a:extLst>
          </p:cNvPr>
          <p:cNvSpPr txBox="1"/>
          <p:nvPr/>
        </p:nvSpPr>
        <p:spPr>
          <a:xfrm>
            <a:off x="1097280" y="286603"/>
            <a:ext cx="10058400" cy="1450757"/>
          </a:xfrm>
          <a:prstGeom prst="rect">
            <a:avLst/>
          </a:prstGeom>
        </p:spPr>
        <p:txBody>
          <a:bodyPr vert="horz" lIns="91440" tIns="45720" rIns="91440" bIns="45720" rtlCol="0" anchor="ctr">
            <a:normAutofit/>
          </a:bodyPr>
          <a:lstStyle/>
          <a:p>
            <a:pPr defTabSz="914400">
              <a:lnSpc>
                <a:spcPct val="90000"/>
              </a:lnSpc>
              <a:spcBef>
                <a:spcPct val="0"/>
              </a:spcBef>
              <a:spcAft>
                <a:spcPts val="600"/>
              </a:spcAft>
            </a:pPr>
            <a:r>
              <a:rPr lang="en-US" sz="4800" u="sng" spc="-50" dirty="0">
                <a:solidFill>
                  <a:srgbClr val="FFFFFF"/>
                </a:solidFill>
                <a:latin typeface="+mj-lt"/>
                <a:ea typeface="+mj-ea"/>
                <a:cs typeface="+mj-cs"/>
              </a:rPr>
              <a:t>CURRENT PROGRESS</a:t>
            </a:r>
          </a:p>
        </p:txBody>
      </p:sp>
      <p:sp>
        <p:nvSpPr>
          <p:cNvPr id="3" name="TextBox 2">
            <a:extLst>
              <a:ext uri="{FF2B5EF4-FFF2-40B4-BE49-F238E27FC236}">
                <a16:creationId xmlns:a16="http://schemas.microsoft.com/office/drawing/2014/main" id="{36AFCCA8-EA78-C5DB-95DE-5B075E21DF3E}"/>
              </a:ext>
            </a:extLst>
          </p:cNvPr>
          <p:cNvSpPr txBox="1"/>
          <p:nvPr/>
        </p:nvSpPr>
        <p:spPr>
          <a:xfrm>
            <a:off x="1066783" y="2405871"/>
            <a:ext cx="10058400" cy="3193294"/>
          </a:xfrm>
          <a:prstGeom prst="rect">
            <a:avLst/>
          </a:prstGeom>
        </p:spPr>
        <p:txBody>
          <a:bodyPr vert="horz" lIns="0" tIns="45720" rIns="0" bIns="45720" rtlCol="0">
            <a:noAutofit/>
          </a:bodyPr>
          <a:lstStyle/>
          <a:p>
            <a:pPr defTabSz="914400">
              <a:lnSpc>
                <a:spcPct val="90000"/>
              </a:lnSpc>
              <a:spcAft>
                <a:spcPts val="600"/>
              </a:spcAft>
              <a:buFont typeface="Calibri" panose="020F0502020204030204" pitchFamily="34" charset="0"/>
            </a:pPr>
            <a:r>
              <a:rPr lang="en-US" b="1" dirty="0">
                <a:solidFill>
                  <a:schemeClr val="tx1">
                    <a:lumMod val="75000"/>
                    <a:lumOff val="25000"/>
                  </a:schemeClr>
                </a:solidFill>
              </a:rPr>
              <a:t>Data Collection: </a:t>
            </a:r>
            <a:r>
              <a:rPr lang="en-US" dirty="0">
                <a:solidFill>
                  <a:schemeClr val="tx1">
                    <a:lumMod val="75000"/>
                    <a:lumOff val="25000"/>
                  </a:schemeClr>
                </a:solidFill>
              </a:rPr>
              <a:t>Completed gathering datasets on billionaire profiles and relevant economic indicators.</a:t>
            </a:r>
          </a:p>
          <a:p>
            <a:pPr defTabSz="914400">
              <a:lnSpc>
                <a:spcPct val="90000"/>
              </a:lnSpc>
              <a:spcAft>
                <a:spcPts val="600"/>
              </a:spcAft>
              <a:buFont typeface="Calibri" panose="020F0502020204030204" pitchFamily="34" charset="0"/>
            </a:pPr>
            <a:endParaRPr lang="en-US" dirty="0">
              <a:solidFill>
                <a:schemeClr val="tx1">
                  <a:lumMod val="75000"/>
                  <a:lumOff val="25000"/>
                </a:schemeClr>
              </a:solidFill>
            </a:endParaRPr>
          </a:p>
          <a:p>
            <a:pPr defTabSz="914400">
              <a:lnSpc>
                <a:spcPct val="90000"/>
              </a:lnSpc>
              <a:spcAft>
                <a:spcPts val="600"/>
              </a:spcAft>
              <a:buFont typeface="Calibri" panose="020F0502020204030204" pitchFamily="34" charset="0"/>
            </a:pPr>
            <a:r>
              <a:rPr lang="en-US" b="1" dirty="0">
                <a:solidFill>
                  <a:schemeClr val="tx1">
                    <a:lumMod val="75000"/>
                    <a:lumOff val="25000"/>
                  </a:schemeClr>
                </a:solidFill>
              </a:rPr>
              <a:t>Data Preparation: </a:t>
            </a:r>
            <a:r>
              <a:rPr lang="en-US" dirty="0">
                <a:solidFill>
                  <a:schemeClr val="tx1">
                    <a:lumMod val="75000"/>
                    <a:lumOff val="25000"/>
                  </a:schemeClr>
                </a:solidFill>
              </a:rPr>
              <a:t>Cleaned and preprocessed datasets for analysis, including handling missing values and standardizing formats.</a:t>
            </a:r>
          </a:p>
          <a:p>
            <a:pPr defTabSz="914400">
              <a:lnSpc>
                <a:spcPct val="90000"/>
              </a:lnSpc>
              <a:spcAft>
                <a:spcPts val="600"/>
              </a:spcAft>
              <a:buFont typeface="Calibri" panose="020F0502020204030204" pitchFamily="34" charset="0"/>
            </a:pPr>
            <a:endParaRPr lang="en-US" dirty="0">
              <a:solidFill>
                <a:schemeClr val="tx1">
                  <a:lumMod val="75000"/>
                  <a:lumOff val="25000"/>
                </a:schemeClr>
              </a:solidFill>
            </a:endParaRPr>
          </a:p>
          <a:p>
            <a:pPr defTabSz="914400">
              <a:lnSpc>
                <a:spcPct val="90000"/>
              </a:lnSpc>
              <a:spcAft>
                <a:spcPts val="600"/>
              </a:spcAft>
              <a:buFont typeface="Calibri" panose="020F0502020204030204" pitchFamily="34" charset="0"/>
            </a:pPr>
            <a:r>
              <a:rPr lang="en-US" b="1" dirty="0">
                <a:solidFill>
                  <a:schemeClr val="tx1">
                    <a:lumMod val="75000"/>
                    <a:lumOff val="25000"/>
                  </a:schemeClr>
                </a:solidFill>
              </a:rPr>
              <a:t>Analysis: </a:t>
            </a:r>
            <a:r>
              <a:rPr lang="en-US" dirty="0">
                <a:solidFill>
                  <a:schemeClr val="tx1">
                    <a:lumMod val="75000"/>
                    <a:lumOff val="25000"/>
                  </a:schemeClr>
                </a:solidFill>
              </a:rPr>
              <a:t>Conducted exploratory data analysis to identify patterns and correlations within the datasets.</a:t>
            </a:r>
          </a:p>
          <a:p>
            <a:pPr defTabSz="914400">
              <a:lnSpc>
                <a:spcPct val="90000"/>
              </a:lnSpc>
              <a:spcAft>
                <a:spcPts val="600"/>
              </a:spcAft>
              <a:buFont typeface="Calibri" panose="020F0502020204030204" pitchFamily="34" charset="0"/>
            </a:pPr>
            <a:endParaRPr lang="en-US" dirty="0">
              <a:solidFill>
                <a:schemeClr val="tx1">
                  <a:lumMod val="75000"/>
                  <a:lumOff val="25000"/>
                </a:schemeClr>
              </a:solidFill>
            </a:endParaRPr>
          </a:p>
          <a:p>
            <a:pPr defTabSz="914400">
              <a:lnSpc>
                <a:spcPct val="90000"/>
              </a:lnSpc>
              <a:spcAft>
                <a:spcPts val="600"/>
              </a:spcAft>
              <a:buFont typeface="Calibri" panose="020F0502020204030204" pitchFamily="34" charset="0"/>
            </a:pPr>
            <a:r>
              <a:rPr lang="en-US" b="1" dirty="0">
                <a:solidFill>
                  <a:schemeClr val="tx1">
                    <a:lumMod val="75000"/>
                    <a:lumOff val="25000"/>
                  </a:schemeClr>
                </a:solidFill>
              </a:rPr>
              <a:t>Visualization: </a:t>
            </a:r>
            <a:r>
              <a:rPr lang="en-US" dirty="0">
                <a:solidFill>
                  <a:schemeClr val="tx1">
                    <a:lumMod val="75000"/>
                    <a:lumOff val="25000"/>
                  </a:schemeClr>
                </a:solidFill>
              </a:rPr>
              <a:t>Developed visualizations such as charts, graphs, and maps to represent findings effectively.</a:t>
            </a:r>
          </a:p>
          <a:p>
            <a:pPr defTabSz="914400">
              <a:lnSpc>
                <a:spcPct val="90000"/>
              </a:lnSpc>
              <a:spcAft>
                <a:spcPts val="600"/>
              </a:spcAft>
              <a:buFont typeface="Calibri" panose="020F0502020204030204" pitchFamily="34" charset="0"/>
            </a:pPr>
            <a:endParaRPr lang="en-US" dirty="0">
              <a:solidFill>
                <a:schemeClr val="tx1">
                  <a:lumMod val="75000"/>
                  <a:lumOff val="25000"/>
                </a:schemeClr>
              </a:solidFill>
            </a:endParaRPr>
          </a:p>
          <a:p>
            <a:pPr defTabSz="914400">
              <a:lnSpc>
                <a:spcPct val="90000"/>
              </a:lnSpc>
              <a:spcAft>
                <a:spcPts val="600"/>
              </a:spcAft>
              <a:buFont typeface="Calibri" panose="020F0502020204030204" pitchFamily="34" charset="0"/>
            </a:pPr>
            <a:r>
              <a:rPr lang="en-US" b="1" dirty="0">
                <a:solidFill>
                  <a:schemeClr val="tx1">
                    <a:lumMod val="75000"/>
                    <a:lumOff val="25000"/>
                  </a:schemeClr>
                </a:solidFill>
              </a:rPr>
              <a:t>Interpretation</a:t>
            </a:r>
            <a:r>
              <a:rPr lang="en-US" i="1" dirty="0">
                <a:solidFill>
                  <a:schemeClr val="tx1">
                    <a:lumMod val="75000"/>
                    <a:lumOff val="25000"/>
                  </a:schemeClr>
                </a:solidFill>
              </a:rPr>
              <a:t>: </a:t>
            </a:r>
            <a:r>
              <a:rPr lang="en-US" dirty="0">
                <a:solidFill>
                  <a:schemeClr val="tx1">
                    <a:lumMod val="75000"/>
                    <a:lumOff val="25000"/>
                  </a:schemeClr>
                </a:solidFill>
              </a:rPr>
              <a:t>Initial insights drawn from data analysis are informing further investigation and refinement of research questions.</a:t>
            </a:r>
          </a:p>
        </p:txBody>
      </p:sp>
      <p:sp>
        <p:nvSpPr>
          <p:cNvPr id="16" name="Rectangle 15">
            <a:extLst>
              <a:ext uri="{FF2B5EF4-FFF2-40B4-BE49-F238E27FC236}">
                <a16:creationId xmlns:a16="http://schemas.microsoft.com/office/drawing/2014/main" id="{359CEC61-F44B-43B3-B40F-AE38C5AF1D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25827146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11" name="Straight Connector 10">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3" name="Rectangle 12">
            <a:extLst>
              <a:ext uri="{FF2B5EF4-FFF2-40B4-BE49-F238E27FC236}">
                <a16:creationId xmlns:a16="http://schemas.microsoft.com/office/drawing/2014/main" id="{3558DB37-9FEE-48A2-8578-ED04015739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5F7FCCA6-00E2-4F74-A105-0D769872F2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extBox 1">
            <a:extLst>
              <a:ext uri="{FF2B5EF4-FFF2-40B4-BE49-F238E27FC236}">
                <a16:creationId xmlns:a16="http://schemas.microsoft.com/office/drawing/2014/main" id="{83D800C8-D399-E84C-4E9C-7C021349A778}"/>
              </a:ext>
            </a:extLst>
          </p:cNvPr>
          <p:cNvSpPr txBox="1"/>
          <p:nvPr/>
        </p:nvSpPr>
        <p:spPr>
          <a:xfrm>
            <a:off x="1097280" y="286603"/>
            <a:ext cx="10058400" cy="1450757"/>
          </a:xfrm>
          <a:prstGeom prst="rect">
            <a:avLst/>
          </a:prstGeom>
        </p:spPr>
        <p:txBody>
          <a:bodyPr vert="horz" lIns="91440" tIns="45720" rIns="91440" bIns="45720" rtlCol="0" anchor="ctr">
            <a:normAutofit/>
          </a:bodyPr>
          <a:lstStyle/>
          <a:p>
            <a:pPr defTabSz="914400">
              <a:lnSpc>
                <a:spcPct val="90000"/>
              </a:lnSpc>
              <a:spcBef>
                <a:spcPct val="0"/>
              </a:spcBef>
              <a:spcAft>
                <a:spcPts val="600"/>
              </a:spcAft>
            </a:pPr>
            <a:r>
              <a:rPr lang="en-US" sz="4800" u="sng" spc="-50" dirty="0">
                <a:solidFill>
                  <a:srgbClr val="FFFFFF"/>
                </a:solidFill>
                <a:latin typeface="+mj-lt"/>
                <a:ea typeface="+mj-ea"/>
                <a:cs typeface="+mj-cs"/>
              </a:rPr>
              <a:t>NEXT STEPS</a:t>
            </a:r>
          </a:p>
        </p:txBody>
      </p:sp>
      <p:sp>
        <p:nvSpPr>
          <p:cNvPr id="4" name="TextBox 3">
            <a:extLst>
              <a:ext uri="{FF2B5EF4-FFF2-40B4-BE49-F238E27FC236}">
                <a16:creationId xmlns:a16="http://schemas.microsoft.com/office/drawing/2014/main" id="{215B399F-7C32-CC48-E400-C18122C263EA}"/>
              </a:ext>
            </a:extLst>
          </p:cNvPr>
          <p:cNvSpPr txBox="1"/>
          <p:nvPr/>
        </p:nvSpPr>
        <p:spPr>
          <a:xfrm>
            <a:off x="1096963" y="2675694"/>
            <a:ext cx="10058400" cy="3193294"/>
          </a:xfrm>
          <a:prstGeom prst="rect">
            <a:avLst/>
          </a:prstGeom>
        </p:spPr>
        <p:txBody>
          <a:bodyPr vert="horz" lIns="0" tIns="45720" rIns="0" bIns="45720" rtlCol="0">
            <a:normAutofit/>
          </a:bodyPr>
          <a:lstStyle/>
          <a:p>
            <a:pPr marL="342900" indent="-342900" defTabSz="914400">
              <a:spcAft>
                <a:spcPts val="600"/>
              </a:spcAft>
              <a:buFont typeface="+mj-lt"/>
              <a:buAutoNum type="arabicPeriod"/>
            </a:pPr>
            <a:r>
              <a:rPr lang="en-US" b="1" dirty="0">
                <a:solidFill>
                  <a:schemeClr val="tx1">
                    <a:lumMod val="75000"/>
                    <a:lumOff val="25000"/>
                  </a:schemeClr>
                </a:solidFill>
              </a:rPr>
              <a:t>Deep Dive Analysis: </a:t>
            </a:r>
            <a:r>
              <a:rPr lang="en-US" dirty="0">
                <a:solidFill>
                  <a:schemeClr val="tx1">
                    <a:lumMod val="75000"/>
                    <a:lumOff val="25000"/>
                  </a:schemeClr>
                </a:solidFill>
              </a:rPr>
              <a:t>Conduct deeper analysis to uncover hidden trends and relationships within the data.</a:t>
            </a:r>
          </a:p>
          <a:p>
            <a:pPr marL="342900" indent="-342900" defTabSz="914400">
              <a:spcAft>
                <a:spcPts val="600"/>
              </a:spcAft>
              <a:buFont typeface="+mj-lt"/>
              <a:buAutoNum type="arabicPeriod"/>
            </a:pPr>
            <a:r>
              <a:rPr lang="en-US" b="1" dirty="0">
                <a:solidFill>
                  <a:schemeClr val="tx1">
                    <a:lumMod val="75000"/>
                    <a:lumOff val="25000"/>
                  </a:schemeClr>
                </a:solidFill>
              </a:rPr>
              <a:t>⁠Geospatial Visualization: </a:t>
            </a:r>
            <a:r>
              <a:rPr lang="en-US" dirty="0">
                <a:solidFill>
                  <a:schemeClr val="tx1">
                    <a:lumMod val="75000"/>
                    <a:lumOff val="25000"/>
                  </a:schemeClr>
                </a:solidFill>
              </a:rPr>
              <a:t>Explore geospatial analysis techniques to map the global distribution of billionaire wealth.</a:t>
            </a:r>
          </a:p>
          <a:p>
            <a:pPr marL="342900" indent="-342900" defTabSz="914400">
              <a:spcAft>
                <a:spcPts val="600"/>
              </a:spcAft>
              <a:buFont typeface="+mj-lt"/>
              <a:buAutoNum type="arabicPeriod"/>
            </a:pPr>
            <a:r>
              <a:rPr lang="en-US" b="1" dirty="0">
                <a:solidFill>
                  <a:schemeClr val="tx1">
                    <a:lumMod val="75000"/>
                    <a:lumOff val="25000"/>
                  </a:schemeClr>
                </a:solidFill>
              </a:rPr>
              <a:t>Trend Analysis: </a:t>
            </a:r>
            <a:r>
              <a:rPr lang="en-US" dirty="0">
                <a:solidFill>
                  <a:schemeClr val="tx1">
                    <a:lumMod val="75000"/>
                    <a:lumOff val="25000"/>
                  </a:schemeClr>
                </a:solidFill>
              </a:rPr>
              <a:t>Track changes in billionaire demographics and wealth distribution over time to identify evolving patterns.</a:t>
            </a:r>
          </a:p>
          <a:p>
            <a:pPr marL="342900" indent="-342900" defTabSz="914400">
              <a:spcAft>
                <a:spcPts val="600"/>
              </a:spcAft>
              <a:buFont typeface="+mj-lt"/>
              <a:buAutoNum type="arabicPeriod"/>
            </a:pPr>
            <a:r>
              <a:rPr lang="en-US" b="1" dirty="0">
                <a:solidFill>
                  <a:schemeClr val="tx1">
                    <a:lumMod val="75000"/>
                    <a:lumOff val="25000"/>
                  </a:schemeClr>
                </a:solidFill>
              </a:rPr>
              <a:t>Insights Synthesis: </a:t>
            </a:r>
            <a:r>
              <a:rPr lang="en-US" dirty="0">
                <a:solidFill>
                  <a:schemeClr val="tx1">
                    <a:lumMod val="75000"/>
                    <a:lumOff val="25000"/>
                  </a:schemeClr>
                </a:solidFill>
              </a:rPr>
              <a:t>Consolidate findings into actionable insights and recommendations for stakeholders.</a:t>
            </a:r>
          </a:p>
          <a:p>
            <a:pPr marL="342900" indent="-342900" defTabSz="914400">
              <a:spcAft>
                <a:spcPts val="600"/>
              </a:spcAft>
              <a:buFont typeface="+mj-lt"/>
              <a:buAutoNum type="arabicPeriod"/>
            </a:pPr>
            <a:r>
              <a:rPr lang="en-US" b="1" dirty="0">
                <a:solidFill>
                  <a:schemeClr val="tx1">
                    <a:lumMod val="75000"/>
                    <a:lumOff val="25000"/>
                  </a:schemeClr>
                </a:solidFill>
              </a:rPr>
              <a:t>Presentation Preparation: </a:t>
            </a:r>
            <a:r>
              <a:rPr lang="en-US" dirty="0">
                <a:solidFill>
                  <a:schemeClr val="tx1">
                    <a:lumMod val="75000"/>
                    <a:lumOff val="25000"/>
                  </a:schemeClr>
                </a:solidFill>
              </a:rPr>
              <a:t>Prepare for the final presentation of findings, including refining visualizations and preparing a narrative</a:t>
            </a:r>
          </a:p>
        </p:txBody>
      </p:sp>
      <p:sp>
        <p:nvSpPr>
          <p:cNvPr id="17" name="Rectangle 16">
            <a:extLst>
              <a:ext uri="{FF2B5EF4-FFF2-40B4-BE49-F238E27FC236}">
                <a16:creationId xmlns:a16="http://schemas.microsoft.com/office/drawing/2014/main" id="{359CEC61-F44B-43B3-B40F-AE38C5AF1D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23397871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graph with a line and a line&#10;&#10;Description automatically generated with medium confidence">
            <a:extLst>
              <a:ext uri="{FF2B5EF4-FFF2-40B4-BE49-F238E27FC236}">
                <a16:creationId xmlns:a16="http://schemas.microsoft.com/office/drawing/2014/main" id="{818A1063-CFE5-90CE-B3BD-1F361B5A7C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83686" y="1869867"/>
            <a:ext cx="8124825" cy="2533650"/>
          </a:xfrm>
          <a:prstGeom prst="rect">
            <a:avLst/>
          </a:prstGeom>
        </p:spPr>
      </p:pic>
      <p:sp>
        <p:nvSpPr>
          <p:cNvPr id="4" name="TextBox 3">
            <a:extLst>
              <a:ext uri="{FF2B5EF4-FFF2-40B4-BE49-F238E27FC236}">
                <a16:creationId xmlns:a16="http://schemas.microsoft.com/office/drawing/2014/main" id="{419386CE-71ED-CC4A-B782-E4F18034C0DE}"/>
              </a:ext>
            </a:extLst>
          </p:cNvPr>
          <p:cNvSpPr txBox="1"/>
          <p:nvPr/>
        </p:nvSpPr>
        <p:spPr>
          <a:xfrm>
            <a:off x="1119187" y="296055"/>
            <a:ext cx="7132898" cy="584775"/>
          </a:xfrm>
          <a:prstGeom prst="rect">
            <a:avLst/>
          </a:prstGeom>
          <a:noFill/>
        </p:spPr>
        <p:txBody>
          <a:bodyPr wrap="square" rtlCol="0">
            <a:spAutoFit/>
          </a:bodyPr>
          <a:lstStyle/>
          <a:p>
            <a:r>
              <a:rPr lang="en-US" sz="3200" u="sng" dirty="0"/>
              <a:t>PROCESS FLOW DIAGRAM</a:t>
            </a:r>
          </a:p>
        </p:txBody>
      </p:sp>
    </p:spTree>
    <p:extLst>
      <p:ext uri="{BB962C8B-B14F-4D97-AF65-F5344CB8AC3E}">
        <p14:creationId xmlns:p14="http://schemas.microsoft.com/office/powerpoint/2010/main" val="34090280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10" name="Straight Connector 9">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3558DB37-9FEE-48A2-8578-ED04015739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5F7FCCA6-00E2-4F74-A105-0D769872F2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extBox 1">
            <a:extLst>
              <a:ext uri="{FF2B5EF4-FFF2-40B4-BE49-F238E27FC236}">
                <a16:creationId xmlns:a16="http://schemas.microsoft.com/office/drawing/2014/main" id="{D76B9E7C-FD70-4DB9-F96F-808D7A0ACCD8}"/>
              </a:ext>
            </a:extLst>
          </p:cNvPr>
          <p:cNvSpPr txBox="1"/>
          <p:nvPr/>
        </p:nvSpPr>
        <p:spPr>
          <a:xfrm>
            <a:off x="1097280" y="286603"/>
            <a:ext cx="10058400" cy="1450757"/>
          </a:xfrm>
          <a:prstGeom prst="rect">
            <a:avLst/>
          </a:prstGeom>
        </p:spPr>
        <p:txBody>
          <a:bodyPr vert="horz" lIns="91440" tIns="45720" rIns="91440" bIns="45720" rtlCol="0" anchor="ctr">
            <a:normAutofit/>
          </a:bodyPr>
          <a:lstStyle/>
          <a:p>
            <a:pPr defTabSz="914400">
              <a:lnSpc>
                <a:spcPct val="90000"/>
              </a:lnSpc>
              <a:spcBef>
                <a:spcPct val="0"/>
              </a:spcBef>
              <a:spcAft>
                <a:spcPts val="600"/>
              </a:spcAft>
            </a:pPr>
            <a:r>
              <a:rPr lang="en-US" sz="4800" u="sng" spc="-50" dirty="0">
                <a:solidFill>
                  <a:srgbClr val="FFFFFF"/>
                </a:solidFill>
                <a:latin typeface="+mj-lt"/>
                <a:ea typeface="+mj-ea"/>
                <a:cs typeface="+mj-cs"/>
              </a:rPr>
              <a:t>CONCLUSION</a:t>
            </a:r>
          </a:p>
        </p:txBody>
      </p:sp>
      <p:sp>
        <p:nvSpPr>
          <p:cNvPr id="3" name="TextBox 2">
            <a:extLst>
              <a:ext uri="{FF2B5EF4-FFF2-40B4-BE49-F238E27FC236}">
                <a16:creationId xmlns:a16="http://schemas.microsoft.com/office/drawing/2014/main" id="{13086322-BE03-0C20-39E1-FE4F94B47F7D}"/>
              </a:ext>
            </a:extLst>
          </p:cNvPr>
          <p:cNvSpPr txBox="1"/>
          <p:nvPr/>
        </p:nvSpPr>
        <p:spPr>
          <a:xfrm>
            <a:off x="1096963" y="2675694"/>
            <a:ext cx="10058400" cy="3193294"/>
          </a:xfrm>
          <a:prstGeom prst="rect">
            <a:avLst/>
          </a:prstGeom>
        </p:spPr>
        <p:txBody>
          <a:bodyPr vert="horz" lIns="0" tIns="45720" rIns="0" bIns="45720" rtlCol="0">
            <a:normAutofit/>
          </a:bodyPr>
          <a:lstStyle/>
          <a:p>
            <a:pPr defTabSz="914400">
              <a:spcAft>
                <a:spcPts val="600"/>
              </a:spcAft>
              <a:buFont typeface="Calibri" panose="020F0502020204030204" pitchFamily="34" charset="0"/>
            </a:pPr>
            <a:r>
              <a:rPr lang="en-US" b="1" dirty="0">
                <a:solidFill>
                  <a:schemeClr val="tx1">
                    <a:lumMod val="75000"/>
                    <a:lumOff val="25000"/>
                  </a:schemeClr>
                </a:solidFill>
              </a:rPr>
              <a:t>Wealth Distribution: </a:t>
            </a:r>
            <a:r>
              <a:rPr lang="en-US" dirty="0">
                <a:solidFill>
                  <a:schemeClr val="tx1">
                    <a:lumMod val="75000"/>
                    <a:lumOff val="25000"/>
                  </a:schemeClr>
                </a:solidFill>
              </a:rPr>
              <a:t>Analysis revealed major sectors driving billionaire wealth.</a:t>
            </a:r>
          </a:p>
          <a:p>
            <a:pPr defTabSz="914400">
              <a:spcAft>
                <a:spcPts val="600"/>
              </a:spcAft>
              <a:buFont typeface="Calibri" panose="020F0502020204030204" pitchFamily="34" charset="0"/>
            </a:pPr>
            <a:endParaRPr lang="en-US" dirty="0">
              <a:solidFill>
                <a:schemeClr val="tx1">
                  <a:lumMod val="75000"/>
                  <a:lumOff val="25000"/>
                </a:schemeClr>
              </a:solidFill>
            </a:endParaRPr>
          </a:p>
          <a:p>
            <a:pPr defTabSz="914400">
              <a:spcAft>
                <a:spcPts val="600"/>
              </a:spcAft>
              <a:buFont typeface="Calibri" panose="020F0502020204030204" pitchFamily="34" charset="0"/>
            </a:pPr>
            <a:r>
              <a:rPr lang="en-US" b="1" dirty="0">
                <a:solidFill>
                  <a:schemeClr val="tx1">
                    <a:lumMod val="75000"/>
                    <a:lumOff val="25000"/>
                  </a:schemeClr>
                </a:solidFill>
              </a:rPr>
              <a:t>Demographics:</a:t>
            </a:r>
            <a:r>
              <a:rPr lang="en-US" dirty="0">
                <a:solidFill>
                  <a:schemeClr val="tx1">
                    <a:lumMod val="75000"/>
                    <a:lumOff val="25000"/>
                  </a:schemeClr>
                </a:solidFill>
              </a:rPr>
              <a:t> Demographic trends of age, gender, and geography were identified.</a:t>
            </a:r>
          </a:p>
          <a:p>
            <a:pPr defTabSz="914400">
              <a:spcAft>
                <a:spcPts val="600"/>
              </a:spcAft>
              <a:buFont typeface="Calibri" panose="020F0502020204030204" pitchFamily="34" charset="0"/>
            </a:pPr>
            <a:endParaRPr lang="en-US" dirty="0">
              <a:solidFill>
                <a:schemeClr val="tx1">
                  <a:lumMod val="75000"/>
                  <a:lumOff val="25000"/>
                </a:schemeClr>
              </a:solidFill>
            </a:endParaRPr>
          </a:p>
          <a:p>
            <a:pPr defTabSz="914400">
              <a:spcAft>
                <a:spcPts val="600"/>
              </a:spcAft>
              <a:buFont typeface="Calibri" panose="020F0502020204030204" pitchFamily="34" charset="0"/>
            </a:pPr>
            <a:r>
              <a:rPr lang="en-US" b="1" dirty="0">
                <a:solidFill>
                  <a:schemeClr val="tx1">
                    <a:lumMod val="75000"/>
                    <a:lumOff val="25000"/>
                  </a:schemeClr>
                </a:solidFill>
              </a:rPr>
              <a:t>Self-Made vs. Inherited: </a:t>
            </a:r>
            <a:r>
              <a:rPr lang="en-US" dirty="0">
                <a:solidFill>
                  <a:schemeClr val="tx1">
                    <a:lumMod val="75000"/>
                    <a:lumOff val="25000"/>
                  </a:schemeClr>
                </a:solidFill>
              </a:rPr>
              <a:t>Proportions of self-made vs. inherited billionaires were compared.</a:t>
            </a:r>
          </a:p>
          <a:p>
            <a:pPr defTabSz="914400">
              <a:spcAft>
                <a:spcPts val="600"/>
              </a:spcAft>
              <a:buFont typeface="Calibri" panose="020F0502020204030204" pitchFamily="34" charset="0"/>
            </a:pPr>
            <a:endParaRPr lang="en-US" dirty="0">
              <a:solidFill>
                <a:schemeClr val="tx1">
                  <a:lumMod val="75000"/>
                  <a:lumOff val="25000"/>
                </a:schemeClr>
              </a:solidFill>
            </a:endParaRPr>
          </a:p>
          <a:p>
            <a:pPr defTabSz="914400">
              <a:spcAft>
                <a:spcPts val="600"/>
              </a:spcAft>
              <a:buFont typeface="Calibri" panose="020F0502020204030204" pitchFamily="34" charset="0"/>
            </a:pPr>
            <a:r>
              <a:rPr lang="en-US" b="1" dirty="0">
                <a:solidFill>
                  <a:schemeClr val="tx1">
                    <a:lumMod val="75000"/>
                    <a:lumOff val="25000"/>
                  </a:schemeClr>
                </a:solidFill>
              </a:rPr>
              <a:t>Economic Correlations: </a:t>
            </a:r>
            <a:r>
              <a:rPr lang="en-US" dirty="0">
                <a:solidFill>
                  <a:schemeClr val="tx1">
                    <a:lumMod val="75000"/>
                    <a:lumOff val="25000"/>
                  </a:schemeClr>
                </a:solidFill>
              </a:rPr>
              <a:t>Correlations with GDP, CPI, and tax rates were explored.</a:t>
            </a:r>
          </a:p>
          <a:p>
            <a:pPr defTabSz="914400">
              <a:spcAft>
                <a:spcPts val="600"/>
              </a:spcAft>
              <a:buFont typeface="Calibri" panose="020F0502020204030204" pitchFamily="34" charset="0"/>
            </a:pPr>
            <a:endParaRPr lang="en-US" dirty="0">
              <a:solidFill>
                <a:schemeClr val="tx1">
                  <a:lumMod val="75000"/>
                  <a:lumOff val="25000"/>
                </a:schemeClr>
              </a:solidFill>
            </a:endParaRPr>
          </a:p>
          <a:p>
            <a:pPr defTabSz="914400">
              <a:spcAft>
                <a:spcPts val="600"/>
              </a:spcAft>
              <a:buFont typeface="Calibri" panose="020F0502020204030204" pitchFamily="34" charset="0"/>
            </a:pPr>
            <a:r>
              <a:rPr lang="en-US" b="1" dirty="0">
                <a:solidFill>
                  <a:schemeClr val="tx1">
                    <a:lumMod val="75000"/>
                    <a:lumOff val="25000"/>
                  </a:schemeClr>
                </a:solidFill>
              </a:rPr>
              <a:t>Geospatial Distribution:</a:t>
            </a:r>
            <a:r>
              <a:rPr lang="en-US" dirty="0">
                <a:solidFill>
                  <a:schemeClr val="tx1">
                    <a:lumMod val="75000"/>
                    <a:lumOff val="25000"/>
                  </a:schemeClr>
                </a:solidFill>
              </a:rPr>
              <a:t> Global distribution of billionaire wealth was visualized.</a:t>
            </a:r>
          </a:p>
        </p:txBody>
      </p:sp>
      <p:sp>
        <p:nvSpPr>
          <p:cNvPr id="16" name="Rectangle 15">
            <a:extLst>
              <a:ext uri="{FF2B5EF4-FFF2-40B4-BE49-F238E27FC236}">
                <a16:creationId xmlns:a16="http://schemas.microsoft.com/office/drawing/2014/main" id="{359CEC61-F44B-43B3-B40F-AE38C5AF1D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29682982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0" name="Rectangle 69">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72" name="Straight Connector 71">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4" name="Rectangle 73">
            <a:extLst>
              <a:ext uri="{FF2B5EF4-FFF2-40B4-BE49-F238E27FC236}">
                <a16:creationId xmlns:a16="http://schemas.microsoft.com/office/drawing/2014/main" id="{0AF4F2BA-3C03-4E2C-8ABC-0949B61B3C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descr="Different coloured question marks">
            <a:extLst>
              <a:ext uri="{FF2B5EF4-FFF2-40B4-BE49-F238E27FC236}">
                <a16:creationId xmlns:a16="http://schemas.microsoft.com/office/drawing/2014/main" id="{B405F4DC-B7CD-D463-FEE2-5B08FEDAC06C}"/>
              </a:ext>
            </a:extLst>
          </p:cNvPr>
          <p:cNvPicPr>
            <a:picLocks noChangeAspect="1"/>
          </p:cNvPicPr>
          <p:nvPr/>
        </p:nvPicPr>
        <p:blipFill rotWithShape="1">
          <a:blip r:embed="rId2">
            <a:alphaModFix amt="35000"/>
          </a:blip>
          <a:srcRect/>
          <a:stretch/>
        </p:blipFill>
        <p:spPr>
          <a:xfrm>
            <a:off x="20" y="10"/>
            <a:ext cx="12191980" cy="6857990"/>
          </a:xfrm>
          <a:prstGeom prst="rect">
            <a:avLst/>
          </a:prstGeom>
        </p:spPr>
      </p:pic>
      <p:sp>
        <p:nvSpPr>
          <p:cNvPr id="2" name="TextBox 1">
            <a:extLst>
              <a:ext uri="{FF2B5EF4-FFF2-40B4-BE49-F238E27FC236}">
                <a16:creationId xmlns:a16="http://schemas.microsoft.com/office/drawing/2014/main" id="{64DFD785-EEF3-8623-6970-EBDA5DF11B1F}"/>
              </a:ext>
            </a:extLst>
          </p:cNvPr>
          <p:cNvSpPr txBox="1"/>
          <p:nvPr/>
        </p:nvSpPr>
        <p:spPr>
          <a:xfrm>
            <a:off x="1097280" y="758952"/>
            <a:ext cx="10058400" cy="3566160"/>
          </a:xfrm>
          <a:prstGeom prst="rect">
            <a:avLst/>
          </a:prstGeom>
        </p:spPr>
        <p:txBody>
          <a:bodyPr vert="horz" lIns="91440" tIns="45720" rIns="91440" bIns="45720" rtlCol="0" anchor="b">
            <a:normAutofit/>
          </a:bodyPr>
          <a:lstStyle/>
          <a:p>
            <a:pPr defTabSz="914400">
              <a:lnSpc>
                <a:spcPct val="90000"/>
              </a:lnSpc>
              <a:spcBef>
                <a:spcPct val="0"/>
              </a:spcBef>
              <a:spcAft>
                <a:spcPts val="600"/>
              </a:spcAft>
            </a:pPr>
            <a:r>
              <a:rPr lang="en-US" sz="8000" spc="-50">
                <a:solidFill>
                  <a:srgbClr val="FFFFFF"/>
                </a:solidFill>
                <a:latin typeface="+mj-lt"/>
                <a:ea typeface="+mj-ea"/>
                <a:cs typeface="+mj-cs"/>
              </a:rPr>
              <a:t>THANK YOU</a:t>
            </a:r>
          </a:p>
          <a:p>
            <a:pPr defTabSz="914400">
              <a:lnSpc>
                <a:spcPct val="90000"/>
              </a:lnSpc>
              <a:spcBef>
                <a:spcPct val="0"/>
              </a:spcBef>
              <a:spcAft>
                <a:spcPts val="600"/>
              </a:spcAft>
            </a:pPr>
            <a:r>
              <a:rPr lang="en-US" sz="8000" spc="-50">
                <a:solidFill>
                  <a:srgbClr val="FFFFFF"/>
                </a:solidFill>
                <a:latin typeface="+mj-lt"/>
                <a:ea typeface="+mj-ea"/>
                <a:cs typeface="+mj-cs"/>
              </a:rPr>
              <a:t>ANY QUESTION?</a:t>
            </a:r>
          </a:p>
        </p:txBody>
      </p:sp>
      <p:cxnSp>
        <p:nvCxnSpPr>
          <p:cNvPr id="76" name="Straight Connector 75">
            <a:extLst>
              <a:ext uri="{FF2B5EF4-FFF2-40B4-BE49-F238E27FC236}">
                <a16:creationId xmlns:a16="http://schemas.microsoft.com/office/drawing/2014/main" id="{A07787ED-5EDC-4C54-AD87-55B60D0FE3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78" name="!!footer rectangle">
            <a:extLst>
              <a:ext uri="{FF2B5EF4-FFF2-40B4-BE49-F238E27FC236}">
                <a16:creationId xmlns:a16="http://schemas.microsoft.com/office/drawing/2014/main" id="{B40A8CA7-7D5A-43B0-A1A0-B558ECA9E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3281459895"/>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10" name="Straight Connector 9">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3558DB37-9FEE-48A2-8578-ED04015739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5F7FCCA6-00E2-4F74-A105-0D769872F2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extBox 1">
            <a:extLst>
              <a:ext uri="{FF2B5EF4-FFF2-40B4-BE49-F238E27FC236}">
                <a16:creationId xmlns:a16="http://schemas.microsoft.com/office/drawing/2014/main" id="{486B13E4-AB58-948E-C32C-B297D4E84A21}"/>
              </a:ext>
            </a:extLst>
          </p:cNvPr>
          <p:cNvSpPr txBox="1"/>
          <p:nvPr/>
        </p:nvSpPr>
        <p:spPr>
          <a:xfrm>
            <a:off x="1097280" y="286603"/>
            <a:ext cx="10058400" cy="1450757"/>
          </a:xfrm>
          <a:prstGeom prst="rect">
            <a:avLst/>
          </a:prstGeom>
        </p:spPr>
        <p:txBody>
          <a:bodyPr vert="horz" lIns="91440" tIns="45720" rIns="91440" bIns="45720" rtlCol="0" anchor="ctr">
            <a:normAutofit/>
          </a:bodyPr>
          <a:lstStyle/>
          <a:p>
            <a:pPr defTabSz="914400">
              <a:lnSpc>
                <a:spcPct val="90000"/>
              </a:lnSpc>
              <a:spcBef>
                <a:spcPct val="0"/>
              </a:spcBef>
              <a:spcAft>
                <a:spcPts val="600"/>
              </a:spcAft>
            </a:pPr>
            <a:r>
              <a:rPr lang="en-US" sz="4800" u="sng" spc="-50" dirty="0">
                <a:solidFill>
                  <a:srgbClr val="FFFFFF"/>
                </a:solidFill>
                <a:latin typeface="+mj-lt"/>
                <a:ea typeface="+mj-ea"/>
                <a:cs typeface="+mj-cs"/>
              </a:rPr>
              <a:t>INTRODUCTION</a:t>
            </a:r>
          </a:p>
        </p:txBody>
      </p:sp>
      <p:sp>
        <p:nvSpPr>
          <p:cNvPr id="19" name="TextBox 18">
            <a:extLst>
              <a:ext uri="{FF2B5EF4-FFF2-40B4-BE49-F238E27FC236}">
                <a16:creationId xmlns:a16="http://schemas.microsoft.com/office/drawing/2014/main" id="{C069DF4B-A136-272A-3E43-0F05B488036C}"/>
              </a:ext>
            </a:extLst>
          </p:cNvPr>
          <p:cNvSpPr txBox="1"/>
          <p:nvPr/>
        </p:nvSpPr>
        <p:spPr>
          <a:xfrm>
            <a:off x="1096963" y="2675694"/>
            <a:ext cx="10058400" cy="3193294"/>
          </a:xfrm>
          <a:prstGeom prst="rect">
            <a:avLst/>
          </a:prstGeom>
        </p:spPr>
        <p:txBody>
          <a:bodyPr vert="horz" lIns="0" tIns="45720" rIns="0" bIns="45720" rtlCol="0">
            <a:normAutofit/>
          </a:bodyPr>
          <a:lstStyle/>
          <a:p>
            <a:pPr marL="285750" indent="-285750" defTabSz="914400">
              <a:spcAft>
                <a:spcPts val="600"/>
              </a:spcAft>
              <a:buFont typeface="Calibri" panose="020F0502020204030204" pitchFamily="34" charset="0"/>
              <a:buChar char="•"/>
            </a:pPr>
            <a:r>
              <a:rPr lang="en-US" dirty="0">
                <a:solidFill>
                  <a:schemeClr val="tx1">
                    <a:lumMod val="75000"/>
                    <a:lumOff val="25000"/>
                  </a:schemeClr>
                </a:solidFill>
              </a:rPr>
              <a:t>In today’s world, the wealth gap continues to be a topic of significant concern and interest.</a:t>
            </a:r>
          </a:p>
          <a:p>
            <a:pPr marL="285750" indent="-285750" defTabSz="914400">
              <a:spcAft>
                <a:spcPts val="600"/>
              </a:spcAft>
              <a:buFont typeface="Calibri" panose="020F0502020204030204" pitchFamily="34" charset="0"/>
              <a:buChar char="•"/>
            </a:pPr>
            <a:r>
              <a:rPr lang="en-US" dirty="0">
                <a:solidFill>
                  <a:schemeClr val="tx1">
                    <a:lumMod val="75000"/>
                    <a:lumOff val="25000"/>
                  </a:schemeClr>
                </a:solidFill>
              </a:rPr>
              <a:t>Understanding the dynamics of wealth accumulation, distribution, and the characteristics of those who possess extreme wealth can offer valuable insights into economic structures, social mobility, and policy implications.</a:t>
            </a:r>
          </a:p>
          <a:p>
            <a:pPr marL="285750" indent="-285750" defTabSz="914400">
              <a:spcAft>
                <a:spcPts val="600"/>
              </a:spcAft>
              <a:buFont typeface="Calibri" panose="020F0502020204030204" pitchFamily="34" charset="0"/>
              <a:buChar char="•"/>
            </a:pPr>
            <a:r>
              <a:rPr lang="en-US" dirty="0">
                <a:solidFill>
                  <a:schemeClr val="tx1">
                    <a:lumMod val="75000"/>
                    <a:lumOff val="25000"/>
                  </a:schemeClr>
                </a:solidFill>
              </a:rPr>
              <a:t>The ‘Billionaires Statistics Dataset’ provides a comprehensive collection of data regarding individuals who have reached the pinnacle of financial success.</a:t>
            </a:r>
          </a:p>
          <a:p>
            <a:pPr marL="285750" indent="-285750" defTabSz="914400">
              <a:spcAft>
                <a:spcPts val="600"/>
              </a:spcAft>
              <a:buFont typeface="Calibri" panose="020F0502020204030204" pitchFamily="34" charset="0"/>
              <a:buChar char="•"/>
            </a:pPr>
            <a:r>
              <a:rPr lang="en-US" dirty="0">
                <a:solidFill>
                  <a:schemeClr val="tx1">
                    <a:lumMod val="75000"/>
                    <a:lumOff val="25000"/>
                  </a:schemeClr>
                </a:solidFill>
              </a:rPr>
              <a:t>This dataset, sourced from Kaggle, comprises a wealth of information about billionaires spanning various industries, regions, and demographic characteristics. With over </a:t>
            </a:r>
            <a:r>
              <a:rPr lang="en-US" b="1" dirty="0">
                <a:solidFill>
                  <a:schemeClr val="tx1">
                    <a:lumMod val="75000"/>
                    <a:lumOff val="25000"/>
                  </a:schemeClr>
                </a:solidFill>
              </a:rPr>
              <a:t>2000 number of entries</a:t>
            </a:r>
            <a:r>
              <a:rPr lang="en-US" dirty="0">
                <a:solidFill>
                  <a:schemeClr val="tx1">
                    <a:lumMod val="75000"/>
                    <a:lumOff val="25000"/>
                  </a:schemeClr>
                </a:solidFill>
              </a:rPr>
              <a:t>, it offers a rich resource for exploratory analysis, hypothesis testing, and predictive modeling.</a:t>
            </a:r>
          </a:p>
          <a:p>
            <a:pPr defTabSz="914400">
              <a:spcAft>
                <a:spcPts val="600"/>
              </a:spcAft>
              <a:buFont typeface="Calibri" panose="020F0502020204030204" pitchFamily="34" charset="0"/>
            </a:pPr>
            <a:endParaRPr lang="en-US" dirty="0">
              <a:solidFill>
                <a:schemeClr val="tx1">
                  <a:lumMod val="75000"/>
                  <a:lumOff val="25000"/>
                </a:schemeClr>
              </a:solidFill>
            </a:endParaRPr>
          </a:p>
        </p:txBody>
      </p:sp>
      <p:sp>
        <p:nvSpPr>
          <p:cNvPr id="16" name="Rectangle 15">
            <a:extLst>
              <a:ext uri="{FF2B5EF4-FFF2-40B4-BE49-F238E27FC236}">
                <a16:creationId xmlns:a16="http://schemas.microsoft.com/office/drawing/2014/main" id="{359CEC61-F44B-43B3-B40F-AE38C5AF1D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16729878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13" name="Straight Connector 12">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3558DB37-9FEE-48A2-8578-ED04015739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F7FCCA6-00E2-4F74-A105-0D769872F2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extBox 1">
            <a:extLst>
              <a:ext uri="{FF2B5EF4-FFF2-40B4-BE49-F238E27FC236}">
                <a16:creationId xmlns:a16="http://schemas.microsoft.com/office/drawing/2014/main" id="{40268D1D-556A-7EA2-14AD-7CD922F3926F}"/>
              </a:ext>
            </a:extLst>
          </p:cNvPr>
          <p:cNvSpPr txBox="1"/>
          <p:nvPr/>
        </p:nvSpPr>
        <p:spPr>
          <a:xfrm>
            <a:off x="1097280" y="286603"/>
            <a:ext cx="10058400" cy="1450757"/>
          </a:xfrm>
          <a:prstGeom prst="rect">
            <a:avLst/>
          </a:prstGeom>
        </p:spPr>
        <p:txBody>
          <a:bodyPr vert="horz" lIns="91440" tIns="45720" rIns="91440" bIns="45720" rtlCol="0" anchor="ctr">
            <a:normAutofit/>
          </a:bodyPr>
          <a:lstStyle/>
          <a:p>
            <a:pPr defTabSz="914400">
              <a:lnSpc>
                <a:spcPct val="90000"/>
              </a:lnSpc>
              <a:spcBef>
                <a:spcPct val="0"/>
              </a:spcBef>
              <a:spcAft>
                <a:spcPts val="600"/>
              </a:spcAft>
            </a:pPr>
            <a:r>
              <a:rPr lang="en-US" sz="4800" u="sng" spc="-50">
                <a:solidFill>
                  <a:srgbClr val="FFFFFF"/>
                </a:solidFill>
                <a:latin typeface="+mj-lt"/>
                <a:ea typeface="+mj-ea"/>
                <a:cs typeface="+mj-cs"/>
              </a:rPr>
              <a:t>OBJECTIVE</a:t>
            </a:r>
          </a:p>
        </p:txBody>
      </p:sp>
      <p:sp>
        <p:nvSpPr>
          <p:cNvPr id="6" name="TextBox 5">
            <a:extLst>
              <a:ext uri="{FF2B5EF4-FFF2-40B4-BE49-F238E27FC236}">
                <a16:creationId xmlns:a16="http://schemas.microsoft.com/office/drawing/2014/main" id="{6B4034B5-A393-9C30-9A0B-838CE4CFACAE}"/>
              </a:ext>
            </a:extLst>
          </p:cNvPr>
          <p:cNvSpPr txBox="1"/>
          <p:nvPr/>
        </p:nvSpPr>
        <p:spPr>
          <a:xfrm>
            <a:off x="1096963" y="2675694"/>
            <a:ext cx="10058400" cy="3193294"/>
          </a:xfrm>
          <a:prstGeom prst="rect">
            <a:avLst/>
          </a:prstGeom>
        </p:spPr>
        <p:txBody>
          <a:bodyPr vert="horz" lIns="0" tIns="45720" rIns="0" bIns="45720" rtlCol="0">
            <a:normAutofit/>
          </a:bodyPr>
          <a:lstStyle/>
          <a:p>
            <a:pPr marL="285750" indent="-285750" defTabSz="914400">
              <a:spcAft>
                <a:spcPts val="600"/>
              </a:spcAft>
              <a:buFont typeface="Calibri" panose="020F0502020204030204" pitchFamily="34" charset="0"/>
              <a:buChar char="•"/>
            </a:pPr>
            <a:r>
              <a:rPr lang="en-US" dirty="0">
                <a:solidFill>
                  <a:schemeClr val="tx1">
                    <a:lumMod val="75000"/>
                    <a:lumOff val="25000"/>
                  </a:schemeClr>
                </a:solidFill>
              </a:rPr>
              <a:t>Show how billionaires money is spread across different business types and countries.</a:t>
            </a:r>
          </a:p>
          <a:p>
            <a:pPr marL="285750" indent="-285750" defTabSz="914400">
              <a:spcAft>
                <a:spcPts val="600"/>
              </a:spcAft>
              <a:buFont typeface="Calibri" panose="020F0502020204030204" pitchFamily="34" charset="0"/>
              <a:buChar char="•"/>
            </a:pPr>
            <a:r>
              <a:rPr lang="en-US" dirty="0">
                <a:solidFill>
                  <a:schemeClr val="tx1">
                    <a:lumMod val="75000"/>
                    <a:lumOff val="25000"/>
                  </a:schemeClr>
                </a:solidFill>
              </a:rPr>
              <a:t>Look at billionaires ages, genders, and where they were born to see if there are any patterns.</a:t>
            </a:r>
          </a:p>
          <a:p>
            <a:pPr marL="285750" indent="-285750" defTabSz="914400">
              <a:spcAft>
                <a:spcPts val="600"/>
              </a:spcAft>
              <a:buFont typeface="Calibri" panose="020F0502020204030204" pitchFamily="34" charset="0"/>
              <a:buChar char="•"/>
            </a:pPr>
            <a:r>
              <a:rPr lang="en-US" dirty="0">
                <a:solidFill>
                  <a:schemeClr val="tx1">
                    <a:lumMod val="75000"/>
                    <a:lumOff val="25000"/>
                  </a:schemeClr>
                </a:solidFill>
              </a:rPr>
              <a:t>Separate the billionaires who made their own money from those who inherited it from family.</a:t>
            </a:r>
          </a:p>
          <a:p>
            <a:pPr marL="285750" indent="-285750" defTabSz="914400">
              <a:spcAft>
                <a:spcPts val="600"/>
              </a:spcAft>
              <a:buFont typeface="Calibri" panose="020F0502020204030204" pitchFamily="34" charset="0"/>
              <a:buChar char="•"/>
            </a:pPr>
            <a:r>
              <a:rPr lang="en-US" dirty="0">
                <a:solidFill>
                  <a:schemeClr val="tx1">
                    <a:lumMod val="75000"/>
                    <a:lumOff val="25000"/>
                  </a:schemeClr>
                </a:solidFill>
              </a:rPr>
              <a:t>See how a country’s economy factors like GDP, prices, taxes, and education levels might impact billionaire wealth.</a:t>
            </a:r>
          </a:p>
          <a:p>
            <a:pPr marL="285750" indent="-285750" defTabSz="914400">
              <a:spcAft>
                <a:spcPts val="600"/>
              </a:spcAft>
              <a:buFont typeface="Calibri" panose="020F0502020204030204" pitchFamily="34" charset="0"/>
              <a:buChar char="•"/>
            </a:pPr>
            <a:r>
              <a:rPr lang="en-US" dirty="0">
                <a:solidFill>
                  <a:schemeClr val="tx1">
                    <a:lumMod val="75000"/>
                    <a:lumOff val="25000"/>
                  </a:schemeClr>
                </a:solidFill>
              </a:rPr>
              <a:t>Map out where in the world billionaires and their riches are located, and why they cluster in certain areas.</a:t>
            </a:r>
          </a:p>
          <a:p>
            <a:pPr defTabSz="914400">
              <a:spcAft>
                <a:spcPts val="600"/>
              </a:spcAft>
              <a:buFont typeface="Calibri" panose="020F0502020204030204" pitchFamily="34" charset="0"/>
            </a:pPr>
            <a:endParaRPr lang="en-US" dirty="0">
              <a:solidFill>
                <a:schemeClr val="tx1">
                  <a:lumMod val="75000"/>
                  <a:lumOff val="25000"/>
                </a:schemeClr>
              </a:solidFill>
            </a:endParaRPr>
          </a:p>
          <a:p>
            <a:pPr defTabSz="914400">
              <a:spcAft>
                <a:spcPts val="600"/>
              </a:spcAft>
              <a:buFont typeface="Calibri" panose="020F0502020204030204" pitchFamily="34" charset="0"/>
            </a:pPr>
            <a:endParaRPr lang="en-US" dirty="0">
              <a:solidFill>
                <a:schemeClr val="tx1">
                  <a:lumMod val="75000"/>
                  <a:lumOff val="25000"/>
                </a:schemeClr>
              </a:solidFill>
            </a:endParaRPr>
          </a:p>
          <a:p>
            <a:pPr defTabSz="914400">
              <a:spcAft>
                <a:spcPts val="600"/>
              </a:spcAft>
              <a:buFont typeface="Calibri" panose="020F0502020204030204" pitchFamily="34" charset="0"/>
            </a:pPr>
            <a:endParaRPr lang="en-US" dirty="0">
              <a:solidFill>
                <a:schemeClr val="tx1">
                  <a:lumMod val="75000"/>
                  <a:lumOff val="25000"/>
                </a:schemeClr>
              </a:solidFill>
            </a:endParaRPr>
          </a:p>
          <a:p>
            <a:pPr defTabSz="914400">
              <a:spcAft>
                <a:spcPts val="600"/>
              </a:spcAft>
              <a:buFont typeface="Calibri" panose="020F0502020204030204" pitchFamily="34" charset="0"/>
            </a:pPr>
            <a:endParaRPr lang="en-US" dirty="0">
              <a:solidFill>
                <a:schemeClr val="tx1">
                  <a:lumMod val="75000"/>
                  <a:lumOff val="25000"/>
                </a:schemeClr>
              </a:solidFill>
            </a:endParaRPr>
          </a:p>
          <a:p>
            <a:pPr defTabSz="914400">
              <a:spcAft>
                <a:spcPts val="600"/>
              </a:spcAft>
              <a:buFont typeface="Calibri" panose="020F0502020204030204" pitchFamily="34" charset="0"/>
            </a:pPr>
            <a:endParaRPr lang="en-US" dirty="0">
              <a:solidFill>
                <a:schemeClr val="tx1">
                  <a:lumMod val="75000"/>
                  <a:lumOff val="25000"/>
                </a:schemeClr>
              </a:solidFill>
            </a:endParaRPr>
          </a:p>
          <a:p>
            <a:pPr defTabSz="914400">
              <a:spcAft>
                <a:spcPts val="600"/>
              </a:spcAft>
              <a:buFont typeface="Calibri" panose="020F0502020204030204" pitchFamily="34" charset="0"/>
            </a:pPr>
            <a:endParaRPr lang="en-US" dirty="0">
              <a:solidFill>
                <a:schemeClr val="tx1">
                  <a:lumMod val="75000"/>
                  <a:lumOff val="25000"/>
                </a:schemeClr>
              </a:solidFill>
            </a:endParaRPr>
          </a:p>
        </p:txBody>
      </p:sp>
      <p:sp>
        <p:nvSpPr>
          <p:cNvPr id="19" name="Rectangle 18">
            <a:extLst>
              <a:ext uri="{FF2B5EF4-FFF2-40B4-BE49-F238E27FC236}">
                <a16:creationId xmlns:a16="http://schemas.microsoft.com/office/drawing/2014/main" id="{359CEC61-F44B-43B3-B40F-AE38C5AF1D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 name="TextBox 2">
            <a:extLst>
              <a:ext uri="{FF2B5EF4-FFF2-40B4-BE49-F238E27FC236}">
                <a16:creationId xmlns:a16="http://schemas.microsoft.com/office/drawing/2014/main" id="{145D009F-749E-9591-09C2-6349B40EFD7D}"/>
              </a:ext>
            </a:extLst>
          </p:cNvPr>
          <p:cNvSpPr txBox="1"/>
          <p:nvPr/>
        </p:nvSpPr>
        <p:spPr>
          <a:xfrm>
            <a:off x="732971" y="2971800"/>
            <a:ext cx="5805714" cy="914400"/>
          </a:xfrm>
          <a:prstGeom prst="rect">
            <a:avLst/>
          </a:prstGeom>
          <a:noFill/>
        </p:spPr>
        <p:txBody>
          <a:bodyPr wrap="square" rtlCol="0">
            <a:spAutoFit/>
          </a:bodyPr>
          <a:lstStyle/>
          <a:p>
            <a:endParaRPr lang="en-US" dirty="0"/>
          </a:p>
        </p:txBody>
      </p:sp>
    </p:spTree>
    <p:extLst>
      <p:ext uri="{BB962C8B-B14F-4D97-AF65-F5344CB8AC3E}">
        <p14:creationId xmlns:p14="http://schemas.microsoft.com/office/powerpoint/2010/main" val="11597278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10" name="Straight Connector 9">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3558DB37-9FEE-48A2-8578-ED04015739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5F7FCCA6-00E2-4F74-A105-0D769872F2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extBox 1">
            <a:extLst>
              <a:ext uri="{FF2B5EF4-FFF2-40B4-BE49-F238E27FC236}">
                <a16:creationId xmlns:a16="http://schemas.microsoft.com/office/drawing/2014/main" id="{FF50AE4D-C2E6-D16D-632E-A8A544EB447D}"/>
              </a:ext>
            </a:extLst>
          </p:cNvPr>
          <p:cNvSpPr txBox="1"/>
          <p:nvPr/>
        </p:nvSpPr>
        <p:spPr>
          <a:xfrm>
            <a:off x="1030514" y="263633"/>
            <a:ext cx="10175698" cy="1450757"/>
          </a:xfrm>
          <a:prstGeom prst="rect">
            <a:avLst/>
          </a:prstGeom>
        </p:spPr>
        <p:txBody>
          <a:bodyPr vert="horz" lIns="91440" tIns="45720" rIns="91440" bIns="45720" rtlCol="0" anchor="ctr">
            <a:normAutofit lnSpcReduction="10000"/>
          </a:bodyPr>
          <a:lstStyle/>
          <a:p>
            <a:pPr defTabSz="914400">
              <a:lnSpc>
                <a:spcPct val="90000"/>
              </a:lnSpc>
              <a:spcBef>
                <a:spcPct val="0"/>
              </a:spcBef>
              <a:spcAft>
                <a:spcPts val="600"/>
              </a:spcAft>
            </a:pPr>
            <a:endParaRPr lang="en-US" sz="4400" u="sng" spc="-50" dirty="0">
              <a:solidFill>
                <a:srgbClr val="FFFFFF"/>
              </a:solidFill>
              <a:latin typeface="+mj-lt"/>
              <a:ea typeface="+mj-ea"/>
              <a:cs typeface="+mj-cs"/>
            </a:endParaRPr>
          </a:p>
          <a:p>
            <a:pPr defTabSz="914400">
              <a:lnSpc>
                <a:spcPct val="90000"/>
              </a:lnSpc>
              <a:spcBef>
                <a:spcPct val="0"/>
              </a:spcBef>
              <a:spcAft>
                <a:spcPts val="600"/>
              </a:spcAft>
            </a:pPr>
            <a:r>
              <a:rPr lang="en-US" sz="4400" u="sng" spc="-50" dirty="0">
                <a:solidFill>
                  <a:srgbClr val="FFFFFF"/>
                </a:solidFill>
                <a:latin typeface="+mj-lt"/>
                <a:ea typeface="+mj-ea"/>
                <a:cs typeface="+mj-cs"/>
              </a:rPr>
              <a:t>BILLIONAIRES STATISTICS DATASET – 2023</a:t>
            </a:r>
            <a:endParaRPr lang="en-US" sz="4400" spc="-50" dirty="0">
              <a:solidFill>
                <a:srgbClr val="FFFFFF"/>
              </a:solidFill>
              <a:latin typeface="+mj-lt"/>
              <a:ea typeface="+mj-ea"/>
              <a:cs typeface="+mj-cs"/>
            </a:endParaRPr>
          </a:p>
          <a:p>
            <a:pPr marL="285750" indent="-285750" defTabSz="914400">
              <a:lnSpc>
                <a:spcPct val="90000"/>
              </a:lnSpc>
              <a:spcBef>
                <a:spcPct val="0"/>
              </a:spcBef>
              <a:spcAft>
                <a:spcPts val="600"/>
              </a:spcAft>
            </a:pPr>
            <a:endParaRPr lang="en-US" sz="4400" spc="-50" dirty="0">
              <a:solidFill>
                <a:srgbClr val="FFFFFF"/>
              </a:solidFill>
              <a:latin typeface="+mj-lt"/>
              <a:ea typeface="+mj-ea"/>
              <a:cs typeface="+mj-cs"/>
            </a:endParaRPr>
          </a:p>
        </p:txBody>
      </p:sp>
      <p:sp>
        <p:nvSpPr>
          <p:cNvPr id="3" name="TextBox 2">
            <a:extLst>
              <a:ext uri="{FF2B5EF4-FFF2-40B4-BE49-F238E27FC236}">
                <a16:creationId xmlns:a16="http://schemas.microsoft.com/office/drawing/2014/main" id="{F02C0132-06CC-35E4-7403-7880B9742774}"/>
              </a:ext>
            </a:extLst>
          </p:cNvPr>
          <p:cNvSpPr txBox="1"/>
          <p:nvPr/>
        </p:nvSpPr>
        <p:spPr>
          <a:xfrm>
            <a:off x="979714" y="2168633"/>
            <a:ext cx="10175649" cy="3700355"/>
          </a:xfrm>
          <a:prstGeom prst="rect">
            <a:avLst/>
          </a:prstGeom>
        </p:spPr>
        <p:txBody>
          <a:bodyPr vert="horz" lIns="0" tIns="45720" rIns="0" bIns="45720" rtlCol="0">
            <a:normAutofit/>
          </a:bodyPr>
          <a:lstStyle/>
          <a:p>
            <a:pPr defTabSz="914400">
              <a:lnSpc>
                <a:spcPct val="90000"/>
              </a:lnSpc>
              <a:spcAft>
                <a:spcPts val="600"/>
              </a:spcAft>
              <a:buFont typeface="Calibri" panose="020F0502020204030204" pitchFamily="34" charset="0"/>
            </a:pPr>
            <a:endParaRPr lang="en-US" u="sng" dirty="0">
              <a:solidFill>
                <a:schemeClr val="tx1">
                  <a:lumMod val="75000"/>
                  <a:lumOff val="25000"/>
                </a:schemeClr>
              </a:solidFill>
            </a:endParaRPr>
          </a:p>
          <a:p>
            <a:pPr marL="285750" indent="-285750" defTabSz="914400">
              <a:lnSpc>
                <a:spcPct val="90000"/>
              </a:lnSpc>
              <a:spcAft>
                <a:spcPts val="600"/>
              </a:spcAft>
              <a:buFont typeface="Calibri" panose="020F0502020204030204" pitchFamily="34" charset="0"/>
              <a:buChar char="•"/>
            </a:pPr>
            <a:r>
              <a:rPr lang="en-US" dirty="0">
                <a:solidFill>
                  <a:schemeClr val="tx1">
                    <a:lumMod val="75000"/>
                    <a:lumOff val="25000"/>
                  </a:schemeClr>
                </a:solidFill>
              </a:rPr>
              <a:t>This dataset contains statistics on the world’s billionaires, including information about their businesses, industries, and personal details. It provides insights into the wealth distribution, business sectors, and demographics of billionaires worldwide.</a:t>
            </a:r>
          </a:p>
          <a:p>
            <a:pPr defTabSz="914400">
              <a:lnSpc>
                <a:spcPct val="90000"/>
              </a:lnSpc>
              <a:spcAft>
                <a:spcPts val="600"/>
              </a:spcAft>
              <a:buFont typeface="Calibri" panose="020F0502020204030204" pitchFamily="34" charset="0"/>
            </a:pPr>
            <a:endParaRPr lang="en-US" dirty="0">
              <a:solidFill>
                <a:schemeClr val="tx1">
                  <a:lumMod val="75000"/>
                  <a:lumOff val="25000"/>
                </a:schemeClr>
              </a:solidFill>
            </a:endParaRPr>
          </a:p>
          <a:p>
            <a:pPr marL="285750" indent="-285750" defTabSz="914400">
              <a:lnSpc>
                <a:spcPct val="90000"/>
              </a:lnSpc>
              <a:spcAft>
                <a:spcPts val="600"/>
              </a:spcAft>
              <a:buFont typeface="Calibri" panose="020F0502020204030204" pitchFamily="34" charset="0"/>
              <a:buChar char="•"/>
            </a:pPr>
            <a:r>
              <a:rPr lang="en-US" dirty="0">
                <a:solidFill>
                  <a:schemeClr val="tx1">
                    <a:lumMod val="75000"/>
                    <a:lumOff val="25000"/>
                  </a:schemeClr>
                </a:solidFill>
              </a:rPr>
              <a:t>Dataset has include:</a:t>
            </a:r>
          </a:p>
          <a:p>
            <a:pPr marL="342900" indent="-342900" defTabSz="914400">
              <a:lnSpc>
                <a:spcPct val="90000"/>
              </a:lnSpc>
              <a:spcAft>
                <a:spcPts val="600"/>
              </a:spcAft>
              <a:buFont typeface="Calibri" panose="020F0502020204030204" pitchFamily="34" charset="0"/>
              <a:buAutoNum type="arabicPeriod"/>
            </a:pPr>
            <a:r>
              <a:rPr lang="en-US" b="1" dirty="0">
                <a:solidFill>
                  <a:schemeClr val="tx1">
                    <a:lumMod val="75000"/>
                    <a:lumOff val="25000"/>
                  </a:schemeClr>
                </a:solidFill>
              </a:rPr>
              <a:t>Individual Information</a:t>
            </a:r>
            <a:r>
              <a:rPr lang="en-US" dirty="0">
                <a:solidFill>
                  <a:schemeClr val="tx1">
                    <a:lumMod val="75000"/>
                    <a:lumOff val="25000"/>
                  </a:schemeClr>
                </a:solidFill>
              </a:rPr>
              <a:t>: Age, Country, City, Gender, First and Last name, Rank of the billionaires.</a:t>
            </a:r>
          </a:p>
          <a:p>
            <a:pPr marL="342900" indent="-342900" defTabSz="914400">
              <a:lnSpc>
                <a:spcPct val="90000"/>
              </a:lnSpc>
              <a:spcAft>
                <a:spcPts val="600"/>
              </a:spcAft>
              <a:buFont typeface="Calibri" panose="020F0502020204030204" pitchFamily="34" charset="0"/>
              <a:buAutoNum type="arabicPeriod"/>
            </a:pPr>
            <a:r>
              <a:rPr lang="en-US" b="1" dirty="0">
                <a:solidFill>
                  <a:schemeClr val="tx1">
                    <a:lumMod val="75000"/>
                    <a:lumOff val="25000"/>
                  </a:schemeClr>
                </a:solidFill>
              </a:rPr>
              <a:t>Company Information</a:t>
            </a:r>
            <a:r>
              <a:rPr lang="en-US" dirty="0">
                <a:solidFill>
                  <a:schemeClr val="tx1">
                    <a:lumMod val="75000"/>
                    <a:lumOff val="25000"/>
                  </a:schemeClr>
                </a:solidFill>
              </a:rPr>
              <a:t>: The dataset contains details about the company they founded or are associated with. This also includes industry, company name, and possibly financial metrics related to the company.</a:t>
            </a:r>
          </a:p>
          <a:p>
            <a:pPr marL="342900" indent="-342900" defTabSz="914400">
              <a:lnSpc>
                <a:spcPct val="90000"/>
              </a:lnSpc>
              <a:spcAft>
                <a:spcPts val="600"/>
              </a:spcAft>
              <a:buFont typeface="Calibri" panose="020F0502020204030204" pitchFamily="34" charset="0"/>
              <a:buAutoNum type="arabicPeriod"/>
            </a:pPr>
            <a:r>
              <a:rPr lang="en-US" b="1" dirty="0">
                <a:solidFill>
                  <a:schemeClr val="tx1">
                    <a:lumMod val="75000"/>
                    <a:lumOff val="25000"/>
                  </a:schemeClr>
                </a:solidFill>
              </a:rPr>
              <a:t>Wealth Metrics</a:t>
            </a:r>
            <a:r>
              <a:rPr lang="en-US" dirty="0">
                <a:solidFill>
                  <a:schemeClr val="tx1">
                    <a:lumMod val="75000"/>
                    <a:lumOff val="25000"/>
                  </a:schemeClr>
                </a:solidFill>
              </a:rPr>
              <a:t>: Information on their Net worth, the source of their wealth (e.g., Inherited, self-made)</a:t>
            </a:r>
          </a:p>
          <a:p>
            <a:pPr marL="342900" indent="-342900" defTabSz="914400">
              <a:lnSpc>
                <a:spcPct val="90000"/>
              </a:lnSpc>
              <a:spcAft>
                <a:spcPts val="600"/>
              </a:spcAft>
              <a:buFont typeface="Calibri" panose="020F0502020204030204" pitchFamily="34" charset="0"/>
              <a:buAutoNum type="arabicPeriod"/>
            </a:pPr>
            <a:r>
              <a:rPr lang="en-US" b="1" dirty="0">
                <a:solidFill>
                  <a:schemeClr val="tx1">
                    <a:lumMod val="75000"/>
                    <a:lumOff val="25000"/>
                  </a:schemeClr>
                </a:solidFill>
              </a:rPr>
              <a:t>Geographical Data</a:t>
            </a:r>
            <a:r>
              <a:rPr lang="en-US" dirty="0">
                <a:solidFill>
                  <a:schemeClr val="tx1">
                    <a:lumMod val="75000"/>
                    <a:lumOff val="25000"/>
                  </a:schemeClr>
                </a:solidFill>
              </a:rPr>
              <a:t>: Details about where the billionaires reside or where their primary business interests are located. This could also include information about the countries or regions where they operate.</a:t>
            </a:r>
          </a:p>
          <a:p>
            <a:pPr defTabSz="914400">
              <a:lnSpc>
                <a:spcPct val="90000"/>
              </a:lnSpc>
              <a:spcAft>
                <a:spcPts val="600"/>
              </a:spcAft>
              <a:buFont typeface="Calibri" panose="020F0502020204030204" pitchFamily="34" charset="0"/>
            </a:pPr>
            <a:endParaRPr lang="en-US" dirty="0">
              <a:solidFill>
                <a:schemeClr val="tx1">
                  <a:lumMod val="75000"/>
                  <a:lumOff val="25000"/>
                </a:schemeClr>
              </a:solidFill>
            </a:endParaRPr>
          </a:p>
        </p:txBody>
      </p:sp>
      <p:sp>
        <p:nvSpPr>
          <p:cNvPr id="16" name="Rectangle 15">
            <a:extLst>
              <a:ext uri="{FF2B5EF4-FFF2-40B4-BE49-F238E27FC236}">
                <a16:creationId xmlns:a16="http://schemas.microsoft.com/office/drawing/2014/main" id="{359CEC61-F44B-43B3-B40F-AE38C5AF1D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26691404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576F57B-120E-6704-463C-FBF7C968FEB9}"/>
              </a:ext>
            </a:extLst>
          </p:cNvPr>
          <p:cNvPicPr>
            <a:picLocks noChangeAspect="1"/>
          </p:cNvPicPr>
          <p:nvPr/>
        </p:nvPicPr>
        <p:blipFill>
          <a:blip r:embed="rId2"/>
          <a:stretch>
            <a:fillRect/>
          </a:stretch>
        </p:blipFill>
        <p:spPr>
          <a:xfrm>
            <a:off x="388553" y="718457"/>
            <a:ext cx="5503813" cy="5181600"/>
          </a:xfrm>
          <a:prstGeom prst="rect">
            <a:avLst/>
          </a:prstGeom>
        </p:spPr>
      </p:pic>
      <p:sp>
        <p:nvSpPr>
          <p:cNvPr id="4" name="TextBox 3">
            <a:extLst>
              <a:ext uri="{FF2B5EF4-FFF2-40B4-BE49-F238E27FC236}">
                <a16:creationId xmlns:a16="http://schemas.microsoft.com/office/drawing/2014/main" id="{7ADE2EFC-3EC7-4848-ADA8-1A342E54058A}"/>
              </a:ext>
            </a:extLst>
          </p:cNvPr>
          <p:cNvSpPr txBox="1"/>
          <p:nvPr/>
        </p:nvSpPr>
        <p:spPr>
          <a:xfrm>
            <a:off x="5892366" y="885371"/>
            <a:ext cx="6110948" cy="369332"/>
          </a:xfrm>
          <a:prstGeom prst="rect">
            <a:avLst/>
          </a:prstGeom>
          <a:noFill/>
        </p:spPr>
        <p:txBody>
          <a:bodyPr wrap="square" rtlCol="0">
            <a:spAutoFit/>
          </a:bodyPr>
          <a:lstStyle/>
          <a:p>
            <a:pPr marL="285750" indent="-285750">
              <a:buFont typeface="Arial" panose="020B0604020202020204" pitchFamily="34" charset="0"/>
              <a:buChar char="•"/>
            </a:pPr>
            <a:endParaRPr lang="en-US" dirty="0"/>
          </a:p>
        </p:txBody>
      </p:sp>
      <p:sp>
        <p:nvSpPr>
          <p:cNvPr id="5" name="TextBox 4">
            <a:extLst>
              <a:ext uri="{FF2B5EF4-FFF2-40B4-BE49-F238E27FC236}">
                <a16:creationId xmlns:a16="http://schemas.microsoft.com/office/drawing/2014/main" id="{A6200545-588F-D80E-17FC-E31764409435}"/>
              </a:ext>
            </a:extLst>
          </p:cNvPr>
          <p:cNvSpPr txBox="1"/>
          <p:nvPr/>
        </p:nvSpPr>
        <p:spPr>
          <a:xfrm>
            <a:off x="5748553" y="1421617"/>
            <a:ext cx="6054894" cy="2862322"/>
          </a:xfrm>
          <a:prstGeom prst="rect">
            <a:avLst/>
          </a:prstGeom>
          <a:noFill/>
        </p:spPr>
        <p:txBody>
          <a:bodyPr wrap="square" rtlCol="0">
            <a:spAutoFit/>
          </a:bodyPr>
          <a:lstStyle/>
          <a:p>
            <a:pPr marL="285750" indent="-285750">
              <a:buFont typeface="Arial" panose="020B0604020202020204" pitchFamily="34" charset="0"/>
              <a:buChar char="•"/>
            </a:pPr>
            <a:r>
              <a:rPr lang="en-US" dirty="0"/>
              <a:t>In the United States, the number of self-made billionaires surpasses 500, with 214 billionaires who did not achieve their wealth independently. </a:t>
            </a:r>
          </a:p>
          <a:p>
            <a:pPr marL="285750" indent="-285750">
              <a:buFont typeface="Arial" panose="020B0604020202020204" pitchFamily="34" charset="0"/>
              <a:buChar char="•"/>
            </a:pPr>
            <a:r>
              <a:rPr lang="en-US" dirty="0"/>
              <a:t>China follows closely with a total of 506 self-made billionaires. </a:t>
            </a:r>
            <a:r>
              <a:rPr lang="en-US" b="1" dirty="0"/>
              <a:t>Notably, all 79 billionaires in Russia are self-made.</a:t>
            </a:r>
          </a:p>
          <a:p>
            <a:pPr marL="285750" indent="-285750">
              <a:buFont typeface="Arial" panose="020B0604020202020204" pitchFamily="34" charset="0"/>
              <a:buChar char="•"/>
            </a:pPr>
            <a:r>
              <a:rPr lang="en-US" dirty="0"/>
              <a:t>Additionally, among the top 10 countries Italy, Germany, and India stand out with a lower count of self-made billionaires compared to those who attained their wealth through mean other than self-initiation.</a:t>
            </a:r>
          </a:p>
        </p:txBody>
      </p:sp>
    </p:spTree>
    <p:extLst>
      <p:ext uri="{BB962C8B-B14F-4D97-AF65-F5344CB8AC3E}">
        <p14:creationId xmlns:p14="http://schemas.microsoft.com/office/powerpoint/2010/main" val="28902539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 shot of a graph&#10;&#10;Description automatically generated">
            <a:extLst>
              <a:ext uri="{FF2B5EF4-FFF2-40B4-BE49-F238E27FC236}">
                <a16:creationId xmlns:a16="http://schemas.microsoft.com/office/drawing/2014/main" id="{8B845C50-DDD9-54BC-B492-EE92E34500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8469443" cy="6378315"/>
          </a:xfrm>
          <a:prstGeom prst="rect">
            <a:avLst/>
          </a:prstGeom>
        </p:spPr>
      </p:pic>
      <p:sp>
        <p:nvSpPr>
          <p:cNvPr id="4" name="TextBox 3">
            <a:extLst>
              <a:ext uri="{FF2B5EF4-FFF2-40B4-BE49-F238E27FC236}">
                <a16:creationId xmlns:a16="http://schemas.microsoft.com/office/drawing/2014/main" id="{8A9FC47F-79C0-473C-DB7F-BE6A02C52886}"/>
              </a:ext>
            </a:extLst>
          </p:cNvPr>
          <p:cNvSpPr txBox="1"/>
          <p:nvPr/>
        </p:nvSpPr>
        <p:spPr>
          <a:xfrm>
            <a:off x="8559150" y="2034995"/>
            <a:ext cx="3331564" cy="2308324"/>
          </a:xfrm>
          <a:prstGeom prst="rect">
            <a:avLst/>
          </a:prstGeom>
          <a:noFill/>
        </p:spPr>
        <p:txBody>
          <a:bodyPr wrap="square" rtlCol="0">
            <a:spAutoFit/>
          </a:bodyPr>
          <a:lstStyle/>
          <a:p>
            <a:pPr marL="285750" indent="-285750" algn="just">
              <a:buFont typeface="Arial" panose="020B0604020202020204" pitchFamily="34" charset="0"/>
              <a:buChar char="•"/>
            </a:pPr>
            <a:r>
              <a:rPr lang="en-US" dirty="0"/>
              <a:t>The graph represents the distribution of billionaires across different industries. Each bar on the graph corresponds to a specific industry, and the height of the bar indicates the number of billionaires associated with that industry.</a:t>
            </a:r>
          </a:p>
        </p:txBody>
      </p:sp>
    </p:spTree>
    <p:extLst>
      <p:ext uri="{BB962C8B-B14F-4D97-AF65-F5344CB8AC3E}">
        <p14:creationId xmlns:p14="http://schemas.microsoft.com/office/powerpoint/2010/main" val="9131042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computer screen shot of a pie chart&#10;&#10;Description automatically generated">
            <a:extLst>
              <a:ext uri="{FF2B5EF4-FFF2-40B4-BE49-F238E27FC236}">
                <a16:creationId xmlns:a16="http://schemas.microsoft.com/office/drawing/2014/main" id="{A08A6C7D-4DB8-C51F-1584-E4CF9A0056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8319540" cy="6077512"/>
          </a:xfrm>
          <a:prstGeom prst="rect">
            <a:avLst/>
          </a:prstGeom>
        </p:spPr>
      </p:pic>
      <p:sp>
        <p:nvSpPr>
          <p:cNvPr id="4" name="TextBox 3">
            <a:extLst>
              <a:ext uri="{FF2B5EF4-FFF2-40B4-BE49-F238E27FC236}">
                <a16:creationId xmlns:a16="http://schemas.microsoft.com/office/drawing/2014/main" id="{9FB8A80A-57CF-559B-759E-B8F9EDE70CD9}"/>
              </a:ext>
            </a:extLst>
          </p:cNvPr>
          <p:cNvSpPr txBox="1"/>
          <p:nvPr/>
        </p:nvSpPr>
        <p:spPr>
          <a:xfrm>
            <a:off x="8562311" y="1616480"/>
            <a:ext cx="3289170" cy="2862322"/>
          </a:xfrm>
          <a:prstGeom prst="rect">
            <a:avLst/>
          </a:prstGeom>
          <a:noFill/>
        </p:spPr>
        <p:txBody>
          <a:bodyPr wrap="square" rtlCol="0">
            <a:spAutoFit/>
          </a:bodyPr>
          <a:lstStyle/>
          <a:p>
            <a:pPr marL="285750" indent="-285750" algn="just">
              <a:buFont typeface="Arial" panose="020B0604020202020204" pitchFamily="34" charset="0"/>
              <a:buChar char="•"/>
            </a:pPr>
            <a:r>
              <a:rPr lang="en-US" dirty="0"/>
              <a:t>The given pie chart illustrating the percentage of tax revenue contributed by billionaires to each country's GDP.</a:t>
            </a:r>
          </a:p>
          <a:p>
            <a:pPr marL="285750" indent="-285750" algn="just">
              <a:buFont typeface="Arial" panose="020B0604020202020204" pitchFamily="34" charset="0"/>
              <a:buChar char="•"/>
            </a:pPr>
            <a:r>
              <a:rPr lang="en-US" dirty="0"/>
              <a:t>Each slice of the pie represents a country, and the size of the slice corresponds to the percentage of tax revenue contributed by billionaires to that country's GDP.</a:t>
            </a:r>
          </a:p>
        </p:txBody>
      </p:sp>
    </p:spTree>
    <p:extLst>
      <p:ext uri="{BB962C8B-B14F-4D97-AF65-F5344CB8AC3E}">
        <p14:creationId xmlns:p14="http://schemas.microsoft.com/office/powerpoint/2010/main" val="5926563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omputer&#10;&#10;Description automatically generated">
            <a:extLst>
              <a:ext uri="{FF2B5EF4-FFF2-40B4-BE49-F238E27FC236}">
                <a16:creationId xmlns:a16="http://schemas.microsoft.com/office/drawing/2014/main" id="{C15C7D0A-1E94-10C4-EDF9-453C572F0B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674963" cy="6355830"/>
          </a:xfrm>
          <a:prstGeom prst="rect">
            <a:avLst/>
          </a:prstGeom>
        </p:spPr>
      </p:pic>
      <p:sp>
        <p:nvSpPr>
          <p:cNvPr id="4" name="TextBox 3">
            <a:extLst>
              <a:ext uri="{FF2B5EF4-FFF2-40B4-BE49-F238E27FC236}">
                <a16:creationId xmlns:a16="http://schemas.microsoft.com/office/drawing/2014/main" id="{361BF27B-70E6-6BA4-7E15-6C270ED0CEA7}"/>
              </a:ext>
            </a:extLst>
          </p:cNvPr>
          <p:cNvSpPr txBox="1"/>
          <p:nvPr/>
        </p:nvSpPr>
        <p:spPr>
          <a:xfrm>
            <a:off x="8001000" y="614363"/>
            <a:ext cx="3662166" cy="5078313"/>
          </a:xfrm>
          <a:prstGeom prst="rect">
            <a:avLst/>
          </a:prstGeom>
          <a:noFill/>
        </p:spPr>
        <p:txBody>
          <a:bodyPr wrap="square" rtlCol="0">
            <a:spAutoFit/>
          </a:bodyPr>
          <a:lstStyle/>
          <a:p>
            <a:pPr marL="285750" indent="-285750">
              <a:buFont typeface="Arial" panose="020B0604020202020204" pitchFamily="34" charset="0"/>
              <a:buChar char="•"/>
            </a:pPr>
            <a:r>
              <a:rPr lang="en-US"/>
              <a:t>This is a graph of age distribution of billionaires. This graph is in descending order representing what age group has the maximum billionaires.</a:t>
            </a:r>
          </a:p>
          <a:p>
            <a:pPr marL="285750" indent="-285750">
              <a:buFont typeface="Arial" panose="020B0604020202020204" pitchFamily="34" charset="0"/>
              <a:buChar char="•"/>
            </a:pPr>
            <a:r>
              <a:rPr lang="en-US"/>
              <a:t>This graph gives us an insight that shows the current real situation of 2023, that what age group has maximum billionaires.</a:t>
            </a:r>
          </a:p>
          <a:p>
            <a:pPr marL="285750" indent="-285750">
              <a:buFont typeface="Arial" panose="020B0604020202020204" pitchFamily="34" charset="0"/>
              <a:buChar char="•"/>
            </a:pPr>
            <a:r>
              <a:rPr lang="en-US"/>
              <a:t>from the given graph we can see that most of the billionaires in our data are between age 50-60.</a:t>
            </a:r>
          </a:p>
          <a:p>
            <a:pPr marL="285750" indent="-285750">
              <a:buFont typeface="Arial" panose="020B0604020202020204" pitchFamily="34" charset="0"/>
              <a:buChar char="•"/>
            </a:pPr>
            <a:r>
              <a:rPr lang="en-US"/>
              <a:t>⁠from the data we can see that there are also some young billionaires that being’s to age group of 10-20 and that are too old that belongs to age group of 100-110 years old.</a:t>
            </a:r>
            <a:endParaRPr lang="en-US" dirty="0"/>
          </a:p>
        </p:txBody>
      </p:sp>
    </p:spTree>
    <p:extLst>
      <p:ext uri="{BB962C8B-B14F-4D97-AF65-F5344CB8AC3E}">
        <p14:creationId xmlns:p14="http://schemas.microsoft.com/office/powerpoint/2010/main" val="8061642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omputer&#10;&#10;Description automatically generated">
            <a:extLst>
              <a:ext uri="{FF2B5EF4-FFF2-40B4-BE49-F238E27FC236}">
                <a16:creationId xmlns:a16="http://schemas.microsoft.com/office/drawing/2014/main" id="{F798B8DF-6AB5-F2B3-DF6A-21C74776617F}"/>
              </a:ext>
            </a:extLst>
          </p:cNvPr>
          <p:cNvPicPr>
            <a:picLocks noChangeAspect="1"/>
          </p:cNvPicPr>
          <p:nvPr/>
        </p:nvPicPr>
        <p:blipFill rotWithShape="1">
          <a:blip r:embed="rId2">
            <a:extLst>
              <a:ext uri="{28A0092B-C50C-407E-A947-70E740481C1C}">
                <a14:useLocalDpi xmlns:a14="http://schemas.microsoft.com/office/drawing/2010/main" val="0"/>
              </a:ext>
            </a:extLst>
          </a:blip>
          <a:srcRect b="7541"/>
          <a:stretch/>
        </p:blipFill>
        <p:spPr>
          <a:xfrm>
            <a:off x="0" y="-7144"/>
            <a:ext cx="8626839" cy="6386513"/>
          </a:xfrm>
          <a:prstGeom prst="rect">
            <a:avLst/>
          </a:prstGeom>
        </p:spPr>
      </p:pic>
      <p:sp>
        <p:nvSpPr>
          <p:cNvPr id="4" name="TextBox 3">
            <a:extLst>
              <a:ext uri="{FF2B5EF4-FFF2-40B4-BE49-F238E27FC236}">
                <a16:creationId xmlns:a16="http://schemas.microsoft.com/office/drawing/2014/main" id="{E93623BC-DBE8-1E8F-1F41-601F8A5FE33F}"/>
              </a:ext>
            </a:extLst>
          </p:cNvPr>
          <p:cNvSpPr txBox="1"/>
          <p:nvPr/>
        </p:nvSpPr>
        <p:spPr>
          <a:xfrm>
            <a:off x="8826102" y="171450"/>
            <a:ext cx="3225403" cy="6109365"/>
          </a:xfrm>
          <a:prstGeom prst="rect">
            <a:avLst/>
          </a:prstGeom>
          <a:noFill/>
        </p:spPr>
        <p:txBody>
          <a:bodyPr wrap="square" rtlCol="0">
            <a:spAutoFit/>
          </a:bodyPr>
          <a:lstStyle/>
          <a:p>
            <a:pPr marL="285750" indent="-285750" algn="just">
              <a:buFont typeface="Arial" panose="020B0604020202020204" pitchFamily="34" charset="0"/>
              <a:buChar char="•"/>
            </a:pPr>
            <a:r>
              <a:rPr lang="en-US" sz="1700" dirty="0"/>
              <a:t>This is a matrix graph that is made in power BI that show the correlation between billionaires </a:t>
            </a:r>
            <a:r>
              <a:rPr lang="en-US" sz="1700" dirty="0" err="1"/>
              <a:t>networth</a:t>
            </a:r>
            <a:r>
              <a:rPr lang="en-US" sz="1700" dirty="0"/>
              <a:t> and their countries GDP.</a:t>
            </a:r>
          </a:p>
          <a:p>
            <a:pPr marL="285750" indent="-285750" algn="just">
              <a:buFont typeface="Arial" panose="020B0604020202020204" pitchFamily="34" charset="0"/>
              <a:buChar char="•"/>
            </a:pPr>
            <a:r>
              <a:rPr lang="en-US" sz="1700" dirty="0"/>
              <a:t>In this graph we can get the insight of the percentage contribution if that billionaire in their countries GDP.</a:t>
            </a:r>
          </a:p>
          <a:p>
            <a:pPr marL="285750" indent="-285750" algn="just">
              <a:buFont typeface="Arial" panose="020B0604020202020204" pitchFamily="34" charset="0"/>
              <a:buChar char="•"/>
            </a:pPr>
            <a:r>
              <a:rPr lang="en-US" sz="1700" dirty="0"/>
              <a:t>Here all the given values are in millions.</a:t>
            </a:r>
          </a:p>
          <a:p>
            <a:pPr marL="285750" indent="-285750" algn="just">
              <a:buFont typeface="Arial" panose="020B0604020202020204" pitchFamily="34" charset="0"/>
              <a:buChar char="•"/>
            </a:pPr>
            <a:r>
              <a:rPr lang="en-US" sz="1700" dirty="0"/>
              <a:t>From the given matrix graph we can see that Bernard </a:t>
            </a:r>
            <a:r>
              <a:rPr lang="en-US" sz="1700" dirty="0" err="1"/>
              <a:t>Arnault</a:t>
            </a:r>
            <a:r>
              <a:rPr lang="en-US" sz="1700" dirty="0"/>
              <a:t> and family who have close to 300 Billion dollars </a:t>
            </a:r>
            <a:r>
              <a:rPr lang="en-US" sz="1700" dirty="0" err="1"/>
              <a:t>networth</a:t>
            </a:r>
            <a:r>
              <a:rPr lang="en-US" sz="1700" dirty="0"/>
              <a:t> are contributing 7.7% to their country Italy’s growth. Also we can see that Elon Musk percentage contribution is small although having high </a:t>
            </a:r>
            <a:r>
              <a:rPr lang="en-US" sz="1700" dirty="0" err="1"/>
              <a:t>networth</a:t>
            </a:r>
            <a:r>
              <a:rPr lang="en-US" sz="1700" dirty="0"/>
              <a:t> is because the GDP if USA is large compared to that of other countries.</a:t>
            </a:r>
          </a:p>
        </p:txBody>
      </p:sp>
    </p:spTree>
    <p:extLst>
      <p:ext uri="{BB962C8B-B14F-4D97-AF65-F5344CB8AC3E}">
        <p14:creationId xmlns:p14="http://schemas.microsoft.com/office/powerpoint/2010/main" val="2020372914"/>
      </p:ext>
    </p:extLst>
  </p:cSld>
  <p:clrMapOvr>
    <a:masterClrMapping/>
  </p:clrMapOvr>
</p:sld>
</file>

<file path=ppt/theme/theme1.xml><?xml version="1.0" encoding="utf-8"?>
<a:theme xmlns:a="http://schemas.openxmlformats.org/drawingml/2006/main" name="RetrospectVTI">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Tw Cen M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docProps/app.xml><?xml version="1.0" encoding="utf-8"?>
<Properties xmlns="http://schemas.openxmlformats.org/officeDocument/2006/extended-properties" xmlns:vt="http://schemas.openxmlformats.org/officeDocument/2006/docPropsVTypes">
  <Template>TM03457485[[fn=Mesh]]</Template>
  <TotalTime>1574</TotalTime>
  <Words>1167</Words>
  <Application>Microsoft Office PowerPoint</Application>
  <PresentationFormat>Widescreen</PresentationFormat>
  <Paragraphs>85</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Tw Cen MT</vt:lpstr>
      <vt:lpstr>RetrospectVTI</vt:lpstr>
      <vt:lpstr>Comprehensive Analysis of Billionaires Wealth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Comprehensive Analysis of Billionaires Wealth</dc:title>
  <dc:creator>Darpan Jiyani</dc:creator>
  <cp:lastModifiedBy>Darpan Jiyani</cp:lastModifiedBy>
  <cp:revision>3</cp:revision>
  <dcterms:created xsi:type="dcterms:W3CDTF">2024-04-07T21:34:37Z</dcterms:created>
  <dcterms:modified xsi:type="dcterms:W3CDTF">2024-04-08T23:51:38Z</dcterms:modified>
</cp:coreProperties>
</file>