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94" d="100"/>
          <a:sy n="94" d="100"/>
        </p:scale>
        <p:origin x="-2696" y="-2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0"/>
            <a:ext cx="15544800" cy="159173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4013587"/>
            <a:ext cx="13716000" cy="11038413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5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2434167"/>
            <a:ext cx="3943350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2434167"/>
            <a:ext cx="11601450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0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11398263"/>
            <a:ext cx="15773400" cy="1901824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30596430"/>
            <a:ext cx="15773400" cy="10001247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7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2170833"/>
            <a:ext cx="77724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2170833"/>
            <a:ext cx="77724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4177"/>
            <a:ext cx="157734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11207753"/>
            <a:ext cx="7736680" cy="549274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6700500"/>
            <a:ext cx="773668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11207753"/>
            <a:ext cx="7774782" cy="549274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6700500"/>
            <a:ext cx="7774782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048000"/>
            <a:ext cx="5898356" cy="106680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6582844"/>
            <a:ext cx="9258300" cy="324908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3716000"/>
            <a:ext cx="5898356" cy="25410587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048000"/>
            <a:ext cx="5898356" cy="106680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6582844"/>
            <a:ext cx="9258300" cy="324908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3716000"/>
            <a:ext cx="5898356" cy="25410587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434177"/>
            <a:ext cx="157734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2170833"/>
            <a:ext cx="157734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2375677"/>
            <a:ext cx="41148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52CB-E68F-F54F-8589-2A99A8F32CA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2375677"/>
            <a:ext cx="41148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FABF-644B-2E4E-AC62-31EBBED1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4432C030-BF7F-0242-A04C-FA98F1BEBB97}"/>
              </a:ext>
            </a:extLst>
          </p:cNvPr>
          <p:cNvGrpSpPr/>
          <p:nvPr/>
        </p:nvGrpSpPr>
        <p:grpSpPr>
          <a:xfrm>
            <a:off x="1087827" y="17123653"/>
            <a:ext cx="7346720" cy="13018481"/>
            <a:chOff x="27230240" y="8325610"/>
            <a:chExt cx="7346720" cy="130184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D98341-8A86-DC47-A011-A2109A82BD75}"/>
                </a:ext>
              </a:extLst>
            </p:cNvPr>
            <p:cNvSpPr/>
            <p:nvPr/>
          </p:nvSpPr>
          <p:spPr>
            <a:xfrm>
              <a:off x="27273076" y="9243407"/>
              <a:ext cx="7300873" cy="32630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10F1BF-5C31-064B-8634-E9C010618273}"/>
                </a:ext>
              </a:extLst>
            </p:cNvPr>
            <p:cNvSpPr/>
            <p:nvPr/>
          </p:nvSpPr>
          <p:spPr>
            <a:xfrm>
              <a:off x="29871315" y="9710110"/>
              <a:ext cx="1917586" cy="800969"/>
            </a:xfrm>
            <a:prstGeom prst="rect">
              <a:avLst/>
            </a:prstGeom>
            <a:solidFill>
              <a:srgbClr val="E76618"/>
            </a:solidFill>
            <a:ln w="444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Trebuchet MS" panose="020B0603020202020204"/>
                </a:rPr>
                <a:t>L2 Register File</a:t>
              </a:r>
            </a:p>
            <a:p>
              <a:pPr algn="ctr" defTabSz="457200"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Trebuchet MS" panose="020B0603020202020204"/>
                </a:rPr>
                <a:t>L1 memory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84CF5D-53B5-8549-AFD1-516B0CA2A4A1}"/>
                </a:ext>
              </a:extLst>
            </p:cNvPr>
            <p:cNvSpPr/>
            <p:nvPr/>
          </p:nvSpPr>
          <p:spPr>
            <a:xfrm>
              <a:off x="29855657" y="10861998"/>
              <a:ext cx="1948905" cy="1219970"/>
            </a:xfrm>
            <a:prstGeom prst="rect">
              <a:avLst/>
            </a:prstGeom>
            <a:solidFill>
              <a:srgbClr val="2C3C43">
                <a:lumMod val="40000"/>
                <a:lumOff val="60000"/>
              </a:srgbClr>
            </a:solidFill>
            <a:ln w="0" cap="rnd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457200">
                <a:defRPr/>
              </a:pPr>
              <a:r>
                <a:rPr lang="en-US" sz="2000" b="1" kern="0" dirty="0" err="1">
                  <a:solidFill>
                    <a:sysClr val="windowText" lastClr="000000"/>
                  </a:solidFill>
                  <a:latin typeface="Trebuchet MS" panose="020B0603020202020204"/>
                </a:rPr>
                <a:t>Codelet</a:t>
              </a:r>
              <a:r>
                <a:rPr lang="en-US" sz="2000" b="1" kern="0" dirty="0">
                  <a:solidFill>
                    <a:sysClr val="windowText" lastClr="000000"/>
                  </a:solidFill>
                  <a:latin typeface="Trebuchet MS" panose="020B0603020202020204"/>
                </a:rPr>
                <a:t> Execution Unit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rebuchet MS" panose="020B0603020202020204"/>
                </a:rPr>
                <a:t> </a:t>
              </a:r>
            </a:p>
            <a:p>
              <a:pPr algn="ctr" defTabSz="457200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rebuchet MS" panose="020B0603020202020204"/>
                </a:rPr>
                <a:t>L1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4C24F7-8796-BA43-A257-213F4037F617}"/>
                </a:ext>
              </a:extLst>
            </p:cNvPr>
            <p:cNvSpPr/>
            <p:nvPr/>
          </p:nvSpPr>
          <p:spPr>
            <a:xfrm>
              <a:off x="33443633" y="9759153"/>
              <a:ext cx="998767" cy="2273152"/>
            </a:xfrm>
            <a:prstGeom prst="rect">
              <a:avLst/>
            </a:prstGeom>
            <a:solidFill>
              <a:srgbClr val="918655">
                <a:lumMod val="75000"/>
              </a:srgbClr>
            </a:solidFill>
            <a:ln w="44450" cap="rnd" cmpd="sng" algn="ctr">
              <a:noFill/>
              <a:prstDash val="solid"/>
            </a:ln>
            <a:effectLst/>
          </p:spPr>
          <p:txBody>
            <a:bodyPr vert="horz" rtlCol="0" anchor="ctr"/>
            <a:lstStyle/>
            <a:p>
              <a:pPr algn="ctr" defTabSz="457200">
                <a:defRPr/>
              </a:pPr>
              <a:r>
                <a:rPr lang="en-US" sz="2400" b="1" kern="0" dirty="0">
                  <a:solidFill>
                    <a:prstClr val="white"/>
                  </a:solidFill>
                  <a:latin typeface="Trebuchet MS" panose="020B0603020202020204"/>
                </a:rPr>
                <a:t>Write Back</a:t>
              </a:r>
            </a:p>
            <a:p>
              <a:pPr algn="ctr" defTabSz="457200">
                <a:defRPr/>
              </a:pPr>
              <a:r>
                <a:rPr lang="en-US" kern="0" dirty="0">
                  <a:solidFill>
                    <a:prstClr val="white"/>
                  </a:solidFill>
                  <a:latin typeface="Trebuchet MS" panose="020B0603020202020204"/>
                </a:rPr>
                <a:t>SYNC</a:t>
              </a:r>
              <a:endParaRPr lang="en-US" sz="2400" kern="0" dirty="0">
                <a:solidFill>
                  <a:prstClr val="white"/>
                </a:solidFill>
                <a:latin typeface="Trebuchet MS" panose="020B060302020202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F2BE3D-8CAC-F241-A743-F8B04119AFFA}"/>
                </a:ext>
              </a:extLst>
            </p:cNvPr>
            <p:cNvSpPr/>
            <p:nvPr/>
          </p:nvSpPr>
          <p:spPr>
            <a:xfrm>
              <a:off x="32042021" y="9759153"/>
              <a:ext cx="1172854" cy="2273152"/>
            </a:xfrm>
            <a:prstGeom prst="rect">
              <a:avLst/>
            </a:prstGeom>
            <a:solidFill>
              <a:srgbClr val="00B0F0"/>
            </a:solidFill>
            <a:ln w="444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Trebuchet MS" panose="020B0603020202020204"/>
                </a:rPr>
                <a:t>Memory Access</a:t>
              </a:r>
              <a:r>
                <a:rPr lang="en-US" b="1" kern="0" dirty="0">
                  <a:solidFill>
                    <a:prstClr val="black"/>
                  </a:solidFill>
                  <a:latin typeface="Trebuchet MS" panose="020B0603020202020204"/>
                </a:rPr>
                <a:t> </a:t>
              </a:r>
              <a:r>
                <a:rPr lang="en-US" kern="0" dirty="0">
                  <a:solidFill>
                    <a:prstClr val="black"/>
                  </a:solidFill>
                  <a:latin typeface="Trebuchet MS" panose="020B0603020202020204"/>
                </a:rPr>
                <a:t>Interface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136934-7A24-EB4D-8687-E35313F3E21D}"/>
                </a:ext>
              </a:extLst>
            </p:cNvPr>
            <p:cNvSpPr/>
            <p:nvPr/>
          </p:nvSpPr>
          <p:spPr>
            <a:xfrm>
              <a:off x="27396053" y="9710110"/>
              <a:ext cx="2206482" cy="2066502"/>
            </a:xfrm>
            <a:prstGeom prst="rect">
              <a:avLst/>
            </a:prstGeom>
            <a:solidFill>
              <a:srgbClr val="918655">
                <a:lumMod val="20000"/>
                <a:lumOff val="80000"/>
              </a:srgbClr>
            </a:solidFill>
            <a:ln w="44450" cap="rnd" cmpd="sng" algn="ctr">
              <a:noFill/>
              <a:prstDash val="solid"/>
            </a:ln>
            <a:effectLst/>
          </p:spPr>
          <p:txBody>
            <a:bodyPr vert="horz" lIns="0" tIns="0" rIns="0" bIns="0" rtlCol="0" anchor="t"/>
            <a:lstStyle/>
            <a:p>
              <a:pPr algn="ctr" defTabSz="457200">
                <a:defRPr/>
              </a:pPr>
              <a:r>
                <a:rPr lang="en-US" sz="2200" b="1" kern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Trebuchet MS" panose="020B0603020202020204"/>
                </a:rPr>
                <a:t>Scheduling Unit</a:t>
              </a:r>
              <a:endParaRPr lang="en-US" sz="2200" b="1" kern="0" dirty="0">
                <a:solidFill>
                  <a:prstClr val="white"/>
                </a:solidFill>
                <a:latin typeface="Trebuchet MS" panose="020B060302020202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8C3035-7FDA-F745-83F1-A3C95AEAF7DF}"/>
                </a:ext>
              </a:extLst>
            </p:cNvPr>
            <p:cNvSpPr/>
            <p:nvPr/>
          </p:nvSpPr>
          <p:spPr>
            <a:xfrm>
              <a:off x="27479872" y="10232692"/>
              <a:ext cx="826371" cy="1397448"/>
            </a:xfrm>
            <a:prstGeom prst="rect">
              <a:avLst/>
            </a:prstGeom>
            <a:solidFill>
              <a:srgbClr val="918655">
                <a:lumMod val="75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defRPr/>
              </a:pPr>
              <a:r>
                <a:rPr lang="en-US" kern="0" dirty="0">
                  <a:solidFill>
                    <a:prstClr val="white"/>
                  </a:solidFill>
                  <a:latin typeface="Trebuchet MS" panose="020B0603020202020204"/>
                </a:rPr>
                <a:t>FETCH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C3C26C-EA49-9346-B980-64F69F278074}"/>
                </a:ext>
              </a:extLst>
            </p:cNvPr>
            <p:cNvSpPr/>
            <p:nvPr/>
          </p:nvSpPr>
          <p:spPr>
            <a:xfrm>
              <a:off x="28520081" y="10232692"/>
              <a:ext cx="999910" cy="1397448"/>
            </a:xfrm>
            <a:prstGeom prst="rect">
              <a:avLst/>
            </a:prstGeom>
            <a:solidFill>
              <a:srgbClr val="918655">
                <a:lumMod val="75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defRPr/>
              </a:pPr>
              <a:r>
                <a:rPr lang="en-US" sz="2000" kern="0" dirty="0">
                  <a:solidFill>
                    <a:prstClr val="white"/>
                  </a:solidFill>
                  <a:latin typeface="Trebuchet MS" panose="020B0603020202020204"/>
                </a:rPr>
                <a:t>DECODE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FA66DDE8-8752-F14F-8108-4575575AB643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 flipV="1">
              <a:off x="29519989" y="9759153"/>
              <a:ext cx="3108459" cy="1172262"/>
            </a:xfrm>
            <a:prstGeom prst="bentConnector4">
              <a:avLst>
                <a:gd name="adj1" fmla="val 4639"/>
                <a:gd name="adj2" fmla="val 119378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F8BA8FCB-3B31-EC40-AD5D-2F6FC3C251E3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33214875" y="10895729"/>
              <a:ext cx="228758" cy="12700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CBCED8AB-C2EA-394F-90EB-87EE0D0F8000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8306244" y="10931417"/>
              <a:ext cx="213837" cy="12621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9E03ED-8CC6-9E46-B8AC-CE5707E016E3}"/>
                </a:ext>
              </a:extLst>
            </p:cNvPr>
            <p:cNvSpPr/>
            <p:nvPr/>
          </p:nvSpPr>
          <p:spPr>
            <a:xfrm>
              <a:off x="27396053" y="11966450"/>
              <a:ext cx="1423166" cy="443174"/>
            </a:xfrm>
            <a:prstGeom prst="rect">
              <a:avLst/>
            </a:prstGeom>
            <a:solidFill>
              <a:srgbClr val="E76618"/>
            </a:solidFill>
            <a:ln w="444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Trebuchet MS" panose="020B0603020202020204"/>
                </a:rPr>
                <a:t>Inst Mem</a:t>
              </a: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D3E34E27-45CF-3F49-BF94-71D3AB787581}"/>
                </a:ext>
              </a:extLst>
            </p:cNvPr>
            <p:cNvCxnSpPr>
              <a:cxnSpLocks/>
              <a:stCxn id="15" idx="0"/>
              <a:endCxn id="10" idx="2"/>
            </p:cNvCxnSpPr>
            <p:nvPr/>
          </p:nvCxnSpPr>
          <p:spPr>
            <a:xfrm rot="16200000" flipV="1">
              <a:off x="27832192" y="11691005"/>
              <a:ext cx="336310" cy="214579"/>
            </a:xfrm>
            <a:prstGeom prst="bentConnector3">
              <a:avLst>
                <a:gd name="adj1" fmla="val 50001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sm" len="sm"/>
              <a:tailEnd type="triangle" w="sm" len="sm"/>
            </a:ln>
            <a:effectLst/>
          </p:spPr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2585AC6D-DC80-9742-9185-31E2105324AE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29519989" y="10931417"/>
              <a:ext cx="335667" cy="540566"/>
            </a:xfrm>
            <a:prstGeom prst="bentConnector3">
              <a:avLst>
                <a:gd name="adj1" fmla="val 42205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895CAF56-D559-B141-9975-BA9D9956E9F2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29519989" y="10110593"/>
              <a:ext cx="351326" cy="820821"/>
            </a:xfrm>
            <a:prstGeom prst="bentConnector3">
              <a:avLst>
                <a:gd name="adj1" fmla="val 40331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8F7BBE8E-BEC9-B642-890B-ED75F034352B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rot="16200000" flipV="1">
              <a:off x="30654651" y="10686538"/>
              <a:ext cx="350919" cy="2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4951AD08-2C56-0A4F-9F33-8FDA1346F9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122429" y="10686538"/>
              <a:ext cx="350919" cy="2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68DB10B1-0645-1D43-9261-1B4E5986AA6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1186871" y="10686538"/>
              <a:ext cx="350919" cy="2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4524E2-37DA-9941-AA9E-B6688D377945}"/>
                </a:ext>
              </a:extLst>
            </p:cNvPr>
            <p:cNvSpPr/>
            <p:nvPr/>
          </p:nvSpPr>
          <p:spPr>
            <a:xfrm>
              <a:off x="27276087" y="13836014"/>
              <a:ext cx="7300873" cy="32630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B960C4-45E3-0949-9C87-B1E4D42BD2A3}"/>
                </a:ext>
              </a:extLst>
            </p:cNvPr>
            <p:cNvSpPr/>
            <p:nvPr/>
          </p:nvSpPr>
          <p:spPr>
            <a:xfrm>
              <a:off x="29874325" y="14302717"/>
              <a:ext cx="1917586" cy="800969"/>
            </a:xfrm>
            <a:prstGeom prst="rect">
              <a:avLst/>
            </a:prstGeom>
            <a:solidFill>
              <a:srgbClr val="E76618"/>
            </a:solidFill>
            <a:ln w="444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Trebuchet MS" panose="020B0603020202020204"/>
                </a:rPr>
                <a:t>L1 Register File</a:t>
              </a:r>
            </a:p>
            <a:p>
              <a:pPr algn="ctr" defTabSz="457200"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Trebuchet MS" panose="020B0603020202020204"/>
                </a:rPr>
                <a:t>L0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ABC136-B639-B845-8959-CB4706955D4F}"/>
                </a:ext>
              </a:extLst>
            </p:cNvPr>
            <p:cNvSpPr/>
            <p:nvPr/>
          </p:nvSpPr>
          <p:spPr>
            <a:xfrm>
              <a:off x="29858668" y="15454604"/>
              <a:ext cx="1948905" cy="1219970"/>
            </a:xfrm>
            <a:prstGeom prst="rect">
              <a:avLst/>
            </a:prstGeom>
            <a:solidFill>
              <a:srgbClr val="2C3C43">
                <a:lumMod val="20000"/>
                <a:lumOff val="80000"/>
              </a:srgbClr>
            </a:solidFill>
            <a:ln w="0" cap="rnd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457200">
                <a:defRPr/>
              </a:pPr>
              <a:r>
                <a:rPr lang="en-US" sz="2000" b="1" kern="0" dirty="0" err="1">
                  <a:solidFill>
                    <a:sysClr val="windowText" lastClr="000000"/>
                  </a:solidFill>
                  <a:latin typeface="Trebuchet MS" panose="020B0603020202020204"/>
                </a:rPr>
                <a:t>Codelet</a:t>
              </a:r>
              <a:r>
                <a:rPr lang="en-US" sz="2000" b="1" kern="0" dirty="0">
                  <a:solidFill>
                    <a:sysClr val="windowText" lastClr="000000"/>
                  </a:solidFill>
                  <a:latin typeface="Trebuchet MS" panose="020B0603020202020204"/>
                </a:rPr>
                <a:t> Execution Unit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rebuchet MS" panose="020B0603020202020204"/>
                </a:rPr>
                <a:t> </a:t>
              </a:r>
            </a:p>
            <a:p>
              <a:pPr algn="ctr" defTabSz="457200"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Trebuchet MS" panose="020B0603020202020204"/>
                </a:rPr>
                <a:t>L0 (e.g. x86, ARM)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25BCAC-B603-8F4E-8441-2E87DFFFB23C}"/>
                </a:ext>
              </a:extLst>
            </p:cNvPr>
            <p:cNvSpPr/>
            <p:nvPr/>
          </p:nvSpPr>
          <p:spPr>
            <a:xfrm>
              <a:off x="33446642" y="14351760"/>
              <a:ext cx="998767" cy="2273152"/>
            </a:xfrm>
            <a:prstGeom prst="rect">
              <a:avLst/>
            </a:prstGeom>
            <a:solidFill>
              <a:srgbClr val="918655">
                <a:lumMod val="75000"/>
              </a:srgbClr>
            </a:solidFill>
            <a:ln w="44450" cap="rnd" cmpd="sng" algn="ctr">
              <a:noFill/>
              <a:prstDash val="solid"/>
            </a:ln>
            <a:effectLst/>
          </p:spPr>
          <p:txBody>
            <a:bodyPr vert="horz" rtlCol="0" anchor="ctr"/>
            <a:lstStyle/>
            <a:p>
              <a:pPr algn="ctr" defTabSz="457200">
                <a:defRPr/>
              </a:pPr>
              <a:r>
                <a:rPr lang="en-US" sz="2400" b="1" kern="0" dirty="0">
                  <a:solidFill>
                    <a:prstClr val="white"/>
                  </a:solidFill>
                  <a:latin typeface="Trebuchet MS" panose="020B0603020202020204"/>
                </a:rPr>
                <a:t>Write Back</a:t>
              </a:r>
            </a:p>
            <a:p>
              <a:pPr algn="ctr" defTabSz="457200">
                <a:defRPr/>
              </a:pPr>
              <a:r>
                <a:rPr lang="en-US" kern="0" dirty="0">
                  <a:solidFill>
                    <a:prstClr val="white"/>
                  </a:solidFill>
                  <a:latin typeface="Trebuchet MS" panose="020B0603020202020204"/>
                </a:rPr>
                <a:t>SYNC</a:t>
              </a:r>
              <a:endParaRPr lang="en-US" sz="2400" kern="0" dirty="0">
                <a:solidFill>
                  <a:prstClr val="white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3B5947-8089-774E-AF58-EF09CCB9521A}"/>
                </a:ext>
              </a:extLst>
            </p:cNvPr>
            <p:cNvSpPr/>
            <p:nvPr/>
          </p:nvSpPr>
          <p:spPr>
            <a:xfrm>
              <a:off x="32045032" y="14351760"/>
              <a:ext cx="1172854" cy="2273152"/>
            </a:xfrm>
            <a:prstGeom prst="rect">
              <a:avLst/>
            </a:prstGeom>
            <a:solidFill>
              <a:srgbClr val="00B0F0"/>
            </a:solidFill>
            <a:ln w="444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Trebuchet MS" panose="020B0603020202020204"/>
                </a:rPr>
                <a:t>Memory Access</a:t>
              </a:r>
              <a:r>
                <a:rPr lang="en-US" b="1" kern="0" dirty="0">
                  <a:solidFill>
                    <a:prstClr val="black"/>
                  </a:solidFill>
                  <a:latin typeface="Trebuchet MS" panose="020B0603020202020204"/>
                </a:rPr>
                <a:t> </a:t>
              </a:r>
              <a:r>
                <a:rPr lang="en-US" kern="0" dirty="0">
                  <a:solidFill>
                    <a:prstClr val="black"/>
                  </a:solidFill>
                  <a:latin typeface="Trebuchet MS" panose="020B0603020202020204"/>
                </a:rPr>
                <a:t>Interface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EA574A-0DB0-DA44-8793-2EF874306A93}"/>
                </a:ext>
              </a:extLst>
            </p:cNvPr>
            <p:cNvSpPr/>
            <p:nvPr/>
          </p:nvSpPr>
          <p:spPr>
            <a:xfrm>
              <a:off x="27399065" y="14302717"/>
              <a:ext cx="2206482" cy="2066502"/>
            </a:xfrm>
            <a:prstGeom prst="rect">
              <a:avLst/>
            </a:prstGeom>
            <a:solidFill>
              <a:srgbClr val="918655">
                <a:lumMod val="20000"/>
                <a:lumOff val="80000"/>
              </a:srgbClr>
            </a:solidFill>
            <a:ln w="44450" cap="rnd" cmpd="sng" algn="ctr">
              <a:noFill/>
              <a:prstDash val="solid"/>
            </a:ln>
            <a:effectLst/>
          </p:spPr>
          <p:txBody>
            <a:bodyPr vert="horz" lIns="0" tIns="0" rIns="0" bIns="0" rtlCol="0" anchor="t"/>
            <a:lstStyle/>
            <a:p>
              <a:pPr algn="ctr" defTabSz="457200">
                <a:defRPr/>
              </a:pPr>
              <a:r>
                <a:rPr lang="en-US" sz="2200" b="1" kern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Trebuchet MS" panose="020B0603020202020204"/>
                </a:rPr>
                <a:t>Scheduling Unit</a:t>
              </a:r>
              <a:endParaRPr lang="en-US" sz="2200" b="1" kern="0" dirty="0">
                <a:solidFill>
                  <a:prstClr val="white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A76DF7-27B2-9A43-85E3-AB3E90A0FE27}"/>
                </a:ext>
              </a:extLst>
            </p:cNvPr>
            <p:cNvSpPr/>
            <p:nvPr/>
          </p:nvSpPr>
          <p:spPr>
            <a:xfrm>
              <a:off x="27482883" y="14825299"/>
              <a:ext cx="826371" cy="1397448"/>
            </a:xfrm>
            <a:prstGeom prst="rect">
              <a:avLst/>
            </a:prstGeom>
            <a:solidFill>
              <a:srgbClr val="918655">
                <a:lumMod val="75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defRPr/>
              </a:pPr>
              <a:r>
                <a:rPr lang="en-US" kern="0" dirty="0">
                  <a:solidFill>
                    <a:prstClr val="white"/>
                  </a:solidFill>
                  <a:latin typeface="Trebuchet MS" panose="020B0603020202020204"/>
                </a:rPr>
                <a:t>FETCH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5C3B3C-D020-6942-A5C3-1B19ECC2AD83}"/>
                </a:ext>
              </a:extLst>
            </p:cNvPr>
            <p:cNvSpPr/>
            <p:nvPr/>
          </p:nvSpPr>
          <p:spPr>
            <a:xfrm>
              <a:off x="28523089" y="14825299"/>
              <a:ext cx="999910" cy="1397448"/>
            </a:xfrm>
            <a:prstGeom prst="rect">
              <a:avLst/>
            </a:prstGeom>
            <a:solidFill>
              <a:srgbClr val="918655">
                <a:lumMod val="75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defRPr/>
              </a:pPr>
              <a:r>
                <a:rPr lang="en-US" sz="2000" kern="0" dirty="0">
                  <a:solidFill>
                    <a:prstClr val="white"/>
                  </a:solidFill>
                  <a:latin typeface="Trebuchet MS" panose="020B0603020202020204"/>
                </a:rPr>
                <a:t>DECODE</a:t>
              </a: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D4E45127-8521-494E-8020-4AA2DBFD7B61}"/>
                </a:ext>
              </a:extLst>
            </p:cNvPr>
            <p:cNvCxnSpPr>
              <a:cxnSpLocks/>
              <a:stCxn id="29" idx="3"/>
              <a:endCxn id="26" idx="0"/>
            </p:cNvCxnSpPr>
            <p:nvPr/>
          </p:nvCxnSpPr>
          <p:spPr>
            <a:xfrm flipV="1">
              <a:off x="29523001" y="14351760"/>
              <a:ext cx="3108459" cy="1172262"/>
            </a:xfrm>
            <a:prstGeom prst="bentConnector4">
              <a:avLst>
                <a:gd name="adj1" fmla="val 4639"/>
                <a:gd name="adj2" fmla="val 119378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00E8E4E6-EA0F-D340-98A2-FFB734EE7EB6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>
              <a:off x="33217886" y="15488336"/>
              <a:ext cx="228756" cy="12700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A5C2B196-040F-B849-8E72-A9E9A5CF67E9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28309254" y="15524023"/>
              <a:ext cx="213837" cy="12621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5103B7-3494-154B-8933-5C44BC774912}"/>
                </a:ext>
              </a:extLst>
            </p:cNvPr>
            <p:cNvSpPr/>
            <p:nvPr/>
          </p:nvSpPr>
          <p:spPr>
            <a:xfrm>
              <a:off x="27399065" y="16559057"/>
              <a:ext cx="1423166" cy="443174"/>
            </a:xfrm>
            <a:prstGeom prst="rect">
              <a:avLst/>
            </a:prstGeom>
            <a:solidFill>
              <a:srgbClr val="E76618"/>
            </a:solidFill>
            <a:ln w="444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Trebuchet MS" panose="020B0603020202020204"/>
                </a:rPr>
                <a:t>Inst Mem</a:t>
              </a: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0D7F799D-B2EB-3444-A3E3-64B1850BB9C2}"/>
                </a:ext>
              </a:extLst>
            </p:cNvPr>
            <p:cNvCxnSpPr>
              <a:cxnSpLocks/>
              <a:stCxn id="33" idx="0"/>
              <a:endCxn id="28" idx="2"/>
            </p:cNvCxnSpPr>
            <p:nvPr/>
          </p:nvCxnSpPr>
          <p:spPr>
            <a:xfrm rot="16200000" flipV="1">
              <a:off x="27835201" y="16283611"/>
              <a:ext cx="336310" cy="214579"/>
            </a:xfrm>
            <a:prstGeom prst="bentConnector3">
              <a:avLst>
                <a:gd name="adj1" fmla="val 50001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2AEFC5E5-4852-FB43-904F-77827146510F}"/>
                </a:ext>
              </a:extLst>
            </p:cNvPr>
            <p:cNvCxnSpPr>
              <a:cxnSpLocks/>
              <a:stCxn id="29" idx="3"/>
              <a:endCxn id="24" idx="1"/>
            </p:cNvCxnSpPr>
            <p:nvPr/>
          </p:nvCxnSpPr>
          <p:spPr>
            <a:xfrm>
              <a:off x="29523001" y="15524023"/>
              <a:ext cx="335667" cy="540566"/>
            </a:xfrm>
            <a:prstGeom prst="bentConnector3">
              <a:avLst>
                <a:gd name="adj1" fmla="val 42205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6CC53A01-7EC0-D243-90D8-7D836458477C}"/>
                </a:ext>
              </a:extLst>
            </p:cNvPr>
            <p:cNvCxnSpPr>
              <a:cxnSpLocks/>
              <a:stCxn id="29" idx="3"/>
              <a:endCxn id="23" idx="1"/>
            </p:cNvCxnSpPr>
            <p:nvPr/>
          </p:nvCxnSpPr>
          <p:spPr>
            <a:xfrm flipV="1">
              <a:off x="29523001" y="14703200"/>
              <a:ext cx="351326" cy="820821"/>
            </a:xfrm>
            <a:prstGeom prst="bentConnector3">
              <a:avLst>
                <a:gd name="adj1" fmla="val 40331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B55C0DC2-FCFD-FC42-9B15-77F216731331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rot="16200000" flipV="1">
              <a:off x="30657660" y="15279145"/>
              <a:ext cx="350919" cy="2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9A1146F-2513-D740-B568-F492A216B0A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125437" y="15279145"/>
              <a:ext cx="350919" cy="2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CB8ABB56-09CE-5B49-9FD8-7206EDC9A69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1189882" y="15279145"/>
              <a:ext cx="350919" cy="2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D1DF1A78-8508-534F-B5D7-F3770BD7F8CA}"/>
                </a:ext>
              </a:extLst>
            </p:cNvPr>
            <p:cNvCxnSpPr>
              <a:cxnSpLocks/>
              <a:stCxn id="24" idx="2"/>
              <a:endCxn id="25" idx="2"/>
            </p:cNvCxnSpPr>
            <p:nvPr/>
          </p:nvCxnSpPr>
          <p:spPr>
            <a:xfrm rot="5400000" flipH="1" flipV="1">
              <a:off x="32364742" y="15093290"/>
              <a:ext cx="49662" cy="3112905"/>
            </a:xfrm>
            <a:prstGeom prst="bentConnector3">
              <a:avLst>
                <a:gd name="adj1" fmla="val -460312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E9B99C3-EAC2-B848-A5ED-A4A8460A8613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H="1" flipV="1">
              <a:off x="32984962" y="8787275"/>
              <a:ext cx="11" cy="971885"/>
            </a:xfrm>
            <a:prstGeom prst="straightConnector1">
              <a:avLst/>
            </a:prstGeom>
            <a:noFill/>
            <a:ln w="60325" cap="rnd" cmpd="sng" algn="ctr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1E3FC5-55B7-3243-8736-458BC3A7BB05}"/>
                </a:ext>
              </a:extLst>
            </p:cNvPr>
            <p:cNvSpPr txBox="1"/>
            <p:nvPr/>
          </p:nvSpPr>
          <p:spPr>
            <a:xfrm>
              <a:off x="31473971" y="8325610"/>
              <a:ext cx="3021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2400" kern="0" dirty="0">
                  <a:solidFill>
                    <a:prstClr val="black"/>
                  </a:solidFill>
                  <a:latin typeface="Trebuchet MS" panose="020B0603020202020204"/>
                </a:rPr>
                <a:t>To higher level mem</a:t>
              </a:r>
            </a:p>
          </p:txBody>
        </p: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9CA8F561-9913-2A4C-A20A-E0937FDC18A1}"/>
                </a:ext>
              </a:extLst>
            </p:cNvPr>
            <p:cNvCxnSpPr>
              <a:cxnSpLocks/>
              <a:stCxn id="7" idx="0"/>
              <a:endCxn id="9" idx="0"/>
            </p:cNvCxnSpPr>
            <p:nvPr/>
          </p:nvCxnSpPr>
          <p:spPr>
            <a:xfrm rot="16200000" flipV="1">
              <a:off x="31196635" y="7012770"/>
              <a:ext cx="49043" cy="5443723"/>
            </a:xfrm>
            <a:prstGeom prst="bentConnector3">
              <a:avLst>
                <a:gd name="adj1" fmla="val 822032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305EAFE-BC94-AE48-AA45-483C4CA6FF4A}"/>
                </a:ext>
              </a:extLst>
            </p:cNvPr>
            <p:cNvSpPr/>
            <p:nvPr/>
          </p:nvSpPr>
          <p:spPr>
            <a:xfrm>
              <a:off x="31801128" y="10123153"/>
              <a:ext cx="1183841" cy="4194876"/>
            </a:xfrm>
            <a:custGeom>
              <a:avLst/>
              <a:gdLst>
                <a:gd name="connsiteX0" fmla="*/ 0 w 1389888"/>
                <a:gd name="connsiteY0" fmla="*/ 0 h 3511296"/>
                <a:gd name="connsiteX1" fmla="*/ 173736 w 1389888"/>
                <a:gd name="connsiteY1" fmla="*/ 0 h 3511296"/>
                <a:gd name="connsiteX2" fmla="*/ 173736 w 1389888"/>
                <a:gd name="connsiteY2" fmla="*/ 2679192 h 3511296"/>
                <a:gd name="connsiteX3" fmla="*/ 1389888 w 1389888"/>
                <a:gd name="connsiteY3" fmla="*/ 2679192 h 3511296"/>
                <a:gd name="connsiteX4" fmla="*/ 1389888 w 1389888"/>
                <a:gd name="connsiteY4" fmla="*/ 3511296 h 351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9888" h="3511296">
                  <a:moveTo>
                    <a:pt x="0" y="0"/>
                  </a:moveTo>
                  <a:lnTo>
                    <a:pt x="173736" y="0"/>
                  </a:lnTo>
                  <a:lnTo>
                    <a:pt x="173736" y="2679192"/>
                  </a:lnTo>
                  <a:lnTo>
                    <a:pt x="1389888" y="2679192"/>
                  </a:lnTo>
                  <a:lnTo>
                    <a:pt x="1389888" y="3511296"/>
                  </a:lnTo>
                </a:path>
              </a:pathLst>
            </a:custGeom>
            <a:noFill/>
            <a:ln w="60325" cap="rnd" cmpd="sng" algn="ctr">
              <a:solidFill>
                <a:srgbClr val="C00000"/>
              </a:solidFill>
              <a:prstDash val="sysDot"/>
              <a:headEnd type="triangle" w="med" len="sm"/>
              <a:tailEnd type="triangl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400" kern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D5CC2F61-C711-FC44-9F8A-6071E5079736}"/>
                </a:ext>
              </a:extLst>
            </p:cNvPr>
            <p:cNvCxnSpPr>
              <a:cxnSpLocks/>
              <a:stCxn id="6" idx="2"/>
              <a:endCxn id="7" idx="2"/>
            </p:cNvCxnSpPr>
            <p:nvPr/>
          </p:nvCxnSpPr>
          <p:spPr>
            <a:xfrm rot="5400000" flipH="1" flipV="1">
              <a:off x="32361731" y="10500683"/>
              <a:ext cx="49663" cy="3112907"/>
            </a:xfrm>
            <a:prstGeom prst="bentConnector3">
              <a:avLst>
                <a:gd name="adj1" fmla="val -460302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85CB9ED7-3563-424B-9B0D-0A63CBDF685C}"/>
                </a:ext>
              </a:extLst>
            </p:cNvPr>
            <p:cNvCxnSpPr>
              <a:cxnSpLocks/>
              <a:stCxn id="25" idx="0"/>
              <a:endCxn id="27" idx="0"/>
            </p:cNvCxnSpPr>
            <p:nvPr/>
          </p:nvCxnSpPr>
          <p:spPr>
            <a:xfrm rot="16200000" flipV="1">
              <a:off x="31199645" y="11605379"/>
              <a:ext cx="49043" cy="5443720"/>
            </a:xfrm>
            <a:prstGeom prst="bentConnector3">
              <a:avLst>
                <a:gd name="adj1" fmla="val 785474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2CF5F19-A424-F544-B950-9D2D7DB48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0240" y="12081968"/>
              <a:ext cx="2641076" cy="1794588"/>
            </a:xfrm>
            <a:prstGeom prst="line">
              <a:avLst/>
            </a:prstGeom>
            <a:noFill/>
            <a:ln w="28575" cap="rnd" cmpd="sng" algn="ctr">
              <a:solidFill>
                <a:srgbClr val="002060"/>
              </a:solidFill>
              <a:prstDash val="dash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35F06D2-04BD-6F4E-B698-5A50E5DA42BC}"/>
                </a:ext>
              </a:extLst>
            </p:cNvPr>
            <p:cNvSpPr/>
            <p:nvPr/>
          </p:nvSpPr>
          <p:spPr>
            <a:xfrm>
              <a:off x="27276087" y="18081036"/>
              <a:ext cx="7300873" cy="3263055"/>
            </a:xfrm>
            <a:prstGeom prst="rect">
              <a:avLst/>
            </a:prstGeom>
            <a:solidFill>
              <a:srgbClr val="2C3C43">
                <a:lumMod val="60000"/>
                <a:lumOff val="40000"/>
              </a:srgbClr>
            </a:solidFill>
            <a:ln w="38100" cap="rnd" cmpd="sng" algn="ctr">
              <a:noFill/>
              <a:prstDash val="solid"/>
            </a:ln>
            <a:effectLst/>
          </p:spPr>
          <p:txBody>
            <a:bodyPr lIns="0" tIns="91440" rIns="0" bIns="0" rtlCol="0" anchor="t"/>
            <a:lstStyle/>
            <a:p>
              <a:pPr algn="ctr" defTabSz="457200">
                <a:defRPr/>
              </a:pPr>
              <a:endParaRPr lang="en-US" sz="1200" b="1" kern="0" dirty="0">
                <a:solidFill>
                  <a:sysClr val="windowText" lastClr="000000"/>
                </a:solidFill>
                <a:latin typeface="Trebuchet MS" panose="020B060302020202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40B4A-68F9-054B-BF17-245DB5601FE8}"/>
                </a:ext>
              </a:extLst>
            </p:cNvPr>
            <p:cNvSpPr/>
            <p:nvPr/>
          </p:nvSpPr>
          <p:spPr>
            <a:xfrm>
              <a:off x="29874325" y="18547737"/>
              <a:ext cx="1917586" cy="800969"/>
            </a:xfrm>
            <a:prstGeom prst="rect">
              <a:avLst/>
            </a:prstGeom>
            <a:solidFill>
              <a:srgbClr val="E76618"/>
            </a:solidFill>
            <a:ln w="444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Trebuchet MS" panose="020B0603020202020204"/>
                </a:rPr>
                <a:t>L0 Register File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212E99-AB4F-E44E-89D5-8C274124B0F5}"/>
                </a:ext>
              </a:extLst>
            </p:cNvPr>
            <p:cNvSpPr/>
            <p:nvPr/>
          </p:nvSpPr>
          <p:spPr>
            <a:xfrm>
              <a:off x="29858668" y="19699626"/>
              <a:ext cx="1948905" cy="1219970"/>
            </a:xfrm>
            <a:prstGeom prst="rect">
              <a:avLst/>
            </a:prstGeom>
            <a:solidFill>
              <a:srgbClr val="002060"/>
            </a:solidFill>
            <a:ln w="0" cap="rnd" cmpd="sng" algn="ctr">
              <a:solidFill>
                <a:srgbClr val="00206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457200">
                <a:defRPr/>
              </a:pPr>
              <a:r>
                <a:rPr lang="en-US" sz="2800" b="1" kern="0" dirty="0">
                  <a:solidFill>
                    <a:prstClr val="white"/>
                  </a:solidFill>
                  <a:latin typeface="Trebuchet MS" panose="020B0603020202020204"/>
                </a:rPr>
                <a:t>ALU + FP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458DDE-4081-2540-AA14-B3A0F43A7041}"/>
                </a:ext>
              </a:extLst>
            </p:cNvPr>
            <p:cNvSpPr/>
            <p:nvPr/>
          </p:nvSpPr>
          <p:spPr>
            <a:xfrm>
              <a:off x="33446642" y="18596784"/>
              <a:ext cx="998767" cy="2273152"/>
            </a:xfrm>
            <a:prstGeom prst="rect">
              <a:avLst/>
            </a:prstGeom>
            <a:solidFill>
              <a:srgbClr val="918655">
                <a:lumMod val="75000"/>
              </a:srgbClr>
            </a:solidFill>
            <a:ln w="44450" cap="rnd" cmpd="sng" algn="ctr">
              <a:noFill/>
              <a:prstDash val="solid"/>
            </a:ln>
            <a:effectLst/>
          </p:spPr>
          <p:txBody>
            <a:bodyPr vert="horz" rtlCol="0" anchor="ctr"/>
            <a:lstStyle/>
            <a:p>
              <a:pPr algn="ctr" defTabSz="457200">
                <a:defRPr/>
              </a:pPr>
              <a:r>
                <a:rPr lang="en-US" sz="2400" b="1" kern="0" dirty="0">
                  <a:solidFill>
                    <a:prstClr val="white"/>
                  </a:solidFill>
                  <a:latin typeface="Trebuchet MS" panose="020B0603020202020204"/>
                </a:rPr>
                <a:t>Write Back</a:t>
              </a:r>
            </a:p>
            <a:p>
              <a:pPr algn="ctr" defTabSz="457200">
                <a:defRPr/>
              </a:pPr>
              <a:r>
                <a:rPr lang="en-US" kern="0" dirty="0">
                  <a:solidFill>
                    <a:prstClr val="white"/>
                  </a:solidFill>
                  <a:latin typeface="Trebuchet MS" panose="020B0603020202020204"/>
                </a:rPr>
                <a:t>SYNC</a:t>
              </a:r>
              <a:endParaRPr lang="en-US" sz="2400" kern="0" dirty="0">
                <a:solidFill>
                  <a:prstClr val="white"/>
                </a:solidFill>
                <a:latin typeface="Trebuchet MS" panose="020B060302020202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43AAE9-DBBD-5548-8115-95FF525F786E}"/>
                </a:ext>
              </a:extLst>
            </p:cNvPr>
            <p:cNvSpPr/>
            <p:nvPr/>
          </p:nvSpPr>
          <p:spPr>
            <a:xfrm>
              <a:off x="32045032" y="18596784"/>
              <a:ext cx="1172854" cy="2273152"/>
            </a:xfrm>
            <a:prstGeom prst="rect">
              <a:avLst/>
            </a:prstGeom>
            <a:solidFill>
              <a:srgbClr val="00B0F0"/>
            </a:solidFill>
            <a:ln w="444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Trebuchet MS" panose="020B0603020202020204"/>
                </a:rPr>
                <a:t>Memory Access</a:t>
              </a:r>
              <a:r>
                <a:rPr lang="en-US" b="1" kern="0" dirty="0">
                  <a:solidFill>
                    <a:prstClr val="black"/>
                  </a:solidFill>
                  <a:latin typeface="Trebuchet MS" panose="020B0603020202020204"/>
                </a:rPr>
                <a:t> </a:t>
              </a:r>
              <a:r>
                <a:rPr lang="en-US" kern="0" dirty="0">
                  <a:solidFill>
                    <a:prstClr val="black"/>
                  </a:solidFill>
                  <a:latin typeface="Trebuchet MS" panose="020B0603020202020204"/>
                </a:rPr>
                <a:t>Interface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CDB6D89-B271-3F4C-8C76-B6ABB17568D8}"/>
                </a:ext>
              </a:extLst>
            </p:cNvPr>
            <p:cNvSpPr/>
            <p:nvPr/>
          </p:nvSpPr>
          <p:spPr>
            <a:xfrm>
              <a:off x="27399065" y="18547737"/>
              <a:ext cx="2206482" cy="2066502"/>
            </a:xfrm>
            <a:prstGeom prst="rect">
              <a:avLst/>
            </a:prstGeom>
            <a:solidFill>
              <a:srgbClr val="918655">
                <a:lumMod val="20000"/>
                <a:lumOff val="80000"/>
              </a:srgbClr>
            </a:solidFill>
            <a:ln w="44450" cap="rnd" cmpd="sng" algn="ctr">
              <a:noFill/>
              <a:prstDash val="solid"/>
            </a:ln>
            <a:effectLst/>
          </p:spPr>
          <p:txBody>
            <a:bodyPr vert="horz" lIns="0" tIns="0" rIns="0" bIns="0" rtlCol="0" anchor="t"/>
            <a:lstStyle/>
            <a:p>
              <a:pPr algn="ctr" defTabSz="457200">
                <a:defRPr/>
              </a:pPr>
              <a:r>
                <a:rPr lang="en-US" sz="2200" b="1" kern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Trebuchet MS" panose="020B0603020202020204"/>
                </a:rPr>
                <a:t>Scheduling Unit</a:t>
              </a:r>
              <a:endParaRPr lang="en-US" sz="2200" b="1" kern="0" dirty="0">
                <a:solidFill>
                  <a:prstClr val="white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1821330-0AA6-E441-A77A-1E18A3BDB88E}"/>
                </a:ext>
              </a:extLst>
            </p:cNvPr>
            <p:cNvSpPr/>
            <p:nvPr/>
          </p:nvSpPr>
          <p:spPr>
            <a:xfrm>
              <a:off x="27482883" y="19070321"/>
              <a:ext cx="826371" cy="1397448"/>
            </a:xfrm>
            <a:prstGeom prst="rect">
              <a:avLst/>
            </a:prstGeom>
            <a:solidFill>
              <a:srgbClr val="918655">
                <a:lumMod val="75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defRPr/>
              </a:pPr>
              <a:r>
                <a:rPr lang="en-US" kern="0" dirty="0">
                  <a:solidFill>
                    <a:prstClr val="white"/>
                  </a:solidFill>
                  <a:latin typeface="Trebuchet MS" panose="020B0603020202020204"/>
                </a:rPr>
                <a:t>FETCH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890820-8D65-424B-9FFD-D801B05C3653}"/>
                </a:ext>
              </a:extLst>
            </p:cNvPr>
            <p:cNvSpPr/>
            <p:nvPr/>
          </p:nvSpPr>
          <p:spPr>
            <a:xfrm>
              <a:off x="28523089" y="19070321"/>
              <a:ext cx="999910" cy="1397448"/>
            </a:xfrm>
            <a:prstGeom prst="rect">
              <a:avLst/>
            </a:prstGeom>
            <a:solidFill>
              <a:srgbClr val="918655">
                <a:lumMod val="75000"/>
              </a:srgbClr>
            </a:solidFill>
            <a:ln w="1905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defRPr/>
              </a:pPr>
              <a:r>
                <a:rPr lang="en-US" sz="2000" kern="0" dirty="0">
                  <a:solidFill>
                    <a:prstClr val="white"/>
                  </a:solidFill>
                  <a:latin typeface="Trebuchet MS" panose="020B0603020202020204"/>
                </a:rPr>
                <a:t>DECODE</a:t>
              </a: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0B27F249-3AFA-E84D-A311-0653787AD368}"/>
                </a:ext>
              </a:extLst>
            </p:cNvPr>
            <p:cNvCxnSpPr>
              <a:cxnSpLocks/>
              <a:stCxn id="55" idx="3"/>
              <a:endCxn id="52" idx="0"/>
            </p:cNvCxnSpPr>
            <p:nvPr/>
          </p:nvCxnSpPr>
          <p:spPr>
            <a:xfrm flipV="1">
              <a:off x="29523001" y="18596784"/>
              <a:ext cx="3108459" cy="1172262"/>
            </a:xfrm>
            <a:prstGeom prst="bentConnector4">
              <a:avLst>
                <a:gd name="adj1" fmla="val 4639"/>
                <a:gd name="adj2" fmla="val 119378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96D3B1D4-A454-2F44-AEA9-ED5FF6608101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>
              <a:off x="33217886" y="19733360"/>
              <a:ext cx="228756" cy="12700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w="lg" len="med"/>
              <a:tailEnd type="triangle"/>
            </a:ln>
            <a:effectLst/>
          </p:spPr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787364D7-94F2-E542-9BCA-A3C4789AA7E8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>
              <a:off x="28309254" y="19769044"/>
              <a:ext cx="213837" cy="12621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8E97D9-F279-3941-8429-EA3E36C94833}"/>
                </a:ext>
              </a:extLst>
            </p:cNvPr>
            <p:cNvSpPr/>
            <p:nvPr/>
          </p:nvSpPr>
          <p:spPr>
            <a:xfrm>
              <a:off x="27399065" y="20804079"/>
              <a:ext cx="1423166" cy="443174"/>
            </a:xfrm>
            <a:prstGeom prst="rect">
              <a:avLst/>
            </a:prstGeom>
            <a:solidFill>
              <a:srgbClr val="E76618"/>
            </a:solidFill>
            <a:ln w="444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Trebuchet MS" panose="020B0603020202020204"/>
                </a:rPr>
                <a:t>Inst Mem</a:t>
              </a:r>
            </a:p>
          </p:txBody>
        </p: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FF949EA1-CA8D-D045-B16D-5A8BF356E79A}"/>
                </a:ext>
              </a:extLst>
            </p:cNvPr>
            <p:cNvCxnSpPr>
              <a:cxnSpLocks/>
              <a:stCxn id="59" idx="0"/>
              <a:endCxn id="54" idx="2"/>
            </p:cNvCxnSpPr>
            <p:nvPr/>
          </p:nvCxnSpPr>
          <p:spPr>
            <a:xfrm rot="16200000" flipV="1">
              <a:off x="27835201" y="20528633"/>
              <a:ext cx="336310" cy="214579"/>
            </a:xfrm>
            <a:prstGeom prst="bentConnector3">
              <a:avLst>
                <a:gd name="adj1" fmla="val 50001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med" len="sm"/>
              <a:tailEnd type="triangle" w="med" len="sm"/>
            </a:ln>
            <a:effectLst/>
          </p:spPr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B9DFC069-AFAE-C94A-B62A-758B25981203}"/>
                </a:ext>
              </a:extLst>
            </p:cNvPr>
            <p:cNvCxnSpPr>
              <a:cxnSpLocks/>
              <a:stCxn id="55" idx="3"/>
              <a:endCxn id="50" idx="1"/>
            </p:cNvCxnSpPr>
            <p:nvPr/>
          </p:nvCxnSpPr>
          <p:spPr>
            <a:xfrm>
              <a:off x="29523001" y="19769044"/>
              <a:ext cx="335667" cy="540566"/>
            </a:xfrm>
            <a:prstGeom prst="bentConnector3">
              <a:avLst>
                <a:gd name="adj1" fmla="val 42205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E6318297-5811-B144-AD2F-495F1D5269B5}"/>
                </a:ext>
              </a:extLst>
            </p:cNvPr>
            <p:cNvCxnSpPr>
              <a:cxnSpLocks/>
              <a:stCxn id="55" idx="3"/>
              <a:endCxn id="49" idx="1"/>
            </p:cNvCxnSpPr>
            <p:nvPr/>
          </p:nvCxnSpPr>
          <p:spPr>
            <a:xfrm flipV="1">
              <a:off x="29523001" y="18948222"/>
              <a:ext cx="351326" cy="820821"/>
            </a:xfrm>
            <a:prstGeom prst="bentConnector3">
              <a:avLst>
                <a:gd name="adj1" fmla="val 40331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B75DE99D-8CF2-B847-9340-B8C3CC045E75}"/>
                </a:ext>
              </a:extLst>
            </p:cNvPr>
            <p:cNvCxnSpPr>
              <a:cxnSpLocks/>
              <a:stCxn id="50" idx="0"/>
              <a:endCxn id="49" idx="2"/>
            </p:cNvCxnSpPr>
            <p:nvPr/>
          </p:nvCxnSpPr>
          <p:spPr>
            <a:xfrm rot="16200000" flipV="1">
              <a:off x="30657660" y="19524165"/>
              <a:ext cx="350919" cy="2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E81A9257-8B73-C341-BC42-01CED74EB5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125437" y="19524165"/>
              <a:ext cx="350919" cy="2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A493CC11-88B0-D841-9473-41565DBF2E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1189882" y="19524165"/>
              <a:ext cx="350919" cy="2"/>
            </a:xfrm>
            <a:prstGeom prst="bentConnector3">
              <a:avLst>
                <a:gd name="adj1" fmla="val 5000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655669DA-E2CB-D343-B622-CD03D73D47E4}"/>
                </a:ext>
              </a:extLst>
            </p:cNvPr>
            <p:cNvCxnSpPr>
              <a:cxnSpLocks/>
              <a:stCxn id="50" idx="2"/>
              <a:endCxn id="51" idx="2"/>
            </p:cNvCxnSpPr>
            <p:nvPr/>
          </p:nvCxnSpPr>
          <p:spPr>
            <a:xfrm rot="5400000" flipH="1" flipV="1">
              <a:off x="32364743" y="19338313"/>
              <a:ext cx="49660" cy="3112905"/>
            </a:xfrm>
            <a:prstGeom prst="bentConnector3">
              <a:avLst>
                <a:gd name="adj1" fmla="val -460330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945CD851-C8A7-C249-B98F-39C331A73954}"/>
                </a:ext>
              </a:extLst>
            </p:cNvPr>
            <p:cNvCxnSpPr>
              <a:cxnSpLocks/>
              <a:stCxn id="51" idx="0"/>
              <a:endCxn id="53" idx="0"/>
            </p:cNvCxnSpPr>
            <p:nvPr/>
          </p:nvCxnSpPr>
          <p:spPr>
            <a:xfrm rot="16200000" flipV="1">
              <a:off x="31199643" y="15850401"/>
              <a:ext cx="49047" cy="5443720"/>
            </a:xfrm>
            <a:prstGeom prst="bentConnector3">
              <a:avLst>
                <a:gd name="adj1" fmla="val 785418"/>
              </a:avLst>
            </a:prstGeom>
            <a:noFill/>
            <a:ln w="444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88DFCD-18B9-D742-BD99-30291FE7B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6086" y="16696282"/>
              <a:ext cx="2579570" cy="1384751"/>
            </a:xfrm>
            <a:prstGeom prst="line">
              <a:avLst/>
            </a:prstGeom>
            <a:noFill/>
            <a:ln w="28575" cap="rnd" cmpd="sng" algn="ctr">
              <a:solidFill>
                <a:srgbClr val="002060"/>
              </a:solidFill>
              <a:prstDash val="dash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10BC3E-E93F-2442-9930-2F3A137D1DD8}"/>
                </a:ext>
              </a:extLst>
            </p:cNvPr>
            <p:cNvCxnSpPr>
              <a:cxnSpLocks/>
            </p:cNvCxnSpPr>
            <p:nvPr/>
          </p:nvCxnSpPr>
          <p:spPr>
            <a:xfrm>
              <a:off x="31816787" y="12081968"/>
              <a:ext cx="2741472" cy="1754046"/>
            </a:xfrm>
            <a:prstGeom prst="line">
              <a:avLst/>
            </a:prstGeom>
            <a:noFill/>
            <a:ln w="28575" cap="rnd" cmpd="sng" algn="ctr">
              <a:solidFill>
                <a:srgbClr val="002060"/>
              </a:solidFill>
              <a:prstDash val="dash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2F9E48-79EB-F94A-A19D-CE2FD79BC3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16789" y="16674574"/>
              <a:ext cx="2741472" cy="1376271"/>
            </a:xfrm>
            <a:prstGeom prst="line">
              <a:avLst/>
            </a:prstGeom>
            <a:noFill/>
            <a:ln w="28575" cap="rnd" cmpd="sng" algn="ctr">
              <a:solidFill>
                <a:srgbClr val="002060"/>
              </a:solidFill>
              <a:prstDash val="dash"/>
            </a:ln>
            <a:effectLst/>
          </p:spPr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7C97CF6-E568-7646-97AE-6E3DF745E9E5}"/>
                </a:ext>
              </a:extLst>
            </p:cNvPr>
            <p:cNvSpPr/>
            <p:nvPr/>
          </p:nvSpPr>
          <p:spPr>
            <a:xfrm>
              <a:off x="31801128" y="14702681"/>
              <a:ext cx="1183841" cy="3894102"/>
            </a:xfrm>
            <a:custGeom>
              <a:avLst/>
              <a:gdLst>
                <a:gd name="connsiteX0" fmla="*/ 0 w 1389888"/>
                <a:gd name="connsiteY0" fmla="*/ 0 h 3511296"/>
                <a:gd name="connsiteX1" fmla="*/ 173736 w 1389888"/>
                <a:gd name="connsiteY1" fmla="*/ 0 h 3511296"/>
                <a:gd name="connsiteX2" fmla="*/ 173736 w 1389888"/>
                <a:gd name="connsiteY2" fmla="*/ 2679192 h 3511296"/>
                <a:gd name="connsiteX3" fmla="*/ 1389888 w 1389888"/>
                <a:gd name="connsiteY3" fmla="*/ 2679192 h 3511296"/>
                <a:gd name="connsiteX4" fmla="*/ 1389888 w 1389888"/>
                <a:gd name="connsiteY4" fmla="*/ 3511296 h 351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9888" h="3511296">
                  <a:moveTo>
                    <a:pt x="0" y="0"/>
                  </a:moveTo>
                  <a:lnTo>
                    <a:pt x="173736" y="0"/>
                  </a:lnTo>
                  <a:lnTo>
                    <a:pt x="173736" y="2679192"/>
                  </a:lnTo>
                  <a:lnTo>
                    <a:pt x="1389888" y="2679192"/>
                  </a:lnTo>
                  <a:lnTo>
                    <a:pt x="1389888" y="3511296"/>
                  </a:lnTo>
                </a:path>
              </a:pathLst>
            </a:custGeom>
            <a:noFill/>
            <a:ln w="60325" cap="rnd" cmpd="sng" algn="ctr">
              <a:solidFill>
                <a:srgbClr val="C00000"/>
              </a:solidFill>
              <a:prstDash val="sysDot"/>
              <a:headEnd type="triangle" w="med" len="sm"/>
              <a:tailEnd type="triangl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400" kern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2AF01CC-BA01-634E-BC8B-0E1BABF4DE92}"/>
                </a:ext>
              </a:extLst>
            </p:cNvPr>
            <p:cNvSpPr txBox="1"/>
            <p:nvPr/>
          </p:nvSpPr>
          <p:spPr>
            <a:xfrm>
              <a:off x="27246752" y="18029575"/>
              <a:ext cx="589298" cy="46166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defTabSz="457200">
                <a:defRPr/>
              </a:pPr>
              <a:r>
                <a:rPr lang="en-US" sz="2800" b="1" kern="0" dirty="0">
                  <a:latin typeface="Trebuchet MS" panose="020B0603020202020204"/>
                </a:rPr>
                <a:t>L0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D4699FB-B5F9-A645-A080-BFC9CA13A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87325" y="8702822"/>
              <a:ext cx="0" cy="481449"/>
            </a:xfrm>
            <a:prstGeom prst="straightConnector1">
              <a:avLst/>
            </a:prstGeom>
            <a:noFill/>
            <a:ln w="60325" cap="rnd" cmpd="sng" algn="ctr">
              <a:solidFill>
                <a:srgbClr val="E76618">
                  <a:lumMod val="50000"/>
                </a:srgbClr>
              </a:solidFill>
              <a:prstDash val="sysDash"/>
              <a:tailEnd type="triangle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840DBB-5EF1-3443-AC10-67064D48B121}"/>
                </a:ext>
              </a:extLst>
            </p:cNvPr>
            <p:cNvSpPr txBox="1"/>
            <p:nvPr/>
          </p:nvSpPr>
          <p:spPr>
            <a:xfrm>
              <a:off x="28313348" y="8325610"/>
              <a:ext cx="2375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2400" kern="0" dirty="0">
                  <a:solidFill>
                    <a:prstClr val="black"/>
                  </a:solidFill>
                  <a:latin typeface="Trebuchet MS" panose="020B0603020202020204"/>
                </a:rPr>
                <a:t>To higher levels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8F60A8-FFC8-8147-AA6D-CBEA5FC58184}"/>
                </a:ext>
              </a:extLst>
            </p:cNvPr>
            <p:cNvSpPr txBox="1"/>
            <p:nvPr/>
          </p:nvSpPr>
          <p:spPr>
            <a:xfrm>
              <a:off x="27269770" y="13779493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US" sz="2800" b="1" kern="0" dirty="0">
                  <a:latin typeface="Trebuchet MS" panose="020B0603020202020204"/>
                </a:rPr>
                <a:t>L1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BC909A-ECC6-D04B-92DA-DE2DD5FD8B10}"/>
                </a:ext>
              </a:extLst>
            </p:cNvPr>
            <p:cNvSpPr txBox="1"/>
            <p:nvPr/>
          </p:nvSpPr>
          <p:spPr>
            <a:xfrm>
              <a:off x="27230240" y="9179431"/>
              <a:ext cx="593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US" sz="2800" b="1" kern="0" dirty="0">
                  <a:latin typeface="Trebuchet MS" panose="020B0603020202020204"/>
                </a:rPr>
                <a:t>L2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9EBF0C0-FC16-9540-8A29-901CF9EB4F4D}"/>
              </a:ext>
            </a:extLst>
          </p:cNvPr>
          <p:cNvSpPr/>
          <p:nvPr/>
        </p:nvSpPr>
        <p:spPr>
          <a:xfrm>
            <a:off x="896469" y="10777298"/>
            <a:ext cx="1780337" cy="795528"/>
          </a:xfrm>
          <a:prstGeom prst="rect">
            <a:avLst/>
          </a:prstGeom>
          <a:solidFill>
            <a:srgbClr val="2C3C43">
              <a:lumMod val="60000"/>
              <a:lumOff val="40000"/>
            </a:srgbClr>
          </a:solidFill>
          <a:ln w="38100" cap="rnd" cmpd="sng" algn="ctr">
            <a:noFill/>
            <a:prstDash val="soli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457200"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Level 0 Hardware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D085AC-7A02-9D49-94FE-76C7BAC87FEE}"/>
              </a:ext>
            </a:extLst>
          </p:cNvPr>
          <p:cNvSpPr/>
          <p:nvPr/>
        </p:nvSpPr>
        <p:spPr>
          <a:xfrm>
            <a:off x="896469" y="9118347"/>
            <a:ext cx="1780337" cy="7955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 Hardware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C36062-56EF-FC48-821B-0A5BF3E3AA27}"/>
              </a:ext>
            </a:extLst>
          </p:cNvPr>
          <p:cNvSpPr/>
          <p:nvPr/>
        </p:nvSpPr>
        <p:spPr>
          <a:xfrm>
            <a:off x="896469" y="7459396"/>
            <a:ext cx="1780337" cy="7955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2 hardware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571F75-A67A-D54D-9D48-58331CF219C0}"/>
              </a:ext>
            </a:extLst>
          </p:cNvPr>
          <p:cNvGrpSpPr/>
          <p:nvPr/>
        </p:nvGrpSpPr>
        <p:grpSpPr>
          <a:xfrm>
            <a:off x="4590082" y="6122854"/>
            <a:ext cx="1006612" cy="993667"/>
            <a:chOff x="3658640" y="6119446"/>
            <a:chExt cx="1006612" cy="9936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F4D646-717E-FB41-92B1-D0DE4982B893}"/>
                </a:ext>
              </a:extLst>
            </p:cNvPr>
            <p:cNvSpPr/>
            <p:nvPr/>
          </p:nvSpPr>
          <p:spPr>
            <a:xfrm>
              <a:off x="3658640" y="6119446"/>
              <a:ext cx="993667" cy="993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1062FB-1A4D-A647-8B19-B49E3D227D94}"/>
                </a:ext>
              </a:extLst>
            </p:cNvPr>
            <p:cNvSpPr txBox="1"/>
            <p:nvPr/>
          </p:nvSpPr>
          <p:spPr>
            <a:xfrm>
              <a:off x="3667735" y="6431613"/>
              <a:ext cx="99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Program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1DEB2C87-3A39-4941-97CB-526D47244170}"/>
              </a:ext>
            </a:extLst>
          </p:cNvPr>
          <p:cNvSpPr/>
          <p:nvPr/>
        </p:nvSpPr>
        <p:spPr>
          <a:xfrm>
            <a:off x="4026349" y="7467961"/>
            <a:ext cx="2121135" cy="7957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of program in L2 instruction set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4190B7-2838-6241-9AEE-4239297229F1}"/>
              </a:ext>
            </a:extLst>
          </p:cNvPr>
          <p:cNvCxnSpPr>
            <a:stCxn id="82" idx="1"/>
          </p:cNvCxnSpPr>
          <p:nvPr/>
        </p:nvCxnSpPr>
        <p:spPr>
          <a:xfrm flipH="1">
            <a:off x="4026349" y="6619687"/>
            <a:ext cx="572828" cy="8482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7AE26E1-3045-164E-B765-2A2A2E73BA1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5596694" y="6619687"/>
            <a:ext cx="550790" cy="84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CAFE83-2A8A-7A4C-B0FA-CA684EF63BD7}"/>
              </a:ext>
            </a:extLst>
          </p:cNvPr>
          <p:cNvCxnSpPr>
            <a:stCxn id="84" idx="1"/>
            <a:endCxn id="80" idx="3"/>
          </p:cNvCxnSpPr>
          <p:nvPr/>
        </p:nvCxnSpPr>
        <p:spPr>
          <a:xfrm flipH="1" flipV="1">
            <a:off x="2676806" y="7857160"/>
            <a:ext cx="1349543" cy="86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B3EF573-1F9E-8842-90FA-6C46ACA03962}"/>
              </a:ext>
            </a:extLst>
          </p:cNvPr>
          <p:cNvSpPr txBox="1"/>
          <p:nvPr/>
        </p:nvSpPr>
        <p:spPr>
          <a:xfrm>
            <a:off x="2814882" y="7542647"/>
            <a:ext cx="115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Executes in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37E8E5-F8F2-8F4C-98D8-62E720F18537}"/>
              </a:ext>
            </a:extLst>
          </p:cNvPr>
          <p:cNvSpPr/>
          <p:nvPr/>
        </p:nvSpPr>
        <p:spPr>
          <a:xfrm>
            <a:off x="4253632" y="8924077"/>
            <a:ext cx="2121135" cy="795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 of program in L2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50EE8B1-203C-5048-81B4-64B5DD988943}"/>
              </a:ext>
            </a:extLst>
          </p:cNvPr>
          <p:cNvSpPr/>
          <p:nvPr/>
        </p:nvSpPr>
        <p:spPr>
          <a:xfrm>
            <a:off x="7165484" y="7360414"/>
            <a:ext cx="993667" cy="99366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F07EC6-4B8D-9842-8F28-7C9CC1DDA087}"/>
              </a:ext>
            </a:extLst>
          </p:cNvPr>
          <p:cNvSpPr/>
          <p:nvPr/>
        </p:nvSpPr>
        <p:spPr>
          <a:xfrm>
            <a:off x="4133872" y="9043409"/>
            <a:ext cx="2121135" cy="795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 of program in L2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01BDB18-8AA8-514D-8B1B-5272E849951B}"/>
              </a:ext>
            </a:extLst>
          </p:cNvPr>
          <p:cNvSpPr/>
          <p:nvPr/>
        </p:nvSpPr>
        <p:spPr>
          <a:xfrm>
            <a:off x="4014112" y="9162740"/>
            <a:ext cx="2121135" cy="795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of </a:t>
            </a:r>
            <a:r>
              <a:rPr lang="en-US" dirty="0" err="1">
                <a:solidFill>
                  <a:schemeClr val="tx1"/>
                </a:solidFill>
              </a:rPr>
              <a:t>Codelet</a:t>
            </a:r>
            <a:r>
              <a:rPr lang="en-US" dirty="0">
                <a:solidFill>
                  <a:schemeClr val="tx1"/>
                </a:solidFill>
              </a:rPr>
              <a:t> operations in L1 instruction set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5C0A52E8-6882-D941-B96B-82071B334DBF}"/>
              </a:ext>
            </a:extLst>
          </p:cNvPr>
          <p:cNvCxnSpPr>
            <a:cxnSpLocks/>
            <a:stCxn id="101" idx="4"/>
            <a:endCxn id="96" idx="0"/>
          </p:cNvCxnSpPr>
          <p:nvPr/>
        </p:nvCxnSpPr>
        <p:spPr>
          <a:xfrm rot="5400000">
            <a:off x="6203261" y="7465020"/>
            <a:ext cx="569996" cy="2348118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827E2E-B108-2B4C-B9C0-86AB7AEAD5D1}"/>
              </a:ext>
            </a:extLst>
          </p:cNvPr>
          <p:cNvCxnSpPr>
            <a:cxnSpLocks/>
          </p:cNvCxnSpPr>
          <p:nvPr/>
        </p:nvCxnSpPr>
        <p:spPr>
          <a:xfrm flipV="1">
            <a:off x="6160981" y="7864829"/>
            <a:ext cx="788459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EB6AB64-22AE-0C4E-926D-ABFFD3978292}"/>
              </a:ext>
            </a:extLst>
          </p:cNvPr>
          <p:cNvSpPr txBox="1"/>
          <p:nvPr/>
        </p:nvSpPr>
        <p:spPr>
          <a:xfrm>
            <a:off x="6155234" y="7541661"/>
            <a:ext cx="6528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Uses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8F11AA5-8785-6C42-A53C-98964C5A7207}"/>
              </a:ext>
            </a:extLst>
          </p:cNvPr>
          <p:cNvSpPr/>
          <p:nvPr/>
        </p:nvSpPr>
        <p:spPr>
          <a:xfrm>
            <a:off x="7062987" y="7360414"/>
            <a:ext cx="993667" cy="99366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4AA9E13-840E-7E4E-9987-9020C5258217}"/>
              </a:ext>
            </a:extLst>
          </p:cNvPr>
          <p:cNvSpPr/>
          <p:nvPr/>
        </p:nvSpPr>
        <p:spPr>
          <a:xfrm>
            <a:off x="6960491" y="7360414"/>
            <a:ext cx="993667" cy="99366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2CBD3D-83AB-4347-877E-DBE0B8FEEDA0}"/>
              </a:ext>
            </a:extLst>
          </p:cNvPr>
          <p:cNvSpPr txBox="1"/>
          <p:nvPr/>
        </p:nvSpPr>
        <p:spPr>
          <a:xfrm>
            <a:off x="6767503" y="7577582"/>
            <a:ext cx="13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L1 </a:t>
            </a:r>
            <a:r>
              <a:rPr lang="en-US" sz="1600" b="1" dirty="0" err="1"/>
              <a:t>Codelet</a:t>
            </a:r>
            <a:r>
              <a:rPr lang="en-US" sz="1600" b="1" dirty="0"/>
              <a:t> operation</a:t>
            </a:r>
          </a:p>
        </p:txBody>
      </p: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6708B264-139E-2E45-84F7-6ADCA860C383}"/>
              </a:ext>
            </a:extLst>
          </p:cNvPr>
          <p:cNvCxnSpPr>
            <a:cxnSpLocks/>
            <a:stCxn id="121" idx="4"/>
            <a:endCxn id="98" idx="0"/>
          </p:cNvCxnSpPr>
          <p:nvPr/>
        </p:nvCxnSpPr>
        <p:spPr>
          <a:xfrm rot="5400000">
            <a:off x="6032467" y="7516055"/>
            <a:ext cx="689328" cy="23653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9A28B0B-DC2B-A844-B717-26EF2C78F336}"/>
              </a:ext>
            </a:extLst>
          </p:cNvPr>
          <p:cNvCxnSpPr>
            <a:cxnSpLocks/>
            <a:stCxn id="124" idx="4"/>
            <a:endCxn id="99" idx="0"/>
          </p:cNvCxnSpPr>
          <p:nvPr/>
        </p:nvCxnSpPr>
        <p:spPr>
          <a:xfrm rot="5400000">
            <a:off x="5861674" y="7567088"/>
            <a:ext cx="808659" cy="23826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D286278-5858-214D-A5CD-24C973B7C5EB}"/>
              </a:ext>
            </a:extLst>
          </p:cNvPr>
          <p:cNvCxnSpPr/>
          <p:nvPr/>
        </p:nvCxnSpPr>
        <p:spPr>
          <a:xfrm flipH="1" flipV="1">
            <a:off x="2659760" y="9543177"/>
            <a:ext cx="1349543" cy="85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4280B67-DA2F-B848-8D26-6D2B35655E0E}"/>
              </a:ext>
            </a:extLst>
          </p:cNvPr>
          <p:cNvSpPr txBox="1"/>
          <p:nvPr/>
        </p:nvSpPr>
        <p:spPr>
          <a:xfrm>
            <a:off x="2797836" y="9228575"/>
            <a:ext cx="115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Executes in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9DEDFBC-29F5-4A46-A9C1-CDBE44F3FD04}"/>
              </a:ext>
            </a:extLst>
          </p:cNvPr>
          <p:cNvSpPr/>
          <p:nvPr/>
        </p:nvSpPr>
        <p:spPr>
          <a:xfrm>
            <a:off x="4039317" y="10595716"/>
            <a:ext cx="2121135" cy="795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 of program in L2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EF45398-1776-B546-8633-B9E3D679892B}"/>
              </a:ext>
            </a:extLst>
          </p:cNvPr>
          <p:cNvSpPr/>
          <p:nvPr/>
        </p:nvSpPr>
        <p:spPr>
          <a:xfrm>
            <a:off x="3919557" y="10715048"/>
            <a:ext cx="2121135" cy="795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 of program in L2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8FB2CA6-3F23-A749-B982-89ECF1D55E27}"/>
              </a:ext>
            </a:extLst>
          </p:cNvPr>
          <p:cNvSpPr/>
          <p:nvPr/>
        </p:nvSpPr>
        <p:spPr>
          <a:xfrm>
            <a:off x="3799797" y="10834379"/>
            <a:ext cx="2121135" cy="795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of </a:t>
            </a:r>
            <a:r>
              <a:rPr lang="en-US" dirty="0" err="1">
                <a:solidFill>
                  <a:schemeClr val="tx1"/>
                </a:solidFill>
              </a:rPr>
              <a:t>Codelet</a:t>
            </a:r>
            <a:r>
              <a:rPr lang="en-US" dirty="0">
                <a:solidFill>
                  <a:schemeClr val="tx1"/>
                </a:solidFill>
              </a:rPr>
              <a:t> operations in L0 instruction set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A3D0C4D-3DB9-A34D-A87F-65CE71B4E95A}"/>
              </a:ext>
            </a:extLst>
          </p:cNvPr>
          <p:cNvSpPr/>
          <p:nvPr/>
        </p:nvSpPr>
        <p:spPr>
          <a:xfrm>
            <a:off x="7165484" y="9046341"/>
            <a:ext cx="993667" cy="9936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8D3C7A2-C1FA-E148-A4A6-476BA9224E7B}"/>
              </a:ext>
            </a:extLst>
          </p:cNvPr>
          <p:cNvCxnSpPr>
            <a:cxnSpLocks/>
          </p:cNvCxnSpPr>
          <p:nvPr/>
        </p:nvCxnSpPr>
        <p:spPr>
          <a:xfrm flipV="1">
            <a:off x="6160981" y="9550756"/>
            <a:ext cx="788459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B153E8B-D549-D54D-8779-FC32188C74FD}"/>
              </a:ext>
            </a:extLst>
          </p:cNvPr>
          <p:cNvSpPr txBox="1"/>
          <p:nvPr/>
        </p:nvSpPr>
        <p:spPr>
          <a:xfrm>
            <a:off x="6307654" y="9170884"/>
            <a:ext cx="6528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Uses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BC6D56F3-ABA4-8C4F-917D-E815B1637AC3}"/>
              </a:ext>
            </a:extLst>
          </p:cNvPr>
          <p:cNvCxnSpPr>
            <a:cxnSpLocks/>
            <a:stCxn id="141" idx="4"/>
            <a:endCxn id="138" idx="0"/>
          </p:cNvCxnSpPr>
          <p:nvPr/>
        </p:nvCxnSpPr>
        <p:spPr>
          <a:xfrm rot="5400000">
            <a:off x="6103248" y="9036646"/>
            <a:ext cx="555708" cy="2562433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43BA6DB-6919-FE4D-B6F3-D9E5A1CC92B5}"/>
              </a:ext>
            </a:extLst>
          </p:cNvPr>
          <p:cNvSpPr/>
          <p:nvPr/>
        </p:nvSpPr>
        <p:spPr>
          <a:xfrm>
            <a:off x="7062987" y="9046341"/>
            <a:ext cx="993667" cy="9936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E233311-BB0B-A54F-81B3-A23A56680B80}"/>
              </a:ext>
            </a:extLst>
          </p:cNvPr>
          <p:cNvSpPr/>
          <p:nvPr/>
        </p:nvSpPr>
        <p:spPr>
          <a:xfrm>
            <a:off x="6960491" y="9046341"/>
            <a:ext cx="993667" cy="9936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3B74A0-7C77-3443-96D8-7363E633B887}"/>
              </a:ext>
            </a:extLst>
          </p:cNvPr>
          <p:cNvSpPr txBox="1"/>
          <p:nvPr/>
        </p:nvSpPr>
        <p:spPr>
          <a:xfrm>
            <a:off x="6767503" y="9263509"/>
            <a:ext cx="137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L0 </a:t>
            </a:r>
            <a:r>
              <a:rPr lang="en-US" sz="1600" b="1" dirty="0" err="1"/>
              <a:t>Codelet</a:t>
            </a:r>
            <a:r>
              <a:rPr lang="en-US" sz="1600" b="1" dirty="0"/>
              <a:t> operation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558A753E-9EF5-8848-AA6C-1263F3690C83}"/>
              </a:ext>
            </a:extLst>
          </p:cNvPr>
          <p:cNvCxnSpPr>
            <a:cxnSpLocks/>
            <a:stCxn id="145" idx="4"/>
            <a:endCxn id="139" idx="0"/>
          </p:cNvCxnSpPr>
          <p:nvPr/>
        </p:nvCxnSpPr>
        <p:spPr>
          <a:xfrm rot="5400000">
            <a:off x="5932453" y="9087680"/>
            <a:ext cx="675040" cy="25796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D12C42F8-9E77-2A49-A62A-21F277BBA243}"/>
              </a:ext>
            </a:extLst>
          </p:cNvPr>
          <p:cNvCxnSpPr>
            <a:cxnSpLocks/>
            <a:stCxn id="146" idx="4"/>
            <a:endCxn id="140" idx="0"/>
          </p:cNvCxnSpPr>
          <p:nvPr/>
        </p:nvCxnSpPr>
        <p:spPr>
          <a:xfrm rot="5400000">
            <a:off x="5761660" y="9138713"/>
            <a:ext cx="794371" cy="25969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6A23AB5-5EBA-9E4D-8706-CFC5B6F7EC62}"/>
              </a:ext>
            </a:extLst>
          </p:cNvPr>
          <p:cNvCxnSpPr>
            <a:cxnSpLocks/>
          </p:cNvCxnSpPr>
          <p:nvPr/>
        </p:nvCxnSpPr>
        <p:spPr>
          <a:xfrm flipH="1">
            <a:off x="2659761" y="11229104"/>
            <a:ext cx="1133570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B2B8E2E-1C98-FE43-AD4A-CDAC088943CD}"/>
              </a:ext>
            </a:extLst>
          </p:cNvPr>
          <p:cNvSpPr txBox="1"/>
          <p:nvPr/>
        </p:nvSpPr>
        <p:spPr>
          <a:xfrm>
            <a:off x="2759934" y="10893720"/>
            <a:ext cx="115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Executes in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CD7A91C-D329-6B48-9E49-C36A925289A4}"/>
              </a:ext>
            </a:extLst>
          </p:cNvPr>
          <p:cNvCxnSpPr>
            <a:cxnSpLocks/>
          </p:cNvCxnSpPr>
          <p:nvPr/>
        </p:nvCxnSpPr>
        <p:spPr>
          <a:xfrm flipV="1">
            <a:off x="5946666" y="11222397"/>
            <a:ext cx="788459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80B39BF-5B01-954C-8F18-A049C412AED3}"/>
              </a:ext>
            </a:extLst>
          </p:cNvPr>
          <p:cNvSpPr txBox="1"/>
          <p:nvPr/>
        </p:nvSpPr>
        <p:spPr>
          <a:xfrm>
            <a:off x="6082948" y="10821743"/>
            <a:ext cx="65283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Uses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0DDD69D-026F-6B4B-AA80-11759C665A22}"/>
              </a:ext>
            </a:extLst>
          </p:cNvPr>
          <p:cNvSpPr txBox="1"/>
          <p:nvPr/>
        </p:nvSpPr>
        <p:spPr>
          <a:xfrm>
            <a:off x="6648773" y="10913705"/>
            <a:ext cx="16225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Low level ISA</a:t>
            </a:r>
          </a:p>
          <a:p>
            <a:pPr algn="ctr"/>
            <a:r>
              <a:rPr lang="en-US" sz="1400" dirty="0"/>
              <a:t>(MIPS, ARM, x86,…)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823499C-626E-6548-97E9-21EAF61B89DB}"/>
              </a:ext>
            </a:extLst>
          </p:cNvPr>
          <p:cNvSpPr txBox="1"/>
          <p:nvPr/>
        </p:nvSpPr>
        <p:spPr>
          <a:xfrm>
            <a:off x="5854518" y="8324738"/>
            <a:ext cx="127219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Described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E2EBF5E-070D-7C4F-BF7C-95B0E024208C}"/>
              </a:ext>
            </a:extLst>
          </p:cNvPr>
          <p:cNvSpPr txBox="1"/>
          <p:nvPr/>
        </p:nvSpPr>
        <p:spPr>
          <a:xfrm>
            <a:off x="5854518" y="9992173"/>
            <a:ext cx="1272194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Described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1E4C2A0-930B-D246-8F8E-FE49C6EF1164}"/>
              </a:ext>
            </a:extLst>
          </p:cNvPr>
          <p:cNvSpPr/>
          <p:nvPr/>
        </p:nvSpPr>
        <p:spPr>
          <a:xfrm>
            <a:off x="11645956" y="6122854"/>
            <a:ext cx="300774" cy="3007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9F74CA4-C8A3-4545-9D04-DED568AEC939}"/>
              </a:ext>
            </a:extLst>
          </p:cNvPr>
          <p:cNvSpPr/>
          <p:nvPr/>
        </p:nvSpPr>
        <p:spPr>
          <a:xfrm>
            <a:off x="11645956" y="7119561"/>
            <a:ext cx="300774" cy="3007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A7D59BC-8920-0C45-8FC8-13C0E8F99DE5}"/>
              </a:ext>
            </a:extLst>
          </p:cNvPr>
          <p:cNvSpPr/>
          <p:nvPr/>
        </p:nvSpPr>
        <p:spPr>
          <a:xfrm>
            <a:off x="13505700" y="7105493"/>
            <a:ext cx="300774" cy="3007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8C8E977-6941-4941-86AA-7ECFE96077B7}"/>
              </a:ext>
            </a:extLst>
          </p:cNvPr>
          <p:cNvSpPr/>
          <p:nvPr/>
        </p:nvSpPr>
        <p:spPr>
          <a:xfrm>
            <a:off x="15629741" y="7105493"/>
            <a:ext cx="300774" cy="3007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9D7CCD3B-CF63-8840-A775-A8BB5FFB1EA1}"/>
              </a:ext>
            </a:extLst>
          </p:cNvPr>
          <p:cNvCxnSpPr>
            <a:stCxn id="180" idx="4"/>
            <a:endCxn id="183" idx="0"/>
          </p:cNvCxnSpPr>
          <p:nvPr/>
        </p:nvCxnSpPr>
        <p:spPr>
          <a:xfrm rot="5400000">
            <a:off x="11448377" y="6771594"/>
            <a:ext cx="695933" cy="12700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E125F83-9C6F-1545-8E14-FAE144171639}"/>
              </a:ext>
            </a:extLst>
          </p:cNvPr>
          <p:cNvCxnSpPr>
            <a:cxnSpLocks/>
            <a:stCxn id="180" idx="4"/>
            <a:endCxn id="184" idx="0"/>
          </p:cNvCxnSpPr>
          <p:nvPr/>
        </p:nvCxnSpPr>
        <p:spPr>
          <a:xfrm rot="16200000" flipH="1">
            <a:off x="12385283" y="5834688"/>
            <a:ext cx="681865" cy="185974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642ED8A6-C219-9945-8E17-34E4E478AFBA}"/>
              </a:ext>
            </a:extLst>
          </p:cNvPr>
          <p:cNvCxnSpPr>
            <a:cxnSpLocks/>
            <a:stCxn id="180" idx="4"/>
            <a:endCxn id="185" idx="0"/>
          </p:cNvCxnSpPr>
          <p:nvPr/>
        </p:nvCxnSpPr>
        <p:spPr>
          <a:xfrm rot="16200000" flipH="1">
            <a:off x="13447303" y="4772667"/>
            <a:ext cx="681865" cy="398378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4398D5CC-9B58-2044-B1C2-888830E1C41F}"/>
              </a:ext>
            </a:extLst>
          </p:cNvPr>
          <p:cNvSpPr/>
          <p:nvPr/>
        </p:nvSpPr>
        <p:spPr>
          <a:xfrm>
            <a:off x="11639606" y="8109919"/>
            <a:ext cx="300774" cy="3007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CE04324-5B16-D746-B142-B8F4AF164141}"/>
              </a:ext>
            </a:extLst>
          </p:cNvPr>
          <p:cNvSpPr/>
          <p:nvPr/>
        </p:nvSpPr>
        <p:spPr>
          <a:xfrm>
            <a:off x="13502525" y="8109919"/>
            <a:ext cx="300774" cy="3007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F1307B8-7D37-7D4E-BA41-D928BEF91EA0}"/>
              </a:ext>
            </a:extLst>
          </p:cNvPr>
          <p:cNvSpPr/>
          <p:nvPr/>
        </p:nvSpPr>
        <p:spPr>
          <a:xfrm>
            <a:off x="15629741" y="8109919"/>
            <a:ext cx="300774" cy="3007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E5FE0571-5531-0643-9316-5C7FF9E61AE4}"/>
              </a:ext>
            </a:extLst>
          </p:cNvPr>
          <p:cNvCxnSpPr>
            <a:cxnSpLocks/>
            <a:stCxn id="183" idx="4"/>
            <a:endCxn id="196" idx="0"/>
          </p:cNvCxnSpPr>
          <p:nvPr/>
        </p:nvCxnSpPr>
        <p:spPr>
          <a:xfrm rot="5400000">
            <a:off x="11448376" y="7761952"/>
            <a:ext cx="689584" cy="6350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>
            <a:extLst>
              <a:ext uri="{FF2B5EF4-FFF2-40B4-BE49-F238E27FC236}">
                <a16:creationId xmlns:a16="http://schemas.microsoft.com/office/drawing/2014/main" id="{2E06A5C9-D6F8-214E-9891-E690689CCCD0}"/>
              </a:ext>
            </a:extLst>
          </p:cNvPr>
          <p:cNvCxnSpPr>
            <a:cxnSpLocks/>
            <a:stCxn id="183" idx="4"/>
            <a:endCxn id="199" idx="0"/>
          </p:cNvCxnSpPr>
          <p:nvPr/>
        </p:nvCxnSpPr>
        <p:spPr>
          <a:xfrm rot="16200000" flipH="1">
            <a:off x="12379835" y="6836842"/>
            <a:ext cx="689584" cy="1856569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582F2EEB-EE4C-024A-9804-4494F6E3BB1F}"/>
              </a:ext>
            </a:extLst>
          </p:cNvPr>
          <p:cNvCxnSpPr>
            <a:cxnSpLocks/>
            <a:stCxn id="183" idx="4"/>
            <a:endCxn id="200" idx="0"/>
          </p:cNvCxnSpPr>
          <p:nvPr/>
        </p:nvCxnSpPr>
        <p:spPr>
          <a:xfrm rot="16200000" flipH="1">
            <a:off x="13443443" y="5773234"/>
            <a:ext cx="689584" cy="398378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F98704DE-665E-0A4B-A54E-C53441DDF1E9}"/>
              </a:ext>
            </a:extLst>
          </p:cNvPr>
          <p:cNvSpPr/>
          <p:nvPr/>
        </p:nvSpPr>
        <p:spPr>
          <a:xfrm>
            <a:off x="11639606" y="9106206"/>
            <a:ext cx="300774" cy="30077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B01F563-4774-C640-BADE-66575283228F}"/>
              </a:ext>
            </a:extLst>
          </p:cNvPr>
          <p:cNvSpPr/>
          <p:nvPr/>
        </p:nvSpPr>
        <p:spPr>
          <a:xfrm>
            <a:off x="13508875" y="9106206"/>
            <a:ext cx="300774" cy="30077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36C032D5-9ECF-1540-A616-ED705AF247AF}"/>
              </a:ext>
            </a:extLst>
          </p:cNvPr>
          <p:cNvSpPr/>
          <p:nvPr/>
        </p:nvSpPr>
        <p:spPr>
          <a:xfrm>
            <a:off x="15629741" y="9106206"/>
            <a:ext cx="300774" cy="30077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30F185E3-6940-1442-BAEA-5CBFF2429BDD}"/>
              </a:ext>
            </a:extLst>
          </p:cNvPr>
          <p:cNvCxnSpPr>
            <a:cxnSpLocks/>
            <a:stCxn id="196" idx="4"/>
            <a:endCxn id="220" idx="0"/>
          </p:cNvCxnSpPr>
          <p:nvPr/>
        </p:nvCxnSpPr>
        <p:spPr>
          <a:xfrm rot="5400000">
            <a:off x="11442237" y="8758449"/>
            <a:ext cx="695513" cy="12700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B37FFA81-FEDE-B245-BAAE-F2E9D51A33D5}"/>
              </a:ext>
            </a:extLst>
          </p:cNvPr>
          <p:cNvCxnSpPr>
            <a:cxnSpLocks/>
            <a:stCxn id="196" idx="4"/>
            <a:endCxn id="221" idx="0"/>
          </p:cNvCxnSpPr>
          <p:nvPr/>
        </p:nvCxnSpPr>
        <p:spPr>
          <a:xfrm rot="16200000" flipH="1">
            <a:off x="12376871" y="7823814"/>
            <a:ext cx="695513" cy="1869269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15748633-868A-3B48-9563-769103D9FB57}"/>
              </a:ext>
            </a:extLst>
          </p:cNvPr>
          <p:cNvCxnSpPr>
            <a:cxnSpLocks/>
            <a:stCxn id="196" idx="4"/>
            <a:endCxn id="222" idx="0"/>
          </p:cNvCxnSpPr>
          <p:nvPr/>
        </p:nvCxnSpPr>
        <p:spPr>
          <a:xfrm rot="16200000" flipH="1">
            <a:off x="13437304" y="6763381"/>
            <a:ext cx="695513" cy="399013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03F5D811-BB12-1A46-B4F2-18D6A7BC3FFD}"/>
              </a:ext>
            </a:extLst>
          </p:cNvPr>
          <p:cNvSpPr/>
          <p:nvPr/>
        </p:nvSpPr>
        <p:spPr>
          <a:xfrm>
            <a:off x="11639606" y="10088845"/>
            <a:ext cx="300774" cy="300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85046179-0EB6-2B4E-BFD7-371AE8E9BC4F}"/>
              </a:ext>
            </a:extLst>
          </p:cNvPr>
          <p:cNvSpPr/>
          <p:nvPr/>
        </p:nvSpPr>
        <p:spPr>
          <a:xfrm>
            <a:off x="12397056" y="10088845"/>
            <a:ext cx="300774" cy="300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99446B0-7272-7B40-B597-23238C2AFEB4}"/>
              </a:ext>
            </a:extLst>
          </p:cNvPr>
          <p:cNvSpPr/>
          <p:nvPr/>
        </p:nvSpPr>
        <p:spPr>
          <a:xfrm>
            <a:off x="13154507" y="10088845"/>
            <a:ext cx="300774" cy="3007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08C77369-86B3-2E43-A37F-FED1A0083703}"/>
              </a:ext>
            </a:extLst>
          </p:cNvPr>
          <p:cNvCxnSpPr>
            <a:cxnSpLocks/>
            <a:endCxn id="235" idx="0"/>
          </p:cNvCxnSpPr>
          <p:nvPr/>
        </p:nvCxnSpPr>
        <p:spPr>
          <a:xfrm rot="5400000">
            <a:off x="11448376" y="9740878"/>
            <a:ext cx="689584" cy="6350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BDA4EC11-2D60-6648-918A-DFD4CE9C8966}"/>
              </a:ext>
            </a:extLst>
          </p:cNvPr>
          <p:cNvCxnSpPr>
            <a:cxnSpLocks/>
            <a:endCxn id="236" idx="0"/>
          </p:cNvCxnSpPr>
          <p:nvPr/>
        </p:nvCxnSpPr>
        <p:spPr>
          <a:xfrm rot="16200000" flipH="1">
            <a:off x="11827101" y="9368503"/>
            <a:ext cx="689584" cy="751100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4DC6115B-ED43-674B-AD60-32636DAC5950}"/>
              </a:ext>
            </a:extLst>
          </p:cNvPr>
          <p:cNvCxnSpPr>
            <a:cxnSpLocks/>
            <a:endCxn id="237" idx="0"/>
          </p:cNvCxnSpPr>
          <p:nvPr/>
        </p:nvCxnSpPr>
        <p:spPr>
          <a:xfrm rot="16200000" flipH="1">
            <a:off x="12205826" y="8989777"/>
            <a:ext cx="689584" cy="150855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67ECDD81-F144-FF49-B3E4-F9EC6D782EA2}"/>
              </a:ext>
            </a:extLst>
          </p:cNvPr>
          <p:cNvSpPr/>
          <p:nvPr/>
        </p:nvSpPr>
        <p:spPr>
          <a:xfrm>
            <a:off x="14068912" y="10088846"/>
            <a:ext cx="300774" cy="3007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C8A7D82-6AF4-5141-85E7-D0A717E26BF7}"/>
              </a:ext>
            </a:extLst>
          </p:cNvPr>
          <p:cNvSpPr/>
          <p:nvPr/>
        </p:nvSpPr>
        <p:spPr>
          <a:xfrm>
            <a:off x="14826362" y="10088846"/>
            <a:ext cx="300774" cy="3007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1505BB68-5B97-3941-A187-3AE1B5A24867}"/>
              </a:ext>
            </a:extLst>
          </p:cNvPr>
          <p:cNvSpPr/>
          <p:nvPr/>
        </p:nvSpPr>
        <p:spPr>
          <a:xfrm>
            <a:off x="15583813" y="10088846"/>
            <a:ext cx="300774" cy="3007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D5335D60-E419-3942-8ABF-2DF9A3201E58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H="1">
            <a:off x="13585867" y="9455413"/>
            <a:ext cx="703653" cy="563212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A158014B-8D86-BB44-BF2F-9BD8795EE771}"/>
              </a:ext>
            </a:extLst>
          </p:cNvPr>
          <p:cNvCxnSpPr>
            <a:cxnSpLocks/>
            <a:endCxn id="242" idx="0"/>
          </p:cNvCxnSpPr>
          <p:nvPr/>
        </p:nvCxnSpPr>
        <p:spPr>
          <a:xfrm rot="16200000" flipH="1">
            <a:off x="13964592" y="9076688"/>
            <a:ext cx="703653" cy="1320662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4351106F-41E1-234C-8DAE-711737C9E2F5}"/>
              </a:ext>
            </a:extLst>
          </p:cNvPr>
          <p:cNvCxnSpPr>
            <a:cxnSpLocks/>
            <a:endCxn id="243" idx="0"/>
          </p:cNvCxnSpPr>
          <p:nvPr/>
        </p:nvCxnSpPr>
        <p:spPr>
          <a:xfrm rot="16200000" flipH="1">
            <a:off x="14343317" y="8697962"/>
            <a:ext cx="703653" cy="207811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7B91EF8D-C2C9-0649-93AE-05C6F487856C}"/>
              </a:ext>
            </a:extLst>
          </p:cNvPr>
          <p:cNvSpPr txBox="1"/>
          <p:nvPr/>
        </p:nvSpPr>
        <p:spPr>
          <a:xfrm>
            <a:off x="10844687" y="10008399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L0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49FF206-E364-524D-8DB0-B253E01AB6D2}"/>
              </a:ext>
            </a:extLst>
          </p:cNvPr>
          <p:cNvSpPr txBox="1"/>
          <p:nvPr/>
        </p:nvSpPr>
        <p:spPr>
          <a:xfrm>
            <a:off x="10844687" y="903940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727EBFE-4161-C048-B0F2-FDC35D62539D}"/>
              </a:ext>
            </a:extLst>
          </p:cNvPr>
          <p:cNvSpPr txBox="1"/>
          <p:nvPr/>
        </p:nvSpPr>
        <p:spPr>
          <a:xfrm>
            <a:off x="10844687" y="8029474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L2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F9661DA-788B-C249-B266-B1B20E1D005A}"/>
              </a:ext>
            </a:extLst>
          </p:cNvPr>
          <p:cNvSpPr txBox="1"/>
          <p:nvPr/>
        </p:nvSpPr>
        <p:spPr>
          <a:xfrm>
            <a:off x="10844687" y="707413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L3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A72CACA-20DD-444D-97FC-AB08B62D419E}"/>
              </a:ext>
            </a:extLst>
          </p:cNvPr>
          <p:cNvSpPr txBox="1"/>
          <p:nvPr/>
        </p:nvSpPr>
        <p:spPr>
          <a:xfrm>
            <a:off x="10844687" y="606419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2D6BEC3-0ACC-044D-81D0-AF1A9E2AD9F8}"/>
              </a:ext>
            </a:extLst>
          </p:cNvPr>
          <p:cNvSpPr txBox="1"/>
          <p:nvPr/>
        </p:nvSpPr>
        <p:spPr>
          <a:xfrm>
            <a:off x="11969011" y="6035373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Cloud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F6994C-C23F-3942-A76B-03B22402BA2C}"/>
              </a:ext>
            </a:extLst>
          </p:cNvPr>
          <p:cNvSpPr txBox="1"/>
          <p:nvPr/>
        </p:nvSpPr>
        <p:spPr>
          <a:xfrm>
            <a:off x="11969011" y="7031659"/>
            <a:ext cx="128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0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ADE8922-659F-3C47-A595-D389EB1C3899}"/>
              </a:ext>
            </a:extLst>
          </p:cNvPr>
          <p:cNvSpPr txBox="1"/>
          <p:nvPr/>
        </p:nvSpPr>
        <p:spPr>
          <a:xfrm>
            <a:off x="13852402" y="7031659"/>
            <a:ext cx="128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3CCEFBB-82D1-D942-9F52-AC3C810D4448}"/>
              </a:ext>
            </a:extLst>
          </p:cNvPr>
          <p:cNvSpPr txBox="1"/>
          <p:nvPr/>
        </p:nvSpPr>
        <p:spPr>
          <a:xfrm>
            <a:off x="16021034" y="7031659"/>
            <a:ext cx="132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2C6C985-4181-DB4C-8874-F10AC9F39EEE}"/>
              </a:ext>
            </a:extLst>
          </p:cNvPr>
          <p:cNvSpPr txBox="1"/>
          <p:nvPr/>
        </p:nvSpPr>
        <p:spPr>
          <a:xfrm>
            <a:off x="11969011" y="804159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 0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BEEA19E-A5FB-654C-BB36-9445C50FCCCB}"/>
              </a:ext>
            </a:extLst>
          </p:cNvPr>
          <p:cNvSpPr txBox="1"/>
          <p:nvPr/>
        </p:nvSpPr>
        <p:spPr>
          <a:xfrm>
            <a:off x="13879697" y="804159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 1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56E5CF-E3CB-2747-86F9-5BCAC56F0EB3}"/>
              </a:ext>
            </a:extLst>
          </p:cNvPr>
          <p:cNvSpPr txBox="1"/>
          <p:nvPr/>
        </p:nvSpPr>
        <p:spPr>
          <a:xfrm>
            <a:off x="16048328" y="8041594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 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313AAA9-BF18-1D4B-87BC-F9A47CE0D3DD}"/>
              </a:ext>
            </a:extLst>
          </p:cNvPr>
          <p:cNvSpPr txBox="1"/>
          <p:nvPr/>
        </p:nvSpPr>
        <p:spPr>
          <a:xfrm>
            <a:off x="11969011" y="9024233"/>
            <a:ext cx="1226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Socket 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C79E7DC-670B-B44F-B3A4-24884532F775}"/>
              </a:ext>
            </a:extLst>
          </p:cNvPr>
          <p:cNvSpPr txBox="1"/>
          <p:nvPr/>
        </p:nvSpPr>
        <p:spPr>
          <a:xfrm>
            <a:off x="13893345" y="9024233"/>
            <a:ext cx="1226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Socket 1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8A241E5-6C8E-734A-AF0A-B715DF3B7F7B}"/>
              </a:ext>
            </a:extLst>
          </p:cNvPr>
          <p:cNvSpPr txBox="1"/>
          <p:nvPr/>
        </p:nvSpPr>
        <p:spPr>
          <a:xfrm>
            <a:off x="15966443" y="9024233"/>
            <a:ext cx="126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Socket N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8B26096-14A8-F545-82EF-4632D45C6416}"/>
              </a:ext>
            </a:extLst>
          </p:cNvPr>
          <p:cNvSpPr txBox="1"/>
          <p:nvPr/>
        </p:nvSpPr>
        <p:spPr>
          <a:xfrm>
            <a:off x="11829041" y="10468538"/>
            <a:ext cx="147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CPU Cores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117337F-25E6-E04C-B37A-258A16A727BC}"/>
              </a:ext>
            </a:extLst>
          </p:cNvPr>
          <p:cNvSpPr txBox="1"/>
          <p:nvPr/>
        </p:nvSpPr>
        <p:spPr>
          <a:xfrm rot="2700000">
            <a:off x="13900858" y="10699369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GPU SMP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4F57102-BA99-5845-BD5E-A31AE3C1E075}"/>
              </a:ext>
            </a:extLst>
          </p:cNvPr>
          <p:cNvSpPr txBox="1"/>
          <p:nvPr/>
        </p:nvSpPr>
        <p:spPr>
          <a:xfrm rot="2700000">
            <a:off x="14799499" y="10519142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FPGA</a:t>
            </a:r>
            <a:endParaRPr lang="en-US" sz="24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A4AC27C-9513-F34D-AD7A-030379C3FB3E}"/>
              </a:ext>
            </a:extLst>
          </p:cNvPr>
          <p:cNvSpPr txBox="1"/>
          <p:nvPr/>
        </p:nvSpPr>
        <p:spPr>
          <a:xfrm rot="2700000">
            <a:off x="15348225" y="10985122"/>
            <a:ext cx="2202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Specialized Arch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8C88FFB9-2B4D-5148-93A1-1B28CCD4DB23}"/>
              </a:ext>
            </a:extLst>
          </p:cNvPr>
          <p:cNvSpPr txBox="1"/>
          <p:nvPr/>
        </p:nvSpPr>
        <p:spPr>
          <a:xfrm>
            <a:off x="15160522" y="6919982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  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FB91974A-35DD-7A4E-BA4A-5B1953E60E8D}"/>
              </a:ext>
            </a:extLst>
          </p:cNvPr>
          <p:cNvSpPr txBox="1"/>
          <p:nvPr/>
        </p:nvSpPr>
        <p:spPr>
          <a:xfrm>
            <a:off x="15160522" y="7902621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  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A7B410B-FB79-C448-951B-235C2ED52895}"/>
              </a:ext>
            </a:extLst>
          </p:cNvPr>
          <p:cNvSpPr txBox="1"/>
          <p:nvPr/>
        </p:nvSpPr>
        <p:spPr>
          <a:xfrm>
            <a:off x="15160522" y="891255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 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634918B-ECD2-BE49-BA6F-836CB3194E97}"/>
              </a:ext>
            </a:extLst>
          </p:cNvPr>
          <p:cNvSpPr txBox="1"/>
          <p:nvPr/>
        </p:nvSpPr>
        <p:spPr>
          <a:xfrm>
            <a:off x="15160522" y="988154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  </a:t>
            </a:r>
          </a:p>
        </p:txBody>
      </p: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BC05FC5D-5559-8643-8DEF-F1D7D88806B9}"/>
              </a:ext>
            </a:extLst>
          </p:cNvPr>
          <p:cNvCxnSpPr>
            <a:cxnSpLocks/>
            <a:stCxn id="184" idx="4"/>
          </p:cNvCxnSpPr>
          <p:nvPr/>
        </p:nvCxnSpPr>
        <p:spPr>
          <a:xfrm rot="16200000" flipH="1">
            <a:off x="13862721" y="7199633"/>
            <a:ext cx="192298" cy="605566"/>
          </a:xfrm>
          <a:prstGeom prst="bentConnector2">
            <a:avLst/>
          </a:prstGeom>
          <a:ln w="444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B644DEB1-F97F-EE46-A12E-FB4BAB4638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64476" y="7199633"/>
            <a:ext cx="192298" cy="605566"/>
          </a:xfrm>
          <a:prstGeom prst="bentConnector2">
            <a:avLst/>
          </a:prstGeom>
          <a:ln w="444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15936B68-785C-C944-A84B-8417B910EA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849073" y="8195920"/>
            <a:ext cx="192298" cy="605566"/>
          </a:xfrm>
          <a:prstGeom prst="bentConnector2">
            <a:avLst/>
          </a:prstGeom>
          <a:ln w="444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>
            <a:extLst>
              <a:ext uri="{FF2B5EF4-FFF2-40B4-BE49-F238E27FC236}">
                <a16:creationId xmlns:a16="http://schemas.microsoft.com/office/drawing/2014/main" id="{161BC277-7A9D-D447-9E1A-83E9772DDB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50828" y="8195920"/>
            <a:ext cx="192298" cy="605566"/>
          </a:xfrm>
          <a:prstGeom prst="bentConnector2">
            <a:avLst/>
          </a:prstGeom>
          <a:ln w="444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EC5B16A7-D003-EE4C-BC18-B1C3C62104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78124" y="9192207"/>
            <a:ext cx="192298" cy="605566"/>
          </a:xfrm>
          <a:prstGeom prst="bentConnector2">
            <a:avLst/>
          </a:prstGeom>
          <a:ln w="444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12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194</Words>
  <Application>Microsoft Macintosh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Monsalve Diaz, Jose</dc:creator>
  <cp:lastModifiedBy>Monsalve Diaz, Jose</cp:lastModifiedBy>
  <cp:revision>13</cp:revision>
  <dcterms:created xsi:type="dcterms:W3CDTF">2019-08-30T16:08:07Z</dcterms:created>
  <dcterms:modified xsi:type="dcterms:W3CDTF">2019-08-31T20:04:59Z</dcterms:modified>
</cp:coreProperties>
</file>