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2" r:id="rId1"/>
  </p:sldMasterIdLst>
  <p:notesMasterIdLst>
    <p:notesMasterId r:id="rId15"/>
  </p:notesMasterIdLst>
  <p:sldIdLst>
    <p:sldId id="256" r:id="rId2"/>
    <p:sldId id="363" r:id="rId3"/>
    <p:sldId id="364" r:id="rId4"/>
    <p:sldId id="365" r:id="rId5"/>
    <p:sldId id="367" r:id="rId6"/>
    <p:sldId id="368" r:id="rId7"/>
    <p:sldId id="369" r:id="rId8"/>
    <p:sldId id="370" r:id="rId9"/>
    <p:sldId id="371" r:id="rId10"/>
    <p:sldId id="373" r:id="rId11"/>
    <p:sldId id="372" r:id="rId12"/>
    <p:sldId id="374" r:id="rId13"/>
    <p:sldId id="3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salve Diaz, Jose" initials="MDJ" lastIdx="5" clrIdx="0">
    <p:extLst>
      <p:ext uri="{19B8F6BF-5375-455C-9EA6-DF929625EA0E}">
        <p15:presenceInfo xmlns:p15="http://schemas.microsoft.com/office/powerpoint/2012/main" userId="S::josem@udel.edu::476eb298-f4d6-43f5-94dc-9abf20ce6583" providerId="AD"/>
      </p:ext>
    </p:extLst>
  </p:cmAuthor>
  <p:cmAuthor id="2" name="Luisa Fernanda López" initials="LFL" lastIdx="2" clrIdx="1">
    <p:extLst>
      <p:ext uri="{19B8F6BF-5375-455C-9EA6-DF929625EA0E}">
        <p15:presenceInfo xmlns:p15="http://schemas.microsoft.com/office/powerpoint/2012/main" userId="487628277386b9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3F9"/>
    <a:srgbClr val="FFFFD3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03"/>
    <p:restoredTop sz="94694"/>
  </p:normalViewPr>
  <p:slideViewPr>
    <p:cSldViewPr snapToGrid="0" snapToObjects="1">
      <p:cViewPr>
        <p:scale>
          <a:sx n="69" d="100"/>
          <a:sy n="69" d="100"/>
        </p:scale>
        <p:origin x="14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8-06T14:16:04.24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2" dt="2019-08-06T14:16:05.686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8-06T14:16:04.24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2" dt="2019-08-06T14:16:05.686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8-06T14:16:04.24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2" dt="2019-08-06T14:16:05.686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8-06T14:16:04.24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2" dt="2019-08-06T14:16:05.686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8-06T14:16:04.24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2" dt="2019-08-06T14:16:05.686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8-06T14:16:04.24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2" dt="2019-08-06T14:16:05.686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6313-52E4-BF4D-B3F5-F05D7C989D36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051C7-236A-EA4C-9119-F792267C2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3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2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84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330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80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72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1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9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75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6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1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5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8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8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8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  <p:sldLayoutId id="214748388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D388-14AD-DD4C-93F8-AC12F1900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Sequential </a:t>
            </a:r>
            <a:r>
              <a:rPr lang="en-US" b="1" dirty="0" err="1"/>
              <a:t>C</a:t>
            </a:r>
            <a:r>
              <a:rPr lang="en-US" sz="4800" b="1" dirty="0" err="1"/>
              <a:t>odelet</a:t>
            </a:r>
            <a:r>
              <a:rPr lang="en-US" sz="4800" b="1" dirty="0"/>
              <a:t> Model:</a:t>
            </a:r>
            <a:br>
              <a:rPr lang="en-US" sz="4800" b="1" dirty="0"/>
            </a:br>
            <a:r>
              <a:rPr lang="en-US" dirty="0"/>
              <a:t>A Summarized talk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E56DE-CEAC-E541-9B5B-7D38097F0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 M Monsalve Diaz</a:t>
            </a:r>
          </a:p>
        </p:txBody>
      </p:sp>
    </p:spTree>
    <p:extLst>
      <p:ext uri="{BB962C8B-B14F-4D97-AF65-F5344CB8AC3E}">
        <p14:creationId xmlns:p14="http://schemas.microsoft.com/office/powerpoint/2010/main" val="120048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662F628-EF2F-B84D-9E91-9E9E6660FE88}"/>
              </a:ext>
            </a:extLst>
          </p:cNvPr>
          <p:cNvSpPr/>
          <p:nvPr/>
        </p:nvSpPr>
        <p:spPr>
          <a:xfrm>
            <a:off x="5666412" y="1195753"/>
            <a:ext cx="6198409" cy="25271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t"/>
          <a:lstStyle/>
          <a:p>
            <a:pPr algn="ctr"/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89FF60-270C-6043-95C4-9D5CBBDAFDB0}"/>
              </a:ext>
            </a:extLst>
          </p:cNvPr>
          <p:cNvSpPr/>
          <p:nvPr/>
        </p:nvSpPr>
        <p:spPr>
          <a:xfrm>
            <a:off x="7872305" y="1557202"/>
            <a:ext cx="1628022" cy="620328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Register File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L0 memory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56A110-B395-784B-9919-B63A1B0F48B4}"/>
              </a:ext>
            </a:extLst>
          </p:cNvPr>
          <p:cNvSpPr/>
          <p:nvPr/>
        </p:nvSpPr>
        <p:spPr>
          <a:xfrm>
            <a:off x="7859012" y="2449306"/>
            <a:ext cx="1654611" cy="9448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CODELET EXECUTION UNIT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(e.g. x86 Core)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26F417-5BAA-324A-83F8-1D1ECE67E5E6}"/>
              </a:ext>
            </a:extLst>
          </p:cNvPr>
          <p:cNvSpPr/>
          <p:nvPr/>
        </p:nvSpPr>
        <p:spPr>
          <a:xfrm>
            <a:off x="10905186" y="1595184"/>
            <a:ext cx="791973" cy="176049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Write Back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SYNC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BACA18-BEAA-DE49-9B1B-83C5A5331F70}"/>
              </a:ext>
            </a:extLst>
          </p:cNvPr>
          <p:cNvSpPr/>
          <p:nvPr/>
        </p:nvSpPr>
        <p:spPr>
          <a:xfrm>
            <a:off x="9715225" y="1595184"/>
            <a:ext cx="995748" cy="1760493"/>
          </a:xfrm>
          <a:prstGeom prst="rect">
            <a:avLst/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 Access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F5EC44-61D8-B942-AB7F-78EC5BFA4A74}"/>
              </a:ext>
            </a:extLst>
          </p:cNvPr>
          <p:cNvSpPr/>
          <p:nvPr/>
        </p:nvSpPr>
        <p:spPr>
          <a:xfrm>
            <a:off x="5770820" y="1557202"/>
            <a:ext cx="1873294" cy="1600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Scheduling Unit</a:t>
            </a:r>
            <a:endParaRPr lang="en-US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BCD566-9B95-7F47-98CD-2D42F023E6BE}"/>
              </a:ext>
            </a:extLst>
          </p:cNvPr>
          <p:cNvSpPr/>
          <p:nvPr/>
        </p:nvSpPr>
        <p:spPr>
          <a:xfrm>
            <a:off x="5841981" y="1961927"/>
            <a:ext cx="701586" cy="10822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FETCH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7B0DA-D0EB-9940-9708-085F2AADFC2C}"/>
              </a:ext>
            </a:extLst>
          </p:cNvPr>
          <p:cNvSpPr/>
          <p:nvPr/>
        </p:nvSpPr>
        <p:spPr>
          <a:xfrm>
            <a:off x="6725112" y="1961927"/>
            <a:ext cx="848919" cy="10822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DECODE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AC408B2-8DD2-EA41-803C-49CAD3EE2A51}"/>
              </a:ext>
            </a:extLst>
          </p:cNvPr>
          <p:cNvCxnSpPr>
            <a:cxnSpLocks/>
            <a:stCxn id="29" idx="3"/>
            <a:endCxn id="26" idx="0"/>
          </p:cNvCxnSpPr>
          <p:nvPr/>
        </p:nvCxnSpPr>
        <p:spPr>
          <a:xfrm flipV="1">
            <a:off x="7574032" y="1595184"/>
            <a:ext cx="2639068" cy="907884"/>
          </a:xfrm>
          <a:prstGeom prst="bentConnector4">
            <a:avLst>
              <a:gd name="adj1" fmla="val 4639"/>
              <a:gd name="adj2" fmla="val 11937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0B19750-5818-A94B-BE23-352246987ADC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10710973" y="2475432"/>
            <a:ext cx="194215" cy="97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362511A-7461-CE49-8B2D-CABE5BAC1C90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543567" y="2503070"/>
            <a:ext cx="181547" cy="97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C9DFAB0-AE73-1B4E-A5CE-7F609B3E9681}"/>
              </a:ext>
            </a:extLst>
          </p:cNvPr>
          <p:cNvSpPr/>
          <p:nvPr/>
        </p:nvSpPr>
        <p:spPr>
          <a:xfrm>
            <a:off x="5770820" y="3304674"/>
            <a:ext cx="1208262" cy="343226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L1 Inst Mem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C4E524D-9586-2949-ADD1-8980B2AE1114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rot="16200000" flipV="1">
            <a:off x="6153629" y="3083354"/>
            <a:ext cx="260463" cy="182176"/>
          </a:xfrm>
          <a:prstGeom prst="bentConnector3">
            <a:avLst>
              <a:gd name="adj1" fmla="val 50001"/>
            </a:avLst>
          </a:prstGeom>
          <a:ln w="254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6954786-4C3E-DB4C-9FA6-CF113D4CD5E6}"/>
              </a:ext>
            </a:extLst>
          </p:cNvPr>
          <p:cNvCxnSpPr>
            <a:cxnSpLocks/>
            <a:stCxn id="29" idx="3"/>
            <a:endCxn id="24" idx="1"/>
          </p:cNvCxnSpPr>
          <p:nvPr/>
        </p:nvCxnSpPr>
        <p:spPr>
          <a:xfrm>
            <a:off x="7574032" y="2503070"/>
            <a:ext cx="284980" cy="418653"/>
          </a:xfrm>
          <a:prstGeom prst="bentConnector3">
            <a:avLst>
              <a:gd name="adj1" fmla="val 422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741A9C5-724E-1B4B-8D93-5C849328CDA0}"/>
              </a:ext>
            </a:extLst>
          </p:cNvPr>
          <p:cNvCxnSpPr>
            <a:cxnSpLocks/>
            <a:stCxn id="29" idx="3"/>
            <a:endCxn id="23" idx="1"/>
          </p:cNvCxnSpPr>
          <p:nvPr/>
        </p:nvCxnSpPr>
        <p:spPr>
          <a:xfrm flipV="1">
            <a:off x="7574032" y="1867365"/>
            <a:ext cx="298274" cy="635703"/>
          </a:xfrm>
          <a:prstGeom prst="bentConnector3">
            <a:avLst>
              <a:gd name="adj1" fmla="val 4033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EB5D4C1-45A7-E141-8164-686972F22C5E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rot="16200000" flipV="1">
            <a:off x="8550428" y="2313418"/>
            <a:ext cx="27177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4EF9108-09FD-854E-AC92-D39E25CDB58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98574" y="2313418"/>
            <a:ext cx="27177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BFB5A9FE-78D3-054C-8B05-A0B14B69C94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02282" y="2313418"/>
            <a:ext cx="27177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D4EFEB1-633C-2643-85B1-54260EF2C8A3}"/>
              </a:ext>
            </a:extLst>
          </p:cNvPr>
          <p:cNvCxnSpPr>
            <a:cxnSpLocks/>
            <a:stCxn id="24" idx="2"/>
            <a:endCxn id="25" idx="2"/>
          </p:cNvCxnSpPr>
          <p:nvPr/>
        </p:nvCxnSpPr>
        <p:spPr>
          <a:xfrm rot="5400000" flipH="1" flipV="1">
            <a:off x="9974515" y="2067481"/>
            <a:ext cx="38462" cy="2614855"/>
          </a:xfrm>
          <a:prstGeom prst="bentConnector3">
            <a:avLst>
              <a:gd name="adj1" fmla="val -45741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71F5F7B-EB21-9546-9A3E-C11AF59609D0}"/>
              </a:ext>
            </a:extLst>
          </p:cNvPr>
          <p:cNvCxnSpPr>
            <a:cxnSpLocks/>
            <a:stCxn id="25" idx="0"/>
            <a:endCxn id="27" idx="0"/>
          </p:cNvCxnSpPr>
          <p:nvPr/>
        </p:nvCxnSpPr>
        <p:spPr>
          <a:xfrm rot="16200000" flipV="1">
            <a:off x="8985329" y="-720661"/>
            <a:ext cx="37985" cy="4593707"/>
          </a:xfrm>
          <a:prstGeom prst="bentConnector3">
            <a:avLst>
              <a:gd name="adj1" fmla="val 81578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380268B-CB98-F944-BA79-D947AE81D386}"/>
              </a:ext>
            </a:extLst>
          </p:cNvPr>
          <p:cNvSpPr/>
          <p:nvPr/>
        </p:nvSpPr>
        <p:spPr>
          <a:xfrm>
            <a:off x="5666412" y="4159402"/>
            <a:ext cx="6198409" cy="25271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t"/>
          <a:lstStyle/>
          <a:p>
            <a:pPr algn="ctr"/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670E3E-F6D5-8648-828F-7984154D08E8}"/>
              </a:ext>
            </a:extLst>
          </p:cNvPr>
          <p:cNvSpPr/>
          <p:nvPr/>
        </p:nvSpPr>
        <p:spPr>
          <a:xfrm>
            <a:off x="7872305" y="4520850"/>
            <a:ext cx="1628022" cy="620328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L0 Register File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77CFCC2-79DD-754E-B626-7EA035076AAE}"/>
              </a:ext>
            </a:extLst>
          </p:cNvPr>
          <p:cNvSpPr/>
          <p:nvPr/>
        </p:nvSpPr>
        <p:spPr>
          <a:xfrm>
            <a:off x="7859012" y="5412956"/>
            <a:ext cx="1654611" cy="944833"/>
          </a:xfrm>
          <a:prstGeom prst="rect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ALU + FP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7E2381A-62EA-4A48-A995-172A865E3310}"/>
              </a:ext>
            </a:extLst>
          </p:cNvPr>
          <p:cNvSpPr/>
          <p:nvPr/>
        </p:nvSpPr>
        <p:spPr>
          <a:xfrm>
            <a:off x="10905186" y="4558835"/>
            <a:ext cx="791973" cy="176049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Write Back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SYNC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5AD5B6-7678-5D4F-AF19-FD7D9C598C70}"/>
              </a:ext>
            </a:extLst>
          </p:cNvPr>
          <p:cNvSpPr/>
          <p:nvPr/>
        </p:nvSpPr>
        <p:spPr>
          <a:xfrm>
            <a:off x="9715225" y="4558835"/>
            <a:ext cx="995748" cy="1760493"/>
          </a:xfrm>
          <a:prstGeom prst="rect">
            <a:avLst/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 Access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31ADA9-7A19-334B-B9CF-072196ECC367}"/>
              </a:ext>
            </a:extLst>
          </p:cNvPr>
          <p:cNvSpPr/>
          <p:nvPr/>
        </p:nvSpPr>
        <p:spPr>
          <a:xfrm>
            <a:off x="5770820" y="4520850"/>
            <a:ext cx="1873294" cy="1600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Scheduling Unit</a:t>
            </a:r>
            <a:endParaRPr lang="en-US" sz="12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3E9D88-34ED-0647-9AC1-F03065B73688}"/>
              </a:ext>
            </a:extLst>
          </p:cNvPr>
          <p:cNvSpPr/>
          <p:nvPr/>
        </p:nvSpPr>
        <p:spPr>
          <a:xfrm>
            <a:off x="5841981" y="4925576"/>
            <a:ext cx="701586" cy="10822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FETCH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62069B6-D8A5-BA4A-995F-F9260C284EBF}"/>
              </a:ext>
            </a:extLst>
          </p:cNvPr>
          <p:cNvSpPr/>
          <p:nvPr/>
        </p:nvSpPr>
        <p:spPr>
          <a:xfrm>
            <a:off x="6725112" y="4925576"/>
            <a:ext cx="848919" cy="10822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DECODE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96D9D45D-28F5-CE40-AE36-9B36DFC21F7C}"/>
              </a:ext>
            </a:extLst>
          </p:cNvPr>
          <p:cNvCxnSpPr>
            <a:cxnSpLocks/>
            <a:stCxn id="55" idx="3"/>
            <a:endCxn id="52" idx="0"/>
          </p:cNvCxnSpPr>
          <p:nvPr/>
        </p:nvCxnSpPr>
        <p:spPr>
          <a:xfrm flipV="1">
            <a:off x="7574032" y="4558835"/>
            <a:ext cx="2639068" cy="907884"/>
          </a:xfrm>
          <a:prstGeom prst="bentConnector4">
            <a:avLst>
              <a:gd name="adj1" fmla="val 4639"/>
              <a:gd name="adj2" fmla="val 11937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DC4D8096-F5A5-5D43-BE3E-36FC478847FF}"/>
              </a:ext>
            </a:extLst>
          </p:cNvPr>
          <p:cNvCxnSpPr>
            <a:cxnSpLocks/>
            <a:stCxn id="52" idx="3"/>
            <a:endCxn id="51" idx="1"/>
          </p:cNvCxnSpPr>
          <p:nvPr/>
        </p:nvCxnSpPr>
        <p:spPr>
          <a:xfrm>
            <a:off x="10710973" y="5439080"/>
            <a:ext cx="194215" cy="97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477B5BB6-6E6E-294A-81AC-A3B7C6626C8D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6543567" y="5466718"/>
            <a:ext cx="181547" cy="97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8C3BBAE-EA79-1A46-AFA7-5D035D54ED8B}"/>
              </a:ext>
            </a:extLst>
          </p:cNvPr>
          <p:cNvSpPr/>
          <p:nvPr/>
        </p:nvSpPr>
        <p:spPr>
          <a:xfrm>
            <a:off x="5770820" y="6268324"/>
            <a:ext cx="1208262" cy="343226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L0 Inst Mem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AE5FB6EA-06B9-D342-8FA6-B515EC228147}"/>
              </a:ext>
            </a:extLst>
          </p:cNvPr>
          <p:cNvCxnSpPr>
            <a:cxnSpLocks/>
            <a:stCxn id="59" idx="0"/>
            <a:endCxn id="54" idx="2"/>
          </p:cNvCxnSpPr>
          <p:nvPr/>
        </p:nvCxnSpPr>
        <p:spPr>
          <a:xfrm rot="16200000" flipV="1">
            <a:off x="6153629" y="6047003"/>
            <a:ext cx="260463" cy="182176"/>
          </a:xfrm>
          <a:prstGeom prst="bentConnector3">
            <a:avLst>
              <a:gd name="adj1" fmla="val 50001"/>
            </a:avLst>
          </a:prstGeom>
          <a:ln w="254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9F204EF3-E81E-2345-A583-F5F3E41B1968}"/>
              </a:ext>
            </a:extLst>
          </p:cNvPr>
          <p:cNvCxnSpPr>
            <a:cxnSpLocks/>
            <a:stCxn id="55" idx="3"/>
            <a:endCxn id="50" idx="1"/>
          </p:cNvCxnSpPr>
          <p:nvPr/>
        </p:nvCxnSpPr>
        <p:spPr>
          <a:xfrm>
            <a:off x="7574032" y="5466718"/>
            <a:ext cx="284980" cy="418653"/>
          </a:xfrm>
          <a:prstGeom prst="bentConnector3">
            <a:avLst>
              <a:gd name="adj1" fmla="val 422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2BBCC9F9-2EA8-4047-9A7A-ADBBF9974088}"/>
              </a:ext>
            </a:extLst>
          </p:cNvPr>
          <p:cNvCxnSpPr>
            <a:cxnSpLocks/>
            <a:stCxn id="55" idx="3"/>
            <a:endCxn id="49" idx="1"/>
          </p:cNvCxnSpPr>
          <p:nvPr/>
        </p:nvCxnSpPr>
        <p:spPr>
          <a:xfrm flipV="1">
            <a:off x="7574032" y="4831014"/>
            <a:ext cx="298274" cy="635703"/>
          </a:xfrm>
          <a:prstGeom prst="bentConnector3">
            <a:avLst>
              <a:gd name="adj1" fmla="val 4033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F1FE847-6E7B-1B47-B64B-CDE68E71A204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rot="16200000" flipV="1">
            <a:off x="8550428" y="5277066"/>
            <a:ext cx="27177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C98F536-F39C-F848-BD49-B3A7268E337E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98574" y="5277066"/>
            <a:ext cx="27177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A550193-6440-9248-8BCF-63F2AC4683F8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02282" y="5277066"/>
            <a:ext cx="27177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5E2B094B-A230-E047-8D65-E17275E7C97F}"/>
              </a:ext>
            </a:extLst>
          </p:cNvPr>
          <p:cNvCxnSpPr>
            <a:cxnSpLocks/>
            <a:stCxn id="50" idx="2"/>
            <a:endCxn id="51" idx="2"/>
          </p:cNvCxnSpPr>
          <p:nvPr/>
        </p:nvCxnSpPr>
        <p:spPr>
          <a:xfrm rot="5400000" flipH="1" flipV="1">
            <a:off x="9974515" y="5031130"/>
            <a:ext cx="38462" cy="2614855"/>
          </a:xfrm>
          <a:prstGeom prst="bentConnector3">
            <a:avLst>
              <a:gd name="adj1" fmla="val -45741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B6E580E-758C-6046-BED4-B032D8633AC0}"/>
              </a:ext>
            </a:extLst>
          </p:cNvPr>
          <p:cNvCxnSpPr>
            <a:cxnSpLocks/>
            <a:stCxn id="51" idx="0"/>
            <a:endCxn id="53" idx="0"/>
          </p:cNvCxnSpPr>
          <p:nvPr/>
        </p:nvCxnSpPr>
        <p:spPr>
          <a:xfrm rot="16200000" flipV="1">
            <a:off x="8985329" y="2242988"/>
            <a:ext cx="37985" cy="4593707"/>
          </a:xfrm>
          <a:prstGeom prst="bentConnector3">
            <a:avLst>
              <a:gd name="adj1" fmla="val 73157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C6A72D-C337-724A-AEEF-EDA49D1D7A6D}"/>
              </a:ext>
            </a:extLst>
          </p:cNvPr>
          <p:cNvCxnSpPr>
            <a:cxnSpLocks/>
          </p:cNvCxnSpPr>
          <p:nvPr/>
        </p:nvCxnSpPr>
        <p:spPr>
          <a:xfrm flipH="1">
            <a:off x="5663856" y="3375863"/>
            <a:ext cx="2205893" cy="782092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95736FB-B8AC-F64D-A204-99C218605EC6}"/>
              </a:ext>
            </a:extLst>
          </p:cNvPr>
          <p:cNvCxnSpPr>
            <a:cxnSpLocks/>
          </p:cNvCxnSpPr>
          <p:nvPr/>
        </p:nvCxnSpPr>
        <p:spPr>
          <a:xfrm>
            <a:off x="9521448" y="3388905"/>
            <a:ext cx="2327498" cy="769049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>
            <a:extLst>
              <a:ext uri="{FF2B5EF4-FFF2-40B4-BE49-F238E27FC236}">
                <a16:creationId xmlns:a16="http://schemas.microsoft.com/office/drawing/2014/main" id="{5B277C64-6A8A-E940-9F16-72299B38BD2A}"/>
              </a:ext>
            </a:extLst>
          </p:cNvPr>
          <p:cNvSpPr/>
          <p:nvPr/>
        </p:nvSpPr>
        <p:spPr>
          <a:xfrm>
            <a:off x="9508152" y="1873272"/>
            <a:ext cx="1005076" cy="2702235"/>
          </a:xfrm>
          <a:custGeom>
            <a:avLst/>
            <a:gdLst>
              <a:gd name="connsiteX0" fmla="*/ 0 w 1389888"/>
              <a:gd name="connsiteY0" fmla="*/ 0 h 3511296"/>
              <a:gd name="connsiteX1" fmla="*/ 173736 w 1389888"/>
              <a:gd name="connsiteY1" fmla="*/ 0 h 3511296"/>
              <a:gd name="connsiteX2" fmla="*/ 173736 w 1389888"/>
              <a:gd name="connsiteY2" fmla="*/ 2679192 h 3511296"/>
              <a:gd name="connsiteX3" fmla="*/ 1389888 w 1389888"/>
              <a:gd name="connsiteY3" fmla="*/ 2679192 h 3511296"/>
              <a:gd name="connsiteX4" fmla="*/ 1389888 w 1389888"/>
              <a:gd name="connsiteY4" fmla="*/ 3511296 h 351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9888" h="3511296">
                <a:moveTo>
                  <a:pt x="0" y="0"/>
                </a:moveTo>
                <a:lnTo>
                  <a:pt x="173736" y="0"/>
                </a:lnTo>
                <a:lnTo>
                  <a:pt x="173736" y="2679192"/>
                </a:lnTo>
                <a:lnTo>
                  <a:pt x="1389888" y="2679192"/>
                </a:lnTo>
                <a:lnTo>
                  <a:pt x="1389888" y="3511296"/>
                </a:lnTo>
              </a:path>
            </a:pathLst>
          </a:custGeom>
          <a:ln w="57150">
            <a:solidFill>
              <a:srgbClr val="C00000"/>
            </a:solidFill>
            <a:prstDash val="sysDot"/>
            <a:headEnd type="triangle" w="med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33640F-B1CC-024A-BC15-349D168460D6}"/>
              </a:ext>
            </a:extLst>
          </p:cNvPr>
          <p:cNvSpPr txBox="1"/>
          <p:nvPr/>
        </p:nvSpPr>
        <p:spPr>
          <a:xfrm>
            <a:off x="5233428" y="5209531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L0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B9AE6F-C214-3146-8ED1-53BC5B4FFEDD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5473237" y="4157955"/>
            <a:ext cx="13938" cy="1051575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head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E0F1855-A34C-B547-AD2B-9CA449F1933E}"/>
              </a:ext>
            </a:extLst>
          </p:cNvPr>
          <p:cNvCxnSpPr>
            <a:cxnSpLocks/>
            <a:endCxn id="72" idx="2"/>
          </p:cNvCxnSpPr>
          <p:nvPr/>
        </p:nvCxnSpPr>
        <p:spPr>
          <a:xfrm flipH="1" flipV="1">
            <a:off x="5473237" y="5671196"/>
            <a:ext cx="11633" cy="971549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head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F4BB439-525F-1240-92D3-C62FF1B859C6}"/>
              </a:ext>
            </a:extLst>
          </p:cNvPr>
          <p:cNvSpPr txBox="1"/>
          <p:nvPr/>
        </p:nvSpPr>
        <p:spPr>
          <a:xfrm>
            <a:off x="5233428" y="2284018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L1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F06D629-7A88-E141-AAF2-71F6263B9AD0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5473237" y="1232443"/>
            <a:ext cx="13938" cy="1051575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head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E3B1660-91CD-1C48-B5A8-D3AF4491868E}"/>
              </a:ext>
            </a:extLst>
          </p:cNvPr>
          <p:cNvCxnSpPr>
            <a:cxnSpLocks/>
            <a:endCxn id="89" idx="2"/>
          </p:cNvCxnSpPr>
          <p:nvPr/>
        </p:nvCxnSpPr>
        <p:spPr>
          <a:xfrm flipH="1" flipV="1">
            <a:off x="5473237" y="2745684"/>
            <a:ext cx="11634" cy="971557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head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1">
            <a:extLst>
              <a:ext uri="{FF2B5EF4-FFF2-40B4-BE49-F238E27FC236}">
                <a16:creationId xmlns:a16="http://schemas.microsoft.com/office/drawing/2014/main" id="{5F01F770-50DF-A544-B512-95BA0C99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5" y="240332"/>
            <a:ext cx="5830251" cy="15961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Sequential </a:t>
            </a:r>
            <a:r>
              <a:rPr lang="en-US" u="sng" dirty="0">
                <a:solidFill>
                  <a:srgbClr val="C00000"/>
                </a:solidFill>
              </a:rPr>
              <a:t>CODELET</a:t>
            </a:r>
            <a:r>
              <a:rPr lang="en-US" dirty="0"/>
              <a:t> Model </a:t>
            </a:r>
            <a:br>
              <a:rPr lang="en-US" dirty="0"/>
            </a:br>
            <a:r>
              <a:rPr lang="en-US" sz="2800" dirty="0"/>
              <a:t>2 Levels Abstract Machine</a:t>
            </a:r>
            <a:endParaRPr lang="en-US" dirty="0"/>
          </a:p>
        </p:txBody>
      </p:sp>
      <p:sp>
        <p:nvSpPr>
          <p:cNvPr id="75" name="Rectangular Callout 74">
            <a:extLst>
              <a:ext uri="{FF2B5EF4-FFF2-40B4-BE49-F238E27FC236}">
                <a16:creationId xmlns:a16="http://schemas.microsoft.com/office/drawing/2014/main" id="{53C61738-9F1D-F546-B4E6-DEAAA805CB32}"/>
              </a:ext>
            </a:extLst>
          </p:cNvPr>
          <p:cNvSpPr/>
          <p:nvPr/>
        </p:nvSpPr>
        <p:spPr>
          <a:xfrm>
            <a:off x="314934" y="1617545"/>
            <a:ext cx="4147587" cy="1212526"/>
          </a:xfrm>
          <a:prstGeom prst="wedgeRectCallout">
            <a:avLst>
              <a:gd name="adj1" fmla="val 82451"/>
              <a:gd name="adj2" fmla="val -781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ysClr val="windowText" lastClr="000000"/>
                </a:solidFill>
              </a:rPr>
              <a:t>Codelet</a:t>
            </a:r>
            <a:r>
              <a:rPr lang="en-US" sz="2800" b="1" dirty="0">
                <a:solidFill>
                  <a:sysClr val="windowText" lastClr="000000"/>
                </a:solidFill>
              </a:rPr>
              <a:t> Level as described so far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ular Callout 75">
            <a:extLst>
              <a:ext uri="{FF2B5EF4-FFF2-40B4-BE49-F238E27FC236}">
                <a16:creationId xmlns:a16="http://schemas.microsoft.com/office/drawing/2014/main" id="{92B13E7D-CF47-1248-B285-FB9FD007EBC2}"/>
              </a:ext>
            </a:extLst>
          </p:cNvPr>
          <p:cNvSpPr/>
          <p:nvPr/>
        </p:nvSpPr>
        <p:spPr>
          <a:xfrm>
            <a:off x="195174" y="5277066"/>
            <a:ext cx="4147587" cy="1212526"/>
          </a:xfrm>
          <a:prstGeom prst="wedgeRectCallout">
            <a:avLst>
              <a:gd name="adj1" fmla="val 82451"/>
              <a:gd name="adj2" fmla="val -781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Commodity single core architectures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ular Callout 76">
            <a:extLst>
              <a:ext uri="{FF2B5EF4-FFF2-40B4-BE49-F238E27FC236}">
                <a16:creationId xmlns:a16="http://schemas.microsoft.com/office/drawing/2014/main" id="{A120E9C6-AF90-6B4A-8E86-6CFC24F014F8}"/>
              </a:ext>
            </a:extLst>
          </p:cNvPr>
          <p:cNvSpPr/>
          <p:nvPr/>
        </p:nvSpPr>
        <p:spPr>
          <a:xfrm>
            <a:off x="164676" y="3447305"/>
            <a:ext cx="4147587" cy="1212526"/>
          </a:xfrm>
          <a:prstGeom prst="wedgeRectCallout">
            <a:avLst>
              <a:gd name="adj1" fmla="val 82451"/>
              <a:gd name="adj2" fmla="val -781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ILP Optimizations at both levels!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6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662F628-EF2F-B84D-9E91-9E9E6660FE88}"/>
              </a:ext>
            </a:extLst>
          </p:cNvPr>
          <p:cNvSpPr/>
          <p:nvPr/>
        </p:nvSpPr>
        <p:spPr>
          <a:xfrm>
            <a:off x="5666412" y="1195753"/>
            <a:ext cx="6198409" cy="25271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t"/>
          <a:lstStyle/>
          <a:p>
            <a:pPr algn="ctr"/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89FF60-270C-6043-95C4-9D5CBBDAFDB0}"/>
              </a:ext>
            </a:extLst>
          </p:cNvPr>
          <p:cNvSpPr/>
          <p:nvPr/>
        </p:nvSpPr>
        <p:spPr>
          <a:xfrm>
            <a:off x="7872305" y="1557202"/>
            <a:ext cx="1628022" cy="620328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Register File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L0 memory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56A110-B395-784B-9919-B63A1B0F48B4}"/>
              </a:ext>
            </a:extLst>
          </p:cNvPr>
          <p:cNvSpPr/>
          <p:nvPr/>
        </p:nvSpPr>
        <p:spPr>
          <a:xfrm>
            <a:off x="7859012" y="2449306"/>
            <a:ext cx="1654611" cy="9448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CODELET EXECUTION UNIT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(e.g. x86 Core)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26F417-5BAA-324A-83F8-1D1ECE67E5E6}"/>
              </a:ext>
            </a:extLst>
          </p:cNvPr>
          <p:cNvSpPr/>
          <p:nvPr/>
        </p:nvSpPr>
        <p:spPr>
          <a:xfrm>
            <a:off x="10905186" y="1595184"/>
            <a:ext cx="791973" cy="176049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Write Back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SYNC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BACA18-BEAA-DE49-9B1B-83C5A5331F70}"/>
              </a:ext>
            </a:extLst>
          </p:cNvPr>
          <p:cNvSpPr/>
          <p:nvPr/>
        </p:nvSpPr>
        <p:spPr>
          <a:xfrm>
            <a:off x="9715225" y="1595184"/>
            <a:ext cx="995748" cy="1760493"/>
          </a:xfrm>
          <a:prstGeom prst="rect">
            <a:avLst/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 Access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F5EC44-61D8-B942-AB7F-78EC5BFA4A74}"/>
              </a:ext>
            </a:extLst>
          </p:cNvPr>
          <p:cNvSpPr/>
          <p:nvPr/>
        </p:nvSpPr>
        <p:spPr>
          <a:xfrm>
            <a:off x="5770820" y="1557202"/>
            <a:ext cx="1873294" cy="1600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Scheduling Unit</a:t>
            </a:r>
            <a:endParaRPr lang="en-US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BCD566-9B95-7F47-98CD-2D42F023E6BE}"/>
              </a:ext>
            </a:extLst>
          </p:cNvPr>
          <p:cNvSpPr/>
          <p:nvPr/>
        </p:nvSpPr>
        <p:spPr>
          <a:xfrm>
            <a:off x="5841981" y="1961927"/>
            <a:ext cx="701586" cy="10822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FETCH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7B0DA-D0EB-9940-9708-085F2AADFC2C}"/>
              </a:ext>
            </a:extLst>
          </p:cNvPr>
          <p:cNvSpPr/>
          <p:nvPr/>
        </p:nvSpPr>
        <p:spPr>
          <a:xfrm>
            <a:off x="6725112" y="1961927"/>
            <a:ext cx="848919" cy="10822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DECODE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AC408B2-8DD2-EA41-803C-49CAD3EE2A51}"/>
              </a:ext>
            </a:extLst>
          </p:cNvPr>
          <p:cNvCxnSpPr>
            <a:cxnSpLocks/>
            <a:stCxn id="29" idx="3"/>
            <a:endCxn id="26" idx="0"/>
          </p:cNvCxnSpPr>
          <p:nvPr/>
        </p:nvCxnSpPr>
        <p:spPr>
          <a:xfrm flipV="1">
            <a:off x="7574032" y="1595184"/>
            <a:ext cx="2639068" cy="907884"/>
          </a:xfrm>
          <a:prstGeom prst="bentConnector4">
            <a:avLst>
              <a:gd name="adj1" fmla="val 4639"/>
              <a:gd name="adj2" fmla="val 11937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0B19750-5818-A94B-BE23-352246987ADC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10710973" y="2475432"/>
            <a:ext cx="194215" cy="97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362511A-7461-CE49-8B2D-CABE5BAC1C90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543567" y="2503070"/>
            <a:ext cx="181547" cy="97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C9DFAB0-AE73-1B4E-A5CE-7F609B3E9681}"/>
              </a:ext>
            </a:extLst>
          </p:cNvPr>
          <p:cNvSpPr/>
          <p:nvPr/>
        </p:nvSpPr>
        <p:spPr>
          <a:xfrm>
            <a:off x="5770820" y="3304674"/>
            <a:ext cx="1208262" cy="343226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L1 Inst Mem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C4E524D-9586-2949-ADD1-8980B2AE1114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rot="16200000" flipV="1">
            <a:off x="6153629" y="3083354"/>
            <a:ext cx="260463" cy="182176"/>
          </a:xfrm>
          <a:prstGeom prst="bentConnector3">
            <a:avLst>
              <a:gd name="adj1" fmla="val 50001"/>
            </a:avLst>
          </a:prstGeom>
          <a:ln w="254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6954786-4C3E-DB4C-9FA6-CF113D4CD5E6}"/>
              </a:ext>
            </a:extLst>
          </p:cNvPr>
          <p:cNvCxnSpPr>
            <a:cxnSpLocks/>
            <a:stCxn id="29" idx="3"/>
            <a:endCxn id="24" idx="1"/>
          </p:cNvCxnSpPr>
          <p:nvPr/>
        </p:nvCxnSpPr>
        <p:spPr>
          <a:xfrm>
            <a:off x="7574032" y="2503070"/>
            <a:ext cx="284980" cy="418653"/>
          </a:xfrm>
          <a:prstGeom prst="bentConnector3">
            <a:avLst>
              <a:gd name="adj1" fmla="val 422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741A9C5-724E-1B4B-8D93-5C849328CDA0}"/>
              </a:ext>
            </a:extLst>
          </p:cNvPr>
          <p:cNvCxnSpPr>
            <a:cxnSpLocks/>
            <a:stCxn id="29" idx="3"/>
            <a:endCxn id="23" idx="1"/>
          </p:cNvCxnSpPr>
          <p:nvPr/>
        </p:nvCxnSpPr>
        <p:spPr>
          <a:xfrm flipV="1">
            <a:off x="7574032" y="1867365"/>
            <a:ext cx="298274" cy="635703"/>
          </a:xfrm>
          <a:prstGeom prst="bentConnector3">
            <a:avLst>
              <a:gd name="adj1" fmla="val 4033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EB5D4C1-45A7-E141-8164-686972F22C5E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rot="16200000" flipV="1">
            <a:off x="8550428" y="2313418"/>
            <a:ext cx="27177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4EF9108-09FD-854E-AC92-D39E25CDB58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98574" y="2313418"/>
            <a:ext cx="27177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BFB5A9FE-78D3-054C-8B05-A0B14B69C94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02282" y="2313418"/>
            <a:ext cx="27177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D4EFEB1-633C-2643-85B1-54260EF2C8A3}"/>
              </a:ext>
            </a:extLst>
          </p:cNvPr>
          <p:cNvCxnSpPr>
            <a:cxnSpLocks/>
            <a:stCxn id="24" idx="2"/>
            <a:endCxn id="25" idx="2"/>
          </p:cNvCxnSpPr>
          <p:nvPr/>
        </p:nvCxnSpPr>
        <p:spPr>
          <a:xfrm rot="5400000" flipH="1" flipV="1">
            <a:off x="9974515" y="2067481"/>
            <a:ext cx="38462" cy="2614855"/>
          </a:xfrm>
          <a:prstGeom prst="bentConnector3">
            <a:avLst>
              <a:gd name="adj1" fmla="val -45741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71F5F7B-EB21-9546-9A3E-C11AF59609D0}"/>
              </a:ext>
            </a:extLst>
          </p:cNvPr>
          <p:cNvCxnSpPr>
            <a:cxnSpLocks/>
            <a:stCxn id="25" idx="0"/>
            <a:endCxn id="27" idx="0"/>
          </p:cNvCxnSpPr>
          <p:nvPr/>
        </p:nvCxnSpPr>
        <p:spPr>
          <a:xfrm rot="16200000" flipV="1">
            <a:off x="8985329" y="-720661"/>
            <a:ext cx="37985" cy="4593707"/>
          </a:xfrm>
          <a:prstGeom prst="bentConnector3">
            <a:avLst>
              <a:gd name="adj1" fmla="val 81578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380268B-CB98-F944-BA79-D947AE81D386}"/>
              </a:ext>
            </a:extLst>
          </p:cNvPr>
          <p:cNvSpPr/>
          <p:nvPr/>
        </p:nvSpPr>
        <p:spPr>
          <a:xfrm>
            <a:off x="5666412" y="4159402"/>
            <a:ext cx="6198409" cy="25271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t"/>
          <a:lstStyle/>
          <a:p>
            <a:pPr algn="ctr"/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670E3E-F6D5-8648-828F-7984154D08E8}"/>
              </a:ext>
            </a:extLst>
          </p:cNvPr>
          <p:cNvSpPr/>
          <p:nvPr/>
        </p:nvSpPr>
        <p:spPr>
          <a:xfrm>
            <a:off x="7872305" y="4520850"/>
            <a:ext cx="1628022" cy="620328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L0 Register File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77CFCC2-79DD-754E-B626-7EA035076AAE}"/>
              </a:ext>
            </a:extLst>
          </p:cNvPr>
          <p:cNvSpPr/>
          <p:nvPr/>
        </p:nvSpPr>
        <p:spPr>
          <a:xfrm>
            <a:off x="7859012" y="5412956"/>
            <a:ext cx="1654611" cy="944833"/>
          </a:xfrm>
          <a:prstGeom prst="rect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ALU + FP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7E2381A-62EA-4A48-A995-172A865E3310}"/>
              </a:ext>
            </a:extLst>
          </p:cNvPr>
          <p:cNvSpPr/>
          <p:nvPr/>
        </p:nvSpPr>
        <p:spPr>
          <a:xfrm>
            <a:off x="10905186" y="4558835"/>
            <a:ext cx="791973" cy="176049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Write Back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SYNC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5AD5B6-7678-5D4F-AF19-FD7D9C598C70}"/>
              </a:ext>
            </a:extLst>
          </p:cNvPr>
          <p:cNvSpPr/>
          <p:nvPr/>
        </p:nvSpPr>
        <p:spPr>
          <a:xfrm>
            <a:off x="9715225" y="4558835"/>
            <a:ext cx="995748" cy="1760493"/>
          </a:xfrm>
          <a:prstGeom prst="rect">
            <a:avLst/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 Access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31ADA9-7A19-334B-B9CF-072196ECC367}"/>
              </a:ext>
            </a:extLst>
          </p:cNvPr>
          <p:cNvSpPr/>
          <p:nvPr/>
        </p:nvSpPr>
        <p:spPr>
          <a:xfrm>
            <a:off x="5770820" y="4520850"/>
            <a:ext cx="1873294" cy="1600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Scheduling Unit</a:t>
            </a:r>
            <a:endParaRPr lang="en-US" sz="12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3E9D88-34ED-0647-9AC1-F03065B73688}"/>
              </a:ext>
            </a:extLst>
          </p:cNvPr>
          <p:cNvSpPr/>
          <p:nvPr/>
        </p:nvSpPr>
        <p:spPr>
          <a:xfrm>
            <a:off x="5841981" y="4925576"/>
            <a:ext cx="701586" cy="10822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FETCH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62069B6-D8A5-BA4A-995F-F9260C284EBF}"/>
              </a:ext>
            </a:extLst>
          </p:cNvPr>
          <p:cNvSpPr/>
          <p:nvPr/>
        </p:nvSpPr>
        <p:spPr>
          <a:xfrm>
            <a:off x="6725112" y="4925576"/>
            <a:ext cx="848919" cy="10822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DECODE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96D9D45D-28F5-CE40-AE36-9B36DFC21F7C}"/>
              </a:ext>
            </a:extLst>
          </p:cNvPr>
          <p:cNvCxnSpPr>
            <a:cxnSpLocks/>
            <a:stCxn id="55" idx="3"/>
            <a:endCxn id="52" idx="0"/>
          </p:cNvCxnSpPr>
          <p:nvPr/>
        </p:nvCxnSpPr>
        <p:spPr>
          <a:xfrm flipV="1">
            <a:off x="7574032" y="4558835"/>
            <a:ext cx="2639068" cy="907884"/>
          </a:xfrm>
          <a:prstGeom prst="bentConnector4">
            <a:avLst>
              <a:gd name="adj1" fmla="val 4639"/>
              <a:gd name="adj2" fmla="val 11937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DC4D8096-F5A5-5D43-BE3E-36FC478847FF}"/>
              </a:ext>
            </a:extLst>
          </p:cNvPr>
          <p:cNvCxnSpPr>
            <a:cxnSpLocks/>
            <a:stCxn id="52" idx="3"/>
            <a:endCxn id="51" idx="1"/>
          </p:cNvCxnSpPr>
          <p:nvPr/>
        </p:nvCxnSpPr>
        <p:spPr>
          <a:xfrm>
            <a:off x="10710973" y="5439080"/>
            <a:ext cx="194215" cy="97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477B5BB6-6E6E-294A-81AC-A3B7C6626C8D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6543567" y="5466718"/>
            <a:ext cx="181547" cy="97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8C3BBAE-EA79-1A46-AFA7-5D035D54ED8B}"/>
              </a:ext>
            </a:extLst>
          </p:cNvPr>
          <p:cNvSpPr/>
          <p:nvPr/>
        </p:nvSpPr>
        <p:spPr>
          <a:xfrm>
            <a:off x="5770820" y="6268324"/>
            <a:ext cx="1208262" cy="343226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L0 Inst Mem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AE5FB6EA-06B9-D342-8FA6-B515EC228147}"/>
              </a:ext>
            </a:extLst>
          </p:cNvPr>
          <p:cNvCxnSpPr>
            <a:cxnSpLocks/>
            <a:stCxn id="59" idx="0"/>
            <a:endCxn id="54" idx="2"/>
          </p:cNvCxnSpPr>
          <p:nvPr/>
        </p:nvCxnSpPr>
        <p:spPr>
          <a:xfrm rot="16200000" flipV="1">
            <a:off x="6153629" y="6047003"/>
            <a:ext cx="260463" cy="182176"/>
          </a:xfrm>
          <a:prstGeom prst="bentConnector3">
            <a:avLst>
              <a:gd name="adj1" fmla="val 50001"/>
            </a:avLst>
          </a:prstGeom>
          <a:ln w="254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9F204EF3-E81E-2345-A583-F5F3E41B1968}"/>
              </a:ext>
            </a:extLst>
          </p:cNvPr>
          <p:cNvCxnSpPr>
            <a:cxnSpLocks/>
            <a:stCxn id="55" idx="3"/>
            <a:endCxn id="50" idx="1"/>
          </p:cNvCxnSpPr>
          <p:nvPr/>
        </p:nvCxnSpPr>
        <p:spPr>
          <a:xfrm>
            <a:off x="7574032" y="5466718"/>
            <a:ext cx="284980" cy="418653"/>
          </a:xfrm>
          <a:prstGeom prst="bentConnector3">
            <a:avLst>
              <a:gd name="adj1" fmla="val 422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2BBCC9F9-2EA8-4047-9A7A-ADBBF9974088}"/>
              </a:ext>
            </a:extLst>
          </p:cNvPr>
          <p:cNvCxnSpPr>
            <a:cxnSpLocks/>
            <a:stCxn id="55" idx="3"/>
            <a:endCxn id="49" idx="1"/>
          </p:cNvCxnSpPr>
          <p:nvPr/>
        </p:nvCxnSpPr>
        <p:spPr>
          <a:xfrm flipV="1">
            <a:off x="7574032" y="4831014"/>
            <a:ext cx="298274" cy="635703"/>
          </a:xfrm>
          <a:prstGeom prst="bentConnector3">
            <a:avLst>
              <a:gd name="adj1" fmla="val 4033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F1FE847-6E7B-1B47-B64B-CDE68E71A204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rot="16200000" flipV="1">
            <a:off x="8550428" y="5277066"/>
            <a:ext cx="27177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C98F536-F39C-F848-BD49-B3A7268E337E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98574" y="5277066"/>
            <a:ext cx="27177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A550193-6440-9248-8BCF-63F2AC4683F8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02282" y="5277066"/>
            <a:ext cx="27177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5E2B094B-A230-E047-8D65-E17275E7C97F}"/>
              </a:ext>
            </a:extLst>
          </p:cNvPr>
          <p:cNvCxnSpPr>
            <a:cxnSpLocks/>
            <a:stCxn id="50" idx="2"/>
            <a:endCxn id="51" idx="2"/>
          </p:cNvCxnSpPr>
          <p:nvPr/>
        </p:nvCxnSpPr>
        <p:spPr>
          <a:xfrm rot="5400000" flipH="1" flipV="1">
            <a:off x="9974515" y="5031130"/>
            <a:ext cx="38462" cy="2614855"/>
          </a:xfrm>
          <a:prstGeom prst="bentConnector3">
            <a:avLst>
              <a:gd name="adj1" fmla="val -45741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B6E580E-758C-6046-BED4-B032D8633AC0}"/>
              </a:ext>
            </a:extLst>
          </p:cNvPr>
          <p:cNvCxnSpPr>
            <a:cxnSpLocks/>
            <a:stCxn id="51" idx="0"/>
            <a:endCxn id="53" idx="0"/>
          </p:cNvCxnSpPr>
          <p:nvPr/>
        </p:nvCxnSpPr>
        <p:spPr>
          <a:xfrm rot="16200000" flipV="1">
            <a:off x="8985329" y="2242988"/>
            <a:ext cx="37985" cy="4593707"/>
          </a:xfrm>
          <a:prstGeom prst="bentConnector3">
            <a:avLst>
              <a:gd name="adj1" fmla="val 73157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C6A72D-C337-724A-AEEF-EDA49D1D7A6D}"/>
              </a:ext>
            </a:extLst>
          </p:cNvPr>
          <p:cNvCxnSpPr>
            <a:cxnSpLocks/>
          </p:cNvCxnSpPr>
          <p:nvPr/>
        </p:nvCxnSpPr>
        <p:spPr>
          <a:xfrm flipH="1">
            <a:off x="5663856" y="3375863"/>
            <a:ext cx="2205893" cy="782092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95736FB-B8AC-F64D-A204-99C218605EC6}"/>
              </a:ext>
            </a:extLst>
          </p:cNvPr>
          <p:cNvCxnSpPr>
            <a:cxnSpLocks/>
          </p:cNvCxnSpPr>
          <p:nvPr/>
        </p:nvCxnSpPr>
        <p:spPr>
          <a:xfrm>
            <a:off x="9521448" y="3388905"/>
            <a:ext cx="2327498" cy="769049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>
            <a:extLst>
              <a:ext uri="{FF2B5EF4-FFF2-40B4-BE49-F238E27FC236}">
                <a16:creationId xmlns:a16="http://schemas.microsoft.com/office/drawing/2014/main" id="{5B277C64-6A8A-E940-9F16-72299B38BD2A}"/>
              </a:ext>
            </a:extLst>
          </p:cNvPr>
          <p:cNvSpPr/>
          <p:nvPr/>
        </p:nvSpPr>
        <p:spPr>
          <a:xfrm>
            <a:off x="9508152" y="1873272"/>
            <a:ext cx="1005076" cy="2702235"/>
          </a:xfrm>
          <a:custGeom>
            <a:avLst/>
            <a:gdLst>
              <a:gd name="connsiteX0" fmla="*/ 0 w 1389888"/>
              <a:gd name="connsiteY0" fmla="*/ 0 h 3511296"/>
              <a:gd name="connsiteX1" fmla="*/ 173736 w 1389888"/>
              <a:gd name="connsiteY1" fmla="*/ 0 h 3511296"/>
              <a:gd name="connsiteX2" fmla="*/ 173736 w 1389888"/>
              <a:gd name="connsiteY2" fmla="*/ 2679192 h 3511296"/>
              <a:gd name="connsiteX3" fmla="*/ 1389888 w 1389888"/>
              <a:gd name="connsiteY3" fmla="*/ 2679192 h 3511296"/>
              <a:gd name="connsiteX4" fmla="*/ 1389888 w 1389888"/>
              <a:gd name="connsiteY4" fmla="*/ 3511296 h 351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9888" h="3511296">
                <a:moveTo>
                  <a:pt x="0" y="0"/>
                </a:moveTo>
                <a:lnTo>
                  <a:pt x="173736" y="0"/>
                </a:lnTo>
                <a:lnTo>
                  <a:pt x="173736" y="2679192"/>
                </a:lnTo>
                <a:lnTo>
                  <a:pt x="1389888" y="2679192"/>
                </a:lnTo>
                <a:lnTo>
                  <a:pt x="1389888" y="3511296"/>
                </a:lnTo>
              </a:path>
            </a:pathLst>
          </a:custGeom>
          <a:ln w="57150">
            <a:solidFill>
              <a:srgbClr val="C00000"/>
            </a:solidFill>
            <a:prstDash val="sysDot"/>
            <a:headEnd type="triangle" w="med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33640F-B1CC-024A-BC15-349D168460D6}"/>
              </a:ext>
            </a:extLst>
          </p:cNvPr>
          <p:cNvSpPr txBox="1"/>
          <p:nvPr/>
        </p:nvSpPr>
        <p:spPr>
          <a:xfrm>
            <a:off x="5233428" y="5209531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L0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B9AE6F-C214-3146-8ED1-53BC5B4FFEDD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5473237" y="4157955"/>
            <a:ext cx="13938" cy="1051575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head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E0F1855-A34C-B547-AD2B-9CA449F1933E}"/>
              </a:ext>
            </a:extLst>
          </p:cNvPr>
          <p:cNvCxnSpPr>
            <a:cxnSpLocks/>
            <a:endCxn id="72" idx="2"/>
          </p:cNvCxnSpPr>
          <p:nvPr/>
        </p:nvCxnSpPr>
        <p:spPr>
          <a:xfrm flipH="1" flipV="1">
            <a:off x="5473237" y="5671196"/>
            <a:ext cx="11633" cy="971549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head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F4BB439-525F-1240-92D3-C62FF1B859C6}"/>
              </a:ext>
            </a:extLst>
          </p:cNvPr>
          <p:cNvSpPr txBox="1"/>
          <p:nvPr/>
        </p:nvSpPr>
        <p:spPr>
          <a:xfrm>
            <a:off x="5233428" y="2284018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L1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F06D629-7A88-E141-AAF2-71F6263B9AD0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5473237" y="1232443"/>
            <a:ext cx="13938" cy="1051575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head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E3B1660-91CD-1C48-B5A8-D3AF4491868E}"/>
              </a:ext>
            </a:extLst>
          </p:cNvPr>
          <p:cNvCxnSpPr>
            <a:cxnSpLocks/>
            <a:endCxn id="89" idx="2"/>
          </p:cNvCxnSpPr>
          <p:nvPr/>
        </p:nvCxnSpPr>
        <p:spPr>
          <a:xfrm flipH="1" flipV="1">
            <a:off x="5473237" y="2745684"/>
            <a:ext cx="11634" cy="971557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head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1">
            <a:extLst>
              <a:ext uri="{FF2B5EF4-FFF2-40B4-BE49-F238E27FC236}">
                <a16:creationId xmlns:a16="http://schemas.microsoft.com/office/drawing/2014/main" id="{5F01F770-50DF-A544-B512-95BA0C99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5" y="240332"/>
            <a:ext cx="5830251" cy="15961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Sequential </a:t>
            </a:r>
            <a:r>
              <a:rPr lang="en-US" u="sng" dirty="0">
                <a:solidFill>
                  <a:srgbClr val="C00000"/>
                </a:solidFill>
              </a:rPr>
              <a:t>CODELET</a:t>
            </a:r>
            <a:r>
              <a:rPr lang="en-US" dirty="0"/>
              <a:t> Model </a:t>
            </a:r>
            <a:br>
              <a:rPr lang="en-US" dirty="0"/>
            </a:br>
            <a:r>
              <a:rPr lang="en-US" sz="2800" dirty="0"/>
              <a:t>2 Levels Abstract Machine</a:t>
            </a:r>
            <a:endParaRPr lang="en-US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3C72086-7803-7443-B880-F48E9DA58211}"/>
              </a:ext>
            </a:extLst>
          </p:cNvPr>
          <p:cNvGrpSpPr/>
          <p:nvPr/>
        </p:nvGrpSpPr>
        <p:grpSpPr>
          <a:xfrm>
            <a:off x="5715189" y="2968561"/>
            <a:ext cx="481984" cy="481984"/>
            <a:chOff x="2924910" y="2003872"/>
            <a:chExt cx="986154" cy="98615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4D8E535-0B29-8044-BEA1-6E333F8F5A45}"/>
                </a:ext>
              </a:extLst>
            </p:cNvPr>
            <p:cNvSpPr/>
            <p:nvPr/>
          </p:nvSpPr>
          <p:spPr>
            <a:xfrm>
              <a:off x="2924910" y="2003872"/>
              <a:ext cx="986154" cy="9861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234FDAD-27A6-8543-A582-01B09073B7BF}"/>
                </a:ext>
              </a:extLst>
            </p:cNvPr>
            <p:cNvCxnSpPr/>
            <p:nvPr/>
          </p:nvCxnSpPr>
          <p:spPr>
            <a:xfrm>
              <a:off x="3142056" y="2269039"/>
              <a:ext cx="5456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1A7805F-EF1F-3A4B-872B-3CD1AE77FA09}"/>
                </a:ext>
              </a:extLst>
            </p:cNvPr>
            <p:cNvCxnSpPr/>
            <p:nvPr/>
          </p:nvCxnSpPr>
          <p:spPr>
            <a:xfrm>
              <a:off x="3142056" y="2352815"/>
              <a:ext cx="5456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E4671A4-BAF8-6D42-AF82-257FA62156B1}"/>
                </a:ext>
              </a:extLst>
            </p:cNvPr>
            <p:cNvCxnSpPr/>
            <p:nvPr/>
          </p:nvCxnSpPr>
          <p:spPr>
            <a:xfrm>
              <a:off x="3142056" y="2450455"/>
              <a:ext cx="5456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06352AD-62BE-DB4C-BA37-17A1271ACA70}"/>
                </a:ext>
              </a:extLst>
            </p:cNvPr>
            <p:cNvCxnSpPr/>
            <p:nvPr/>
          </p:nvCxnSpPr>
          <p:spPr>
            <a:xfrm>
              <a:off x="3142056" y="2548008"/>
              <a:ext cx="5456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53394BB-DFD4-5D42-939F-E63FDD3E5C1D}"/>
                </a:ext>
              </a:extLst>
            </p:cNvPr>
            <p:cNvCxnSpPr/>
            <p:nvPr/>
          </p:nvCxnSpPr>
          <p:spPr>
            <a:xfrm>
              <a:off x="3142056" y="2631784"/>
              <a:ext cx="5456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0CA0154-40C9-7045-B00E-8ECA7EC753C2}"/>
                </a:ext>
              </a:extLst>
            </p:cNvPr>
            <p:cNvCxnSpPr/>
            <p:nvPr/>
          </p:nvCxnSpPr>
          <p:spPr>
            <a:xfrm>
              <a:off x="3142056" y="2729424"/>
              <a:ext cx="5456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DFDC8E92-E0FB-AA49-95A0-1EAF3CC5DD5C}"/>
              </a:ext>
            </a:extLst>
          </p:cNvPr>
          <p:cNvSpPr/>
          <p:nvPr/>
        </p:nvSpPr>
        <p:spPr>
          <a:xfrm>
            <a:off x="8573805" y="2080535"/>
            <a:ext cx="268337" cy="2683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BE7A3C9-05E8-9C4F-B3F8-5415BDDC0A8F}"/>
              </a:ext>
            </a:extLst>
          </p:cNvPr>
          <p:cNvSpPr/>
          <p:nvPr/>
        </p:nvSpPr>
        <p:spPr>
          <a:xfrm>
            <a:off x="8986411" y="2075609"/>
            <a:ext cx="268337" cy="2683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A1F2F7C-86F4-7248-98A0-A6AE5C88D223}"/>
              </a:ext>
            </a:extLst>
          </p:cNvPr>
          <p:cNvSpPr/>
          <p:nvPr/>
        </p:nvSpPr>
        <p:spPr>
          <a:xfrm>
            <a:off x="7944012" y="2520999"/>
            <a:ext cx="705672" cy="7056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CF6C359-2968-704C-A347-419A0FB484A0}"/>
              </a:ext>
            </a:extLst>
          </p:cNvPr>
          <p:cNvCxnSpPr/>
          <p:nvPr/>
        </p:nvCxnSpPr>
        <p:spPr>
          <a:xfrm>
            <a:off x="8099397" y="2710747"/>
            <a:ext cx="39047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0C62835-B3DA-E747-BB20-228E678F08C5}"/>
              </a:ext>
            </a:extLst>
          </p:cNvPr>
          <p:cNvCxnSpPr/>
          <p:nvPr/>
        </p:nvCxnSpPr>
        <p:spPr>
          <a:xfrm>
            <a:off x="8099397" y="2770696"/>
            <a:ext cx="39047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E87BF63-1CFD-8C40-9431-D04EAE2A6330}"/>
              </a:ext>
            </a:extLst>
          </p:cNvPr>
          <p:cNvCxnSpPr/>
          <p:nvPr/>
        </p:nvCxnSpPr>
        <p:spPr>
          <a:xfrm>
            <a:off x="8099397" y="2840565"/>
            <a:ext cx="39047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905E540-98CA-DC4C-9B26-504782EA0213}"/>
              </a:ext>
            </a:extLst>
          </p:cNvPr>
          <p:cNvCxnSpPr/>
          <p:nvPr/>
        </p:nvCxnSpPr>
        <p:spPr>
          <a:xfrm>
            <a:off x="8099397" y="2910372"/>
            <a:ext cx="39047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9260919-9788-D542-B49C-1FF3B4B98F58}"/>
              </a:ext>
            </a:extLst>
          </p:cNvPr>
          <p:cNvCxnSpPr/>
          <p:nvPr/>
        </p:nvCxnSpPr>
        <p:spPr>
          <a:xfrm>
            <a:off x="8099397" y="2970320"/>
            <a:ext cx="39047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C9339B4-CEB3-E241-864A-57D16790B51B}"/>
              </a:ext>
            </a:extLst>
          </p:cNvPr>
          <p:cNvCxnSpPr/>
          <p:nvPr/>
        </p:nvCxnSpPr>
        <p:spPr>
          <a:xfrm>
            <a:off x="8099397" y="3040189"/>
            <a:ext cx="39047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1FF567FC-7064-A14C-A804-C9CD5F873264}"/>
              </a:ext>
            </a:extLst>
          </p:cNvPr>
          <p:cNvSpPr/>
          <p:nvPr/>
        </p:nvSpPr>
        <p:spPr>
          <a:xfrm>
            <a:off x="10427998" y="4605718"/>
            <a:ext cx="243943" cy="2683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ular Callout 122">
            <a:extLst>
              <a:ext uri="{FF2B5EF4-FFF2-40B4-BE49-F238E27FC236}">
                <a16:creationId xmlns:a16="http://schemas.microsoft.com/office/drawing/2014/main" id="{FD8C18BB-E850-F84F-BFFA-6ED1B3836717}"/>
              </a:ext>
            </a:extLst>
          </p:cNvPr>
          <p:cNvSpPr/>
          <p:nvPr/>
        </p:nvSpPr>
        <p:spPr>
          <a:xfrm>
            <a:off x="334061" y="1603514"/>
            <a:ext cx="4147587" cy="1212526"/>
          </a:xfrm>
          <a:prstGeom prst="wedgeRectCallout">
            <a:avLst>
              <a:gd name="adj1" fmla="val 82451"/>
              <a:gd name="adj2" fmla="val -781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ysClr val="windowText" lastClr="000000"/>
                </a:solidFill>
              </a:rPr>
              <a:t>Codelet</a:t>
            </a:r>
            <a:r>
              <a:rPr lang="en-US" sz="2800" b="1" dirty="0">
                <a:solidFill>
                  <a:sysClr val="windowText" lastClr="000000"/>
                </a:solidFill>
              </a:rPr>
              <a:t> Level as described so far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4" name="Rectangular Callout 123">
            <a:extLst>
              <a:ext uri="{FF2B5EF4-FFF2-40B4-BE49-F238E27FC236}">
                <a16:creationId xmlns:a16="http://schemas.microsoft.com/office/drawing/2014/main" id="{CA7B45C7-307E-E64C-B0CD-84764F23F84A}"/>
              </a:ext>
            </a:extLst>
          </p:cNvPr>
          <p:cNvSpPr/>
          <p:nvPr/>
        </p:nvSpPr>
        <p:spPr>
          <a:xfrm>
            <a:off x="195174" y="5277066"/>
            <a:ext cx="4147587" cy="1212526"/>
          </a:xfrm>
          <a:prstGeom prst="wedgeRectCallout">
            <a:avLst>
              <a:gd name="adj1" fmla="val 82451"/>
              <a:gd name="adj2" fmla="val -781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Commodity single core architectures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5" name="Rectangular Callout 124">
            <a:extLst>
              <a:ext uri="{FF2B5EF4-FFF2-40B4-BE49-F238E27FC236}">
                <a16:creationId xmlns:a16="http://schemas.microsoft.com/office/drawing/2014/main" id="{70AE04E1-7661-5149-B842-98A534D34CAD}"/>
              </a:ext>
            </a:extLst>
          </p:cNvPr>
          <p:cNvSpPr/>
          <p:nvPr/>
        </p:nvSpPr>
        <p:spPr>
          <a:xfrm>
            <a:off x="164676" y="3447305"/>
            <a:ext cx="4147587" cy="1212526"/>
          </a:xfrm>
          <a:prstGeom prst="wedgeRectCallout">
            <a:avLst>
              <a:gd name="adj1" fmla="val 82931"/>
              <a:gd name="adj2" fmla="val -3896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ILP Optimizations at both levels!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5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02982 -0.09885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" y="-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13 -0.09885 L 0.10326 -0.09885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26 -0.09885 L 0.19232 -0.0537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1159 0.05093 -0.22305 0.10185 -0.27227 0.17384 C -0.32148 0.24583 -0.30573 0.37477 -0.29505 0.43171 C -0.2845 0.48889 -0.24661 0.50232 -0.20872 0.51597 " pathEditMode="relative" ptsTypes="AAAA">
                                      <p:cBhvr>
                                        <p:cTn id="48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1159 0.05093 -0.22305 0.10185 -0.27227 0.17384 C -0.32148 0.24583 -0.30573 0.37477 -0.29505 0.43171 C -0.2845 0.48889 -0.24661 0.50232 -0.20872 0.51597 " pathEditMode="relative" ptsTypes="AAAA">
                                      <p:cBhvr>
                                        <p:cTn id="50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1159 0.05093 -0.22305 0.10185 -0.27227 0.17384 C -0.32148 0.24583 -0.30573 0.37477 -0.29505 0.43171 C -0.2845 0.48889 -0.24661 0.50232 -0.20872 0.51597 " pathEditMode="relative" ptsTypes="AAAA">
                                      <p:cBhvr>
                                        <p:cTn id="5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1159 0.05093 -0.22305 0.10185 -0.27227 0.17384 C -0.32148 0.24583 -0.30573 0.37477 -0.29505 0.43171 C -0.2845 0.48889 -0.24661 0.50232 -0.20872 0.51597 " pathEditMode="relative" ptsTypes="AAAA">
                                      <p:cBhvr>
                                        <p:cTn id="5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1159 0.05093 -0.22305 0.10185 -0.27227 0.17384 C -0.32148 0.24583 -0.30573 0.37477 -0.29505 0.43171 C -0.2845 0.48889 -0.24661 0.50232 -0.20872 0.51597 " pathEditMode="relative" ptsTypes="AAAA">
                                      <p:cBhvr>
                                        <p:cTn id="56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1159 0.05093 -0.22305 0.10185 -0.27227 0.17384 C -0.32148 0.24583 -0.30573 0.37477 -0.29505 0.43171 C -0.2845 0.48889 -0.24661 0.50232 -0.20872 0.51597 " pathEditMode="relative" ptsTypes="AAAA">
                                      <p:cBhvr>
                                        <p:cTn id="5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1159 0.05093 -0.22305 0.10185 -0.27227 0.17384 C -0.32148 0.24583 -0.30573 0.37477 -0.29505 0.43171 C -0.2845 0.48889 -0.24661 0.50232 -0.20872 0.51597 " pathEditMode="relative" ptsTypes="AAAA">
                                      <p:cBhvr>
                                        <p:cTn id="6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3EA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3EA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3EA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3EA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3EA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3EA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43 -0.03171 0.00873 -0.06342 0.0017 -0.08426 C -0.00534 -0.10486 -0.02877 -0.11551 -0.04232 -0.12477 C -0.05599 -0.13379 -0.075 -0.10162 -0.07982 -0.13912 C -0.08476 -0.17685 -0.07174 -0.30254 -0.07174 -0.35069 C -0.07174 -0.39907 -0.06784 -0.41736 -0.07982 -0.42893 C -0.09179 -0.44051 -0.11758 -0.43032 -0.14336 -0.42037 " pathEditMode="relative" ptsTypes="AAAAAAA">
                                      <p:cBhvr>
                                        <p:cTn id="91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C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4" grpId="1" animBg="1"/>
      <p:bldP spid="122" grpId="0" animBg="1"/>
      <p:bldP spid="122" grpId="1" animBg="1"/>
      <p:bldP spid="1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662F628-EF2F-B84D-9E91-9E9E6660FE88}"/>
              </a:ext>
            </a:extLst>
          </p:cNvPr>
          <p:cNvSpPr/>
          <p:nvPr/>
        </p:nvSpPr>
        <p:spPr>
          <a:xfrm>
            <a:off x="5666412" y="1195753"/>
            <a:ext cx="6198409" cy="25271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t"/>
          <a:lstStyle/>
          <a:p>
            <a:pPr algn="ctr"/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89FF60-270C-6043-95C4-9D5CBBDAFDB0}"/>
              </a:ext>
            </a:extLst>
          </p:cNvPr>
          <p:cNvSpPr/>
          <p:nvPr/>
        </p:nvSpPr>
        <p:spPr>
          <a:xfrm>
            <a:off x="7872305" y="1557202"/>
            <a:ext cx="1628022" cy="620328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Register File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L0 memory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56A110-B395-784B-9919-B63A1B0F48B4}"/>
              </a:ext>
            </a:extLst>
          </p:cNvPr>
          <p:cNvSpPr/>
          <p:nvPr/>
        </p:nvSpPr>
        <p:spPr>
          <a:xfrm>
            <a:off x="7859012" y="2449306"/>
            <a:ext cx="1654611" cy="9448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CODELET EXECUTION UNIT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(e.g. x86 Core)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26F417-5BAA-324A-83F8-1D1ECE67E5E6}"/>
              </a:ext>
            </a:extLst>
          </p:cNvPr>
          <p:cNvSpPr/>
          <p:nvPr/>
        </p:nvSpPr>
        <p:spPr>
          <a:xfrm>
            <a:off x="10905186" y="1595184"/>
            <a:ext cx="791973" cy="176049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Write Back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SYNC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BACA18-BEAA-DE49-9B1B-83C5A5331F70}"/>
              </a:ext>
            </a:extLst>
          </p:cNvPr>
          <p:cNvSpPr/>
          <p:nvPr/>
        </p:nvSpPr>
        <p:spPr>
          <a:xfrm>
            <a:off x="9715225" y="1595184"/>
            <a:ext cx="995748" cy="1760493"/>
          </a:xfrm>
          <a:prstGeom prst="rect">
            <a:avLst/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 Access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F5EC44-61D8-B942-AB7F-78EC5BFA4A74}"/>
              </a:ext>
            </a:extLst>
          </p:cNvPr>
          <p:cNvSpPr/>
          <p:nvPr/>
        </p:nvSpPr>
        <p:spPr>
          <a:xfrm>
            <a:off x="5770820" y="1557202"/>
            <a:ext cx="1873294" cy="1600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Scheduling Unit</a:t>
            </a:r>
            <a:endParaRPr lang="en-US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BCD566-9B95-7F47-98CD-2D42F023E6BE}"/>
              </a:ext>
            </a:extLst>
          </p:cNvPr>
          <p:cNvSpPr/>
          <p:nvPr/>
        </p:nvSpPr>
        <p:spPr>
          <a:xfrm>
            <a:off x="5841981" y="1961927"/>
            <a:ext cx="701586" cy="10822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FETCH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7B0DA-D0EB-9940-9708-085F2AADFC2C}"/>
              </a:ext>
            </a:extLst>
          </p:cNvPr>
          <p:cNvSpPr/>
          <p:nvPr/>
        </p:nvSpPr>
        <p:spPr>
          <a:xfrm>
            <a:off x="6725112" y="1961927"/>
            <a:ext cx="848919" cy="10822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DECODE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AC408B2-8DD2-EA41-803C-49CAD3EE2A51}"/>
              </a:ext>
            </a:extLst>
          </p:cNvPr>
          <p:cNvCxnSpPr>
            <a:cxnSpLocks/>
            <a:stCxn id="29" idx="3"/>
            <a:endCxn id="26" idx="0"/>
          </p:cNvCxnSpPr>
          <p:nvPr/>
        </p:nvCxnSpPr>
        <p:spPr>
          <a:xfrm flipV="1">
            <a:off x="7574032" y="1595184"/>
            <a:ext cx="2639068" cy="907884"/>
          </a:xfrm>
          <a:prstGeom prst="bentConnector4">
            <a:avLst>
              <a:gd name="adj1" fmla="val 4639"/>
              <a:gd name="adj2" fmla="val 11937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0B19750-5818-A94B-BE23-352246987ADC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10710973" y="2475432"/>
            <a:ext cx="194215" cy="97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362511A-7461-CE49-8B2D-CABE5BAC1C90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543567" y="2503070"/>
            <a:ext cx="181547" cy="97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C9DFAB0-AE73-1B4E-A5CE-7F609B3E9681}"/>
              </a:ext>
            </a:extLst>
          </p:cNvPr>
          <p:cNvSpPr/>
          <p:nvPr/>
        </p:nvSpPr>
        <p:spPr>
          <a:xfrm>
            <a:off x="5770820" y="3304674"/>
            <a:ext cx="1208262" cy="343226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L1 Inst Mem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C4E524D-9586-2949-ADD1-8980B2AE1114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rot="16200000" flipV="1">
            <a:off x="6153629" y="3083354"/>
            <a:ext cx="260463" cy="182176"/>
          </a:xfrm>
          <a:prstGeom prst="bentConnector3">
            <a:avLst>
              <a:gd name="adj1" fmla="val 50001"/>
            </a:avLst>
          </a:prstGeom>
          <a:ln w="254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6954786-4C3E-DB4C-9FA6-CF113D4CD5E6}"/>
              </a:ext>
            </a:extLst>
          </p:cNvPr>
          <p:cNvCxnSpPr>
            <a:cxnSpLocks/>
            <a:stCxn id="29" idx="3"/>
            <a:endCxn id="24" idx="1"/>
          </p:cNvCxnSpPr>
          <p:nvPr/>
        </p:nvCxnSpPr>
        <p:spPr>
          <a:xfrm>
            <a:off x="7574032" y="2503070"/>
            <a:ext cx="284980" cy="418653"/>
          </a:xfrm>
          <a:prstGeom prst="bentConnector3">
            <a:avLst>
              <a:gd name="adj1" fmla="val 422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741A9C5-724E-1B4B-8D93-5C849328CDA0}"/>
              </a:ext>
            </a:extLst>
          </p:cNvPr>
          <p:cNvCxnSpPr>
            <a:cxnSpLocks/>
            <a:stCxn id="29" idx="3"/>
            <a:endCxn id="23" idx="1"/>
          </p:cNvCxnSpPr>
          <p:nvPr/>
        </p:nvCxnSpPr>
        <p:spPr>
          <a:xfrm flipV="1">
            <a:off x="7574032" y="1867365"/>
            <a:ext cx="298274" cy="635703"/>
          </a:xfrm>
          <a:prstGeom prst="bentConnector3">
            <a:avLst>
              <a:gd name="adj1" fmla="val 4033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EB5D4C1-45A7-E141-8164-686972F22C5E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rot="16200000" flipV="1">
            <a:off x="8550428" y="2313418"/>
            <a:ext cx="27177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4EF9108-09FD-854E-AC92-D39E25CDB58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98574" y="2313418"/>
            <a:ext cx="27177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BFB5A9FE-78D3-054C-8B05-A0B14B69C94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02282" y="2313418"/>
            <a:ext cx="27177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D4EFEB1-633C-2643-85B1-54260EF2C8A3}"/>
              </a:ext>
            </a:extLst>
          </p:cNvPr>
          <p:cNvCxnSpPr>
            <a:cxnSpLocks/>
            <a:stCxn id="24" idx="2"/>
            <a:endCxn id="25" idx="2"/>
          </p:cNvCxnSpPr>
          <p:nvPr/>
        </p:nvCxnSpPr>
        <p:spPr>
          <a:xfrm rot="5400000" flipH="1" flipV="1">
            <a:off x="9974515" y="2067481"/>
            <a:ext cx="38462" cy="2614855"/>
          </a:xfrm>
          <a:prstGeom prst="bentConnector3">
            <a:avLst>
              <a:gd name="adj1" fmla="val -45741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71F5F7B-EB21-9546-9A3E-C11AF59609D0}"/>
              </a:ext>
            </a:extLst>
          </p:cNvPr>
          <p:cNvCxnSpPr>
            <a:cxnSpLocks/>
            <a:stCxn id="25" idx="0"/>
            <a:endCxn id="27" idx="0"/>
          </p:cNvCxnSpPr>
          <p:nvPr/>
        </p:nvCxnSpPr>
        <p:spPr>
          <a:xfrm rot="16200000" flipV="1">
            <a:off x="8985329" y="-720661"/>
            <a:ext cx="37985" cy="4593707"/>
          </a:xfrm>
          <a:prstGeom prst="bentConnector3">
            <a:avLst>
              <a:gd name="adj1" fmla="val 81578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380268B-CB98-F944-BA79-D947AE81D386}"/>
              </a:ext>
            </a:extLst>
          </p:cNvPr>
          <p:cNvSpPr/>
          <p:nvPr/>
        </p:nvSpPr>
        <p:spPr>
          <a:xfrm>
            <a:off x="5666412" y="4159402"/>
            <a:ext cx="6198409" cy="25271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t"/>
          <a:lstStyle/>
          <a:p>
            <a:pPr algn="ctr"/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670E3E-F6D5-8648-828F-7984154D08E8}"/>
              </a:ext>
            </a:extLst>
          </p:cNvPr>
          <p:cNvSpPr/>
          <p:nvPr/>
        </p:nvSpPr>
        <p:spPr>
          <a:xfrm>
            <a:off x="7872305" y="4520850"/>
            <a:ext cx="1628022" cy="620328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L0 Register File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77CFCC2-79DD-754E-B626-7EA035076AAE}"/>
              </a:ext>
            </a:extLst>
          </p:cNvPr>
          <p:cNvSpPr/>
          <p:nvPr/>
        </p:nvSpPr>
        <p:spPr>
          <a:xfrm>
            <a:off x="7859012" y="5412956"/>
            <a:ext cx="1654611" cy="944833"/>
          </a:xfrm>
          <a:prstGeom prst="rect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ALU + FP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7E2381A-62EA-4A48-A995-172A865E3310}"/>
              </a:ext>
            </a:extLst>
          </p:cNvPr>
          <p:cNvSpPr/>
          <p:nvPr/>
        </p:nvSpPr>
        <p:spPr>
          <a:xfrm>
            <a:off x="10905186" y="4558835"/>
            <a:ext cx="791973" cy="176049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Write Back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SYNC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5AD5B6-7678-5D4F-AF19-FD7D9C598C70}"/>
              </a:ext>
            </a:extLst>
          </p:cNvPr>
          <p:cNvSpPr/>
          <p:nvPr/>
        </p:nvSpPr>
        <p:spPr>
          <a:xfrm>
            <a:off x="9715225" y="4558835"/>
            <a:ext cx="995748" cy="1760493"/>
          </a:xfrm>
          <a:prstGeom prst="rect">
            <a:avLst/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 Access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31ADA9-7A19-334B-B9CF-072196ECC367}"/>
              </a:ext>
            </a:extLst>
          </p:cNvPr>
          <p:cNvSpPr/>
          <p:nvPr/>
        </p:nvSpPr>
        <p:spPr>
          <a:xfrm>
            <a:off x="5770820" y="4520850"/>
            <a:ext cx="1873294" cy="1600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Scheduling Unit</a:t>
            </a:r>
            <a:endParaRPr lang="en-US" sz="12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3E9D88-34ED-0647-9AC1-F03065B73688}"/>
              </a:ext>
            </a:extLst>
          </p:cNvPr>
          <p:cNvSpPr/>
          <p:nvPr/>
        </p:nvSpPr>
        <p:spPr>
          <a:xfrm>
            <a:off x="5841981" y="4925576"/>
            <a:ext cx="701586" cy="10822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FETCH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62069B6-D8A5-BA4A-995F-F9260C284EBF}"/>
              </a:ext>
            </a:extLst>
          </p:cNvPr>
          <p:cNvSpPr/>
          <p:nvPr/>
        </p:nvSpPr>
        <p:spPr>
          <a:xfrm>
            <a:off x="6725112" y="4925576"/>
            <a:ext cx="848919" cy="10822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DECODE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96D9D45D-28F5-CE40-AE36-9B36DFC21F7C}"/>
              </a:ext>
            </a:extLst>
          </p:cNvPr>
          <p:cNvCxnSpPr>
            <a:cxnSpLocks/>
            <a:stCxn id="55" idx="3"/>
            <a:endCxn id="52" idx="0"/>
          </p:cNvCxnSpPr>
          <p:nvPr/>
        </p:nvCxnSpPr>
        <p:spPr>
          <a:xfrm flipV="1">
            <a:off x="7574032" y="4558835"/>
            <a:ext cx="2639068" cy="907884"/>
          </a:xfrm>
          <a:prstGeom prst="bentConnector4">
            <a:avLst>
              <a:gd name="adj1" fmla="val 4639"/>
              <a:gd name="adj2" fmla="val 11937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DC4D8096-F5A5-5D43-BE3E-36FC478847FF}"/>
              </a:ext>
            </a:extLst>
          </p:cNvPr>
          <p:cNvCxnSpPr>
            <a:cxnSpLocks/>
            <a:stCxn id="52" idx="3"/>
            <a:endCxn id="51" idx="1"/>
          </p:cNvCxnSpPr>
          <p:nvPr/>
        </p:nvCxnSpPr>
        <p:spPr>
          <a:xfrm>
            <a:off x="10710973" y="5439080"/>
            <a:ext cx="194215" cy="97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477B5BB6-6E6E-294A-81AC-A3B7C6626C8D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6543567" y="5466718"/>
            <a:ext cx="181547" cy="97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8C3BBAE-EA79-1A46-AFA7-5D035D54ED8B}"/>
              </a:ext>
            </a:extLst>
          </p:cNvPr>
          <p:cNvSpPr/>
          <p:nvPr/>
        </p:nvSpPr>
        <p:spPr>
          <a:xfrm>
            <a:off x="5770820" y="6268324"/>
            <a:ext cx="1208262" cy="343226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L0 Inst Mem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AE5FB6EA-06B9-D342-8FA6-B515EC228147}"/>
              </a:ext>
            </a:extLst>
          </p:cNvPr>
          <p:cNvCxnSpPr>
            <a:cxnSpLocks/>
            <a:stCxn id="59" idx="0"/>
            <a:endCxn id="54" idx="2"/>
          </p:cNvCxnSpPr>
          <p:nvPr/>
        </p:nvCxnSpPr>
        <p:spPr>
          <a:xfrm rot="16200000" flipV="1">
            <a:off x="6153629" y="6047003"/>
            <a:ext cx="260463" cy="182176"/>
          </a:xfrm>
          <a:prstGeom prst="bentConnector3">
            <a:avLst>
              <a:gd name="adj1" fmla="val 50001"/>
            </a:avLst>
          </a:prstGeom>
          <a:ln w="254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9F204EF3-E81E-2345-A583-F5F3E41B1968}"/>
              </a:ext>
            </a:extLst>
          </p:cNvPr>
          <p:cNvCxnSpPr>
            <a:cxnSpLocks/>
            <a:stCxn id="55" idx="3"/>
            <a:endCxn id="50" idx="1"/>
          </p:cNvCxnSpPr>
          <p:nvPr/>
        </p:nvCxnSpPr>
        <p:spPr>
          <a:xfrm>
            <a:off x="7574032" y="5466718"/>
            <a:ext cx="284980" cy="418653"/>
          </a:xfrm>
          <a:prstGeom prst="bentConnector3">
            <a:avLst>
              <a:gd name="adj1" fmla="val 422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2BBCC9F9-2EA8-4047-9A7A-ADBBF9974088}"/>
              </a:ext>
            </a:extLst>
          </p:cNvPr>
          <p:cNvCxnSpPr>
            <a:cxnSpLocks/>
            <a:stCxn id="55" idx="3"/>
            <a:endCxn id="49" idx="1"/>
          </p:cNvCxnSpPr>
          <p:nvPr/>
        </p:nvCxnSpPr>
        <p:spPr>
          <a:xfrm flipV="1">
            <a:off x="7574032" y="4831014"/>
            <a:ext cx="298274" cy="635703"/>
          </a:xfrm>
          <a:prstGeom prst="bentConnector3">
            <a:avLst>
              <a:gd name="adj1" fmla="val 4033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F1FE847-6E7B-1B47-B64B-CDE68E71A204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rot="16200000" flipV="1">
            <a:off x="8550428" y="5277066"/>
            <a:ext cx="27177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C98F536-F39C-F848-BD49-B3A7268E337E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98574" y="5277066"/>
            <a:ext cx="27177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A550193-6440-9248-8BCF-63F2AC4683F8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02282" y="5277066"/>
            <a:ext cx="27177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5E2B094B-A230-E047-8D65-E17275E7C97F}"/>
              </a:ext>
            </a:extLst>
          </p:cNvPr>
          <p:cNvCxnSpPr>
            <a:cxnSpLocks/>
            <a:stCxn id="50" idx="2"/>
            <a:endCxn id="51" idx="2"/>
          </p:cNvCxnSpPr>
          <p:nvPr/>
        </p:nvCxnSpPr>
        <p:spPr>
          <a:xfrm rot="5400000" flipH="1" flipV="1">
            <a:off x="9974515" y="5031130"/>
            <a:ext cx="38462" cy="2614855"/>
          </a:xfrm>
          <a:prstGeom prst="bentConnector3">
            <a:avLst>
              <a:gd name="adj1" fmla="val -45741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B6E580E-758C-6046-BED4-B032D8633AC0}"/>
              </a:ext>
            </a:extLst>
          </p:cNvPr>
          <p:cNvCxnSpPr>
            <a:cxnSpLocks/>
            <a:stCxn id="51" idx="0"/>
            <a:endCxn id="53" idx="0"/>
          </p:cNvCxnSpPr>
          <p:nvPr/>
        </p:nvCxnSpPr>
        <p:spPr>
          <a:xfrm rot="16200000" flipV="1">
            <a:off x="8985329" y="2242988"/>
            <a:ext cx="37985" cy="4593707"/>
          </a:xfrm>
          <a:prstGeom prst="bentConnector3">
            <a:avLst>
              <a:gd name="adj1" fmla="val 73157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C6A72D-C337-724A-AEEF-EDA49D1D7A6D}"/>
              </a:ext>
            </a:extLst>
          </p:cNvPr>
          <p:cNvCxnSpPr>
            <a:cxnSpLocks/>
          </p:cNvCxnSpPr>
          <p:nvPr/>
        </p:nvCxnSpPr>
        <p:spPr>
          <a:xfrm flipH="1">
            <a:off x="5663856" y="3375863"/>
            <a:ext cx="2205893" cy="782092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95736FB-B8AC-F64D-A204-99C218605EC6}"/>
              </a:ext>
            </a:extLst>
          </p:cNvPr>
          <p:cNvCxnSpPr>
            <a:cxnSpLocks/>
          </p:cNvCxnSpPr>
          <p:nvPr/>
        </p:nvCxnSpPr>
        <p:spPr>
          <a:xfrm>
            <a:off x="9521448" y="3388905"/>
            <a:ext cx="2327498" cy="769049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>
            <a:extLst>
              <a:ext uri="{FF2B5EF4-FFF2-40B4-BE49-F238E27FC236}">
                <a16:creationId xmlns:a16="http://schemas.microsoft.com/office/drawing/2014/main" id="{5B277C64-6A8A-E940-9F16-72299B38BD2A}"/>
              </a:ext>
            </a:extLst>
          </p:cNvPr>
          <p:cNvSpPr/>
          <p:nvPr/>
        </p:nvSpPr>
        <p:spPr>
          <a:xfrm>
            <a:off x="9508152" y="1873272"/>
            <a:ext cx="1005076" cy="2702235"/>
          </a:xfrm>
          <a:custGeom>
            <a:avLst/>
            <a:gdLst>
              <a:gd name="connsiteX0" fmla="*/ 0 w 1389888"/>
              <a:gd name="connsiteY0" fmla="*/ 0 h 3511296"/>
              <a:gd name="connsiteX1" fmla="*/ 173736 w 1389888"/>
              <a:gd name="connsiteY1" fmla="*/ 0 h 3511296"/>
              <a:gd name="connsiteX2" fmla="*/ 173736 w 1389888"/>
              <a:gd name="connsiteY2" fmla="*/ 2679192 h 3511296"/>
              <a:gd name="connsiteX3" fmla="*/ 1389888 w 1389888"/>
              <a:gd name="connsiteY3" fmla="*/ 2679192 h 3511296"/>
              <a:gd name="connsiteX4" fmla="*/ 1389888 w 1389888"/>
              <a:gd name="connsiteY4" fmla="*/ 3511296 h 351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9888" h="3511296">
                <a:moveTo>
                  <a:pt x="0" y="0"/>
                </a:moveTo>
                <a:lnTo>
                  <a:pt x="173736" y="0"/>
                </a:lnTo>
                <a:lnTo>
                  <a:pt x="173736" y="2679192"/>
                </a:lnTo>
                <a:lnTo>
                  <a:pt x="1389888" y="2679192"/>
                </a:lnTo>
                <a:lnTo>
                  <a:pt x="1389888" y="3511296"/>
                </a:lnTo>
              </a:path>
            </a:pathLst>
          </a:custGeom>
          <a:ln w="57150">
            <a:solidFill>
              <a:srgbClr val="C00000"/>
            </a:solidFill>
            <a:prstDash val="sysDot"/>
            <a:headEnd type="triangle" w="med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33640F-B1CC-024A-BC15-349D168460D6}"/>
              </a:ext>
            </a:extLst>
          </p:cNvPr>
          <p:cNvSpPr txBox="1"/>
          <p:nvPr/>
        </p:nvSpPr>
        <p:spPr>
          <a:xfrm>
            <a:off x="5233428" y="5209531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L0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B9AE6F-C214-3146-8ED1-53BC5B4FFEDD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5473237" y="4157955"/>
            <a:ext cx="13938" cy="1051575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head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E0F1855-A34C-B547-AD2B-9CA449F1933E}"/>
              </a:ext>
            </a:extLst>
          </p:cNvPr>
          <p:cNvCxnSpPr>
            <a:cxnSpLocks/>
            <a:endCxn id="72" idx="2"/>
          </p:cNvCxnSpPr>
          <p:nvPr/>
        </p:nvCxnSpPr>
        <p:spPr>
          <a:xfrm flipH="1" flipV="1">
            <a:off x="5473237" y="5671196"/>
            <a:ext cx="11633" cy="971549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head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F4BB439-525F-1240-92D3-C62FF1B859C6}"/>
              </a:ext>
            </a:extLst>
          </p:cNvPr>
          <p:cNvSpPr txBox="1"/>
          <p:nvPr/>
        </p:nvSpPr>
        <p:spPr>
          <a:xfrm>
            <a:off x="5233428" y="2284018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L1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F06D629-7A88-E141-AAF2-71F6263B9AD0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5473237" y="1232443"/>
            <a:ext cx="13938" cy="1051575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head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E3B1660-91CD-1C48-B5A8-D3AF4491868E}"/>
              </a:ext>
            </a:extLst>
          </p:cNvPr>
          <p:cNvCxnSpPr>
            <a:cxnSpLocks/>
            <a:endCxn id="89" idx="2"/>
          </p:cNvCxnSpPr>
          <p:nvPr/>
        </p:nvCxnSpPr>
        <p:spPr>
          <a:xfrm flipH="1" flipV="1">
            <a:off x="5473237" y="2745684"/>
            <a:ext cx="11634" cy="971557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head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1">
            <a:extLst>
              <a:ext uri="{FF2B5EF4-FFF2-40B4-BE49-F238E27FC236}">
                <a16:creationId xmlns:a16="http://schemas.microsoft.com/office/drawing/2014/main" id="{5F01F770-50DF-A544-B512-95BA0C99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5" y="240332"/>
            <a:ext cx="5830251" cy="15961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Sequential </a:t>
            </a:r>
            <a:r>
              <a:rPr lang="en-US" u="sng" dirty="0">
                <a:solidFill>
                  <a:srgbClr val="C00000"/>
                </a:solidFill>
              </a:rPr>
              <a:t>CODELET</a:t>
            </a:r>
            <a:r>
              <a:rPr lang="en-US" dirty="0"/>
              <a:t> Model </a:t>
            </a:r>
            <a:br>
              <a:rPr lang="en-US" dirty="0"/>
            </a:br>
            <a:r>
              <a:rPr lang="en-US" sz="2800" dirty="0"/>
              <a:t>2 Levels Abstract Machine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D9676-B0BF-FD49-A9CE-00CCDBABF149}"/>
              </a:ext>
            </a:extLst>
          </p:cNvPr>
          <p:cNvSpPr txBox="1"/>
          <p:nvPr/>
        </p:nvSpPr>
        <p:spPr>
          <a:xfrm>
            <a:off x="270164" y="1867364"/>
            <a:ext cx="49632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Sequential description of programs at each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Codelet</a:t>
            </a:r>
            <a:r>
              <a:rPr lang="en-US" sz="2800" dirty="0"/>
              <a:t> definition in terms of instructions in the level below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Memory access latency is bounded by L1 memory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Implicit parallelism achieved at each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423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5F01F770-50DF-A544-B512-95BA0C99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5" y="240332"/>
            <a:ext cx="5830251" cy="15961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Sequential </a:t>
            </a:r>
            <a:r>
              <a:rPr lang="en-US" u="sng" dirty="0">
                <a:solidFill>
                  <a:srgbClr val="C00000"/>
                </a:solidFill>
              </a:rPr>
              <a:t>CODELET</a:t>
            </a:r>
            <a:r>
              <a:rPr lang="en-US" dirty="0"/>
              <a:t> Model </a:t>
            </a:r>
            <a:br>
              <a:rPr lang="en-US" dirty="0"/>
            </a:br>
            <a:r>
              <a:rPr lang="en-US" sz="2800" dirty="0"/>
              <a:t>MULTI-LEVEL Abstract Machine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ABDD5A-6675-F74B-8B6A-A7D860092FEF}"/>
              </a:ext>
            </a:extLst>
          </p:cNvPr>
          <p:cNvSpPr/>
          <p:nvPr/>
        </p:nvSpPr>
        <p:spPr>
          <a:xfrm>
            <a:off x="7001777" y="625273"/>
            <a:ext cx="4450233" cy="1814399"/>
          </a:xfrm>
          <a:prstGeom prst="rect">
            <a:avLst/>
          </a:prstGeom>
          <a:solidFill>
            <a:srgbClr val="2C3C43">
              <a:lumMod val="60000"/>
              <a:lumOff val="40000"/>
            </a:srgbClr>
          </a:solidFill>
          <a:ln w="38100" cap="rnd" cmpd="sng" algn="ctr">
            <a:noFill/>
            <a:prstDash val="solid"/>
          </a:ln>
          <a:effectLst/>
        </p:spPr>
        <p:txBody>
          <a:bodyPr lIns="0" tIns="9144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D56EF90-CB10-1744-B9B8-C15E620E5745}"/>
              </a:ext>
            </a:extLst>
          </p:cNvPr>
          <p:cNvSpPr/>
          <p:nvPr/>
        </p:nvSpPr>
        <p:spPr>
          <a:xfrm>
            <a:off x="8585528" y="884780"/>
            <a:ext cx="1168861" cy="445373"/>
          </a:xfrm>
          <a:prstGeom prst="rect">
            <a:avLst/>
          </a:prstGeom>
          <a:solidFill>
            <a:srgbClr val="E76618"/>
          </a:solidFill>
          <a:ln w="444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L2 Register File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L1 memory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B7100EB-A970-B845-8AAD-59FC0ECA9ADC}"/>
              </a:ext>
            </a:extLst>
          </p:cNvPr>
          <p:cNvSpPr/>
          <p:nvPr/>
        </p:nvSpPr>
        <p:spPr>
          <a:xfrm>
            <a:off x="8575984" y="1525279"/>
            <a:ext cx="1187951" cy="678356"/>
          </a:xfrm>
          <a:prstGeom prst="rect">
            <a:avLst/>
          </a:prstGeom>
          <a:solidFill>
            <a:srgbClr val="2C3C43">
              <a:lumMod val="40000"/>
              <a:lumOff val="60000"/>
            </a:srgbClr>
          </a:solidFill>
          <a:ln w="0" cap="rnd" cmpd="sng" algn="ctr">
            <a:solidFill>
              <a:srgbClr val="00206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L1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Higher level operations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09DD7B-2DAA-D84B-BA90-570C395693AF}"/>
              </a:ext>
            </a:extLst>
          </p:cNvPr>
          <p:cNvSpPr/>
          <p:nvPr/>
        </p:nvSpPr>
        <p:spPr>
          <a:xfrm>
            <a:off x="10763028" y="912050"/>
            <a:ext cx="568608" cy="1263970"/>
          </a:xfrm>
          <a:prstGeom prst="rect">
            <a:avLst/>
          </a:prstGeom>
          <a:solidFill>
            <a:srgbClr val="918655">
              <a:lumMod val="75000"/>
            </a:srgbClr>
          </a:solidFill>
          <a:ln w="44450" cap="rnd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Write Back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SYNC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E1C0A62-BC4E-204E-998A-540F09C6D870}"/>
              </a:ext>
            </a:extLst>
          </p:cNvPr>
          <p:cNvSpPr/>
          <p:nvPr/>
        </p:nvSpPr>
        <p:spPr>
          <a:xfrm>
            <a:off x="9908678" y="912050"/>
            <a:ext cx="714911" cy="1263970"/>
          </a:xfrm>
          <a:prstGeom prst="rect">
            <a:avLst/>
          </a:prstGeom>
          <a:solidFill>
            <a:srgbClr val="54A021"/>
          </a:solidFill>
          <a:ln w="444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Memory Access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Interface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32874FD-C500-A04A-9870-24395C6A0294}"/>
              </a:ext>
            </a:extLst>
          </p:cNvPr>
          <p:cNvSpPr/>
          <p:nvPr/>
        </p:nvSpPr>
        <p:spPr>
          <a:xfrm>
            <a:off x="7076737" y="884780"/>
            <a:ext cx="1344957" cy="1149064"/>
          </a:xfrm>
          <a:prstGeom prst="rect">
            <a:avLst/>
          </a:prstGeom>
          <a:solidFill>
            <a:srgbClr val="918655">
              <a:lumMod val="20000"/>
              <a:lumOff val="80000"/>
            </a:srgbClr>
          </a:solidFill>
          <a:ln w="44450" cap="rnd" cmpd="sng" algn="ctr">
            <a:noFill/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Scheduling Unit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97EC1BA-4860-6C43-AC89-6131E7600DC6}"/>
              </a:ext>
            </a:extLst>
          </p:cNvPr>
          <p:cNvSpPr/>
          <p:nvPr/>
        </p:nvSpPr>
        <p:spPr>
          <a:xfrm>
            <a:off x="7127829" y="1175358"/>
            <a:ext cx="503713" cy="777041"/>
          </a:xfrm>
          <a:prstGeom prst="rect">
            <a:avLst/>
          </a:prstGeom>
          <a:solidFill>
            <a:srgbClr val="918655">
              <a:lumMod val="75000"/>
            </a:srgbClr>
          </a:solidFill>
          <a:ln w="19050" cap="rnd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FETCH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5C9F0D9-3982-9147-922A-24F7C146CE66}"/>
              </a:ext>
            </a:extLst>
          </p:cNvPr>
          <p:cNvSpPr/>
          <p:nvPr/>
        </p:nvSpPr>
        <p:spPr>
          <a:xfrm>
            <a:off x="7761886" y="1175358"/>
            <a:ext cx="609493" cy="777041"/>
          </a:xfrm>
          <a:prstGeom prst="rect">
            <a:avLst/>
          </a:prstGeom>
          <a:solidFill>
            <a:srgbClr val="918655">
              <a:lumMod val="75000"/>
            </a:srgbClr>
          </a:solidFill>
          <a:ln w="19050" cap="rnd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DECODE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CD4C26D-AC26-F547-8F04-20C69850A0BF}"/>
              </a:ext>
            </a:extLst>
          </p:cNvPr>
          <p:cNvCxnSpPr>
            <a:cxnSpLocks/>
            <a:stCxn id="81" idx="3"/>
            <a:endCxn id="78" idx="0"/>
          </p:cNvCxnSpPr>
          <p:nvPr/>
        </p:nvCxnSpPr>
        <p:spPr>
          <a:xfrm flipV="1">
            <a:off x="8371378" y="912050"/>
            <a:ext cx="1894755" cy="651828"/>
          </a:xfrm>
          <a:prstGeom prst="bentConnector4">
            <a:avLst>
              <a:gd name="adj1" fmla="val 4639"/>
              <a:gd name="adj2" fmla="val 119378"/>
            </a:avLst>
          </a:prstGeom>
          <a:noFill/>
          <a:ln w="22225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B28C6E0B-00F9-3346-8A62-762BCEC3C608}"/>
              </a:ext>
            </a:extLst>
          </p:cNvPr>
          <p:cNvCxnSpPr>
            <a:cxnSpLocks/>
            <a:stCxn id="78" idx="3"/>
            <a:endCxn id="77" idx="1"/>
          </p:cNvCxnSpPr>
          <p:nvPr/>
        </p:nvCxnSpPr>
        <p:spPr>
          <a:xfrm>
            <a:off x="10623589" y="1544036"/>
            <a:ext cx="139439" cy="7018"/>
          </a:xfrm>
          <a:prstGeom prst="bentConnector3">
            <a:avLst>
              <a:gd name="adj1" fmla="val 50000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4EE31A9E-7A0F-E148-88EC-E33E9CBEE3C9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7631542" y="1563879"/>
            <a:ext cx="130344" cy="7018"/>
          </a:xfrm>
          <a:prstGeom prst="bentConnector3">
            <a:avLst>
              <a:gd name="adj1" fmla="val 50000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29B3A147-5280-AD4B-9169-B5143A2C1D40}"/>
              </a:ext>
            </a:extLst>
          </p:cNvPr>
          <p:cNvSpPr/>
          <p:nvPr/>
        </p:nvSpPr>
        <p:spPr>
          <a:xfrm>
            <a:off x="7076737" y="2139402"/>
            <a:ext cx="867488" cy="246424"/>
          </a:xfrm>
          <a:prstGeom prst="rect">
            <a:avLst/>
          </a:prstGeom>
          <a:solidFill>
            <a:srgbClr val="E76618"/>
          </a:solidFill>
          <a:ln w="444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Inst Mem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DB105B6B-1B65-9F41-9624-FD290FF80669}"/>
              </a:ext>
            </a:extLst>
          </p:cNvPr>
          <p:cNvCxnSpPr>
            <a:cxnSpLocks/>
            <a:stCxn id="86" idx="0"/>
            <a:endCxn id="80" idx="2"/>
          </p:cNvCxnSpPr>
          <p:nvPr/>
        </p:nvCxnSpPr>
        <p:spPr>
          <a:xfrm rot="16200000" flipV="1">
            <a:off x="7351582" y="1980502"/>
            <a:ext cx="187003" cy="130796"/>
          </a:xfrm>
          <a:prstGeom prst="bentConnector3">
            <a:avLst>
              <a:gd name="adj1" fmla="val 50001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headEnd type="triangle" w="sm" len="sm"/>
            <a:tailEnd type="triangle" w="sm" len="sm"/>
          </a:ln>
          <a:effectLst/>
        </p:spPr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020FEBDD-9CF9-0346-9503-E8C40677EC0D}"/>
              </a:ext>
            </a:extLst>
          </p:cNvPr>
          <p:cNvCxnSpPr>
            <a:cxnSpLocks/>
            <a:stCxn id="81" idx="3"/>
            <a:endCxn id="76" idx="1"/>
          </p:cNvCxnSpPr>
          <p:nvPr/>
        </p:nvCxnSpPr>
        <p:spPr>
          <a:xfrm>
            <a:off x="8371378" y="1563879"/>
            <a:ext cx="204605" cy="300578"/>
          </a:xfrm>
          <a:prstGeom prst="bentConnector3">
            <a:avLst>
              <a:gd name="adj1" fmla="val 42205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CBE7B6C0-8D13-D54D-8C81-892B42EE4A95}"/>
              </a:ext>
            </a:extLst>
          </p:cNvPr>
          <p:cNvCxnSpPr>
            <a:cxnSpLocks/>
            <a:stCxn id="81" idx="3"/>
            <a:endCxn id="75" idx="1"/>
          </p:cNvCxnSpPr>
          <p:nvPr/>
        </p:nvCxnSpPr>
        <p:spPr>
          <a:xfrm flipV="1">
            <a:off x="8371378" y="1107466"/>
            <a:ext cx="214150" cy="456412"/>
          </a:xfrm>
          <a:prstGeom prst="bentConnector3">
            <a:avLst>
              <a:gd name="adj1" fmla="val 40331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EA13253-3982-5746-9238-2B30834B21B5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rot="16200000" flipV="1">
            <a:off x="9072397" y="1427716"/>
            <a:ext cx="195126" cy="1"/>
          </a:xfrm>
          <a:prstGeom prst="bentConnector3">
            <a:avLst>
              <a:gd name="adj1" fmla="val 50000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4AF09C41-60FB-764F-9CB1-C52C973029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7982" y="1427716"/>
            <a:ext cx="195126" cy="1"/>
          </a:xfrm>
          <a:prstGeom prst="bentConnector3">
            <a:avLst>
              <a:gd name="adj1" fmla="val 50000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246D432F-BAB2-A74C-85B7-66C63E36F00C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96811" y="1427716"/>
            <a:ext cx="195126" cy="1"/>
          </a:xfrm>
          <a:prstGeom prst="bentConnector3">
            <a:avLst>
              <a:gd name="adj1" fmla="val 50000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C2716567-2F1D-D244-8C62-77F025978ACF}"/>
              </a:ext>
            </a:extLst>
          </p:cNvPr>
          <p:cNvSpPr/>
          <p:nvPr/>
        </p:nvSpPr>
        <p:spPr>
          <a:xfrm>
            <a:off x="7003612" y="2756823"/>
            <a:ext cx="4450233" cy="1814399"/>
          </a:xfrm>
          <a:prstGeom prst="rect">
            <a:avLst/>
          </a:prstGeom>
          <a:solidFill>
            <a:srgbClr val="2C3C43">
              <a:lumMod val="40000"/>
              <a:lumOff val="60000"/>
            </a:srgbClr>
          </a:solidFill>
          <a:ln w="38100" cap="rnd" cmpd="sng" algn="ctr">
            <a:noFill/>
            <a:prstDash val="solid"/>
          </a:ln>
          <a:effectLst/>
        </p:spPr>
        <p:txBody>
          <a:bodyPr lIns="0" tIns="9144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71086BF-C629-0840-91F9-11598499699F}"/>
              </a:ext>
            </a:extLst>
          </p:cNvPr>
          <p:cNvSpPr/>
          <p:nvPr/>
        </p:nvSpPr>
        <p:spPr>
          <a:xfrm>
            <a:off x="8587363" y="3016330"/>
            <a:ext cx="1168861" cy="445373"/>
          </a:xfrm>
          <a:prstGeom prst="rect">
            <a:avLst/>
          </a:prstGeom>
          <a:solidFill>
            <a:srgbClr val="E76618"/>
          </a:solidFill>
          <a:ln w="444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L1 Register File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L0 memory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DA669BE-1137-6249-ACF5-1E277B9D3CDF}"/>
              </a:ext>
            </a:extLst>
          </p:cNvPr>
          <p:cNvSpPr/>
          <p:nvPr/>
        </p:nvSpPr>
        <p:spPr>
          <a:xfrm>
            <a:off x="8577819" y="3656829"/>
            <a:ext cx="1187951" cy="678356"/>
          </a:xfrm>
          <a:prstGeom prst="rect">
            <a:avLst/>
          </a:prstGeom>
          <a:solidFill>
            <a:srgbClr val="2C3C43">
              <a:lumMod val="20000"/>
              <a:lumOff val="80000"/>
            </a:srgbClr>
          </a:solidFill>
          <a:ln w="0" cap="rnd" cmpd="sng" algn="ctr">
            <a:solidFill>
              <a:srgbClr val="00206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L0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Arithmetic operations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EA923F9-70D9-D340-A95D-01A21A08E08F}"/>
              </a:ext>
            </a:extLst>
          </p:cNvPr>
          <p:cNvSpPr/>
          <p:nvPr/>
        </p:nvSpPr>
        <p:spPr>
          <a:xfrm>
            <a:off x="10764862" y="3043600"/>
            <a:ext cx="568608" cy="1263970"/>
          </a:xfrm>
          <a:prstGeom prst="rect">
            <a:avLst/>
          </a:prstGeom>
          <a:solidFill>
            <a:srgbClr val="918655">
              <a:lumMod val="75000"/>
            </a:srgbClr>
          </a:solidFill>
          <a:ln w="44450" cap="rnd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Write Back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SYNC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D75BF11-8BCB-924F-A7E3-E29D0D4DC4CE}"/>
              </a:ext>
            </a:extLst>
          </p:cNvPr>
          <p:cNvSpPr/>
          <p:nvPr/>
        </p:nvSpPr>
        <p:spPr>
          <a:xfrm>
            <a:off x="9910513" y="3043600"/>
            <a:ext cx="714911" cy="1263970"/>
          </a:xfrm>
          <a:prstGeom prst="rect">
            <a:avLst/>
          </a:prstGeom>
          <a:solidFill>
            <a:srgbClr val="54A021"/>
          </a:solidFill>
          <a:ln w="444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Memory Access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Interface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D843F59-7EA3-9D4A-8AF9-6817C43AF9B6}"/>
              </a:ext>
            </a:extLst>
          </p:cNvPr>
          <p:cNvSpPr/>
          <p:nvPr/>
        </p:nvSpPr>
        <p:spPr>
          <a:xfrm>
            <a:off x="7078573" y="3016330"/>
            <a:ext cx="1344957" cy="1149064"/>
          </a:xfrm>
          <a:prstGeom prst="rect">
            <a:avLst/>
          </a:prstGeom>
          <a:solidFill>
            <a:srgbClr val="918655">
              <a:lumMod val="20000"/>
              <a:lumOff val="80000"/>
            </a:srgbClr>
          </a:solidFill>
          <a:ln w="44450" cap="rnd" cmpd="sng" algn="ctr">
            <a:noFill/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Scheduling Unit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0B0C8CF-60F1-C44E-ACC3-9FED9B33CAE9}"/>
              </a:ext>
            </a:extLst>
          </p:cNvPr>
          <p:cNvSpPr/>
          <p:nvPr/>
        </p:nvSpPr>
        <p:spPr>
          <a:xfrm>
            <a:off x="7129664" y="3306908"/>
            <a:ext cx="503713" cy="777041"/>
          </a:xfrm>
          <a:prstGeom prst="rect">
            <a:avLst/>
          </a:prstGeom>
          <a:solidFill>
            <a:srgbClr val="918655">
              <a:lumMod val="75000"/>
            </a:srgbClr>
          </a:solidFill>
          <a:ln w="19050" cap="rnd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FETCH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F364380-4F82-8B4C-ADD3-F507352BD69D}"/>
              </a:ext>
            </a:extLst>
          </p:cNvPr>
          <p:cNvSpPr/>
          <p:nvPr/>
        </p:nvSpPr>
        <p:spPr>
          <a:xfrm>
            <a:off x="7763720" y="3306908"/>
            <a:ext cx="609493" cy="777041"/>
          </a:xfrm>
          <a:prstGeom prst="rect">
            <a:avLst/>
          </a:prstGeom>
          <a:solidFill>
            <a:srgbClr val="918655">
              <a:lumMod val="75000"/>
            </a:srgbClr>
          </a:solidFill>
          <a:ln w="19050" cap="rnd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DECODE</a:t>
            </a: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C806FE39-E7F0-D64E-99BA-EBDD5B3AB761}"/>
              </a:ext>
            </a:extLst>
          </p:cNvPr>
          <p:cNvCxnSpPr>
            <a:cxnSpLocks/>
            <a:stCxn id="103" idx="3"/>
            <a:endCxn id="100" idx="0"/>
          </p:cNvCxnSpPr>
          <p:nvPr/>
        </p:nvCxnSpPr>
        <p:spPr>
          <a:xfrm flipV="1">
            <a:off x="8373214" y="3043600"/>
            <a:ext cx="1894755" cy="651828"/>
          </a:xfrm>
          <a:prstGeom prst="bentConnector4">
            <a:avLst>
              <a:gd name="adj1" fmla="val 4639"/>
              <a:gd name="adj2" fmla="val 119378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513F420E-1CFF-CA45-8784-7E354150D7B4}"/>
              </a:ext>
            </a:extLst>
          </p:cNvPr>
          <p:cNvCxnSpPr>
            <a:cxnSpLocks/>
            <a:stCxn id="100" idx="3"/>
            <a:endCxn id="99" idx="1"/>
          </p:cNvCxnSpPr>
          <p:nvPr/>
        </p:nvCxnSpPr>
        <p:spPr>
          <a:xfrm>
            <a:off x="10625424" y="3675586"/>
            <a:ext cx="139439" cy="7018"/>
          </a:xfrm>
          <a:prstGeom prst="bentConnector3">
            <a:avLst>
              <a:gd name="adj1" fmla="val 50000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5DB7377F-E8AB-3E47-A4AD-DB27232544AB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>
            <a:off x="7633377" y="3695429"/>
            <a:ext cx="130344" cy="7018"/>
          </a:xfrm>
          <a:prstGeom prst="bentConnector3">
            <a:avLst>
              <a:gd name="adj1" fmla="val 50000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840F556-535F-CD4B-8C8C-2C73DA7C7B02}"/>
              </a:ext>
            </a:extLst>
          </p:cNvPr>
          <p:cNvSpPr/>
          <p:nvPr/>
        </p:nvSpPr>
        <p:spPr>
          <a:xfrm>
            <a:off x="7078573" y="4270952"/>
            <a:ext cx="867488" cy="246424"/>
          </a:xfrm>
          <a:prstGeom prst="rect">
            <a:avLst/>
          </a:prstGeom>
          <a:solidFill>
            <a:srgbClr val="E76618"/>
          </a:solidFill>
          <a:ln w="444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Inst Mem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AF728D37-905B-CF40-BCB7-FB7593B158E6}"/>
              </a:ext>
            </a:extLst>
          </p:cNvPr>
          <p:cNvCxnSpPr>
            <a:cxnSpLocks/>
            <a:stCxn id="107" idx="0"/>
            <a:endCxn id="102" idx="2"/>
          </p:cNvCxnSpPr>
          <p:nvPr/>
        </p:nvCxnSpPr>
        <p:spPr>
          <a:xfrm rot="16200000" flipV="1">
            <a:off x="7353416" y="4112052"/>
            <a:ext cx="187003" cy="130796"/>
          </a:xfrm>
          <a:prstGeom prst="bentConnector3">
            <a:avLst>
              <a:gd name="adj1" fmla="val 50001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headEnd type="triangle" w="sm" len="sm"/>
            <a:tailEnd type="triangle" w="sm" len="sm"/>
          </a:ln>
          <a:effectLst/>
        </p:spPr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2E35501-59ED-2B4A-935E-7027250661AA}"/>
              </a:ext>
            </a:extLst>
          </p:cNvPr>
          <p:cNvCxnSpPr>
            <a:cxnSpLocks/>
            <a:stCxn id="103" idx="3"/>
            <a:endCxn id="98" idx="1"/>
          </p:cNvCxnSpPr>
          <p:nvPr/>
        </p:nvCxnSpPr>
        <p:spPr>
          <a:xfrm>
            <a:off x="8373214" y="3695429"/>
            <a:ext cx="204605" cy="300578"/>
          </a:xfrm>
          <a:prstGeom prst="bentConnector3">
            <a:avLst>
              <a:gd name="adj1" fmla="val 42205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AFA2AAB-7EAE-B740-8011-E6DF4EDE8A45}"/>
              </a:ext>
            </a:extLst>
          </p:cNvPr>
          <p:cNvCxnSpPr>
            <a:cxnSpLocks/>
            <a:stCxn id="103" idx="3"/>
            <a:endCxn id="97" idx="1"/>
          </p:cNvCxnSpPr>
          <p:nvPr/>
        </p:nvCxnSpPr>
        <p:spPr>
          <a:xfrm flipV="1">
            <a:off x="8373214" y="3239016"/>
            <a:ext cx="214150" cy="456412"/>
          </a:xfrm>
          <a:prstGeom prst="bentConnector3">
            <a:avLst>
              <a:gd name="adj1" fmla="val 40331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4180505F-6A9A-9F4C-9C6B-B2274FE63A77}"/>
              </a:ext>
            </a:extLst>
          </p:cNvPr>
          <p:cNvCxnSpPr>
            <a:cxnSpLocks/>
            <a:stCxn id="98" idx="0"/>
            <a:endCxn id="97" idx="2"/>
          </p:cNvCxnSpPr>
          <p:nvPr/>
        </p:nvCxnSpPr>
        <p:spPr>
          <a:xfrm rot="16200000" flipV="1">
            <a:off x="9074231" y="3559266"/>
            <a:ext cx="195126" cy="1"/>
          </a:xfrm>
          <a:prstGeom prst="bentConnector3">
            <a:avLst>
              <a:gd name="adj1" fmla="val 50000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2C827D1D-4A20-3C47-857E-A33E4AF18C8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9816" y="3559266"/>
            <a:ext cx="195126" cy="1"/>
          </a:xfrm>
          <a:prstGeom prst="bentConnector3">
            <a:avLst>
              <a:gd name="adj1" fmla="val 50000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86183B25-1E77-CD44-AD27-09276D92DBE5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98646" y="3559266"/>
            <a:ext cx="195126" cy="1"/>
          </a:xfrm>
          <a:prstGeom prst="bentConnector3">
            <a:avLst>
              <a:gd name="adj1" fmla="val 50000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F9AF147A-F2DF-1741-BA85-D04EE91E2579}"/>
              </a:ext>
            </a:extLst>
          </p:cNvPr>
          <p:cNvCxnSpPr>
            <a:cxnSpLocks/>
            <a:stCxn id="98" idx="2"/>
            <a:endCxn id="99" idx="2"/>
          </p:cNvCxnSpPr>
          <p:nvPr/>
        </p:nvCxnSpPr>
        <p:spPr>
          <a:xfrm rot="5400000" flipH="1" flipV="1">
            <a:off x="10096674" y="3382692"/>
            <a:ext cx="27614" cy="1877371"/>
          </a:xfrm>
          <a:prstGeom prst="bentConnector3">
            <a:avLst>
              <a:gd name="adj1" fmla="val -457410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12A4789-2C23-4049-9E5C-5B342A10C5A3}"/>
              </a:ext>
            </a:extLst>
          </p:cNvPr>
          <p:cNvCxnSpPr/>
          <p:nvPr/>
        </p:nvCxnSpPr>
        <p:spPr>
          <a:xfrm flipV="1">
            <a:off x="10483451" y="458538"/>
            <a:ext cx="0" cy="453513"/>
          </a:xfrm>
          <a:prstGeom prst="straightConnector1">
            <a:avLst/>
          </a:prstGeom>
          <a:noFill/>
          <a:ln w="22225" cap="rnd" cmpd="sng" algn="ctr">
            <a:solidFill>
              <a:srgbClr val="C00000"/>
            </a:solidFill>
            <a:prstDash val="sysDot"/>
            <a:headEnd type="triangle" w="med" len="med"/>
            <a:tailEnd type="triangle" w="med" len="med"/>
          </a:ln>
          <a:effectLst/>
        </p:spPr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43ACD73-469B-DE4D-8311-E2FE59D3E67F}"/>
              </a:ext>
            </a:extLst>
          </p:cNvPr>
          <p:cNvSpPr txBox="1"/>
          <p:nvPr/>
        </p:nvSpPr>
        <p:spPr>
          <a:xfrm>
            <a:off x="9769951" y="217511"/>
            <a:ext cx="1426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To higher level mem</a:t>
            </a:r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89333222-DC72-3D44-AB2B-ACFA65405506}"/>
              </a:ext>
            </a:extLst>
          </p:cNvPr>
          <p:cNvCxnSpPr>
            <a:cxnSpLocks/>
            <a:stCxn id="77" idx="0"/>
            <a:endCxn id="79" idx="0"/>
          </p:cNvCxnSpPr>
          <p:nvPr/>
        </p:nvCxnSpPr>
        <p:spPr>
          <a:xfrm rot="16200000" flipV="1">
            <a:off x="9384638" y="-750643"/>
            <a:ext cx="27272" cy="3298115"/>
          </a:xfrm>
          <a:prstGeom prst="bentConnector3">
            <a:avLst>
              <a:gd name="adj1" fmla="val 815787"/>
            </a:avLst>
          </a:prstGeom>
          <a:noFill/>
          <a:ln w="22225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18" name="Freeform 117">
            <a:extLst>
              <a:ext uri="{FF2B5EF4-FFF2-40B4-BE49-F238E27FC236}">
                <a16:creationId xmlns:a16="http://schemas.microsoft.com/office/drawing/2014/main" id="{BA10F69F-6151-6C41-B141-D36E366382D4}"/>
              </a:ext>
            </a:extLst>
          </p:cNvPr>
          <p:cNvSpPr/>
          <p:nvPr/>
        </p:nvSpPr>
        <p:spPr>
          <a:xfrm>
            <a:off x="9761842" y="1104581"/>
            <a:ext cx="721608" cy="1940107"/>
          </a:xfrm>
          <a:custGeom>
            <a:avLst/>
            <a:gdLst>
              <a:gd name="connsiteX0" fmla="*/ 0 w 1389888"/>
              <a:gd name="connsiteY0" fmla="*/ 0 h 3511296"/>
              <a:gd name="connsiteX1" fmla="*/ 173736 w 1389888"/>
              <a:gd name="connsiteY1" fmla="*/ 0 h 3511296"/>
              <a:gd name="connsiteX2" fmla="*/ 173736 w 1389888"/>
              <a:gd name="connsiteY2" fmla="*/ 2679192 h 3511296"/>
              <a:gd name="connsiteX3" fmla="*/ 1389888 w 1389888"/>
              <a:gd name="connsiteY3" fmla="*/ 2679192 h 3511296"/>
              <a:gd name="connsiteX4" fmla="*/ 1389888 w 1389888"/>
              <a:gd name="connsiteY4" fmla="*/ 3511296 h 351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9888" h="3511296">
                <a:moveTo>
                  <a:pt x="0" y="0"/>
                </a:moveTo>
                <a:lnTo>
                  <a:pt x="173736" y="0"/>
                </a:lnTo>
                <a:lnTo>
                  <a:pt x="173736" y="2679192"/>
                </a:lnTo>
                <a:lnTo>
                  <a:pt x="1389888" y="2679192"/>
                </a:lnTo>
                <a:lnTo>
                  <a:pt x="1389888" y="3511296"/>
                </a:lnTo>
              </a:path>
            </a:pathLst>
          </a:custGeom>
          <a:noFill/>
          <a:ln w="25400" cap="rnd" cmpd="sng" algn="ctr">
            <a:solidFill>
              <a:srgbClr val="C00000"/>
            </a:solidFill>
            <a:prstDash val="sysDot"/>
            <a:headEnd type="triangle" w="med" len="sm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FAF38F77-4912-4A47-922F-6E3A6C99BCD1}"/>
              </a:ext>
            </a:extLst>
          </p:cNvPr>
          <p:cNvCxnSpPr>
            <a:cxnSpLocks/>
            <a:stCxn id="76" idx="2"/>
            <a:endCxn id="77" idx="2"/>
          </p:cNvCxnSpPr>
          <p:nvPr/>
        </p:nvCxnSpPr>
        <p:spPr>
          <a:xfrm rot="5400000" flipH="1" flipV="1">
            <a:off x="10094838" y="1251142"/>
            <a:ext cx="27614" cy="1877371"/>
          </a:xfrm>
          <a:prstGeom prst="bentConnector3">
            <a:avLst>
              <a:gd name="adj1" fmla="val -457410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41C0E163-F97C-FA48-8219-215CE05FDB03}"/>
              </a:ext>
            </a:extLst>
          </p:cNvPr>
          <p:cNvCxnSpPr>
            <a:cxnSpLocks/>
            <a:stCxn id="99" idx="0"/>
            <a:endCxn id="101" idx="0"/>
          </p:cNvCxnSpPr>
          <p:nvPr/>
        </p:nvCxnSpPr>
        <p:spPr>
          <a:xfrm rot="16200000" flipV="1">
            <a:off x="9386474" y="1380907"/>
            <a:ext cx="27272" cy="3298115"/>
          </a:xfrm>
          <a:prstGeom prst="bentConnector3">
            <a:avLst>
              <a:gd name="adj1" fmla="val 815787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C299663-6E81-9249-B75A-47FA0B14272A}"/>
              </a:ext>
            </a:extLst>
          </p:cNvPr>
          <p:cNvCxnSpPr>
            <a:cxnSpLocks/>
          </p:cNvCxnSpPr>
          <p:nvPr/>
        </p:nvCxnSpPr>
        <p:spPr>
          <a:xfrm flipH="1">
            <a:off x="7001777" y="2194271"/>
            <a:ext cx="1583751" cy="561514"/>
          </a:xfrm>
          <a:prstGeom prst="line">
            <a:avLst/>
          </a:prstGeom>
          <a:noFill/>
          <a:ln w="28575" cap="rnd" cmpd="sng" algn="ctr">
            <a:solidFill>
              <a:srgbClr val="002060"/>
            </a:solidFill>
            <a:prstDash val="dash"/>
          </a:ln>
          <a:effectLst/>
        </p:spPr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AF538A6-B4A4-0045-8F8D-FA0A68E3DDC8}"/>
              </a:ext>
            </a:extLst>
          </p:cNvPr>
          <p:cNvSpPr/>
          <p:nvPr/>
        </p:nvSpPr>
        <p:spPr>
          <a:xfrm>
            <a:off x="7003612" y="4884616"/>
            <a:ext cx="4450233" cy="1814399"/>
          </a:xfrm>
          <a:prstGeom prst="rect">
            <a:avLst/>
          </a:prstGeom>
          <a:solidFill>
            <a:srgbClr val="2C3C43">
              <a:lumMod val="60000"/>
              <a:lumOff val="40000"/>
            </a:srgbClr>
          </a:solidFill>
          <a:ln w="38100" cap="rnd" cmpd="sng" algn="ctr">
            <a:noFill/>
            <a:prstDash val="solid"/>
          </a:ln>
          <a:effectLst/>
        </p:spPr>
        <p:txBody>
          <a:bodyPr lIns="0" tIns="9144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806C841-614D-3E42-9BC9-8A8C3AE966EF}"/>
              </a:ext>
            </a:extLst>
          </p:cNvPr>
          <p:cNvSpPr/>
          <p:nvPr/>
        </p:nvSpPr>
        <p:spPr>
          <a:xfrm>
            <a:off x="8587363" y="5144122"/>
            <a:ext cx="1168861" cy="445373"/>
          </a:xfrm>
          <a:prstGeom prst="rect">
            <a:avLst/>
          </a:prstGeom>
          <a:solidFill>
            <a:srgbClr val="E76618"/>
          </a:solidFill>
          <a:ln w="444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L0 Register File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77AA136-0649-F145-A118-A48261D0F3D3}"/>
              </a:ext>
            </a:extLst>
          </p:cNvPr>
          <p:cNvSpPr/>
          <p:nvPr/>
        </p:nvSpPr>
        <p:spPr>
          <a:xfrm>
            <a:off x="8577819" y="5784622"/>
            <a:ext cx="1187951" cy="678356"/>
          </a:xfrm>
          <a:prstGeom prst="rect">
            <a:avLst/>
          </a:prstGeom>
          <a:solidFill>
            <a:srgbClr val="002060"/>
          </a:solidFill>
          <a:ln w="0" cap="rnd" cmpd="sng" algn="ctr">
            <a:solidFill>
              <a:srgbClr val="00206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ALU + FP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F11DBC0-C724-D846-B4A6-7F475F889D8E}"/>
              </a:ext>
            </a:extLst>
          </p:cNvPr>
          <p:cNvSpPr/>
          <p:nvPr/>
        </p:nvSpPr>
        <p:spPr>
          <a:xfrm>
            <a:off x="10764862" y="5171394"/>
            <a:ext cx="568608" cy="1263970"/>
          </a:xfrm>
          <a:prstGeom prst="rect">
            <a:avLst/>
          </a:prstGeom>
          <a:solidFill>
            <a:srgbClr val="918655">
              <a:lumMod val="75000"/>
            </a:srgbClr>
          </a:solidFill>
          <a:ln w="44450" cap="rnd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Write Back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SYNC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4F26FE3-B446-6549-8CF5-75CCF1C5D5FE}"/>
              </a:ext>
            </a:extLst>
          </p:cNvPr>
          <p:cNvSpPr/>
          <p:nvPr/>
        </p:nvSpPr>
        <p:spPr>
          <a:xfrm>
            <a:off x="9910513" y="5171394"/>
            <a:ext cx="714911" cy="1263970"/>
          </a:xfrm>
          <a:prstGeom prst="rect">
            <a:avLst/>
          </a:prstGeom>
          <a:solidFill>
            <a:srgbClr val="54A021"/>
          </a:solidFill>
          <a:ln w="444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Memory Access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Interface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3B794F3-FFA7-4E4A-B67D-50A806397E38}"/>
              </a:ext>
            </a:extLst>
          </p:cNvPr>
          <p:cNvSpPr/>
          <p:nvPr/>
        </p:nvSpPr>
        <p:spPr>
          <a:xfrm>
            <a:off x="7078573" y="5144122"/>
            <a:ext cx="1344957" cy="1149064"/>
          </a:xfrm>
          <a:prstGeom prst="rect">
            <a:avLst/>
          </a:prstGeom>
          <a:solidFill>
            <a:srgbClr val="918655">
              <a:lumMod val="20000"/>
              <a:lumOff val="80000"/>
            </a:srgbClr>
          </a:solidFill>
          <a:ln w="44450" cap="rnd" cmpd="sng" algn="ctr">
            <a:noFill/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Scheduling Unit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764D3D-C1BE-2047-9254-260F5BC4D290}"/>
              </a:ext>
            </a:extLst>
          </p:cNvPr>
          <p:cNvSpPr/>
          <p:nvPr/>
        </p:nvSpPr>
        <p:spPr>
          <a:xfrm>
            <a:off x="7129664" y="5434701"/>
            <a:ext cx="503713" cy="777041"/>
          </a:xfrm>
          <a:prstGeom prst="rect">
            <a:avLst/>
          </a:prstGeom>
          <a:solidFill>
            <a:srgbClr val="918655">
              <a:lumMod val="75000"/>
            </a:srgbClr>
          </a:solidFill>
          <a:ln w="19050" cap="rnd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FETCH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205627B-C579-3848-8ED3-1FBFCAF36925}"/>
              </a:ext>
            </a:extLst>
          </p:cNvPr>
          <p:cNvSpPr/>
          <p:nvPr/>
        </p:nvSpPr>
        <p:spPr>
          <a:xfrm>
            <a:off x="7763720" y="5434701"/>
            <a:ext cx="609493" cy="777041"/>
          </a:xfrm>
          <a:prstGeom prst="rect">
            <a:avLst/>
          </a:prstGeom>
          <a:solidFill>
            <a:srgbClr val="918655">
              <a:lumMod val="75000"/>
            </a:srgbClr>
          </a:solidFill>
          <a:ln w="19050" cap="rnd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DECODE</a:t>
            </a:r>
          </a:p>
        </p:txBody>
      </p: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E85B3254-B8C3-5641-937C-44D448BC36BC}"/>
              </a:ext>
            </a:extLst>
          </p:cNvPr>
          <p:cNvCxnSpPr>
            <a:cxnSpLocks/>
            <a:stCxn id="129" idx="3"/>
            <a:endCxn id="126" idx="0"/>
          </p:cNvCxnSpPr>
          <p:nvPr/>
        </p:nvCxnSpPr>
        <p:spPr>
          <a:xfrm flipV="1">
            <a:off x="8373214" y="5171394"/>
            <a:ext cx="1894755" cy="651828"/>
          </a:xfrm>
          <a:prstGeom prst="bentConnector4">
            <a:avLst>
              <a:gd name="adj1" fmla="val 4639"/>
              <a:gd name="adj2" fmla="val 119378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45B7AA4C-8F6A-594A-9B42-02B7CFB09195}"/>
              </a:ext>
            </a:extLst>
          </p:cNvPr>
          <p:cNvCxnSpPr>
            <a:cxnSpLocks/>
            <a:stCxn id="126" idx="3"/>
            <a:endCxn id="125" idx="1"/>
          </p:cNvCxnSpPr>
          <p:nvPr/>
        </p:nvCxnSpPr>
        <p:spPr>
          <a:xfrm>
            <a:off x="10625424" y="5803378"/>
            <a:ext cx="139439" cy="7018"/>
          </a:xfrm>
          <a:prstGeom prst="bentConnector3">
            <a:avLst>
              <a:gd name="adj1" fmla="val 50000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20E9D46D-7E2A-C341-8AC7-2899118DD5E9}"/>
              </a:ext>
            </a:extLst>
          </p:cNvPr>
          <p:cNvCxnSpPr>
            <a:cxnSpLocks/>
            <a:stCxn id="128" idx="3"/>
            <a:endCxn id="129" idx="1"/>
          </p:cNvCxnSpPr>
          <p:nvPr/>
        </p:nvCxnSpPr>
        <p:spPr>
          <a:xfrm>
            <a:off x="7633377" y="5823221"/>
            <a:ext cx="130344" cy="7018"/>
          </a:xfrm>
          <a:prstGeom prst="bentConnector3">
            <a:avLst>
              <a:gd name="adj1" fmla="val 50000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FDF6E23-BE62-E842-9D17-E04138A2D99A}"/>
              </a:ext>
            </a:extLst>
          </p:cNvPr>
          <p:cNvSpPr/>
          <p:nvPr/>
        </p:nvSpPr>
        <p:spPr>
          <a:xfrm>
            <a:off x="7078573" y="6398745"/>
            <a:ext cx="867488" cy="246424"/>
          </a:xfrm>
          <a:prstGeom prst="rect">
            <a:avLst/>
          </a:prstGeom>
          <a:solidFill>
            <a:srgbClr val="E76618"/>
          </a:solidFill>
          <a:ln w="444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Inst Mem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D358BCBA-B40D-6E40-9BA4-1A4D8EB3E6BF}"/>
              </a:ext>
            </a:extLst>
          </p:cNvPr>
          <p:cNvCxnSpPr>
            <a:cxnSpLocks/>
            <a:stCxn id="133" idx="0"/>
            <a:endCxn id="128" idx="2"/>
          </p:cNvCxnSpPr>
          <p:nvPr/>
        </p:nvCxnSpPr>
        <p:spPr>
          <a:xfrm rot="16200000" flipV="1">
            <a:off x="7353416" y="6239845"/>
            <a:ext cx="187003" cy="130796"/>
          </a:xfrm>
          <a:prstGeom prst="bentConnector3">
            <a:avLst>
              <a:gd name="adj1" fmla="val 50001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headEnd type="triangle" w="sm" len="sm"/>
            <a:tailEnd type="triangle" w="sm" len="sm"/>
          </a:ln>
          <a:effectLst/>
        </p:spPr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ED6829F5-C5EC-C547-B6E8-DFE8715F299F}"/>
              </a:ext>
            </a:extLst>
          </p:cNvPr>
          <p:cNvCxnSpPr>
            <a:cxnSpLocks/>
            <a:stCxn id="129" idx="3"/>
            <a:endCxn id="124" idx="1"/>
          </p:cNvCxnSpPr>
          <p:nvPr/>
        </p:nvCxnSpPr>
        <p:spPr>
          <a:xfrm>
            <a:off x="8373214" y="5823221"/>
            <a:ext cx="204605" cy="300578"/>
          </a:xfrm>
          <a:prstGeom prst="bentConnector3">
            <a:avLst>
              <a:gd name="adj1" fmla="val 42205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28666388-9847-FC46-BE9E-7A18DACD7EFF}"/>
              </a:ext>
            </a:extLst>
          </p:cNvPr>
          <p:cNvCxnSpPr>
            <a:cxnSpLocks/>
            <a:stCxn id="129" idx="3"/>
            <a:endCxn id="123" idx="1"/>
          </p:cNvCxnSpPr>
          <p:nvPr/>
        </p:nvCxnSpPr>
        <p:spPr>
          <a:xfrm flipV="1">
            <a:off x="8373214" y="5366809"/>
            <a:ext cx="214150" cy="456412"/>
          </a:xfrm>
          <a:prstGeom prst="bentConnector3">
            <a:avLst>
              <a:gd name="adj1" fmla="val 40331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7D5B2187-291F-B147-B5D8-98F07F8603B9}"/>
              </a:ext>
            </a:extLst>
          </p:cNvPr>
          <p:cNvCxnSpPr>
            <a:cxnSpLocks/>
            <a:stCxn id="124" idx="0"/>
            <a:endCxn id="123" idx="2"/>
          </p:cNvCxnSpPr>
          <p:nvPr/>
        </p:nvCxnSpPr>
        <p:spPr>
          <a:xfrm rot="16200000" flipV="1">
            <a:off x="9074231" y="5687058"/>
            <a:ext cx="195126" cy="1"/>
          </a:xfrm>
          <a:prstGeom prst="bentConnector3">
            <a:avLst>
              <a:gd name="adj1" fmla="val 50000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443E4220-E5FB-A04F-99BD-0637B7C4EAD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9816" y="5687058"/>
            <a:ext cx="195126" cy="1"/>
          </a:xfrm>
          <a:prstGeom prst="bentConnector3">
            <a:avLst>
              <a:gd name="adj1" fmla="val 50000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5EC20BD2-88E1-A544-93C9-00331437CD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98646" y="5687058"/>
            <a:ext cx="195126" cy="1"/>
          </a:xfrm>
          <a:prstGeom prst="bentConnector3">
            <a:avLst>
              <a:gd name="adj1" fmla="val 50000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E1441627-63EB-8944-8F07-96F2D77D5D6E}"/>
              </a:ext>
            </a:extLst>
          </p:cNvPr>
          <p:cNvCxnSpPr>
            <a:cxnSpLocks/>
            <a:stCxn id="124" idx="2"/>
            <a:endCxn id="125" idx="2"/>
          </p:cNvCxnSpPr>
          <p:nvPr/>
        </p:nvCxnSpPr>
        <p:spPr>
          <a:xfrm rot="5400000" flipH="1" flipV="1">
            <a:off x="10096674" y="5510485"/>
            <a:ext cx="27614" cy="1877371"/>
          </a:xfrm>
          <a:prstGeom prst="bentConnector3">
            <a:avLst>
              <a:gd name="adj1" fmla="val -457410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C97E389D-4683-C449-A630-83CCC868004E}"/>
              </a:ext>
            </a:extLst>
          </p:cNvPr>
          <p:cNvCxnSpPr>
            <a:cxnSpLocks/>
            <a:stCxn id="125" idx="0"/>
            <a:endCxn id="127" idx="0"/>
          </p:cNvCxnSpPr>
          <p:nvPr/>
        </p:nvCxnSpPr>
        <p:spPr>
          <a:xfrm rot="16200000" flipV="1">
            <a:off x="9386474" y="3508700"/>
            <a:ext cx="27272" cy="3298115"/>
          </a:xfrm>
          <a:prstGeom prst="bentConnector3">
            <a:avLst>
              <a:gd name="adj1" fmla="val 731574"/>
            </a:avLst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9CA078B-55E4-3646-B74F-E52724F5A7E2}"/>
              </a:ext>
            </a:extLst>
          </p:cNvPr>
          <p:cNvCxnSpPr>
            <a:cxnSpLocks/>
          </p:cNvCxnSpPr>
          <p:nvPr/>
        </p:nvCxnSpPr>
        <p:spPr>
          <a:xfrm flipH="1">
            <a:off x="7001777" y="4322063"/>
            <a:ext cx="1583751" cy="561514"/>
          </a:xfrm>
          <a:prstGeom prst="line">
            <a:avLst/>
          </a:prstGeom>
          <a:noFill/>
          <a:ln w="28575" cap="rnd" cmpd="sng" algn="ctr">
            <a:solidFill>
              <a:srgbClr val="002060"/>
            </a:solidFill>
            <a:prstDash val="dash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8ED18FE-746A-5447-B9FF-1DE9736943A9}"/>
              </a:ext>
            </a:extLst>
          </p:cNvPr>
          <p:cNvCxnSpPr>
            <a:cxnSpLocks/>
          </p:cNvCxnSpPr>
          <p:nvPr/>
        </p:nvCxnSpPr>
        <p:spPr>
          <a:xfrm>
            <a:off x="9771388" y="2203635"/>
            <a:ext cx="1671059" cy="552149"/>
          </a:xfrm>
          <a:prstGeom prst="line">
            <a:avLst/>
          </a:prstGeom>
          <a:noFill/>
          <a:ln w="28575" cap="rnd" cmpd="sng" algn="ctr">
            <a:solidFill>
              <a:srgbClr val="002060"/>
            </a:solidFill>
            <a:prstDash val="dash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28C8757-D321-544C-BB81-352BDB2D79F0}"/>
              </a:ext>
            </a:extLst>
          </p:cNvPr>
          <p:cNvCxnSpPr>
            <a:cxnSpLocks/>
          </p:cNvCxnSpPr>
          <p:nvPr/>
        </p:nvCxnSpPr>
        <p:spPr>
          <a:xfrm>
            <a:off x="9771388" y="4331427"/>
            <a:ext cx="1671059" cy="552149"/>
          </a:xfrm>
          <a:prstGeom prst="line">
            <a:avLst/>
          </a:prstGeom>
          <a:noFill/>
          <a:ln w="28575" cap="rnd" cmpd="sng" algn="ctr">
            <a:solidFill>
              <a:srgbClr val="002060"/>
            </a:solidFill>
            <a:prstDash val="dash"/>
          </a:ln>
          <a:effectLst/>
        </p:spPr>
      </p:cxnSp>
      <p:sp>
        <p:nvSpPr>
          <p:cNvPr id="145" name="Freeform 144">
            <a:extLst>
              <a:ext uri="{FF2B5EF4-FFF2-40B4-BE49-F238E27FC236}">
                <a16:creationId xmlns:a16="http://schemas.microsoft.com/office/drawing/2014/main" id="{03422935-D6B8-6149-ADEB-C477C1B176A5}"/>
              </a:ext>
            </a:extLst>
          </p:cNvPr>
          <p:cNvSpPr/>
          <p:nvPr/>
        </p:nvSpPr>
        <p:spPr>
          <a:xfrm>
            <a:off x="9761842" y="3243257"/>
            <a:ext cx="721608" cy="1940107"/>
          </a:xfrm>
          <a:custGeom>
            <a:avLst/>
            <a:gdLst>
              <a:gd name="connsiteX0" fmla="*/ 0 w 1389888"/>
              <a:gd name="connsiteY0" fmla="*/ 0 h 3511296"/>
              <a:gd name="connsiteX1" fmla="*/ 173736 w 1389888"/>
              <a:gd name="connsiteY1" fmla="*/ 0 h 3511296"/>
              <a:gd name="connsiteX2" fmla="*/ 173736 w 1389888"/>
              <a:gd name="connsiteY2" fmla="*/ 2679192 h 3511296"/>
              <a:gd name="connsiteX3" fmla="*/ 1389888 w 1389888"/>
              <a:gd name="connsiteY3" fmla="*/ 2679192 h 3511296"/>
              <a:gd name="connsiteX4" fmla="*/ 1389888 w 1389888"/>
              <a:gd name="connsiteY4" fmla="*/ 3511296 h 351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9888" h="3511296">
                <a:moveTo>
                  <a:pt x="0" y="0"/>
                </a:moveTo>
                <a:lnTo>
                  <a:pt x="173736" y="0"/>
                </a:lnTo>
                <a:lnTo>
                  <a:pt x="173736" y="2679192"/>
                </a:lnTo>
                <a:lnTo>
                  <a:pt x="1389888" y="2679192"/>
                </a:lnTo>
                <a:lnTo>
                  <a:pt x="1389888" y="3511296"/>
                </a:lnTo>
              </a:path>
            </a:pathLst>
          </a:custGeom>
          <a:noFill/>
          <a:ln w="25400" cap="rnd" cmpd="sng" algn="ctr">
            <a:solidFill>
              <a:srgbClr val="C00000"/>
            </a:solidFill>
            <a:prstDash val="sysDot"/>
            <a:headEnd type="triangle" w="med" len="sm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A6C4F85-72F9-5544-A244-0A008BBEA39D}"/>
              </a:ext>
            </a:extLst>
          </p:cNvPr>
          <p:cNvSpPr txBox="1"/>
          <p:nvPr/>
        </p:nvSpPr>
        <p:spPr>
          <a:xfrm>
            <a:off x="6692745" y="5638570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E76618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</a:rPr>
              <a:t>L0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A9CC760-5B54-FF4F-9F2F-B2E88401C13F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6872442" y="4883577"/>
            <a:ext cx="2484" cy="754993"/>
          </a:xfrm>
          <a:prstGeom prst="line">
            <a:avLst/>
          </a:prstGeom>
          <a:noFill/>
          <a:ln w="3175" cap="rnd" cmpd="sng" algn="ctr">
            <a:solidFill>
              <a:srgbClr val="E76618">
                <a:lumMod val="75000"/>
              </a:srgbClr>
            </a:solidFill>
            <a:prstDash val="solid"/>
            <a:headEnd type="triangle" w="med" len="sm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E83FE75-B83B-6B4E-876D-89656F642E95}"/>
              </a:ext>
            </a:extLst>
          </p:cNvPr>
          <p:cNvCxnSpPr>
            <a:cxnSpLocks/>
            <a:endCxn id="146" idx="2"/>
          </p:cNvCxnSpPr>
          <p:nvPr/>
        </p:nvCxnSpPr>
        <p:spPr>
          <a:xfrm flipH="1" flipV="1">
            <a:off x="6872442" y="5915569"/>
            <a:ext cx="826" cy="751996"/>
          </a:xfrm>
          <a:prstGeom prst="line">
            <a:avLst/>
          </a:prstGeom>
          <a:noFill/>
          <a:ln w="3175" cap="rnd" cmpd="sng" algn="ctr">
            <a:solidFill>
              <a:srgbClr val="E76618">
                <a:lumMod val="75000"/>
              </a:srgbClr>
            </a:solidFill>
            <a:prstDash val="solid"/>
            <a:headEnd type="triangle" w="med" len="sm"/>
          </a:ln>
          <a:effectLst/>
        </p:spPr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1CD9F3A-969D-ED4C-8FD7-8EDD4943D800}"/>
              </a:ext>
            </a:extLst>
          </p:cNvPr>
          <p:cNvCxnSpPr>
            <a:cxnSpLocks/>
          </p:cNvCxnSpPr>
          <p:nvPr/>
        </p:nvCxnSpPr>
        <p:spPr>
          <a:xfrm flipV="1">
            <a:off x="9070587" y="296238"/>
            <a:ext cx="0" cy="327999"/>
          </a:xfrm>
          <a:prstGeom prst="straightConnector1">
            <a:avLst/>
          </a:prstGeom>
          <a:noFill/>
          <a:ln w="22225" cap="rnd" cmpd="sng" algn="ctr">
            <a:solidFill>
              <a:srgbClr val="E76618">
                <a:lumMod val="50000"/>
              </a:srgbClr>
            </a:solidFill>
            <a:prstDash val="sysDash"/>
            <a:tailEnd type="triangle"/>
          </a:ln>
          <a:effectLst/>
        </p:spPr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E8D191E-0B2F-7748-B26A-E9A445C8F5B4}"/>
              </a:ext>
            </a:extLst>
          </p:cNvPr>
          <p:cNvSpPr txBox="1"/>
          <p:nvPr/>
        </p:nvSpPr>
        <p:spPr>
          <a:xfrm>
            <a:off x="8476514" y="0"/>
            <a:ext cx="1188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To higher levels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9887FC2-50BC-6842-A433-EC9CCD1C6070}"/>
              </a:ext>
            </a:extLst>
          </p:cNvPr>
          <p:cNvSpPr txBox="1"/>
          <p:nvPr/>
        </p:nvSpPr>
        <p:spPr>
          <a:xfrm>
            <a:off x="6692745" y="3538158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E76618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</a:rPr>
              <a:t>L1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BCBE29C-D25A-484E-BCD6-D72AF4BB402D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6872442" y="2783165"/>
            <a:ext cx="2484" cy="754993"/>
          </a:xfrm>
          <a:prstGeom prst="line">
            <a:avLst/>
          </a:prstGeom>
          <a:noFill/>
          <a:ln w="3175" cap="rnd" cmpd="sng" algn="ctr">
            <a:solidFill>
              <a:srgbClr val="E76618">
                <a:lumMod val="75000"/>
              </a:srgbClr>
            </a:solidFill>
            <a:prstDash val="solid"/>
            <a:headEnd type="triangle" w="med" len="sm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92467C0-6635-1045-B056-D515379BEAF5}"/>
              </a:ext>
            </a:extLst>
          </p:cNvPr>
          <p:cNvCxnSpPr>
            <a:cxnSpLocks/>
            <a:endCxn id="151" idx="2"/>
          </p:cNvCxnSpPr>
          <p:nvPr/>
        </p:nvCxnSpPr>
        <p:spPr>
          <a:xfrm flipH="1" flipV="1">
            <a:off x="6872442" y="3815157"/>
            <a:ext cx="827" cy="751996"/>
          </a:xfrm>
          <a:prstGeom prst="line">
            <a:avLst/>
          </a:prstGeom>
          <a:noFill/>
          <a:ln w="3175" cap="rnd" cmpd="sng" algn="ctr">
            <a:solidFill>
              <a:srgbClr val="E76618">
                <a:lumMod val="75000"/>
              </a:srgbClr>
            </a:solidFill>
            <a:prstDash val="solid"/>
            <a:headEnd type="triangle" w="med" len="sm"/>
          </a:ln>
          <a:effectLst/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AE5280B-9758-C14E-885E-79442848C029}"/>
              </a:ext>
            </a:extLst>
          </p:cNvPr>
          <p:cNvSpPr txBox="1"/>
          <p:nvPr/>
        </p:nvSpPr>
        <p:spPr>
          <a:xfrm>
            <a:off x="6692745" y="1379226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E76618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</a:rPr>
              <a:t>L2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75DEB29-FBF9-8C4A-B823-E2A18095994F}"/>
              </a:ext>
            </a:extLst>
          </p:cNvPr>
          <p:cNvCxnSpPr>
            <a:cxnSpLocks/>
            <a:endCxn id="154" idx="0"/>
          </p:cNvCxnSpPr>
          <p:nvPr/>
        </p:nvCxnSpPr>
        <p:spPr>
          <a:xfrm flipH="1">
            <a:off x="6872442" y="624233"/>
            <a:ext cx="2484" cy="754993"/>
          </a:xfrm>
          <a:prstGeom prst="line">
            <a:avLst/>
          </a:prstGeom>
          <a:noFill/>
          <a:ln w="3175" cap="rnd" cmpd="sng" algn="ctr">
            <a:solidFill>
              <a:srgbClr val="E76618">
                <a:lumMod val="75000"/>
              </a:srgbClr>
            </a:solidFill>
            <a:prstDash val="solid"/>
            <a:headEnd type="triangle" w="med" len="sm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E4F1487-3818-0E4A-BB84-C4B2987B9B89}"/>
              </a:ext>
            </a:extLst>
          </p:cNvPr>
          <p:cNvCxnSpPr>
            <a:cxnSpLocks/>
            <a:endCxn id="154" idx="2"/>
          </p:cNvCxnSpPr>
          <p:nvPr/>
        </p:nvCxnSpPr>
        <p:spPr>
          <a:xfrm flipH="1" flipV="1">
            <a:off x="6872442" y="1656225"/>
            <a:ext cx="827" cy="751996"/>
          </a:xfrm>
          <a:prstGeom prst="line">
            <a:avLst/>
          </a:prstGeom>
          <a:noFill/>
          <a:ln w="3175" cap="rnd" cmpd="sng" algn="ctr">
            <a:solidFill>
              <a:srgbClr val="E76618">
                <a:lumMod val="75000"/>
              </a:srgbClr>
            </a:solidFill>
            <a:prstDash val="solid"/>
            <a:headEnd type="triangle" w="med" len="sm"/>
          </a:ln>
          <a:effectLst/>
        </p:spPr>
      </p:cxnSp>
      <p:sp>
        <p:nvSpPr>
          <p:cNvPr id="157" name="Rectangular Callout 156">
            <a:extLst>
              <a:ext uri="{FF2B5EF4-FFF2-40B4-BE49-F238E27FC236}">
                <a16:creationId xmlns:a16="http://schemas.microsoft.com/office/drawing/2014/main" id="{C8238C55-E17C-344C-9AB7-0F730D798C62}"/>
              </a:ext>
            </a:extLst>
          </p:cNvPr>
          <p:cNvSpPr/>
          <p:nvPr/>
        </p:nvSpPr>
        <p:spPr>
          <a:xfrm>
            <a:off x="433884" y="5366809"/>
            <a:ext cx="4147587" cy="844932"/>
          </a:xfrm>
          <a:prstGeom prst="wedgeRectCallout">
            <a:avLst>
              <a:gd name="adj1" fmla="val 109447"/>
              <a:gd name="adj2" fmla="val 5529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Commodity Single Core architectures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8" name="Rectangular Callout 157">
            <a:extLst>
              <a:ext uri="{FF2B5EF4-FFF2-40B4-BE49-F238E27FC236}">
                <a16:creationId xmlns:a16="http://schemas.microsoft.com/office/drawing/2014/main" id="{14B072A7-CF06-EE48-A8FA-FCF5A8168BA1}"/>
              </a:ext>
            </a:extLst>
          </p:cNvPr>
          <p:cNvSpPr/>
          <p:nvPr/>
        </p:nvSpPr>
        <p:spPr>
          <a:xfrm>
            <a:off x="433883" y="4307570"/>
            <a:ext cx="4147587" cy="639742"/>
          </a:xfrm>
          <a:prstGeom prst="wedgeRectCallout">
            <a:avLst>
              <a:gd name="adj1" fmla="val 109447"/>
              <a:gd name="adj2" fmla="val -6430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Chip Level Parallelism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9" name="Rectangular Callout 158">
            <a:extLst>
              <a:ext uri="{FF2B5EF4-FFF2-40B4-BE49-F238E27FC236}">
                <a16:creationId xmlns:a16="http://schemas.microsoft.com/office/drawing/2014/main" id="{6A1F55BA-BD2A-FC4A-A8CC-2BB75A3F43D6}"/>
              </a:ext>
            </a:extLst>
          </p:cNvPr>
          <p:cNvSpPr/>
          <p:nvPr/>
        </p:nvSpPr>
        <p:spPr>
          <a:xfrm>
            <a:off x="433883" y="3461702"/>
            <a:ext cx="4147587" cy="606263"/>
          </a:xfrm>
          <a:prstGeom prst="wedgeRectCallout">
            <a:avLst>
              <a:gd name="adj1" fmla="val 110347"/>
              <a:gd name="adj2" fmla="val -255596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Socket Level Parallelism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0" name="Rectangular Callout 159">
            <a:extLst>
              <a:ext uri="{FF2B5EF4-FFF2-40B4-BE49-F238E27FC236}">
                <a16:creationId xmlns:a16="http://schemas.microsoft.com/office/drawing/2014/main" id="{24AE78AF-BEAC-A64B-A42E-8E4564DC23F4}"/>
              </a:ext>
            </a:extLst>
          </p:cNvPr>
          <p:cNvSpPr/>
          <p:nvPr/>
        </p:nvSpPr>
        <p:spPr>
          <a:xfrm>
            <a:off x="464517" y="2197340"/>
            <a:ext cx="4147587" cy="606263"/>
          </a:xfrm>
          <a:prstGeom prst="wedgeRectCallout">
            <a:avLst>
              <a:gd name="adj1" fmla="val 143641"/>
              <a:gd name="adj2" fmla="val -38795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Node Level Parallelism 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47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159" grpId="0" animBg="1"/>
      <p:bldP spid="1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F2A0-E4B8-0F4A-8DE7-5B888903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</a:t>
            </a:r>
            <a:r>
              <a:rPr lang="en-US" dirty="0" err="1"/>
              <a:t>Codelet</a:t>
            </a:r>
            <a:r>
              <a:rPr lang="en-US" dirty="0"/>
              <a:t> Model</a:t>
            </a:r>
            <a:br>
              <a:rPr lang="en-US" dirty="0"/>
            </a:br>
            <a:r>
              <a:rPr lang="en-US" dirty="0"/>
              <a:t>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CE73-18A4-F74D-9EAF-2D353842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Sequential Architectures exploit parallelism through ILP optimizations:</a:t>
            </a:r>
          </a:p>
          <a:p>
            <a:pPr lvl="1"/>
            <a:r>
              <a:rPr lang="en-US" dirty="0"/>
              <a:t>Out Of Order Execution, Register Renaming, Superscalar, …</a:t>
            </a:r>
          </a:p>
          <a:p>
            <a:r>
              <a:rPr lang="en-US" dirty="0"/>
              <a:t>ISA operations are low order mathematical functions to achieve general purpose computation</a:t>
            </a:r>
          </a:p>
          <a:p>
            <a:r>
              <a:rPr lang="en-US" dirty="0" err="1"/>
              <a:t>Codelets</a:t>
            </a:r>
            <a:r>
              <a:rPr lang="en-US" dirty="0"/>
              <a:t> have some of the same properties of ISA instructions:</a:t>
            </a:r>
          </a:p>
          <a:p>
            <a:pPr lvl="1"/>
            <a:r>
              <a:rPr lang="en-US" dirty="0"/>
              <a:t>Non-preemptive, Atomic, and Resource constrained</a:t>
            </a:r>
          </a:p>
          <a:p>
            <a:r>
              <a:rPr lang="en-US" dirty="0"/>
              <a:t>Extending the </a:t>
            </a:r>
            <a:r>
              <a:rPr lang="en-US" dirty="0" err="1"/>
              <a:t>Codelet</a:t>
            </a:r>
            <a:r>
              <a:rPr lang="en-US" dirty="0"/>
              <a:t> Program Execution Model to match structure and execution model of sequential architectures, allowing sequential semantics of </a:t>
            </a:r>
            <a:r>
              <a:rPr lang="en-US" dirty="0" err="1"/>
              <a:t>Codelet</a:t>
            </a:r>
            <a:r>
              <a:rPr lang="en-US" dirty="0"/>
              <a:t> programs, while using ILP optimizations to achieve parallelism. </a:t>
            </a:r>
          </a:p>
          <a:p>
            <a:pPr lvl="1"/>
            <a:r>
              <a:rPr lang="en-US" dirty="0"/>
              <a:t>Inspired by dataflow: In order issuing (description), out of order execution, has a  potential benefit for Parallelism </a:t>
            </a:r>
          </a:p>
        </p:txBody>
      </p:sp>
    </p:spTree>
    <p:extLst>
      <p:ext uri="{BB962C8B-B14F-4D97-AF65-F5344CB8AC3E}">
        <p14:creationId xmlns:p14="http://schemas.microsoft.com/office/powerpoint/2010/main" val="94099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C533-156F-EE4F-929F-318DC911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Program Execution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B2F5-2177-4549-A7F2-46DBF6FDE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0A490CF-8F19-314F-805A-ECF4991882EC}"/>
              </a:ext>
            </a:extLst>
          </p:cNvPr>
          <p:cNvGrpSpPr/>
          <p:nvPr/>
        </p:nvGrpSpPr>
        <p:grpSpPr>
          <a:xfrm>
            <a:off x="1239893" y="1737509"/>
            <a:ext cx="9395867" cy="3830778"/>
            <a:chOff x="3828793" y="4906778"/>
            <a:chExt cx="4450233" cy="181439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DCAF047-370B-CF48-9676-709B567BFBCD}"/>
                </a:ext>
              </a:extLst>
            </p:cNvPr>
            <p:cNvSpPr/>
            <p:nvPr/>
          </p:nvSpPr>
          <p:spPr>
            <a:xfrm>
              <a:off x="3828793" y="4906778"/>
              <a:ext cx="4450233" cy="181439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0" rtlCol="0" anchor="t"/>
            <a:lstStyle/>
            <a:p>
              <a:pPr algn="ctr"/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4CABA00-43B5-6148-890D-084546BC41ED}"/>
                </a:ext>
              </a:extLst>
            </p:cNvPr>
            <p:cNvGrpSpPr/>
            <p:nvPr/>
          </p:nvGrpSpPr>
          <p:grpSpPr>
            <a:xfrm>
              <a:off x="3903754" y="5166284"/>
              <a:ext cx="4254897" cy="1501047"/>
              <a:chOff x="3903754" y="5166284"/>
              <a:chExt cx="4254897" cy="1501047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B6ACAC6-EE4B-AD4B-914E-1705D0329957}"/>
                  </a:ext>
                </a:extLst>
              </p:cNvPr>
              <p:cNvSpPr/>
              <p:nvPr/>
            </p:nvSpPr>
            <p:spPr>
              <a:xfrm>
                <a:off x="5412544" y="5166284"/>
                <a:ext cx="1168861" cy="445373"/>
              </a:xfrm>
              <a:prstGeom prst="rect">
                <a:avLst/>
              </a:prstGeom>
              <a:solidFill>
                <a:schemeClr val="accent4"/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Register File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EFFA51E-D11F-904C-872B-CFF0A2A05CD6}"/>
                  </a:ext>
                </a:extLst>
              </p:cNvPr>
              <p:cNvSpPr/>
              <p:nvPr/>
            </p:nvSpPr>
            <p:spPr>
              <a:xfrm>
                <a:off x="5403000" y="5806784"/>
                <a:ext cx="1187951" cy="678356"/>
              </a:xfrm>
              <a:prstGeom prst="rect">
                <a:avLst/>
              </a:prstGeom>
              <a:solidFill>
                <a:srgbClr val="002060"/>
              </a:solidFill>
              <a:ln w="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</a:rPr>
                  <a:t>ALU + FP 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5364063-A15F-6A40-BB07-D379F656B280}"/>
                  </a:ext>
                </a:extLst>
              </p:cNvPr>
              <p:cNvSpPr/>
              <p:nvPr/>
            </p:nvSpPr>
            <p:spPr>
              <a:xfrm>
                <a:off x="7590043" y="5193556"/>
                <a:ext cx="568608" cy="12639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</a:rPr>
                  <a:t>Write Back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SYNC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4C054D5-395B-AC4D-850A-82FEE7A5E558}"/>
                  </a:ext>
                </a:extLst>
              </p:cNvPr>
              <p:cNvSpPr/>
              <p:nvPr/>
            </p:nvSpPr>
            <p:spPr>
              <a:xfrm>
                <a:off x="6735694" y="5193556"/>
                <a:ext cx="714911" cy="1263970"/>
              </a:xfrm>
              <a:prstGeom prst="rect">
                <a:avLst/>
              </a:prstGeom>
              <a:solidFill>
                <a:schemeClr val="accent2"/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Memory Access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Interface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8323DEF-60B1-0149-9A96-A3F416F9CDF4}"/>
                  </a:ext>
                </a:extLst>
              </p:cNvPr>
              <p:cNvSpPr/>
              <p:nvPr/>
            </p:nvSpPr>
            <p:spPr>
              <a:xfrm>
                <a:off x="3903754" y="5166284"/>
                <a:ext cx="1344957" cy="1149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Scheduling Unit</a:t>
                </a:r>
                <a:endParaRPr lang="en-US" sz="1400" b="1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F00E961-DF9C-6548-A81D-5ECC40AFBD50}"/>
                  </a:ext>
                </a:extLst>
              </p:cNvPr>
              <p:cNvSpPr/>
              <p:nvPr/>
            </p:nvSpPr>
            <p:spPr>
              <a:xfrm>
                <a:off x="3954845" y="5456863"/>
                <a:ext cx="503713" cy="7770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FETCH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F36051F-0F55-3B44-B3D4-3A6B85E29517}"/>
                  </a:ext>
                </a:extLst>
              </p:cNvPr>
              <p:cNvSpPr/>
              <p:nvPr/>
            </p:nvSpPr>
            <p:spPr>
              <a:xfrm>
                <a:off x="4588901" y="5456863"/>
                <a:ext cx="609493" cy="7770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/>
                  <a:t>DECODE</a:t>
                </a:r>
              </a:p>
            </p:txBody>
          </p:sp>
          <p:cxnSp>
            <p:nvCxnSpPr>
              <p:cNvPr id="57" name="Elbow Connector 56">
                <a:extLst>
                  <a:ext uri="{FF2B5EF4-FFF2-40B4-BE49-F238E27FC236}">
                    <a16:creationId xmlns:a16="http://schemas.microsoft.com/office/drawing/2014/main" id="{85DAE8F6-6743-D340-B9C2-5186F0ACE38A}"/>
                  </a:ext>
                </a:extLst>
              </p:cNvPr>
              <p:cNvCxnSpPr>
                <a:cxnSpLocks/>
                <a:stCxn id="56" idx="3"/>
                <a:endCxn id="53" idx="0"/>
              </p:cNvCxnSpPr>
              <p:nvPr/>
            </p:nvCxnSpPr>
            <p:spPr>
              <a:xfrm flipV="1">
                <a:off x="5198395" y="5193556"/>
                <a:ext cx="1894755" cy="651828"/>
              </a:xfrm>
              <a:prstGeom prst="bentConnector4">
                <a:avLst>
                  <a:gd name="adj1" fmla="val 4639"/>
                  <a:gd name="adj2" fmla="val 119378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>
                <a:extLst>
                  <a:ext uri="{FF2B5EF4-FFF2-40B4-BE49-F238E27FC236}">
                    <a16:creationId xmlns:a16="http://schemas.microsoft.com/office/drawing/2014/main" id="{80F3BD25-1CA4-C54B-8631-5ABA756CB5C4}"/>
                  </a:ext>
                </a:extLst>
              </p:cNvPr>
              <p:cNvCxnSpPr>
                <a:cxnSpLocks/>
                <a:stCxn id="53" idx="3"/>
                <a:endCxn id="52" idx="1"/>
              </p:cNvCxnSpPr>
              <p:nvPr/>
            </p:nvCxnSpPr>
            <p:spPr>
              <a:xfrm>
                <a:off x="7450605" y="5825540"/>
                <a:ext cx="139439" cy="7018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>
                <a:extLst>
                  <a:ext uri="{FF2B5EF4-FFF2-40B4-BE49-F238E27FC236}">
                    <a16:creationId xmlns:a16="http://schemas.microsoft.com/office/drawing/2014/main" id="{CFECC7B3-D320-E34A-B884-521E15CF9FCC}"/>
                  </a:ext>
                </a:extLst>
              </p:cNvPr>
              <p:cNvCxnSpPr>
                <a:cxnSpLocks/>
                <a:stCxn id="55" idx="3"/>
                <a:endCxn id="56" idx="1"/>
              </p:cNvCxnSpPr>
              <p:nvPr/>
            </p:nvCxnSpPr>
            <p:spPr>
              <a:xfrm>
                <a:off x="4458558" y="5845383"/>
                <a:ext cx="130344" cy="7018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787B780-1B79-8441-9DC8-C7D84315BE15}"/>
                  </a:ext>
                </a:extLst>
              </p:cNvPr>
              <p:cNvSpPr/>
              <p:nvPr/>
            </p:nvSpPr>
            <p:spPr>
              <a:xfrm>
                <a:off x="3903754" y="6420907"/>
                <a:ext cx="867488" cy="246424"/>
              </a:xfrm>
              <a:prstGeom prst="rect">
                <a:avLst/>
              </a:prstGeom>
              <a:solidFill>
                <a:schemeClr val="accent4"/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L0 Inst Mem</a:t>
                </a:r>
              </a:p>
            </p:txBody>
          </p:sp>
          <p:cxnSp>
            <p:nvCxnSpPr>
              <p:cNvPr id="61" name="Elbow Connector 60">
                <a:extLst>
                  <a:ext uri="{FF2B5EF4-FFF2-40B4-BE49-F238E27FC236}">
                    <a16:creationId xmlns:a16="http://schemas.microsoft.com/office/drawing/2014/main" id="{F840CDB6-1BE4-6945-ACF7-CC07121489E8}"/>
                  </a:ext>
                </a:extLst>
              </p:cNvPr>
              <p:cNvCxnSpPr>
                <a:cxnSpLocks/>
                <a:stCxn id="60" idx="0"/>
                <a:endCxn id="55" idx="2"/>
              </p:cNvCxnSpPr>
              <p:nvPr/>
            </p:nvCxnSpPr>
            <p:spPr>
              <a:xfrm rot="16200000" flipV="1">
                <a:off x="4178597" y="6262007"/>
                <a:ext cx="187003" cy="130796"/>
              </a:xfrm>
              <a:prstGeom prst="bentConnector3">
                <a:avLst>
                  <a:gd name="adj1" fmla="val 50001"/>
                </a:avLst>
              </a:prstGeom>
              <a:ln w="25400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Elbow Connector 61">
                <a:extLst>
                  <a:ext uri="{FF2B5EF4-FFF2-40B4-BE49-F238E27FC236}">
                    <a16:creationId xmlns:a16="http://schemas.microsoft.com/office/drawing/2014/main" id="{E6D9C7D0-A591-E048-99CC-A12BCF5AE9E3}"/>
                  </a:ext>
                </a:extLst>
              </p:cNvPr>
              <p:cNvCxnSpPr>
                <a:cxnSpLocks/>
                <a:stCxn id="56" idx="3"/>
                <a:endCxn id="51" idx="1"/>
              </p:cNvCxnSpPr>
              <p:nvPr/>
            </p:nvCxnSpPr>
            <p:spPr>
              <a:xfrm>
                <a:off x="5198395" y="5845383"/>
                <a:ext cx="204605" cy="300578"/>
              </a:xfrm>
              <a:prstGeom prst="bentConnector3">
                <a:avLst>
                  <a:gd name="adj1" fmla="val 42205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DFD759E6-2BDC-0148-ADD4-22A961C153E2}"/>
                  </a:ext>
                </a:extLst>
              </p:cNvPr>
              <p:cNvCxnSpPr>
                <a:cxnSpLocks/>
                <a:stCxn id="56" idx="3"/>
                <a:endCxn id="50" idx="1"/>
              </p:cNvCxnSpPr>
              <p:nvPr/>
            </p:nvCxnSpPr>
            <p:spPr>
              <a:xfrm flipV="1">
                <a:off x="5198395" y="5388971"/>
                <a:ext cx="214150" cy="456412"/>
              </a:xfrm>
              <a:prstGeom prst="bentConnector3">
                <a:avLst>
                  <a:gd name="adj1" fmla="val 40331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>
                <a:extLst>
                  <a:ext uri="{FF2B5EF4-FFF2-40B4-BE49-F238E27FC236}">
                    <a16:creationId xmlns:a16="http://schemas.microsoft.com/office/drawing/2014/main" id="{EB993C64-7558-7341-94B8-4A9C8F2A3CA4}"/>
                  </a:ext>
                </a:extLst>
              </p:cNvPr>
              <p:cNvCxnSpPr>
                <a:cxnSpLocks/>
                <a:stCxn id="51" idx="0"/>
                <a:endCxn id="50" idx="2"/>
              </p:cNvCxnSpPr>
              <p:nvPr/>
            </p:nvCxnSpPr>
            <p:spPr>
              <a:xfrm rot="16200000" flipV="1">
                <a:off x="5899412" y="5709220"/>
                <a:ext cx="195126" cy="1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64">
                <a:extLst>
                  <a:ext uri="{FF2B5EF4-FFF2-40B4-BE49-F238E27FC236}">
                    <a16:creationId xmlns:a16="http://schemas.microsoft.com/office/drawing/2014/main" id="{1F5DEC3A-4493-4B47-BF51-E32CD7A4E71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574997" y="5709220"/>
                <a:ext cx="195126" cy="1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>
                <a:extLst>
                  <a:ext uri="{FF2B5EF4-FFF2-40B4-BE49-F238E27FC236}">
                    <a16:creationId xmlns:a16="http://schemas.microsoft.com/office/drawing/2014/main" id="{B705EF0E-ED5F-D74A-A0CD-4E6C8ABF13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223827" y="5709220"/>
                <a:ext cx="195126" cy="1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>
                <a:extLst>
                  <a:ext uri="{FF2B5EF4-FFF2-40B4-BE49-F238E27FC236}">
                    <a16:creationId xmlns:a16="http://schemas.microsoft.com/office/drawing/2014/main" id="{DAE761A2-4E33-1641-AE35-2D3BDDBDFBA0}"/>
                  </a:ext>
                </a:extLst>
              </p:cNvPr>
              <p:cNvCxnSpPr>
                <a:cxnSpLocks/>
                <a:stCxn id="51" idx="2"/>
                <a:endCxn id="52" idx="2"/>
              </p:cNvCxnSpPr>
              <p:nvPr/>
            </p:nvCxnSpPr>
            <p:spPr>
              <a:xfrm rot="5400000" flipH="1" flipV="1">
                <a:off x="6921855" y="5532647"/>
                <a:ext cx="27614" cy="1877371"/>
              </a:xfrm>
              <a:prstGeom prst="bentConnector3">
                <a:avLst>
                  <a:gd name="adj1" fmla="val -457410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>
                <a:extLst>
                  <a:ext uri="{FF2B5EF4-FFF2-40B4-BE49-F238E27FC236}">
                    <a16:creationId xmlns:a16="http://schemas.microsoft.com/office/drawing/2014/main" id="{4E207F0F-BD3C-9F4D-B09C-595E55B0D96D}"/>
                  </a:ext>
                </a:extLst>
              </p:cNvPr>
              <p:cNvCxnSpPr>
                <a:cxnSpLocks/>
                <a:stCxn id="52" idx="0"/>
                <a:endCxn id="54" idx="0"/>
              </p:cNvCxnSpPr>
              <p:nvPr/>
            </p:nvCxnSpPr>
            <p:spPr>
              <a:xfrm rot="16200000" flipV="1">
                <a:off x="6211655" y="3530862"/>
                <a:ext cx="27272" cy="3298115"/>
              </a:xfrm>
              <a:prstGeom prst="bentConnector3">
                <a:avLst>
                  <a:gd name="adj1" fmla="val 731574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Rounded Rectangular Callout 85">
            <a:extLst>
              <a:ext uri="{FF2B5EF4-FFF2-40B4-BE49-F238E27FC236}">
                <a16:creationId xmlns:a16="http://schemas.microsoft.com/office/drawing/2014/main" id="{4E6FDEC3-7857-BC4C-B4A6-5B50F8476996}"/>
              </a:ext>
            </a:extLst>
          </p:cNvPr>
          <p:cNvSpPr/>
          <p:nvPr/>
        </p:nvSpPr>
        <p:spPr>
          <a:xfrm>
            <a:off x="150484" y="5668124"/>
            <a:ext cx="2711090" cy="431984"/>
          </a:xfrm>
          <a:prstGeom prst="wedgeRoundRectCallout">
            <a:avLst>
              <a:gd name="adj1" fmla="val -2711"/>
              <a:gd name="adj2" fmla="val -20314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order instruction issuing</a:t>
            </a:r>
          </a:p>
        </p:txBody>
      </p:sp>
      <p:sp>
        <p:nvSpPr>
          <p:cNvPr id="87" name="Rounded Rectangular Callout 86">
            <a:extLst>
              <a:ext uri="{FF2B5EF4-FFF2-40B4-BE49-F238E27FC236}">
                <a16:creationId xmlns:a16="http://schemas.microsoft.com/office/drawing/2014/main" id="{641DBA86-8900-3D46-858A-E6D474252700}"/>
              </a:ext>
            </a:extLst>
          </p:cNvPr>
          <p:cNvSpPr/>
          <p:nvPr/>
        </p:nvSpPr>
        <p:spPr>
          <a:xfrm>
            <a:off x="133635" y="1652870"/>
            <a:ext cx="2711090" cy="431984"/>
          </a:xfrm>
          <a:prstGeom prst="wedgeRoundRectCallout">
            <a:avLst>
              <a:gd name="adj1" fmla="val -698"/>
              <a:gd name="adj2" fmla="val 1222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of order execution</a:t>
            </a:r>
          </a:p>
        </p:txBody>
      </p:sp>
      <p:sp>
        <p:nvSpPr>
          <p:cNvPr id="88" name="Rounded Rectangular Callout 87">
            <a:extLst>
              <a:ext uri="{FF2B5EF4-FFF2-40B4-BE49-F238E27FC236}">
                <a16:creationId xmlns:a16="http://schemas.microsoft.com/office/drawing/2014/main" id="{1ED693E2-B39D-A843-89A7-B3D848A22E7E}"/>
              </a:ext>
            </a:extLst>
          </p:cNvPr>
          <p:cNvSpPr/>
          <p:nvPr/>
        </p:nvSpPr>
        <p:spPr>
          <a:xfrm>
            <a:off x="2992010" y="5668124"/>
            <a:ext cx="2711090" cy="1074229"/>
          </a:xfrm>
          <a:prstGeom prst="wedgeRoundRectCallout">
            <a:avLst>
              <a:gd name="adj1" fmla="val 13397"/>
              <a:gd name="adj2" fmla="val -20104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Support for multiple low level operations. Well defined behavior and functionality.</a:t>
            </a:r>
          </a:p>
        </p:txBody>
      </p:sp>
      <p:sp>
        <p:nvSpPr>
          <p:cNvPr id="89" name="Rounded Rectangular Callout 88">
            <a:extLst>
              <a:ext uri="{FF2B5EF4-FFF2-40B4-BE49-F238E27FC236}">
                <a16:creationId xmlns:a16="http://schemas.microsoft.com/office/drawing/2014/main" id="{EDC126E4-623C-6C42-B875-B721FA745354}"/>
              </a:ext>
            </a:extLst>
          </p:cNvPr>
          <p:cNvSpPr/>
          <p:nvPr/>
        </p:nvSpPr>
        <p:spPr>
          <a:xfrm>
            <a:off x="7304149" y="1701683"/>
            <a:ext cx="2711090" cy="594695"/>
          </a:xfrm>
          <a:prstGeom prst="wedgeRoundRectCallout">
            <a:avLst>
              <a:gd name="adj1" fmla="val -104903"/>
              <a:gd name="adj2" fmla="val 20308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Bounded latency to register memory access</a:t>
            </a:r>
          </a:p>
        </p:txBody>
      </p:sp>
      <p:sp>
        <p:nvSpPr>
          <p:cNvPr id="91" name="Rounded Rectangular Callout 90">
            <a:extLst>
              <a:ext uri="{FF2B5EF4-FFF2-40B4-BE49-F238E27FC236}">
                <a16:creationId xmlns:a16="http://schemas.microsoft.com/office/drawing/2014/main" id="{2D70798A-31E2-4D4A-BC51-D6AB58FE1D36}"/>
              </a:ext>
            </a:extLst>
          </p:cNvPr>
          <p:cNvSpPr/>
          <p:nvPr/>
        </p:nvSpPr>
        <p:spPr>
          <a:xfrm>
            <a:off x="6021747" y="5668124"/>
            <a:ext cx="2711090" cy="1074229"/>
          </a:xfrm>
          <a:prstGeom prst="wedgeRoundRectCallout">
            <a:avLst>
              <a:gd name="adj1" fmla="val -58590"/>
              <a:gd name="adj2" fmla="val -14387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Superscalar: Multiple execution units with the same functional support.</a:t>
            </a:r>
          </a:p>
        </p:txBody>
      </p:sp>
      <p:sp>
        <p:nvSpPr>
          <p:cNvPr id="92" name="Rounded Rectangular Callout 91">
            <a:extLst>
              <a:ext uri="{FF2B5EF4-FFF2-40B4-BE49-F238E27FC236}">
                <a16:creationId xmlns:a16="http://schemas.microsoft.com/office/drawing/2014/main" id="{B8500101-A286-1541-9FB2-5B1246014A54}"/>
              </a:ext>
            </a:extLst>
          </p:cNvPr>
          <p:cNvSpPr/>
          <p:nvPr/>
        </p:nvSpPr>
        <p:spPr>
          <a:xfrm>
            <a:off x="9310146" y="5645823"/>
            <a:ext cx="2711090" cy="1074229"/>
          </a:xfrm>
          <a:prstGeom prst="wedgeRoundRectCallout">
            <a:avLst>
              <a:gd name="adj1" fmla="val -60100"/>
              <a:gd name="adj2" fmla="val -7018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Many ILP Optimizations have proven good results in improving IPC</a:t>
            </a:r>
          </a:p>
        </p:txBody>
      </p:sp>
    </p:spTree>
    <p:extLst>
      <p:ext uri="{BB962C8B-B14F-4D97-AF65-F5344CB8AC3E}">
        <p14:creationId xmlns:p14="http://schemas.microsoft.com/office/powerpoint/2010/main" val="129725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1" grpId="0" animBg="1"/>
      <p:bldP spid="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C533-156F-EE4F-929F-318DC911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</a:t>
            </a:r>
            <a:r>
              <a:rPr lang="en-US" u="sng" dirty="0">
                <a:solidFill>
                  <a:srgbClr val="C00000"/>
                </a:solidFill>
              </a:rPr>
              <a:t>CODELET</a:t>
            </a:r>
            <a:r>
              <a:rPr lang="en-US" dirty="0"/>
              <a:t> Program Execution Model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DCAF047-370B-CF48-9676-709B567BFBCD}"/>
              </a:ext>
            </a:extLst>
          </p:cNvPr>
          <p:cNvSpPr/>
          <p:nvPr/>
        </p:nvSpPr>
        <p:spPr>
          <a:xfrm>
            <a:off x="1239893" y="1737509"/>
            <a:ext cx="9395867" cy="38307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t"/>
          <a:lstStyle/>
          <a:p>
            <a:pPr algn="ctr"/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6ACAC6-EE4B-AD4B-914E-1705D0329957}"/>
              </a:ext>
            </a:extLst>
          </p:cNvPr>
          <p:cNvSpPr/>
          <p:nvPr/>
        </p:nvSpPr>
        <p:spPr>
          <a:xfrm>
            <a:off x="4583699" y="2285409"/>
            <a:ext cx="2467840" cy="940325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FFA51E-D11F-904C-872B-CFF0A2A05CD6}"/>
              </a:ext>
            </a:extLst>
          </p:cNvPr>
          <p:cNvSpPr/>
          <p:nvPr/>
        </p:nvSpPr>
        <p:spPr>
          <a:xfrm>
            <a:off x="4563548" y="3637710"/>
            <a:ext cx="2508145" cy="1432227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CODELET EXECUTION UNIT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364063-A15F-6A40-BB07-D379F656B280}"/>
              </a:ext>
            </a:extLst>
          </p:cNvPr>
          <p:cNvSpPr/>
          <p:nvPr/>
        </p:nvSpPr>
        <p:spPr>
          <a:xfrm>
            <a:off x="9181096" y="2342989"/>
            <a:ext cx="1200514" cy="26686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Write Back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SYNC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C054D5-395B-AC4D-850A-82FEE7A5E558}"/>
              </a:ext>
            </a:extLst>
          </p:cNvPr>
          <p:cNvSpPr/>
          <p:nvPr/>
        </p:nvSpPr>
        <p:spPr>
          <a:xfrm>
            <a:off x="7377292" y="2342989"/>
            <a:ext cx="1509406" cy="2668646"/>
          </a:xfrm>
          <a:prstGeom prst="rect">
            <a:avLst/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Memory Access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8323DEF-60B1-0149-9A96-A3F416F9CDF4}"/>
              </a:ext>
            </a:extLst>
          </p:cNvPr>
          <p:cNvSpPr/>
          <p:nvPr/>
        </p:nvSpPr>
        <p:spPr>
          <a:xfrm>
            <a:off x="1398160" y="2285409"/>
            <a:ext cx="2839635" cy="2426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Scheduling Unit</a:t>
            </a:r>
            <a:endParaRPr lang="en-US" sz="14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00E961-DF9C-6548-A81D-5ECC40AFBD50}"/>
              </a:ext>
            </a:extLst>
          </p:cNvPr>
          <p:cNvSpPr/>
          <p:nvPr/>
        </p:nvSpPr>
        <p:spPr>
          <a:xfrm>
            <a:off x="1506029" y="2898914"/>
            <a:ext cx="1063499" cy="16405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FETCH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36051F-0F55-3B44-B3D4-3A6B85E29517}"/>
              </a:ext>
            </a:extLst>
          </p:cNvPr>
          <p:cNvSpPr/>
          <p:nvPr/>
        </p:nvSpPr>
        <p:spPr>
          <a:xfrm>
            <a:off x="2844725" y="2898914"/>
            <a:ext cx="1286835" cy="16405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DECODE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85DAE8F6-6743-D340-B9C2-5186F0ACE38A}"/>
              </a:ext>
            </a:extLst>
          </p:cNvPr>
          <p:cNvCxnSpPr>
            <a:cxnSpLocks/>
            <a:stCxn id="56" idx="3"/>
            <a:endCxn id="53" idx="0"/>
          </p:cNvCxnSpPr>
          <p:nvPr/>
        </p:nvCxnSpPr>
        <p:spPr>
          <a:xfrm flipV="1">
            <a:off x="4131562" y="2342989"/>
            <a:ext cx="4000435" cy="1376218"/>
          </a:xfrm>
          <a:prstGeom prst="bentConnector4">
            <a:avLst>
              <a:gd name="adj1" fmla="val 4639"/>
              <a:gd name="adj2" fmla="val 11937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0F3BD25-1CA4-C54B-8631-5ABA756CB5C4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8886698" y="3677310"/>
            <a:ext cx="294400" cy="1481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CFECC7B3-D320-E34A-B884-521E15CF9FCC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2569529" y="3719205"/>
            <a:ext cx="275198" cy="1481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787B780-1B79-8441-9DC8-C7D84315BE15}"/>
              </a:ext>
            </a:extLst>
          </p:cNvPr>
          <p:cNvSpPr/>
          <p:nvPr/>
        </p:nvSpPr>
        <p:spPr>
          <a:xfrm>
            <a:off x="1398160" y="4934320"/>
            <a:ext cx="1831545" cy="520280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Inst Mem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840CDB6-1BE4-6945-ACF7-CC07121489E8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rot="16200000" flipV="1">
            <a:off x="1978442" y="4598831"/>
            <a:ext cx="394823" cy="276152"/>
          </a:xfrm>
          <a:prstGeom prst="bentConnector3">
            <a:avLst>
              <a:gd name="adj1" fmla="val 50001"/>
            </a:avLst>
          </a:prstGeom>
          <a:ln w="254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D9C7D0-A591-E048-99CC-A12BCF5AE9E3}"/>
              </a:ext>
            </a:extLst>
          </p:cNvPr>
          <p:cNvCxnSpPr>
            <a:cxnSpLocks/>
            <a:stCxn id="56" idx="3"/>
            <a:endCxn id="51" idx="1"/>
          </p:cNvCxnSpPr>
          <p:nvPr/>
        </p:nvCxnSpPr>
        <p:spPr>
          <a:xfrm>
            <a:off x="4131562" y="3719205"/>
            <a:ext cx="431987" cy="634616"/>
          </a:xfrm>
          <a:prstGeom prst="bentConnector3">
            <a:avLst>
              <a:gd name="adj1" fmla="val 422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DFD759E6-2BDC-0148-ADD4-22A961C153E2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 flipV="1">
            <a:off x="4131562" y="2755573"/>
            <a:ext cx="452139" cy="963632"/>
          </a:xfrm>
          <a:prstGeom prst="bentConnector3">
            <a:avLst>
              <a:gd name="adj1" fmla="val 4033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B993C64-7558-7341-94B8-4A9C8F2A3CA4}"/>
              </a:ext>
            </a:extLst>
          </p:cNvPr>
          <p:cNvCxnSpPr>
            <a:cxnSpLocks/>
            <a:stCxn id="51" idx="0"/>
            <a:endCxn id="50" idx="2"/>
          </p:cNvCxnSpPr>
          <p:nvPr/>
        </p:nvCxnSpPr>
        <p:spPr>
          <a:xfrm rot="16200000" flipV="1">
            <a:off x="5611633" y="3431721"/>
            <a:ext cx="411973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F5DEC3A-4493-4B47-BF51-E32CD7A4E7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26689" y="3431721"/>
            <a:ext cx="411973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B705EF0E-ED5F-D74A-A0CD-4E6C8ABF13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96577" y="3431721"/>
            <a:ext cx="411973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AE761A2-4E33-1641-AE35-2D3BDDBDFBA0}"/>
              </a:ext>
            </a:extLst>
          </p:cNvPr>
          <p:cNvCxnSpPr>
            <a:cxnSpLocks/>
            <a:stCxn id="51" idx="2"/>
            <a:endCxn id="52" idx="2"/>
          </p:cNvCxnSpPr>
          <p:nvPr/>
        </p:nvCxnSpPr>
        <p:spPr>
          <a:xfrm rot="5400000" flipH="1" flipV="1">
            <a:off x="7770338" y="3058919"/>
            <a:ext cx="58302" cy="3963731"/>
          </a:xfrm>
          <a:prstGeom prst="bentConnector3">
            <a:avLst>
              <a:gd name="adj1" fmla="val -45741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4E207F0F-BD3C-9F4D-B09C-595E55B0D96D}"/>
              </a:ext>
            </a:extLst>
          </p:cNvPr>
          <p:cNvCxnSpPr>
            <a:cxnSpLocks/>
            <a:stCxn id="52" idx="0"/>
            <a:endCxn id="54" idx="0"/>
          </p:cNvCxnSpPr>
          <p:nvPr/>
        </p:nvCxnSpPr>
        <p:spPr>
          <a:xfrm rot="16200000" flipV="1">
            <a:off x="6270878" y="-1167491"/>
            <a:ext cx="57580" cy="6963377"/>
          </a:xfrm>
          <a:prstGeom prst="bentConnector3">
            <a:avLst>
              <a:gd name="adj1" fmla="val 73157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73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5D61-E960-3943-B9EA-AF30BC8C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Codelet</a:t>
            </a:r>
            <a:r>
              <a:rPr lang="en-US" dirty="0"/>
              <a:t>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205A-CD91-2048-8D8C-C73EA3981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833" y="1903726"/>
            <a:ext cx="7591128" cy="4766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Similar to ISA instructions:</a:t>
            </a:r>
          </a:p>
          <a:p>
            <a:r>
              <a:rPr lang="en-US" sz="2400" dirty="0"/>
              <a:t>well defined in terms of resources.</a:t>
            </a:r>
          </a:p>
          <a:p>
            <a:pPr lvl="1"/>
            <a:r>
              <a:rPr lang="en-US" sz="2000" dirty="0"/>
              <a:t>Required memory</a:t>
            </a:r>
          </a:p>
          <a:p>
            <a:pPr lvl="1"/>
            <a:r>
              <a:rPr lang="en-US" sz="2000" dirty="0"/>
              <a:t>Computational complexity</a:t>
            </a:r>
          </a:p>
          <a:p>
            <a:r>
              <a:rPr lang="en-US" sz="2400" dirty="0"/>
              <a:t>Atomic Execution</a:t>
            </a:r>
          </a:p>
          <a:p>
            <a:r>
              <a:rPr lang="en-US" sz="2400" dirty="0"/>
              <a:t>executed when required resources are available</a:t>
            </a:r>
          </a:p>
          <a:p>
            <a:pPr lvl="1"/>
            <a:r>
              <a:rPr lang="en-US" sz="2000" dirty="0"/>
              <a:t>Data dependencies</a:t>
            </a:r>
          </a:p>
          <a:p>
            <a:pPr lvl="1"/>
            <a:r>
              <a:rPr lang="en-US" sz="2000" dirty="0"/>
              <a:t>Structural dependencies</a:t>
            </a:r>
          </a:p>
          <a:p>
            <a:r>
              <a:rPr lang="en-US" sz="2400" dirty="0"/>
              <a:t>NON-PREEMPTIVE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6584A-88CE-4A45-BEDF-6AC9AE1B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1D831D-2B85-1B48-A7CE-B22B8E4C173F}"/>
              </a:ext>
            </a:extLst>
          </p:cNvPr>
          <p:cNvSpPr/>
          <p:nvPr/>
        </p:nvSpPr>
        <p:spPr>
          <a:xfrm>
            <a:off x="7822992" y="2415767"/>
            <a:ext cx="3245481" cy="3245481"/>
          </a:xfrm>
          <a:prstGeom prst="ellipse">
            <a:avLst/>
          </a:prstGeom>
          <a:solidFill>
            <a:srgbClr val="00B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1069A7-3FEC-0A48-A1D2-76DE5349DEA9}"/>
              </a:ext>
            </a:extLst>
          </p:cNvPr>
          <p:cNvGrpSpPr/>
          <p:nvPr/>
        </p:nvGrpSpPr>
        <p:grpSpPr>
          <a:xfrm>
            <a:off x="8346930" y="3286540"/>
            <a:ext cx="2172968" cy="1522114"/>
            <a:chOff x="8346930" y="3130932"/>
            <a:chExt cx="2172968" cy="183332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8EDD73-45E3-9148-A066-8839DCEFDAB1}"/>
                </a:ext>
              </a:extLst>
            </p:cNvPr>
            <p:cNvCxnSpPr>
              <a:cxnSpLocks/>
            </p:cNvCxnSpPr>
            <p:nvPr/>
          </p:nvCxnSpPr>
          <p:spPr>
            <a:xfrm>
              <a:off x="8346930" y="3130932"/>
              <a:ext cx="217296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1526D08-370F-8C45-A2F9-861910564822}"/>
                </a:ext>
              </a:extLst>
            </p:cNvPr>
            <p:cNvCxnSpPr>
              <a:cxnSpLocks/>
            </p:cNvCxnSpPr>
            <p:nvPr/>
          </p:nvCxnSpPr>
          <p:spPr>
            <a:xfrm>
              <a:off x="8346930" y="3464542"/>
              <a:ext cx="217296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CD2D5C8-DFBB-3942-9D71-A349204AEF7F}"/>
                </a:ext>
              </a:extLst>
            </p:cNvPr>
            <p:cNvCxnSpPr>
              <a:cxnSpLocks/>
            </p:cNvCxnSpPr>
            <p:nvPr/>
          </p:nvCxnSpPr>
          <p:spPr>
            <a:xfrm>
              <a:off x="8346930" y="3853361"/>
              <a:ext cx="217296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8AFCEA-9934-594E-9DD6-EF5F604972A8}"/>
                </a:ext>
              </a:extLst>
            </p:cNvPr>
            <p:cNvCxnSpPr>
              <a:cxnSpLocks/>
            </p:cNvCxnSpPr>
            <p:nvPr/>
          </p:nvCxnSpPr>
          <p:spPr>
            <a:xfrm>
              <a:off x="8346930" y="4241833"/>
              <a:ext cx="217296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8AD36E9-7392-0748-9058-85252DB60A05}"/>
                </a:ext>
              </a:extLst>
            </p:cNvPr>
            <p:cNvCxnSpPr>
              <a:cxnSpLocks/>
            </p:cNvCxnSpPr>
            <p:nvPr/>
          </p:nvCxnSpPr>
          <p:spPr>
            <a:xfrm>
              <a:off x="8346930" y="4575443"/>
              <a:ext cx="217296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764750-C888-1043-8413-4595FD849678}"/>
                </a:ext>
              </a:extLst>
            </p:cNvPr>
            <p:cNvCxnSpPr>
              <a:cxnSpLocks/>
            </p:cNvCxnSpPr>
            <p:nvPr/>
          </p:nvCxnSpPr>
          <p:spPr>
            <a:xfrm>
              <a:off x="8346930" y="4964261"/>
              <a:ext cx="217296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F44F43-3AD4-8A44-8832-9C97B356B0B4}"/>
              </a:ext>
            </a:extLst>
          </p:cNvPr>
          <p:cNvCxnSpPr>
            <a:cxnSpLocks/>
          </p:cNvCxnSpPr>
          <p:nvPr/>
        </p:nvCxnSpPr>
        <p:spPr>
          <a:xfrm flipH="1">
            <a:off x="10447827" y="1555555"/>
            <a:ext cx="594142" cy="11405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9EC404-7148-194F-AAC0-FC6CEBC40987}"/>
              </a:ext>
            </a:extLst>
          </p:cNvPr>
          <p:cNvCxnSpPr>
            <a:cxnSpLocks/>
          </p:cNvCxnSpPr>
          <p:nvPr/>
        </p:nvCxnSpPr>
        <p:spPr>
          <a:xfrm>
            <a:off x="7896775" y="1534323"/>
            <a:ext cx="594142" cy="11405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22AE0E-E977-FA4B-A286-FE12298912FA}"/>
              </a:ext>
            </a:extLst>
          </p:cNvPr>
          <p:cNvCxnSpPr>
            <a:cxnSpLocks/>
          </p:cNvCxnSpPr>
          <p:nvPr/>
        </p:nvCxnSpPr>
        <p:spPr>
          <a:xfrm>
            <a:off x="9433414" y="5694950"/>
            <a:ext cx="0" cy="9429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63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C533-156F-EE4F-929F-318DC911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</a:t>
            </a:r>
            <a:r>
              <a:rPr lang="en-US" u="sng" dirty="0">
                <a:solidFill>
                  <a:srgbClr val="C00000"/>
                </a:solidFill>
              </a:rPr>
              <a:t>CODELET</a:t>
            </a:r>
            <a:r>
              <a:rPr lang="en-US" dirty="0"/>
              <a:t> Program Execution Model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DCAF047-370B-CF48-9676-709B567BFBCD}"/>
              </a:ext>
            </a:extLst>
          </p:cNvPr>
          <p:cNvSpPr/>
          <p:nvPr/>
        </p:nvSpPr>
        <p:spPr>
          <a:xfrm>
            <a:off x="1239893" y="1737509"/>
            <a:ext cx="9395867" cy="38307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t"/>
          <a:lstStyle/>
          <a:p>
            <a:pPr algn="ctr"/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6ACAC6-EE4B-AD4B-914E-1705D0329957}"/>
              </a:ext>
            </a:extLst>
          </p:cNvPr>
          <p:cNvSpPr/>
          <p:nvPr/>
        </p:nvSpPr>
        <p:spPr>
          <a:xfrm>
            <a:off x="4583699" y="2285409"/>
            <a:ext cx="2467840" cy="940325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FFA51E-D11F-904C-872B-CFF0A2A05CD6}"/>
              </a:ext>
            </a:extLst>
          </p:cNvPr>
          <p:cNvSpPr/>
          <p:nvPr/>
        </p:nvSpPr>
        <p:spPr>
          <a:xfrm>
            <a:off x="4563548" y="3637710"/>
            <a:ext cx="2508145" cy="1432227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CODELET EXECUTION UNIT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364063-A15F-6A40-BB07-D379F656B280}"/>
              </a:ext>
            </a:extLst>
          </p:cNvPr>
          <p:cNvSpPr/>
          <p:nvPr/>
        </p:nvSpPr>
        <p:spPr>
          <a:xfrm>
            <a:off x="9181096" y="2342989"/>
            <a:ext cx="1200514" cy="26686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Write Back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SYNC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C054D5-395B-AC4D-850A-82FEE7A5E558}"/>
              </a:ext>
            </a:extLst>
          </p:cNvPr>
          <p:cNvSpPr/>
          <p:nvPr/>
        </p:nvSpPr>
        <p:spPr>
          <a:xfrm>
            <a:off x="7377292" y="2342989"/>
            <a:ext cx="1509406" cy="2668646"/>
          </a:xfrm>
          <a:prstGeom prst="rect">
            <a:avLst/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Memory Access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8323DEF-60B1-0149-9A96-A3F416F9CDF4}"/>
              </a:ext>
            </a:extLst>
          </p:cNvPr>
          <p:cNvSpPr/>
          <p:nvPr/>
        </p:nvSpPr>
        <p:spPr>
          <a:xfrm>
            <a:off x="1398160" y="2285409"/>
            <a:ext cx="2839635" cy="2426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Scheduling Unit</a:t>
            </a:r>
            <a:endParaRPr lang="en-US" sz="14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00E961-DF9C-6548-A81D-5ECC40AFBD50}"/>
              </a:ext>
            </a:extLst>
          </p:cNvPr>
          <p:cNvSpPr/>
          <p:nvPr/>
        </p:nvSpPr>
        <p:spPr>
          <a:xfrm>
            <a:off x="1506029" y="2898914"/>
            <a:ext cx="1063499" cy="16405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FETCH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36051F-0F55-3B44-B3D4-3A6B85E29517}"/>
              </a:ext>
            </a:extLst>
          </p:cNvPr>
          <p:cNvSpPr/>
          <p:nvPr/>
        </p:nvSpPr>
        <p:spPr>
          <a:xfrm>
            <a:off x="2844725" y="2898914"/>
            <a:ext cx="1286835" cy="16405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DECODE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85DAE8F6-6743-D340-B9C2-5186F0ACE38A}"/>
              </a:ext>
            </a:extLst>
          </p:cNvPr>
          <p:cNvCxnSpPr>
            <a:cxnSpLocks/>
            <a:stCxn id="56" idx="3"/>
            <a:endCxn id="53" idx="0"/>
          </p:cNvCxnSpPr>
          <p:nvPr/>
        </p:nvCxnSpPr>
        <p:spPr>
          <a:xfrm flipV="1">
            <a:off x="4131562" y="2342989"/>
            <a:ext cx="4000435" cy="1376218"/>
          </a:xfrm>
          <a:prstGeom prst="bentConnector4">
            <a:avLst>
              <a:gd name="adj1" fmla="val 4639"/>
              <a:gd name="adj2" fmla="val 11937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0F3BD25-1CA4-C54B-8631-5ABA756CB5C4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8886698" y="3677310"/>
            <a:ext cx="294400" cy="1481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CFECC7B3-D320-E34A-B884-521E15CF9FCC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2569529" y="3719205"/>
            <a:ext cx="275198" cy="1481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787B780-1B79-8441-9DC8-C7D84315BE15}"/>
              </a:ext>
            </a:extLst>
          </p:cNvPr>
          <p:cNvSpPr/>
          <p:nvPr/>
        </p:nvSpPr>
        <p:spPr>
          <a:xfrm>
            <a:off x="1398160" y="4934320"/>
            <a:ext cx="1831545" cy="520280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Inst Mem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840CDB6-1BE4-6945-ACF7-CC07121489E8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rot="16200000" flipV="1">
            <a:off x="1978442" y="4598831"/>
            <a:ext cx="394823" cy="276152"/>
          </a:xfrm>
          <a:prstGeom prst="bentConnector3">
            <a:avLst>
              <a:gd name="adj1" fmla="val 50001"/>
            </a:avLst>
          </a:prstGeom>
          <a:ln w="254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D9C7D0-A591-E048-99CC-A12BCF5AE9E3}"/>
              </a:ext>
            </a:extLst>
          </p:cNvPr>
          <p:cNvCxnSpPr>
            <a:cxnSpLocks/>
            <a:stCxn id="56" idx="3"/>
            <a:endCxn id="51" idx="1"/>
          </p:cNvCxnSpPr>
          <p:nvPr/>
        </p:nvCxnSpPr>
        <p:spPr>
          <a:xfrm>
            <a:off x="4131562" y="3719205"/>
            <a:ext cx="431987" cy="634616"/>
          </a:xfrm>
          <a:prstGeom prst="bentConnector3">
            <a:avLst>
              <a:gd name="adj1" fmla="val 422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DFD759E6-2BDC-0148-ADD4-22A961C153E2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 flipV="1">
            <a:off x="4131562" y="2755573"/>
            <a:ext cx="452139" cy="963632"/>
          </a:xfrm>
          <a:prstGeom prst="bentConnector3">
            <a:avLst>
              <a:gd name="adj1" fmla="val 4033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B993C64-7558-7341-94B8-4A9C8F2A3CA4}"/>
              </a:ext>
            </a:extLst>
          </p:cNvPr>
          <p:cNvCxnSpPr>
            <a:cxnSpLocks/>
            <a:stCxn id="51" idx="0"/>
            <a:endCxn id="50" idx="2"/>
          </p:cNvCxnSpPr>
          <p:nvPr/>
        </p:nvCxnSpPr>
        <p:spPr>
          <a:xfrm rot="16200000" flipV="1">
            <a:off x="5611633" y="3431721"/>
            <a:ext cx="411973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F5DEC3A-4493-4B47-BF51-E32CD7A4E7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26689" y="3431721"/>
            <a:ext cx="411973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B705EF0E-ED5F-D74A-A0CD-4E6C8ABF13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96577" y="3431721"/>
            <a:ext cx="411973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AE761A2-4E33-1641-AE35-2D3BDDBDFBA0}"/>
              </a:ext>
            </a:extLst>
          </p:cNvPr>
          <p:cNvCxnSpPr>
            <a:cxnSpLocks/>
            <a:stCxn id="51" idx="2"/>
            <a:endCxn id="52" idx="2"/>
          </p:cNvCxnSpPr>
          <p:nvPr/>
        </p:nvCxnSpPr>
        <p:spPr>
          <a:xfrm rot="5400000" flipH="1" flipV="1">
            <a:off x="7770338" y="3058919"/>
            <a:ext cx="58302" cy="3963731"/>
          </a:xfrm>
          <a:prstGeom prst="bentConnector3">
            <a:avLst>
              <a:gd name="adj1" fmla="val -45741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4E207F0F-BD3C-9F4D-B09C-595E55B0D96D}"/>
              </a:ext>
            </a:extLst>
          </p:cNvPr>
          <p:cNvCxnSpPr>
            <a:cxnSpLocks/>
            <a:stCxn id="52" idx="0"/>
            <a:endCxn id="54" idx="0"/>
          </p:cNvCxnSpPr>
          <p:nvPr/>
        </p:nvCxnSpPr>
        <p:spPr>
          <a:xfrm rot="16200000" flipV="1">
            <a:off x="6270878" y="-1167491"/>
            <a:ext cx="57580" cy="6963377"/>
          </a:xfrm>
          <a:prstGeom prst="bentConnector3">
            <a:avLst>
              <a:gd name="adj1" fmla="val 73157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5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C533-156F-EE4F-929F-318DC911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</a:t>
            </a:r>
            <a:r>
              <a:rPr lang="en-US" u="sng" dirty="0">
                <a:solidFill>
                  <a:srgbClr val="C00000"/>
                </a:solidFill>
              </a:rPr>
              <a:t>CODELET</a:t>
            </a:r>
            <a:r>
              <a:rPr lang="en-US" dirty="0"/>
              <a:t> Program Execution Model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DCAF047-370B-CF48-9676-709B567BFBCD}"/>
              </a:ext>
            </a:extLst>
          </p:cNvPr>
          <p:cNvSpPr/>
          <p:nvPr/>
        </p:nvSpPr>
        <p:spPr>
          <a:xfrm>
            <a:off x="1239893" y="1737509"/>
            <a:ext cx="9395867" cy="38307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t"/>
          <a:lstStyle/>
          <a:p>
            <a:pPr algn="ctr"/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6ACAC6-EE4B-AD4B-914E-1705D0329957}"/>
              </a:ext>
            </a:extLst>
          </p:cNvPr>
          <p:cNvSpPr/>
          <p:nvPr/>
        </p:nvSpPr>
        <p:spPr>
          <a:xfrm>
            <a:off x="4583699" y="2285409"/>
            <a:ext cx="2467840" cy="940325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FFA51E-D11F-904C-872B-CFF0A2A05CD6}"/>
              </a:ext>
            </a:extLst>
          </p:cNvPr>
          <p:cNvSpPr/>
          <p:nvPr/>
        </p:nvSpPr>
        <p:spPr>
          <a:xfrm>
            <a:off x="4563548" y="3637710"/>
            <a:ext cx="2508145" cy="1432227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CODELET EXECUTION UNIT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364063-A15F-6A40-BB07-D379F656B280}"/>
              </a:ext>
            </a:extLst>
          </p:cNvPr>
          <p:cNvSpPr/>
          <p:nvPr/>
        </p:nvSpPr>
        <p:spPr>
          <a:xfrm>
            <a:off x="9181096" y="2342989"/>
            <a:ext cx="1200514" cy="26686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Write Back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SYNC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C054D5-395B-AC4D-850A-82FEE7A5E558}"/>
              </a:ext>
            </a:extLst>
          </p:cNvPr>
          <p:cNvSpPr/>
          <p:nvPr/>
        </p:nvSpPr>
        <p:spPr>
          <a:xfrm>
            <a:off x="7377292" y="2342989"/>
            <a:ext cx="1509406" cy="2668646"/>
          </a:xfrm>
          <a:prstGeom prst="rect">
            <a:avLst/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Memory Access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8323DEF-60B1-0149-9A96-A3F416F9CDF4}"/>
              </a:ext>
            </a:extLst>
          </p:cNvPr>
          <p:cNvSpPr/>
          <p:nvPr/>
        </p:nvSpPr>
        <p:spPr>
          <a:xfrm>
            <a:off x="1398160" y="2285409"/>
            <a:ext cx="2839635" cy="2426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Scheduling Unit</a:t>
            </a:r>
            <a:endParaRPr lang="en-US" sz="14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00E961-DF9C-6548-A81D-5ECC40AFBD50}"/>
              </a:ext>
            </a:extLst>
          </p:cNvPr>
          <p:cNvSpPr/>
          <p:nvPr/>
        </p:nvSpPr>
        <p:spPr>
          <a:xfrm>
            <a:off x="1506029" y="2898914"/>
            <a:ext cx="1063499" cy="16405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FETCH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36051F-0F55-3B44-B3D4-3A6B85E29517}"/>
              </a:ext>
            </a:extLst>
          </p:cNvPr>
          <p:cNvSpPr/>
          <p:nvPr/>
        </p:nvSpPr>
        <p:spPr>
          <a:xfrm>
            <a:off x="2844725" y="2898914"/>
            <a:ext cx="1286835" cy="16405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DECODE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85DAE8F6-6743-D340-B9C2-5186F0ACE38A}"/>
              </a:ext>
            </a:extLst>
          </p:cNvPr>
          <p:cNvCxnSpPr>
            <a:cxnSpLocks/>
            <a:stCxn id="56" idx="3"/>
            <a:endCxn id="53" idx="0"/>
          </p:cNvCxnSpPr>
          <p:nvPr/>
        </p:nvCxnSpPr>
        <p:spPr>
          <a:xfrm flipV="1">
            <a:off x="4131562" y="2342989"/>
            <a:ext cx="4000435" cy="1376218"/>
          </a:xfrm>
          <a:prstGeom prst="bentConnector4">
            <a:avLst>
              <a:gd name="adj1" fmla="val 4639"/>
              <a:gd name="adj2" fmla="val 11937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0F3BD25-1CA4-C54B-8631-5ABA756CB5C4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8886698" y="3677310"/>
            <a:ext cx="294400" cy="1481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CFECC7B3-D320-E34A-B884-521E15CF9FCC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2569529" y="3719205"/>
            <a:ext cx="275198" cy="1481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787B780-1B79-8441-9DC8-C7D84315BE15}"/>
              </a:ext>
            </a:extLst>
          </p:cNvPr>
          <p:cNvSpPr/>
          <p:nvPr/>
        </p:nvSpPr>
        <p:spPr>
          <a:xfrm>
            <a:off x="1398160" y="4934320"/>
            <a:ext cx="1831545" cy="520280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Inst Mem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840CDB6-1BE4-6945-ACF7-CC07121489E8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rot="16200000" flipV="1">
            <a:off x="1978442" y="4598831"/>
            <a:ext cx="394823" cy="276152"/>
          </a:xfrm>
          <a:prstGeom prst="bentConnector3">
            <a:avLst>
              <a:gd name="adj1" fmla="val 50001"/>
            </a:avLst>
          </a:prstGeom>
          <a:ln w="254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D9C7D0-A591-E048-99CC-A12BCF5AE9E3}"/>
              </a:ext>
            </a:extLst>
          </p:cNvPr>
          <p:cNvCxnSpPr>
            <a:cxnSpLocks/>
            <a:stCxn id="56" idx="3"/>
            <a:endCxn id="51" idx="1"/>
          </p:cNvCxnSpPr>
          <p:nvPr/>
        </p:nvCxnSpPr>
        <p:spPr>
          <a:xfrm>
            <a:off x="4131562" y="3719205"/>
            <a:ext cx="431987" cy="634616"/>
          </a:xfrm>
          <a:prstGeom prst="bentConnector3">
            <a:avLst>
              <a:gd name="adj1" fmla="val 422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DFD759E6-2BDC-0148-ADD4-22A961C153E2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 flipV="1">
            <a:off x="4131562" y="2755573"/>
            <a:ext cx="452139" cy="963632"/>
          </a:xfrm>
          <a:prstGeom prst="bentConnector3">
            <a:avLst>
              <a:gd name="adj1" fmla="val 4033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B993C64-7558-7341-94B8-4A9C8F2A3CA4}"/>
              </a:ext>
            </a:extLst>
          </p:cNvPr>
          <p:cNvCxnSpPr>
            <a:cxnSpLocks/>
            <a:stCxn id="51" idx="0"/>
            <a:endCxn id="50" idx="2"/>
          </p:cNvCxnSpPr>
          <p:nvPr/>
        </p:nvCxnSpPr>
        <p:spPr>
          <a:xfrm rot="16200000" flipV="1">
            <a:off x="5611633" y="3431721"/>
            <a:ext cx="411973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F5DEC3A-4493-4B47-BF51-E32CD7A4E7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26689" y="3431721"/>
            <a:ext cx="411973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B705EF0E-ED5F-D74A-A0CD-4E6C8ABF13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96577" y="3431721"/>
            <a:ext cx="411973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AE761A2-4E33-1641-AE35-2D3BDDBDFBA0}"/>
              </a:ext>
            </a:extLst>
          </p:cNvPr>
          <p:cNvCxnSpPr>
            <a:cxnSpLocks/>
            <a:stCxn id="51" idx="2"/>
            <a:endCxn id="52" idx="2"/>
          </p:cNvCxnSpPr>
          <p:nvPr/>
        </p:nvCxnSpPr>
        <p:spPr>
          <a:xfrm rot="5400000" flipH="1" flipV="1">
            <a:off x="7770338" y="3058919"/>
            <a:ext cx="58302" cy="3963731"/>
          </a:xfrm>
          <a:prstGeom prst="bentConnector3">
            <a:avLst>
              <a:gd name="adj1" fmla="val -45741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4E207F0F-BD3C-9F4D-B09C-595E55B0D96D}"/>
              </a:ext>
            </a:extLst>
          </p:cNvPr>
          <p:cNvCxnSpPr>
            <a:cxnSpLocks/>
            <a:stCxn id="52" idx="0"/>
            <a:endCxn id="54" idx="0"/>
          </p:cNvCxnSpPr>
          <p:nvPr/>
        </p:nvCxnSpPr>
        <p:spPr>
          <a:xfrm rot="16200000" flipV="1">
            <a:off x="6270878" y="-1167491"/>
            <a:ext cx="57580" cy="6963377"/>
          </a:xfrm>
          <a:prstGeom prst="bentConnector3">
            <a:avLst>
              <a:gd name="adj1" fmla="val 73157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CBB7C2-C480-2F44-A3F9-5C80F7EC7D3F}"/>
              </a:ext>
            </a:extLst>
          </p:cNvPr>
          <p:cNvGrpSpPr/>
          <p:nvPr/>
        </p:nvGrpSpPr>
        <p:grpSpPr>
          <a:xfrm>
            <a:off x="933163" y="4846827"/>
            <a:ext cx="705672" cy="705672"/>
            <a:chOff x="2924910" y="2003872"/>
            <a:chExt cx="986154" cy="9861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816B27F-204D-824C-B83E-A590E6BF24AF}"/>
                </a:ext>
              </a:extLst>
            </p:cNvPr>
            <p:cNvSpPr/>
            <p:nvPr/>
          </p:nvSpPr>
          <p:spPr>
            <a:xfrm>
              <a:off x="2924910" y="2003872"/>
              <a:ext cx="986154" cy="9861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5795EC-2BB5-EF49-8DAD-2503BF5DFF6E}"/>
                </a:ext>
              </a:extLst>
            </p:cNvPr>
            <p:cNvCxnSpPr/>
            <p:nvPr/>
          </p:nvCxnSpPr>
          <p:spPr>
            <a:xfrm>
              <a:off x="3142056" y="2269039"/>
              <a:ext cx="545675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C2AF64-9DC5-384C-A54D-326B2F554F6B}"/>
                </a:ext>
              </a:extLst>
            </p:cNvPr>
            <p:cNvCxnSpPr/>
            <p:nvPr/>
          </p:nvCxnSpPr>
          <p:spPr>
            <a:xfrm>
              <a:off x="3142056" y="2352815"/>
              <a:ext cx="545675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7CC5FB-80F6-114E-8340-42338AD9D238}"/>
                </a:ext>
              </a:extLst>
            </p:cNvPr>
            <p:cNvCxnSpPr/>
            <p:nvPr/>
          </p:nvCxnSpPr>
          <p:spPr>
            <a:xfrm>
              <a:off x="3142056" y="2450455"/>
              <a:ext cx="545675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7649352-003B-9848-9C18-E44DF5E8C6D5}"/>
                </a:ext>
              </a:extLst>
            </p:cNvPr>
            <p:cNvCxnSpPr/>
            <p:nvPr/>
          </p:nvCxnSpPr>
          <p:spPr>
            <a:xfrm>
              <a:off x="3142056" y="2548008"/>
              <a:ext cx="545675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8B659E9-D799-8649-AF3B-37DF133081D7}"/>
                </a:ext>
              </a:extLst>
            </p:cNvPr>
            <p:cNvCxnSpPr/>
            <p:nvPr/>
          </p:nvCxnSpPr>
          <p:spPr>
            <a:xfrm>
              <a:off x="3142056" y="2631784"/>
              <a:ext cx="545675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8727C7-5953-CB41-927E-AD6C01493AD8}"/>
                </a:ext>
              </a:extLst>
            </p:cNvPr>
            <p:cNvCxnSpPr/>
            <p:nvPr/>
          </p:nvCxnSpPr>
          <p:spPr>
            <a:xfrm>
              <a:off x="3142056" y="2729424"/>
              <a:ext cx="545675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1C871A6E-DD17-4A4B-8C30-2AA0A651D70A}"/>
              </a:ext>
            </a:extLst>
          </p:cNvPr>
          <p:cNvSpPr/>
          <p:nvPr/>
        </p:nvSpPr>
        <p:spPr>
          <a:xfrm>
            <a:off x="5666891" y="3051472"/>
            <a:ext cx="357157" cy="3571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65B70F-66A2-B341-BE03-F299B73F28A3}"/>
              </a:ext>
            </a:extLst>
          </p:cNvPr>
          <p:cNvSpPr/>
          <p:nvPr/>
        </p:nvSpPr>
        <p:spPr>
          <a:xfrm>
            <a:off x="6377669" y="3046546"/>
            <a:ext cx="357157" cy="3571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4EA3C85-0FED-2645-A97D-A24FD4B61CBD}"/>
              </a:ext>
            </a:extLst>
          </p:cNvPr>
          <p:cNvSpPr/>
          <p:nvPr/>
        </p:nvSpPr>
        <p:spPr>
          <a:xfrm>
            <a:off x="4483626" y="3595041"/>
            <a:ext cx="705672" cy="7056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38700E-9174-7F4E-8712-C20891743C1A}"/>
              </a:ext>
            </a:extLst>
          </p:cNvPr>
          <p:cNvCxnSpPr/>
          <p:nvPr/>
        </p:nvCxnSpPr>
        <p:spPr>
          <a:xfrm>
            <a:off x="4639011" y="3784789"/>
            <a:ext cx="39047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E8878A-1E6F-034D-BB19-612DE6AF105D}"/>
              </a:ext>
            </a:extLst>
          </p:cNvPr>
          <p:cNvCxnSpPr/>
          <p:nvPr/>
        </p:nvCxnSpPr>
        <p:spPr>
          <a:xfrm>
            <a:off x="4639011" y="3844738"/>
            <a:ext cx="39047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3EA45E-C85D-A149-AB6E-819D89522E39}"/>
              </a:ext>
            </a:extLst>
          </p:cNvPr>
          <p:cNvCxnSpPr/>
          <p:nvPr/>
        </p:nvCxnSpPr>
        <p:spPr>
          <a:xfrm>
            <a:off x="4639011" y="3914607"/>
            <a:ext cx="39047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39FD3E-9697-F144-9546-F5CE2710C582}"/>
              </a:ext>
            </a:extLst>
          </p:cNvPr>
          <p:cNvCxnSpPr/>
          <p:nvPr/>
        </p:nvCxnSpPr>
        <p:spPr>
          <a:xfrm>
            <a:off x="4639011" y="3984414"/>
            <a:ext cx="39047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DE93B4-DC19-4444-A3CF-BA23A0FB6AE1}"/>
              </a:ext>
            </a:extLst>
          </p:cNvPr>
          <p:cNvCxnSpPr/>
          <p:nvPr/>
        </p:nvCxnSpPr>
        <p:spPr>
          <a:xfrm>
            <a:off x="4639011" y="4044362"/>
            <a:ext cx="39047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58477C5-C3B0-794E-A1BD-F49C4E4C0505}"/>
              </a:ext>
            </a:extLst>
          </p:cNvPr>
          <p:cNvCxnSpPr/>
          <p:nvPr/>
        </p:nvCxnSpPr>
        <p:spPr>
          <a:xfrm>
            <a:off x="4639011" y="4114231"/>
            <a:ext cx="39047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9C23286-9CF7-B949-B136-8B8472F40861}"/>
              </a:ext>
            </a:extLst>
          </p:cNvPr>
          <p:cNvSpPr/>
          <p:nvPr/>
        </p:nvSpPr>
        <p:spPr>
          <a:xfrm>
            <a:off x="5738843" y="4857996"/>
            <a:ext cx="357157" cy="3571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5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0.0651 -0.2157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-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72 -0.21366 L 0.18724 -0.21366 " pathEditMode="relative" ptsTypes="A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41 -0.21366 L 0.29127 -0.18241 " pathEditMode="relative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3EA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3EA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3EA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3EA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3EA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3EA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38 0.025 -0.00677 0.05023 -0.00156 0.06088 C 0.00352 0.07152 0.03099 0.06365 0.03099 0.06365 C 0.08347 0.06412 0.26368 0.07824 0.31316 0.06365 C 0.3625 0.0493 0.34519 0.01296 0.32774 -0.02315 " pathEditMode="relative" ptsTypes="AAAAA">
                                      <p:cBhvr>
                                        <p:cTn id="7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643 -0.02986 C 0.33099 -0.13704 0.33554 -0.24421 0.33528 -0.31088 C 0.33502 -0.37755 0.34453 -0.40579 0.32461 -0.43009 C 0.30481 -0.4544 0.26718 -0.45324 0.21614 -0.45695 C 0.1651 -0.46042 0.0569 -0.46713 0.01849 -0.45208 C -0.01993 -0.43727 -0.01706 -0.40232 -0.0142 -0.36736 " pathEditMode="relative" ptsTypes="AAAAAA">
                                      <p:cBhvr>
                                        <p:cTn id="8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71" grpId="0" animBg="1"/>
      <p:bldP spid="71" grpId="1" animBg="1"/>
      <p:bldP spid="71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C533-156F-EE4F-929F-318DC911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</a:t>
            </a:r>
            <a:r>
              <a:rPr lang="en-US" u="sng" dirty="0">
                <a:solidFill>
                  <a:srgbClr val="C00000"/>
                </a:solidFill>
              </a:rPr>
              <a:t>CODELET</a:t>
            </a:r>
            <a:r>
              <a:rPr lang="en-US" dirty="0"/>
              <a:t> Program Execution Model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DCAF047-370B-CF48-9676-709B567BFBCD}"/>
              </a:ext>
            </a:extLst>
          </p:cNvPr>
          <p:cNvSpPr/>
          <p:nvPr/>
        </p:nvSpPr>
        <p:spPr>
          <a:xfrm>
            <a:off x="1239893" y="1737509"/>
            <a:ext cx="9395867" cy="38307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t"/>
          <a:lstStyle/>
          <a:p>
            <a:pPr algn="ctr"/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6ACAC6-EE4B-AD4B-914E-1705D0329957}"/>
              </a:ext>
            </a:extLst>
          </p:cNvPr>
          <p:cNvSpPr/>
          <p:nvPr/>
        </p:nvSpPr>
        <p:spPr>
          <a:xfrm>
            <a:off x="4583699" y="2285409"/>
            <a:ext cx="2467840" cy="940325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FFA51E-D11F-904C-872B-CFF0A2A05CD6}"/>
              </a:ext>
            </a:extLst>
          </p:cNvPr>
          <p:cNvSpPr/>
          <p:nvPr/>
        </p:nvSpPr>
        <p:spPr>
          <a:xfrm>
            <a:off x="4563548" y="3637710"/>
            <a:ext cx="2508145" cy="1432227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CODELET EXECUTION UNIT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364063-A15F-6A40-BB07-D379F656B280}"/>
              </a:ext>
            </a:extLst>
          </p:cNvPr>
          <p:cNvSpPr/>
          <p:nvPr/>
        </p:nvSpPr>
        <p:spPr>
          <a:xfrm>
            <a:off x="9181096" y="2342989"/>
            <a:ext cx="1200514" cy="26686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Write Back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SYNC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C054D5-395B-AC4D-850A-82FEE7A5E558}"/>
              </a:ext>
            </a:extLst>
          </p:cNvPr>
          <p:cNvSpPr/>
          <p:nvPr/>
        </p:nvSpPr>
        <p:spPr>
          <a:xfrm>
            <a:off x="7377292" y="2342989"/>
            <a:ext cx="1509406" cy="2668646"/>
          </a:xfrm>
          <a:prstGeom prst="rect">
            <a:avLst/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Memory Access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8323DEF-60B1-0149-9A96-A3F416F9CDF4}"/>
              </a:ext>
            </a:extLst>
          </p:cNvPr>
          <p:cNvSpPr/>
          <p:nvPr/>
        </p:nvSpPr>
        <p:spPr>
          <a:xfrm>
            <a:off x="1398160" y="2285409"/>
            <a:ext cx="2839635" cy="2426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Scheduling Unit</a:t>
            </a:r>
            <a:endParaRPr lang="en-US" sz="14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00E961-DF9C-6548-A81D-5ECC40AFBD50}"/>
              </a:ext>
            </a:extLst>
          </p:cNvPr>
          <p:cNvSpPr/>
          <p:nvPr/>
        </p:nvSpPr>
        <p:spPr>
          <a:xfrm>
            <a:off x="1506029" y="2898914"/>
            <a:ext cx="1063499" cy="16405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FETCH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36051F-0F55-3B44-B3D4-3A6B85E29517}"/>
              </a:ext>
            </a:extLst>
          </p:cNvPr>
          <p:cNvSpPr/>
          <p:nvPr/>
        </p:nvSpPr>
        <p:spPr>
          <a:xfrm>
            <a:off x="2844725" y="2898914"/>
            <a:ext cx="1286835" cy="16405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DECODE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85DAE8F6-6743-D340-B9C2-5186F0ACE38A}"/>
              </a:ext>
            </a:extLst>
          </p:cNvPr>
          <p:cNvCxnSpPr>
            <a:cxnSpLocks/>
            <a:stCxn id="56" idx="3"/>
            <a:endCxn id="53" idx="0"/>
          </p:cNvCxnSpPr>
          <p:nvPr/>
        </p:nvCxnSpPr>
        <p:spPr>
          <a:xfrm flipV="1">
            <a:off x="4131562" y="2342989"/>
            <a:ext cx="4000435" cy="1376218"/>
          </a:xfrm>
          <a:prstGeom prst="bentConnector4">
            <a:avLst>
              <a:gd name="adj1" fmla="val 4639"/>
              <a:gd name="adj2" fmla="val 11937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0F3BD25-1CA4-C54B-8631-5ABA756CB5C4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8886698" y="3677310"/>
            <a:ext cx="294400" cy="1481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CFECC7B3-D320-E34A-B884-521E15CF9FCC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2569529" y="3719205"/>
            <a:ext cx="275198" cy="1481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787B780-1B79-8441-9DC8-C7D84315BE15}"/>
              </a:ext>
            </a:extLst>
          </p:cNvPr>
          <p:cNvSpPr/>
          <p:nvPr/>
        </p:nvSpPr>
        <p:spPr>
          <a:xfrm>
            <a:off x="1398160" y="4934320"/>
            <a:ext cx="1831545" cy="520280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Inst Mem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840CDB6-1BE4-6945-ACF7-CC07121489E8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rot="16200000" flipV="1">
            <a:off x="1978442" y="4598831"/>
            <a:ext cx="394823" cy="276152"/>
          </a:xfrm>
          <a:prstGeom prst="bentConnector3">
            <a:avLst>
              <a:gd name="adj1" fmla="val 50001"/>
            </a:avLst>
          </a:prstGeom>
          <a:ln w="254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D9C7D0-A591-E048-99CC-A12BCF5AE9E3}"/>
              </a:ext>
            </a:extLst>
          </p:cNvPr>
          <p:cNvCxnSpPr>
            <a:cxnSpLocks/>
            <a:stCxn id="56" idx="3"/>
            <a:endCxn id="51" idx="1"/>
          </p:cNvCxnSpPr>
          <p:nvPr/>
        </p:nvCxnSpPr>
        <p:spPr>
          <a:xfrm>
            <a:off x="4131562" y="3719205"/>
            <a:ext cx="431987" cy="634616"/>
          </a:xfrm>
          <a:prstGeom prst="bentConnector3">
            <a:avLst>
              <a:gd name="adj1" fmla="val 422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DFD759E6-2BDC-0148-ADD4-22A961C153E2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 flipV="1">
            <a:off x="4131562" y="2755573"/>
            <a:ext cx="452139" cy="963632"/>
          </a:xfrm>
          <a:prstGeom prst="bentConnector3">
            <a:avLst>
              <a:gd name="adj1" fmla="val 4033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B993C64-7558-7341-94B8-4A9C8F2A3CA4}"/>
              </a:ext>
            </a:extLst>
          </p:cNvPr>
          <p:cNvCxnSpPr>
            <a:cxnSpLocks/>
            <a:stCxn id="51" idx="0"/>
            <a:endCxn id="50" idx="2"/>
          </p:cNvCxnSpPr>
          <p:nvPr/>
        </p:nvCxnSpPr>
        <p:spPr>
          <a:xfrm rot="16200000" flipV="1">
            <a:off x="5611633" y="3431721"/>
            <a:ext cx="411973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F5DEC3A-4493-4B47-BF51-E32CD7A4E7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26689" y="3431721"/>
            <a:ext cx="411973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B705EF0E-ED5F-D74A-A0CD-4E6C8ABF13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96577" y="3431721"/>
            <a:ext cx="411973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AE761A2-4E33-1641-AE35-2D3BDDBDFBA0}"/>
              </a:ext>
            </a:extLst>
          </p:cNvPr>
          <p:cNvCxnSpPr>
            <a:cxnSpLocks/>
            <a:stCxn id="51" idx="2"/>
            <a:endCxn id="52" idx="2"/>
          </p:cNvCxnSpPr>
          <p:nvPr/>
        </p:nvCxnSpPr>
        <p:spPr>
          <a:xfrm rot="5400000" flipH="1" flipV="1">
            <a:off x="7770338" y="3058919"/>
            <a:ext cx="58302" cy="3963731"/>
          </a:xfrm>
          <a:prstGeom prst="bentConnector3">
            <a:avLst>
              <a:gd name="adj1" fmla="val -45741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4E207F0F-BD3C-9F4D-B09C-595E55B0D96D}"/>
              </a:ext>
            </a:extLst>
          </p:cNvPr>
          <p:cNvCxnSpPr>
            <a:cxnSpLocks/>
            <a:stCxn id="52" idx="0"/>
            <a:endCxn id="54" idx="0"/>
          </p:cNvCxnSpPr>
          <p:nvPr/>
        </p:nvCxnSpPr>
        <p:spPr>
          <a:xfrm rot="16200000" flipV="1">
            <a:off x="6270878" y="-1167491"/>
            <a:ext cx="57580" cy="6963377"/>
          </a:xfrm>
          <a:prstGeom prst="bentConnector3">
            <a:avLst>
              <a:gd name="adj1" fmla="val 73157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60D83D29-E7A8-574C-ADDA-A9AE2D0CE517}"/>
              </a:ext>
            </a:extLst>
          </p:cNvPr>
          <p:cNvSpPr/>
          <p:nvPr/>
        </p:nvSpPr>
        <p:spPr>
          <a:xfrm>
            <a:off x="3761453" y="4458001"/>
            <a:ext cx="4147587" cy="2339552"/>
          </a:xfrm>
          <a:prstGeom prst="wedgeRectCallout">
            <a:avLst>
              <a:gd name="adj1" fmla="val -68582"/>
              <a:gd name="adj2" fmla="val -20146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In Order Description of a </a:t>
            </a:r>
            <a:r>
              <a:rPr lang="en-US" sz="2800" b="1" dirty="0" err="1">
                <a:solidFill>
                  <a:sysClr val="windowText" lastClr="000000"/>
                </a:solidFill>
              </a:rPr>
              <a:t>Codelet</a:t>
            </a:r>
            <a:r>
              <a:rPr lang="en-US" sz="2800" b="1" dirty="0">
                <a:solidFill>
                  <a:sysClr val="windowText" lastClr="000000"/>
                </a:solidFill>
              </a:rPr>
              <a:t> Program: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Data Dependencies: </a:t>
            </a:r>
            <a:r>
              <a:rPr lang="en-US" dirty="0">
                <a:solidFill>
                  <a:sysClr val="windowText" lastClr="000000"/>
                </a:solidFill>
              </a:rPr>
              <a:t>Registers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Structural Dependencies: </a:t>
            </a:r>
            <a:r>
              <a:rPr lang="en-US" dirty="0">
                <a:solidFill>
                  <a:sysClr val="windowText" lastClr="000000"/>
                </a:solidFill>
              </a:rPr>
              <a:t>Availability of </a:t>
            </a:r>
            <a:r>
              <a:rPr lang="en-US" dirty="0" err="1">
                <a:solidFill>
                  <a:sysClr val="windowText" lastClr="000000"/>
                </a:solidFill>
              </a:rPr>
              <a:t>Codelet</a:t>
            </a:r>
            <a:r>
              <a:rPr lang="en-US" dirty="0">
                <a:solidFill>
                  <a:sysClr val="windowText" lastClr="000000"/>
                </a:solidFill>
              </a:rPr>
              <a:t> Execution Units</a:t>
            </a:r>
          </a:p>
        </p:txBody>
      </p:sp>
    </p:spTree>
    <p:extLst>
      <p:ext uri="{BB962C8B-B14F-4D97-AF65-F5344CB8AC3E}">
        <p14:creationId xmlns:p14="http://schemas.microsoft.com/office/powerpoint/2010/main" val="275132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C533-156F-EE4F-929F-318DC911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</a:t>
            </a:r>
            <a:r>
              <a:rPr lang="en-US" u="sng" dirty="0">
                <a:solidFill>
                  <a:srgbClr val="C00000"/>
                </a:solidFill>
              </a:rPr>
              <a:t>CODELET</a:t>
            </a:r>
            <a:r>
              <a:rPr lang="en-US" dirty="0"/>
              <a:t> Program Execution Model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DCAF047-370B-CF48-9676-709B567BFBCD}"/>
              </a:ext>
            </a:extLst>
          </p:cNvPr>
          <p:cNvSpPr/>
          <p:nvPr/>
        </p:nvSpPr>
        <p:spPr>
          <a:xfrm>
            <a:off x="1239893" y="1737509"/>
            <a:ext cx="9395867" cy="38307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t"/>
          <a:lstStyle/>
          <a:p>
            <a:pPr algn="ctr"/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6ACAC6-EE4B-AD4B-914E-1705D0329957}"/>
              </a:ext>
            </a:extLst>
          </p:cNvPr>
          <p:cNvSpPr/>
          <p:nvPr/>
        </p:nvSpPr>
        <p:spPr>
          <a:xfrm>
            <a:off x="4583699" y="2285409"/>
            <a:ext cx="2467840" cy="940325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FFA51E-D11F-904C-872B-CFF0A2A05CD6}"/>
              </a:ext>
            </a:extLst>
          </p:cNvPr>
          <p:cNvSpPr/>
          <p:nvPr/>
        </p:nvSpPr>
        <p:spPr>
          <a:xfrm>
            <a:off x="4563548" y="3637710"/>
            <a:ext cx="2508145" cy="1432227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CODELET EXECUTION UNIT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364063-A15F-6A40-BB07-D379F656B280}"/>
              </a:ext>
            </a:extLst>
          </p:cNvPr>
          <p:cNvSpPr/>
          <p:nvPr/>
        </p:nvSpPr>
        <p:spPr>
          <a:xfrm>
            <a:off x="9181096" y="2342989"/>
            <a:ext cx="1200514" cy="26686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Write Back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SYNC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C054D5-395B-AC4D-850A-82FEE7A5E558}"/>
              </a:ext>
            </a:extLst>
          </p:cNvPr>
          <p:cNvSpPr/>
          <p:nvPr/>
        </p:nvSpPr>
        <p:spPr>
          <a:xfrm>
            <a:off x="7377292" y="2342989"/>
            <a:ext cx="1509406" cy="2668646"/>
          </a:xfrm>
          <a:prstGeom prst="rect">
            <a:avLst/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Memory Access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8323DEF-60B1-0149-9A96-A3F416F9CDF4}"/>
              </a:ext>
            </a:extLst>
          </p:cNvPr>
          <p:cNvSpPr/>
          <p:nvPr/>
        </p:nvSpPr>
        <p:spPr>
          <a:xfrm>
            <a:off x="1398160" y="2285409"/>
            <a:ext cx="2839635" cy="2426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Scheduling Unit</a:t>
            </a:r>
            <a:endParaRPr lang="en-US" sz="14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00E961-DF9C-6548-A81D-5ECC40AFBD50}"/>
              </a:ext>
            </a:extLst>
          </p:cNvPr>
          <p:cNvSpPr/>
          <p:nvPr/>
        </p:nvSpPr>
        <p:spPr>
          <a:xfrm>
            <a:off x="1506029" y="2898914"/>
            <a:ext cx="1063499" cy="16405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FETCH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36051F-0F55-3B44-B3D4-3A6B85E29517}"/>
              </a:ext>
            </a:extLst>
          </p:cNvPr>
          <p:cNvSpPr/>
          <p:nvPr/>
        </p:nvSpPr>
        <p:spPr>
          <a:xfrm>
            <a:off x="2844725" y="2898914"/>
            <a:ext cx="1286835" cy="16405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DECODE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85DAE8F6-6743-D340-B9C2-5186F0ACE38A}"/>
              </a:ext>
            </a:extLst>
          </p:cNvPr>
          <p:cNvCxnSpPr>
            <a:cxnSpLocks/>
            <a:stCxn id="56" idx="3"/>
            <a:endCxn id="53" idx="0"/>
          </p:cNvCxnSpPr>
          <p:nvPr/>
        </p:nvCxnSpPr>
        <p:spPr>
          <a:xfrm flipV="1">
            <a:off x="4131562" y="2342989"/>
            <a:ext cx="4000435" cy="1376218"/>
          </a:xfrm>
          <a:prstGeom prst="bentConnector4">
            <a:avLst>
              <a:gd name="adj1" fmla="val 4639"/>
              <a:gd name="adj2" fmla="val 11937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0F3BD25-1CA4-C54B-8631-5ABA756CB5C4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8886698" y="3677310"/>
            <a:ext cx="294400" cy="1481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CFECC7B3-D320-E34A-B884-521E15CF9FCC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2569529" y="3719205"/>
            <a:ext cx="275198" cy="1481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787B780-1B79-8441-9DC8-C7D84315BE15}"/>
              </a:ext>
            </a:extLst>
          </p:cNvPr>
          <p:cNvSpPr/>
          <p:nvPr/>
        </p:nvSpPr>
        <p:spPr>
          <a:xfrm>
            <a:off x="1398160" y="4934320"/>
            <a:ext cx="1831545" cy="520280"/>
          </a:xfrm>
          <a:prstGeom prst="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Inst Mem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840CDB6-1BE4-6945-ACF7-CC07121489E8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rot="16200000" flipV="1">
            <a:off x="1978442" y="4598831"/>
            <a:ext cx="394823" cy="276152"/>
          </a:xfrm>
          <a:prstGeom prst="bentConnector3">
            <a:avLst>
              <a:gd name="adj1" fmla="val 50001"/>
            </a:avLst>
          </a:prstGeom>
          <a:ln w="254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D9C7D0-A591-E048-99CC-A12BCF5AE9E3}"/>
              </a:ext>
            </a:extLst>
          </p:cNvPr>
          <p:cNvCxnSpPr>
            <a:cxnSpLocks/>
            <a:stCxn id="56" idx="3"/>
            <a:endCxn id="51" idx="1"/>
          </p:cNvCxnSpPr>
          <p:nvPr/>
        </p:nvCxnSpPr>
        <p:spPr>
          <a:xfrm>
            <a:off x="4131562" y="3719205"/>
            <a:ext cx="431987" cy="634616"/>
          </a:xfrm>
          <a:prstGeom prst="bentConnector3">
            <a:avLst>
              <a:gd name="adj1" fmla="val 422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DFD759E6-2BDC-0148-ADD4-22A961C153E2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 flipV="1">
            <a:off x="4131562" y="2755573"/>
            <a:ext cx="452139" cy="963632"/>
          </a:xfrm>
          <a:prstGeom prst="bentConnector3">
            <a:avLst>
              <a:gd name="adj1" fmla="val 4033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B993C64-7558-7341-94B8-4A9C8F2A3CA4}"/>
              </a:ext>
            </a:extLst>
          </p:cNvPr>
          <p:cNvCxnSpPr>
            <a:cxnSpLocks/>
            <a:stCxn id="51" idx="0"/>
            <a:endCxn id="50" idx="2"/>
          </p:cNvCxnSpPr>
          <p:nvPr/>
        </p:nvCxnSpPr>
        <p:spPr>
          <a:xfrm rot="16200000" flipV="1">
            <a:off x="5611633" y="3431721"/>
            <a:ext cx="411973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F5DEC3A-4493-4B47-BF51-E32CD7A4E7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26689" y="3431721"/>
            <a:ext cx="411973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B705EF0E-ED5F-D74A-A0CD-4E6C8ABF13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96577" y="3431721"/>
            <a:ext cx="411973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AE761A2-4E33-1641-AE35-2D3BDDBDFBA0}"/>
              </a:ext>
            </a:extLst>
          </p:cNvPr>
          <p:cNvCxnSpPr>
            <a:cxnSpLocks/>
            <a:stCxn id="51" idx="2"/>
            <a:endCxn id="52" idx="2"/>
          </p:cNvCxnSpPr>
          <p:nvPr/>
        </p:nvCxnSpPr>
        <p:spPr>
          <a:xfrm rot="5400000" flipH="1" flipV="1">
            <a:off x="7770338" y="3058919"/>
            <a:ext cx="58302" cy="3963731"/>
          </a:xfrm>
          <a:prstGeom prst="bentConnector3">
            <a:avLst>
              <a:gd name="adj1" fmla="val -45741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4E207F0F-BD3C-9F4D-B09C-595E55B0D96D}"/>
              </a:ext>
            </a:extLst>
          </p:cNvPr>
          <p:cNvCxnSpPr>
            <a:cxnSpLocks/>
            <a:stCxn id="52" idx="0"/>
            <a:endCxn id="54" idx="0"/>
          </p:cNvCxnSpPr>
          <p:nvPr/>
        </p:nvCxnSpPr>
        <p:spPr>
          <a:xfrm rot="16200000" flipV="1">
            <a:off x="6270878" y="-1167491"/>
            <a:ext cx="57580" cy="6963377"/>
          </a:xfrm>
          <a:prstGeom prst="bentConnector3">
            <a:avLst>
              <a:gd name="adj1" fmla="val 73157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60D83D29-E7A8-574C-ADDA-A9AE2D0CE517}"/>
              </a:ext>
            </a:extLst>
          </p:cNvPr>
          <p:cNvSpPr/>
          <p:nvPr/>
        </p:nvSpPr>
        <p:spPr>
          <a:xfrm>
            <a:off x="273240" y="4435316"/>
            <a:ext cx="4147587" cy="2339552"/>
          </a:xfrm>
          <a:prstGeom prst="wedgeRectCallout">
            <a:avLst>
              <a:gd name="adj1" fmla="val 61363"/>
              <a:gd name="adj2" fmla="val -75784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ysClr val="windowText" lastClr="000000"/>
                </a:solidFill>
              </a:rPr>
              <a:t>Codelets</a:t>
            </a:r>
            <a:r>
              <a:rPr lang="en-US" sz="2800" b="1" dirty="0">
                <a:solidFill>
                  <a:sysClr val="windowText" lastClr="000000"/>
                </a:solidFill>
              </a:rPr>
              <a:t> can be executed by Current Architectures (e.g. x86, ARM, RISC-V…)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4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{E3A7B7C4-E750-574D-855B-FA7A2BF472D1}tf10001073</Template>
  <TotalTime>2073</TotalTime>
  <Words>670</Words>
  <Application>Microsoft Macintosh PowerPoint</Application>
  <PresentationFormat>Widescreen</PresentationFormat>
  <Paragraphs>211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Droplet</vt:lpstr>
      <vt:lpstr>Sequential Codelet Model: A Summarized talk</vt:lpstr>
      <vt:lpstr>Sequential Codelet Model In a nutshell</vt:lpstr>
      <vt:lpstr>Sequential Program Execution Model</vt:lpstr>
      <vt:lpstr>Sequential CODELET Program Execution Model</vt:lpstr>
      <vt:lpstr>Codelet Definition</vt:lpstr>
      <vt:lpstr>Sequential CODELET Program Execution Model</vt:lpstr>
      <vt:lpstr>Sequential CODELET Program Execution Model</vt:lpstr>
      <vt:lpstr>Sequential CODELET Program Execution Model</vt:lpstr>
      <vt:lpstr>Sequential CODELET Program Execution Model</vt:lpstr>
      <vt:lpstr>Sequential CODELET Model  2 Levels Abstract Machine</vt:lpstr>
      <vt:lpstr>Sequential CODELET Model  2 Levels Abstract Machine</vt:lpstr>
      <vt:lpstr>Sequential CODELET Model  2 Levels Abstract Machine</vt:lpstr>
      <vt:lpstr>Sequential CODELET Model  MULTI-LEVEL Abstract Machine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Imperative Codelet Model: A sequential execution model for parallelism Brainstorming session</dc:title>
  <dc:creator>Monsalve Diaz, Jose</dc:creator>
  <cp:lastModifiedBy>Luisa Fernanda López</cp:lastModifiedBy>
  <cp:revision>82</cp:revision>
  <dcterms:created xsi:type="dcterms:W3CDTF">2019-04-03T16:03:35Z</dcterms:created>
  <dcterms:modified xsi:type="dcterms:W3CDTF">2019-08-06T20:59:53Z</dcterms:modified>
</cp:coreProperties>
</file>