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59" r:id="rId4"/>
    <p:sldId id="270" r:id="rId5"/>
    <p:sldId id="272" r:id="rId6"/>
    <p:sldId id="279" r:id="rId7"/>
    <p:sldId id="276" r:id="rId8"/>
    <p:sldId id="274" r:id="rId9"/>
    <p:sldId id="275" r:id="rId10"/>
    <p:sldId id="267" r:id="rId11"/>
    <p:sldId id="268" r:id="rId12"/>
    <p:sldId id="269" r:id="rId13"/>
    <p:sldId id="273" r:id="rId14"/>
    <p:sldId id="271" r:id="rId15"/>
    <p:sldId id="281" r:id="rId16"/>
    <p:sldId id="278" r:id="rId17"/>
    <p:sldId id="280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96" autoAdjust="0"/>
    <p:restoredTop sz="79087" autoAdjust="0"/>
  </p:normalViewPr>
  <p:slideViewPr>
    <p:cSldViewPr snapToGrid="0">
      <p:cViewPr varScale="1">
        <p:scale>
          <a:sx n="83" d="100"/>
          <a:sy n="83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84ABE-A938-46BE-B54B-13344E7E4506}" type="doc">
      <dgm:prSet loTypeId="urn:microsoft.com/office/officeart/2005/8/layout/hChevron3" loCatId="process" qsTypeId="urn:microsoft.com/office/officeart/2005/8/quickstyle/simple2" qsCatId="simple" csTypeId="urn:microsoft.com/office/officeart/2005/8/colors/accent1_4" csCatId="accent1" phldr="1"/>
      <dgm:spPr/>
    </dgm:pt>
    <dgm:pt modelId="{5B840C2B-6EDF-4F82-92D2-EDE322DD9970}">
      <dgm:prSet phldrT="[Text]" custT="1"/>
      <dgm:spPr/>
      <dgm:t>
        <a:bodyPr/>
        <a:lstStyle/>
        <a:p>
          <a:r>
            <a:rPr lang="en-US" sz="2800" dirty="0"/>
            <a:t>2013</a:t>
          </a:r>
        </a:p>
      </dgm:t>
    </dgm:pt>
    <dgm:pt modelId="{124072CF-8F08-4BBA-BB3B-B86ADA97DC8F}" type="parTrans" cxnId="{32370B08-A4F1-4437-803B-4462AC2EE801}">
      <dgm:prSet/>
      <dgm:spPr/>
      <dgm:t>
        <a:bodyPr/>
        <a:lstStyle/>
        <a:p>
          <a:endParaRPr lang="en-US" sz="2800"/>
        </a:p>
      </dgm:t>
    </dgm:pt>
    <dgm:pt modelId="{7200D08B-3EE4-4B98-87D2-60DDD128DFA0}" type="sibTrans" cxnId="{32370B08-A4F1-4437-803B-4462AC2EE801}">
      <dgm:prSet/>
      <dgm:spPr/>
      <dgm:t>
        <a:bodyPr/>
        <a:lstStyle/>
        <a:p>
          <a:endParaRPr lang="en-US" sz="2800"/>
        </a:p>
      </dgm:t>
    </dgm:pt>
    <dgm:pt modelId="{8C587BE5-155F-4C67-89B3-37379ACDD31D}">
      <dgm:prSet phldrT="[Text]" custT="1"/>
      <dgm:spPr/>
      <dgm:t>
        <a:bodyPr/>
        <a:lstStyle/>
        <a:p>
          <a:r>
            <a:rPr lang="en-US" sz="2800" dirty="0"/>
            <a:t>2014</a:t>
          </a:r>
        </a:p>
      </dgm:t>
    </dgm:pt>
    <dgm:pt modelId="{CCC36ED6-44EA-475F-9B2C-E73F816B37AD}" type="parTrans" cxnId="{A3B245E9-71DD-42C1-A65A-AB3C575C1585}">
      <dgm:prSet/>
      <dgm:spPr/>
      <dgm:t>
        <a:bodyPr/>
        <a:lstStyle/>
        <a:p>
          <a:endParaRPr lang="en-US" sz="2800"/>
        </a:p>
      </dgm:t>
    </dgm:pt>
    <dgm:pt modelId="{180DE9FA-DF4C-4D3B-931D-1BA476536A30}" type="sibTrans" cxnId="{A3B245E9-71DD-42C1-A65A-AB3C575C1585}">
      <dgm:prSet/>
      <dgm:spPr/>
      <dgm:t>
        <a:bodyPr/>
        <a:lstStyle/>
        <a:p>
          <a:endParaRPr lang="en-US" sz="2800"/>
        </a:p>
      </dgm:t>
    </dgm:pt>
    <dgm:pt modelId="{80461339-B871-4AE0-85B2-031A5F4085F1}">
      <dgm:prSet phldrT="[Text]" custT="1"/>
      <dgm:spPr/>
      <dgm:t>
        <a:bodyPr/>
        <a:lstStyle/>
        <a:p>
          <a:r>
            <a:rPr lang="en-US" sz="2800" dirty="0"/>
            <a:t>2015</a:t>
          </a:r>
        </a:p>
      </dgm:t>
    </dgm:pt>
    <dgm:pt modelId="{10909CCB-0F87-4AD9-A50F-17B3E668A428}" type="parTrans" cxnId="{0D15B3B5-5152-438D-9CDB-2AA50396331E}">
      <dgm:prSet/>
      <dgm:spPr/>
      <dgm:t>
        <a:bodyPr/>
        <a:lstStyle/>
        <a:p>
          <a:endParaRPr lang="en-US" sz="2800"/>
        </a:p>
      </dgm:t>
    </dgm:pt>
    <dgm:pt modelId="{15D9732A-D83D-44EA-8C58-F3C6C91C7195}" type="sibTrans" cxnId="{0D15B3B5-5152-438D-9CDB-2AA50396331E}">
      <dgm:prSet/>
      <dgm:spPr/>
      <dgm:t>
        <a:bodyPr/>
        <a:lstStyle/>
        <a:p>
          <a:endParaRPr lang="en-US" sz="2800"/>
        </a:p>
      </dgm:t>
    </dgm:pt>
    <dgm:pt modelId="{8E6788D3-2066-48F4-AC00-3F1F1E5838B6}">
      <dgm:prSet custT="1"/>
      <dgm:spPr/>
      <dgm:t>
        <a:bodyPr/>
        <a:lstStyle/>
        <a:p>
          <a:r>
            <a:rPr lang="en-US" sz="2800" dirty="0"/>
            <a:t>2016</a:t>
          </a:r>
        </a:p>
      </dgm:t>
    </dgm:pt>
    <dgm:pt modelId="{C18E9D4D-C45F-4C5D-BB29-CEF75D8E3445}" type="parTrans" cxnId="{2DE25C10-6918-4BA5-81DD-5DF05CE31D5D}">
      <dgm:prSet/>
      <dgm:spPr/>
      <dgm:t>
        <a:bodyPr/>
        <a:lstStyle/>
        <a:p>
          <a:endParaRPr lang="en-US" sz="2800"/>
        </a:p>
      </dgm:t>
    </dgm:pt>
    <dgm:pt modelId="{41C65736-5DB1-4B9F-9A72-ECC33A360D96}" type="sibTrans" cxnId="{2DE25C10-6918-4BA5-81DD-5DF05CE31D5D}">
      <dgm:prSet/>
      <dgm:spPr/>
      <dgm:t>
        <a:bodyPr/>
        <a:lstStyle/>
        <a:p>
          <a:endParaRPr lang="en-US" sz="2800"/>
        </a:p>
      </dgm:t>
    </dgm:pt>
    <dgm:pt modelId="{4110C08F-006B-473A-9836-5025B1664D96}">
      <dgm:prSet custT="1"/>
      <dgm:spPr/>
      <dgm:t>
        <a:bodyPr/>
        <a:lstStyle/>
        <a:p>
          <a:r>
            <a:rPr lang="en-US" sz="2800" dirty="0"/>
            <a:t>2017</a:t>
          </a:r>
        </a:p>
      </dgm:t>
    </dgm:pt>
    <dgm:pt modelId="{796C11A2-CB46-40AB-8982-3E7747291F38}" type="parTrans" cxnId="{E2F0515E-43C1-49F5-ABD6-A55C39561BAF}">
      <dgm:prSet/>
      <dgm:spPr/>
      <dgm:t>
        <a:bodyPr/>
        <a:lstStyle/>
        <a:p>
          <a:endParaRPr lang="en-US" sz="2800"/>
        </a:p>
      </dgm:t>
    </dgm:pt>
    <dgm:pt modelId="{53542084-309E-4E74-8925-57B0BD867A49}" type="sibTrans" cxnId="{E2F0515E-43C1-49F5-ABD6-A55C39561BAF}">
      <dgm:prSet/>
      <dgm:spPr/>
      <dgm:t>
        <a:bodyPr/>
        <a:lstStyle/>
        <a:p>
          <a:endParaRPr lang="en-US" sz="2800"/>
        </a:p>
      </dgm:t>
    </dgm:pt>
    <dgm:pt modelId="{E5701AE3-B7A6-4572-B730-57D487C57AF6}" type="pres">
      <dgm:prSet presAssocID="{06484ABE-A938-46BE-B54B-13344E7E4506}" presName="Name0" presStyleCnt="0">
        <dgm:presLayoutVars>
          <dgm:dir/>
          <dgm:resizeHandles val="exact"/>
        </dgm:presLayoutVars>
      </dgm:prSet>
      <dgm:spPr/>
    </dgm:pt>
    <dgm:pt modelId="{C293C8AC-35D6-4ECC-BC8B-C6907F5FC813}" type="pres">
      <dgm:prSet presAssocID="{5B840C2B-6EDF-4F82-92D2-EDE322DD9970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A84F9-5DFA-4B71-947A-F3E69599480E}" type="pres">
      <dgm:prSet presAssocID="{7200D08B-3EE4-4B98-87D2-60DDD128DFA0}" presName="parSpace" presStyleCnt="0"/>
      <dgm:spPr/>
    </dgm:pt>
    <dgm:pt modelId="{BDC6FC81-2123-47E9-BF05-7629617A67A4}" type="pres">
      <dgm:prSet presAssocID="{8C587BE5-155F-4C67-89B3-37379ACDD31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AA0E4-60DD-433F-9EB0-BE27875691C2}" type="pres">
      <dgm:prSet presAssocID="{180DE9FA-DF4C-4D3B-931D-1BA476536A30}" presName="parSpace" presStyleCnt="0"/>
      <dgm:spPr/>
    </dgm:pt>
    <dgm:pt modelId="{22D357F2-E759-4073-9477-3C9DE42874FD}" type="pres">
      <dgm:prSet presAssocID="{80461339-B871-4AE0-85B2-031A5F4085F1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E681B-491C-4B19-A2FF-D4B8B4EDE513}" type="pres">
      <dgm:prSet presAssocID="{15D9732A-D83D-44EA-8C58-F3C6C91C7195}" presName="parSpace" presStyleCnt="0"/>
      <dgm:spPr/>
    </dgm:pt>
    <dgm:pt modelId="{6E031361-DF70-40CB-913C-43CC2BD36E08}" type="pres">
      <dgm:prSet presAssocID="{8E6788D3-2066-48F4-AC00-3F1F1E5838B6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8D4E-D006-44B3-B7DF-2E675F1AB97C}" type="pres">
      <dgm:prSet presAssocID="{41C65736-5DB1-4B9F-9A72-ECC33A360D96}" presName="parSpace" presStyleCnt="0"/>
      <dgm:spPr/>
    </dgm:pt>
    <dgm:pt modelId="{F33DE52D-EF48-47E6-9156-A0CCD7446BF4}" type="pres">
      <dgm:prSet presAssocID="{4110C08F-006B-473A-9836-5025B1664D9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285EB4-1883-4997-AD4E-B2028E371631}" type="presOf" srcId="{8C587BE5-155F-4C67-89B3-37379ACDD31D}" destId="{BDC6FC81-2123-47E9-BF05-7629617A67A4}" srcOrd="0" destOrd="0" presId="urn:microsoft.com/office/officeart/2005/8/layout/hChevron3"/>
    <dgm:cxn modelId="{4A6EC7AE-B288-4646-9A30-B8E1E35AB78B}" type="presOf" srcId="{8E6788D3-2066-48F4-AC00-3F1F1E5838B6}" destId="{6E031361-DF70-40CB-913C-43CC2BD36E08}" srcOrd="0" destOrd="0" presId="urn:microsoft.com/office/officeart/2005/8/layout/hChevron3"/>
    <dgm:cxn modelId="{0D15B3B5-5152-438D-9CDB-2AA50396331E}" srcId="{06484ABE-A938-46BE-B54B-13344E7E4506}" destId="{80461339-B871-4AE0-85B2-031A5F4085F1}" srcOrd="2" destOrd="0" parTransId="{10909CCB-0F87-4AD9-A50F-17B3E668A428}" sibTransId="{15D9732A-D83D-44EA-8C58-F3C6C91C7195}"/>
    <dgm:cxn modelId="{A3B245E9-71DD-42C1-A65A-AB3C575C1585}" srcId="{06484ABE-A938-46BE-B54B-13344E7E4506}" destId="{8C587BE5-155F-4C67-89B3-37379ACDD31D}" srcOrd="1" destOrd="0" parTransId="{CCC36ED6-44EA-475F-9B2C-E73F816B37AD}" sibTransId="{180DE9FA-DF4C-4D3B-931D-1BA476536A30}"/>
    <dgm:cxn modelId="{4B3B0965-E039-4C40-A7A6-74B81C03CE67}" type="presOf" srcId="{4110C08F-006B-473A-9836-5025B1664D96}" destId="{F33DE52D-EF48-47E6-9156-A0CCD7446BF4}" srcOrd="0" destOrd="0" presId="urn:microsoft.com/office/officeart/2005/8/layout/hChevron3"/>
    <dgm:cxn modelId="{32370B08-A4F1-4437-803B-4462AC2EE801}" srcId="{06484ABE-A938-46BE-B54B-13344E7E4506}" destId="{5B840C2B-6EDF-4F82-92D2-EDE322DD9970}" srcOrd="0" destOrd="0" parTransId="{124072CF-8F08-4BBA-BB3B-B86ADA97DC8F}" sibTransId="{7200D08B-3EE4-4B98-87D2-60DDD128DFA0}"/>
    <dgm:cxn modelId="{77C2F124-56FB-433E-8175-2DAD5972984B}" type="presOf" srcId="{80461339-B871-4AE0-85B2-031A5F4085F1}" destId="{22D357F2-E759-4073-9477-3C9DE42874FD}" srcOrd="0" destOrd="0" presId="urn:microsoft.com/office/officeart/2005/8/layout/hChevron3"/>
    <dgm:cxn modelId="{F8643525-3718-437D-9010-394DB622C330}" type="presOf" srcId="{5B840C2B-6EDF-4F82-92D2-EDE322DD9970}" destId="{C293C8AC-35D6-4ECC-BC8B-C6907F5FC813}" srcOrd="0" destOrd="0" presId="urn:microsoft.com/office/officeart/2005/8/layout/hChevron3"/>
    <dgm:cxn modelId="{E2F0515E-43C1-49F5-ABD6-A55C39561BAF}" srcId="{06484ABE-A938-46BE-B54B-13344E7E4506}" destId="{4110C08F-006B-473A-9836-5025B1664D96}" srcOrd="4" destOrd="0" parTransId="{796C11A2-CB46-40AB-8982-3E7747291F38}" sibTransId="{53542084-309E-4E74-8925-57B0BD867A49}"/>
    <dgm:cxn modelId="{2DE25C10-6918-4BA5-81DD-5DF05CE31D5D}" srcId="{06484ABE-A938-46BE-B54B-13344E7E4506}" destId="{8E6788D3-2066-48F4-AC00-3F1F1E5838B6}" srcOrd="3" destOrd="0" parTransId="{C18E9D4D-C45F-4C5D-BB29-CEF75D8E3445}" sibTransId="{41C65736-5DB1-4B9F-9A72-ECC33A360D96}"/>
    <dgm:cxn modelId="{63BA4D47-3B64-4F4F-8EDF-5AB9DE9D0BB3}" type="presOf" srcId="{06484ABE-A938-46BE-B54B-13344E7E4506}" destId="{E5701AE3-B7A6-4572-B730-57D487C57AF6}" srcOrd="0" destOrd="0" presId="urn:microsoft.com/office/officeart/2005/8/layout/hChevron3"/>
    <dgm:cxn modelId="{D5B25592-41BB-4F62-88C8-D2DC1AB45610}" type="presParOf" srcId="{E5701AE3-B7A6-4572-B730-57D487C57AF6}" destId="{C293C8AC-35D6-4ECC-BC8B-C6907F5FC813}" srcOrd="0" destOrd="0" presId="urn:microsoft.com/office/officeart/2005/8/layout/hChevron3"/>
    <dgm:cxn modelId="{F97C952A-718A-485C-BD72-B102EE5BCD30}" type="presParOf" srcId="{E5701AE3-B7A6-4572-B730-57D487C57AF6}" destId="{E3BA84F9-5DFA-4B71-947A-F3E69599480E}" srcOrd="1" destOrd="0" presId="urn:microsoft.com/office/officeart/2005/8/layout/hChevron3"/>
    <dgm:cxn modelId="{F3B97941-3028-4C77-A5FD-FB4E0B70BF5E}" type="presParOf" srcId="{E5701AE3-B7A6-4572-B730-57D487C57AF6}" destId="{BDC6FC81-2123-47E9-BF05-7629617A67A4}" srcOrd="2" destOrd="0" presId="urn:microsoft.com/office/officeart/2005/8/layout/hChevron3"/>
    <dgm:cxn modelId="{EED7A391-E9C8-4748-9503-F0BCE944DDAD}" type="presParOf" srcId="{E5701AE3-B7A6-4572-B730-57D487C57AF6}" destId="{93FAA0E4-60DD-433F-9EB0-BE27875691C2}" srcOrd="3" destOrd="0" presId="urn:microsoft.com/office/officeart/2005/8/layout/hChevron3"/>
    <dgm:cxn modelId="{FC8A84AA-5FD2-4C09-9284-8FF9AB52CECA}" type="presParOf" srcId="{E5701AE3-B7A6-4572-B730-57D487C57AF6}" destId="{22D357F2-E759-4073-9477-3C9DE42874FD}" srcOrd="4" destOrd="0" presId="urn:microsoft.com/office/officeart/2005/8/layout/hChevron3"/>
    <dgm:cxn modelId="{307F3E67-1B8C-45BF-AD72-4D20578B3826}" type="presParOf" srcId="{E5701AE3-B7A6-4572-B730-57D487C57AF6}" destId="{AD3E681B-491C-4B19-A2FF-D4B8B4EDE513}" srcOrd="5" destOrd="0" presId="urn:microsoft.com/office/officeart/2005/8/layout/hChevron3"/>
    <dgm:cxn modelId="{852B4D26-9C61-4DB4-A9EF-4C62D478704B}" type="presParOf" srcId="{E5701AE3-B7A6-4572-B730-57D487C57AF6}" destId="{6E031361-DF70-40CB-913C-43CC2BD36E08}" srcOrd="6" destOrd="0" presId="urn:microsoft.com/office/officeart/2005/8/layout/hChevron3"/>
    <dgm:cxn modelId="{FE342AD0-E27E-4C0C-A617-8C4C836CD18D}" type="presParOf" srcId="{E5701AE3-B7A6-4572-B730-57D487C57AF6}" destId="{A72D8D4E-D006-44B3-B7DF-2E675F1AB97C}" srcOrd="7" destOrd="0" presId="urn:microsoft.com/office/officeart/2005/8/layout/hChevron3"/>
    <dgm:cxn modelId="{A85FE571-41E7-479F-B116-BED39F771D5C}" type="presParOf" srcId="{E5701AE3-B7A6-4572-B730-57D487C57AF6}" destId="{F33DE52D-EF48-47E6-9156-A0CCD7446BF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3C8AC-35D6-4ECC-BC8B-C6907F5FC813}">
      <dsp:nvSpPr>
        <dsp:cNvPr id="0" name=""/>
        <dsp:cNvSpPr/>
      </dsp:nvSpPr>
      <dsp:spPr>
        <a:xfrm>
          <a:off x="1283" y="0"/>
          <a:ext cx="2503102" cy="639262"/>
        </a:xfrm>
        <a:prstGeom prst="homePlat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2013</a:t>
          </a:r>
        </a:p>
      </dsp:txBody>
      <dsp:txXfrm>
        <a:off x="1283" y="0"/>
        <a:ext cx="2343287" cy="639262"/>
      </dsp:txXfrm>
    </dsp:sp>
    <dsp:sp modelId="{BDC6FC81-2123-47E9-BF05-7629617A67A4}">
      <dsp:nvSpPr>
        <dsp:cNvPr id="0" name=""/>
        <dsp:cNvSpPr/>
      </dsp:nvSpPr>
      <dsp:spPr>
        <a:xfrm>
          <a:off x="2003765" y="0"/>
          <a:ext cx="2503102" cy="639262"/>
        </a:xfrm>
        <a:prstGeom prst="chevron">
          <a:avLst/>
        </a:prstGeom>
        <a:solidFill>
          <a:schemeClr val="accent1">
            <a:shade val="50000"/>
            <a:hueOff val="144575"/>
            <a:satOff val="-3024"/>
            <a:lumOff val="16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2014</a:t>
          </a:r>
        </a:p>
      </dsp:txBody>
      <dsp:txXfrm>
        <a:off x="2323396" y="0"/>
        <a:ext cx="1863840" cy="639262"/>
      </dsp:txXfrm>
    </dsp:sp>
    <dsp:sp modelId="{22D357F2-E759-4073-9477-3C9DE42874FD}">
      <dsp:nvSpPr>
        <dsp:cNvPr id="0" name=""/>
        <dsp:cNvSpPr/>
      </dsp:nvSpPr>
      <dsp:spPr>
        <a:xfrm>
          <a:off x="4006248" y="0"/>
          <a:ext cx="2503102" cy="639262"/>
        </a:xfrm>
        <a:prstGeom prst="chevron">
          <a:avLst/>
        </a:prstGeom>
        <a:solidFill>
          <a:schemeClr val="accent1">
            <a:shade val="50000"/>
            <a:hueOff val="289149"/>
            <a:satOff val="-6048"/>
            <a:lumOff val="336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2015</a:t>
          </a:r>
        </a:p>
      </dsp:txBody>
      <dsp:txXfrm>
        <a:off x="4325879" y="0"/>
        <a:ext cx="1863840" cy="639262"/>
      </dsp:txXfrm>
    </dsp:sp>
    <dsp:sp modelId="{6E031361-DF70-40CB-913C-43CC2BD36E08}">
      <dsp:nvSpPr>
        <dsp:cNvPr id="0" name=""/>
        <dsp:cNvSpPr/>
      </dsp:nvSpPr>
      <dsp:spPr>
        <a:xfrm>
          <a:off x="6008730" y="0"/>
          <a:ext cx="2503102" cy="639262"/>
        </a:xfrm>
        <a:prstGeom prst="chevron">
          <a:avLst/>
        </a:prstGeom>
        <a:solidFill>
          <a:schemeClr val="accent1">
            <a:shade val="50000"/>
            <a:hueOff val="289149"/>
            <a:satOff val="-6048"/>
            <a:lumOff val="336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2016</a:t>
          </a:r>
        </a:p>
      </dsp:txBody>
      <dsp:txXfrm>
        <a:off x="6328361" y="0"/>
        <a:ext cx="1863840" cy="639262"/>
      </dsp:txXfrm>
    </dsp:sp>
    <dsp:sp modelId="{F33DE52D-EF48-47E6-9156-A0CCD7446BF4}">
      <dsp:nvSpPr>
        <dsp:cNvPr id="0" name=""/>
        <dsp:cNvSpPr/>
      </dsp:nvSpPr>
      <dsp:spPr>
        <a:xfrm>
          <a:off x="8011212" y="0"/>
          <a:ext cx="2503102" cy="639262"/>
        </a:xfrm>
        <a:prstGeom prst="chevron">
          <a:avLst/>
        </a:prstGeom>
        <a:solidFill>
          <a:schemeClr val="accent1">
            <a:shade val="50000"/>
            <a:hueOff val="144575"/>
            <a:satOff val="-3024"/>
            <a:lumOff val="16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2017</a:t>
          </a:r>
        </a:p>
      </dsp:txBody>
      <dsp:txXfrm>
        <a:off x="8330843" y="0"/>
        <a:ext cx="1863840" cy="639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49BDF-9CE8-4F20-A333-FAEC0CCE8F0A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719DD-4F70-4FE0-8E2A-DCAE7F19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0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kubernetes.io/docs/user-guide/pods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Poll:</a:t>
            </a:r>
            <a:r>
              <a:rPr lang="en-US" baseline="0" dirty="0" smtClean="0"/>
              <a:t> how many use containers? containers in production?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kubernetes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kubernetes</a:t>
            </a:r>
            <a:r>
              <a:rPr lang="en-US" baseline="0" dirty="0" smtClean="0"/>
              <a:t> in production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experience with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0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mortal. They are born and when they die, they are not resurrected.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 create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destroy pods dynamically to correspond with the desired state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0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Pod gets an IP, but how do other dependent services keep track of the Pod's IP? =&gt;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ClusterIP</a:t>
            </a:r>
            <a:r>
              <a:rPr lang="en-US" dirty="0"/>
              <a:t> – service</a:t>
            </a:r>
            <a:r>
              <a:rPr lang="en-US" baseline="0" dirty="0"/>
              <a:t> only reachable from within the cluster</a:t>
            </a:r>
          </a:p>
          <a:p>
            <a:r>
              <a:rPr lang="en-US" baseline="0" dirty="0" err="1"/>
              <a:t>NodePort</a:t>
            </a:r>
            <a:r>
              <a:rPr lang="en-US" baseline="0" dirty="0"/>
              <a:t> – exposes service on each Node’s IP at a static port. </a:t>
            </a:r>
            <a:r>
              <a:rPr lang="en-US" baseline="0" dirty="0" err="1"/>
              <a:t>ClusterIP</a:t>
            </a:r>
            <a:r>
              <a:rPr lang="en-US" baseline="0" dirty="0"/>
              <a:t> automatically created. Accessible outside cluster &lt;</a:t>
            </a:r>
            <a:r>
              <a:rPr lang="en-US" baseline="0" dirty="0" err="1"/>
              <a:t>NodeIP</a:t>
            </a:r>
            <a:r>
              <a:rPr lang="en-US" baseline="0" dirty="0"/>
              <a:t>&gt;:&lt;</a:t>
            </a:r>
            <a:r>
              <a:rPr lang="en-US" baseline="0" dirty="0" err="1"/>
              <a:t>NodePort</a:t>
            </a:r>
            <a:r>
              <a:rPr lang="en-US" baseline="0" dirty="0"/>
              <a:t>&gt;</a:t>
            </a:r>
          </a:p>
          <a:p>
            <a:r>
              <a:rPr lang="en-US" baseline="0" dirty="0" err="1"/>
              <a:t>LoadBalancer</a:t>
            </a:r>
            <a:r>
              <a:rPr lang="en-US" baseline="0" dirty="0"/>
              <a:t> – cloud provider load balancer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Kube-apiserver</a:t>
            </a:r>
            <a:r>
              <a:rPr lang="en-US" baseline="0" dirty="0" smtClean="0"/>
              <a:t> – API for inside/outside cluster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Kube</a:t>
            </a:r>
            <a:r>
              <a:rPr lang="en-US" baseline="0" dirty="0" smtClean="0"/>
              <a:t>-scheduler – monitors API for unscheduled pods, finds a machine to run it on</a:t>
            </a:r>
            <a:endParaRPr lang="en-US" dirty="0" smtClean="0"/>
          </a:p>
          <a:p>
            <a:r>
              <a:rPr lang="en-US" dirty="0" err="1" smtClean="0"/>
              <a:t>Etcd</a:t>
            </a:r>
            <a:r>
              <a:rPr lang="en-US" dirty="0" smtClean="0"/>
              <a:t> </a:t>
            </a:r>
            <a:r>
              <a:rPr lang="en-US" dirty="0"/>
              <a:t>– distributed key-value store.</a:t>
            </a:r>
            <a:r>
              <a:rPr lang="en-US" baseline="0" dirty="0"/>
              <a:t> used for leader election between the master nodes to ensure only one controller-manager/scheduler is active</a:t>
            </a:r>
          </a:p>
          <a:p>
            <a:r>
              <a:rPr lang="en-US" baseline="0" dirty="0" err="1" smtClean="0"/>
              <a:t>Kube</a:t>
            </a:r>
            <a:r>
              <a:rPr lang="en-US" baseline="0" dirty="0" smtClean="0"/>
              <a:t>-controller-manager </a:t>
            </a:r>
            <a:r>
              <a:rPr lang="en-US" baseline="0" dirty="0"/>
              <a:t>– reconciling required actions based on the </a:t>
            </a:r>
            <a:r>
              <a:rPr lang="en-US" baseline="0" dirty="0" smtClean="0"/>
              <a:t>controllers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Kube</a:t>
            </a:r>
            <a:r>
              <a:rPr lang="en-US" baseline="0" dirty="0" smtClean="0"/>
              <a:t>-proxy – directing traffic destined for specific services and pods to the correct location. Communicates with API server to keep up to date.</a:t>
            </a:r>
            <a:endParaRPr lang="en-US" baseline="0" dirty="0"/>
          </a:p>
          <a:p>
            <a:r>
              <a:rPr lang="en-US" baseline="0" dirty="0" err="1" smtClean="0"/>
              <a:t>Kubelet</a:t>
            </a:r>
            <a:r>
              <a:rPr lang="en-US" baseline="0" dirty="0" smtClean="0"/>
              <a:t> </a:t>
            </a:r>
            <a:r>
              <a:rPr lang="en-US" baseline="0" dirty="0"/>
              <a:t>– communicates with API server and is responsible for starting/stopping Pod and other machine-level </a:t>
            </a:r>
            <a:r>
              <a:rPr lang="en-US" baseline="0" dirty="0" smtClean="0"/>
              <a:t>tasks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05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Native azure networking</a:t>
            </a:r>
          </a:p>
          <a:p>
            <a:r>
              <a:rPr lang="en-US" baseline="0" dirty="0" smtClean="0"/>
              <a:t>integration with ACR</a:t>
            </a:r>
          </a:p>
          <a:p>
            <a:r>
              <a:rPr lang="en-US" baseline="0" dirty="0" smtClean="0"/>
              <a:t>dynamic provisioning of storage volumes and load balancers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Simplifies </a:t>
            </a:r>
            <a:r>
              <a:rPr lang="en-US" baseline="0" dirty="0"/>
              <a:t>development and </a:t>
            </a:r>
            <a:r>
              <a:rPr lang="en-US" baseline="0" dirty="0" smtClean="0"/>
              <a:t>deployment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Poll room, ensure everybody understands </a:t>
            </a:r>
            <a:r>
              <a:rPr lang="en-US" baseline="0" smtClean="0"/>
              <a:t>before moving to demos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6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26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8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One Node - You're done. Don't need the rest of this talk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Two Node - Shell scripts, configuration management (puppet, chef, salt stack)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Security </a:t>
            </a:r>
            <a:r>
              <a:rPr lang="en-US" baseline="0" dirty="0"/>
              <a:t>- Securely control access to machines and running </a:t>
            </a:r>
            <a:r>
              <a:rPr lang="en-US" baseline="0" dirty="0" smtClean="0"/>
              <a:t>containers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Scheduling </a:t>
            </a:r>
            <a:r>
              <a:rPr lang="en-US" baseline="0" dirty="0"/>
              <a:t>– Deciding where your application should run</a:t>
            </a:r>
          </a:p>
          <a:p>
            <a:pPr marL="0" indent="0">
              <a:buFontTx/>
              <a:buNone/>
            </a:pPr>
            <a:r>
              <a:rPr lang="en-US" baseline="0" dirty="0"/>
              <a:t>Availability – Keep application running despite failures</a:t>
            </a:r>
          </a:p>
          <a:p>
            <a:pPr marL="0" indent="0">
              <a:buFontTx/>
              <a:buNone/>
            </a:pPr>
            <a:r>
              <a:rPr lang="en-US" baseline="0" dirty="0"/>
              <a:t>Service Discovery – containers need to discover and talk to each other</a:t>
            </a:r>
          </a:p>
          <a:p>
            <a:pPr marL="0" indent="0">
              <a:buFontTx/>
              <a:buNone/>
            </a:pPr>
            <a:r>
              <a:rPr lang="en-US" baseline="0" dirty="0"/>
              <a:t>Monitoring – debug what the containers are doing and how to debug when things go wrong</a:t>
            </a:r>
          </a:p>
          <a:p>
            <a:pPr marL="0" indent="0">
              <a:buFontTx/>
              <a:buNone/>
            </a:pPr>
            <a:r>
              <a:rPr lang="en-US" baseline="0" dirty="0"/>
              <a:t>Load Balancing – distribute traffic across your application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Abstracts multiple nodes as a single machine.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you’re interacting with is the API and not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containers or the nodes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Similar </a:t>
            </a:r>
            <a:r>
              <a:rPr lang="en-US" baseline="0" dirty="0"/>
              <a:t>to multi-core processors, nobody pins application to run on a particular core</a:t>
            </a:r>
            <a:r>
              <a:rPr lang="en-US" baseline="0" dirty="0" smtClean="0"/>
              <a:t>. Run this application somewhere, don't care where.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than just a “container orchestrator”. It aims to eliminate the burden of orchestrating physical/virtual compute, network, and storage infrastructure, and enable application operators and developers to focus entirely on container-centric primitives for self-service operation.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Kubernetes runs everywhere -- public cloud, private cloud, bare metal, laptop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General-purpose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Kubernetes should run all major categories of workloads to enable you to run all of your workloads on a single infrastructure, stateless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monoliths, services and batch, greenfield and legacy.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4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Pod = smallest compute unit that can be defined, deployed, managed. 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helper applications that assist a primary application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ambassador/sidecar/proxy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patterns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apache web server, log pusher to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Splunk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Each </a:t>
            </a:r>
            <a:r>
              <a:rPr lang="en-US" dirty="0"/>
              <a:t>pod has it’s own </a:t>
            </a:r>
            <a:r>
              <a:rPr lang="en-US" dirty="0" smtClean="0"/>
              <a:t>IP. I'll repeat that, each pod has it's own IP address.</a:t>
            </a:r>
            <a:r>
              <a:rPr lang="en-US" baseline="0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Kubernetes monitors and reports</a:t>
            </a:r>
            <a:r>
              <a:rPr lang="en-US" baseline="0" dirty="0" smtClean="0"/>
              <a:t> the status of the Pod and reports </a:t>
            </a:r>
            <a:r>
              <a:rPr lang="en-US" dirty="0" smtClean="0"/>
              <a:t>Pod </a:t>
            </a:r>
            <a:r>
              <a:rPr lang="en-US" dirty="0"/>
              <a:t>Lifecycle: </a:t>
            </a:r>
          </a:p>
          <a:p>
            <a:pPr marL="171450" indent="-171450">
              <a:buFontTx/>
              <a:buChar char="-"/>
            </a:pPr>
            <a:r>
              <a:rPr lang="en-US" dirty="0"/>
              <a:t>Pending:</a:t>
            </a:r>
            <a:r>
              <a:rPr lang="en-US" baseline="0" dirty="0"/>
              <a:t> accepted by system but image not yet created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Running: pod is bound to a node, containers are running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Succeeded: containers in pod have terminated in success, will not be restarted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Failed: containers in pod have terminated with at least one returning non-zero exit code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Unknown: state of pod could not be obtained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= number</a:t>
            </a:r>
            <a:r>
              <a:rPr lang="en-US" baseline="0" dirty="0"/>
              <a:t> of different controllers that define and regulate the state of your pods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Daemonset</a:t>
            </a:r>
            <a:r>
              <a:rPr lang="en-US" baseline="0" dirty="0"/>
              <a:t>, </a:t>
            </a:r>
            <a:r>
              <a:rPr lang="en-US" baseline="0" dirty="0" err="1"/>
              <a:t>statefulset</a:t>
            </a:r>
            <a:r>
              <a:rPr lang="en-US" baseline="0" dirty="0"/>
              <a:t>, </a:t>
            </a:r>
            <a:r>
              <a:rPr lang="en-US" baseline="0" dirty="0" smtClean="0"/>
              <a:t>deployment, </a:t>
            </a:r>
            <a:r>
              <a:rPr lang="en-US" baseline="0" dirty="0" err="1" smtClean="0"/>
              <a:t>replicaset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Num</a:t>
            </a:r>
            <a:r>
              <a:rPr lang="en-US" baseline="0" dirty="0" smtClean="0"/>
              <a:t> replicas, CPU/memory limits, volumes, 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48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 that a specified number of pod “replicas” are running at any given time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higher-level concept that manages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ReplicaSets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provides declarative updates to pods.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Deployment strategies: rolling update, recreate (all existing pods are kills)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don’t need to use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ReplicaSets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Update</a:t>
            </a:r>
            <a:r>
              <a:rPr lang="en-US" baseline="0" dirty="0" smtClean="0"/>
              <a:t> deployment with new replica count.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0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9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8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8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emf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github.com/jpoon" TargetMode="External"/><Relationship Id="rId4" Type="http://schemas.openxmlformats.org/officeDocument/2006/relationships/hyperlink" Target="https://twitter.com/jasonthepoon" TargetMode="External"/><Relationship Id="rId5" Type="http://schemas.openxmlformats.org/officeDocument/2006/relationships/hyperlink" Target="mailto:jason.poon@microsoft.com" TargetMode="External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jpeg"/><Relationship Id="rId9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0789"/>
            <a:ext cx="12192000" cy="197635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3184080" y="4177144"/>
            <a:ext cx="2184557" cy="2680856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1" y="4177144"/>
            <a:ext cx="3184081" cy="26808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395738" y="2314456"/>
            <a:ext cx="1108189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738" y="5222881"/>
            <a:ext cx="3448898" cy="1341863"/>
          </a:xfrm>
          <a:prstGeom prst="rect">
            <a:avLst/>
          </a:prstGeom>
          <a:noFill/>
          <a:ln>
            <a:noFill/>
          </a:ln>
        </p:spPr>
        <p:txBody>
          <a:bodyPr wrap="square" lIns="182854" tIns="146283" rIns="182854" bIns="146283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Jason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Senior Software Developer Microsoft</a:t>
            </a:r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524000" y="956107"/>
            <a:ext cx="9144000" cy="2387600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Kubernetes for </a:t>
            </a:r>
            <a:r>
              <a:rPr lang="en-US" dirty="0" smtClean="0">
                <a:ln w="0"/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Developers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ubtitle 25"/>
          <p:cNvSpPr>
            <a:spLocks noGrp="1"/>
          </p:cNvSpPr>
          <p:nvPr>
            <p:ph type="subTitle" idx="1"/>
          </p:nvPr>
        </p:nvSpPr>
        <p:spPr>
          <a:xfrm>
            <a:off x="1524000" y="339421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An Introduction with Azure Container Service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Right Triangle 10"/>
          <p:cNvSpPr/>
          <p:nvPr/>
        </p:nvSpPr>
        <p:spPr>
          <a:xfrm>
            <a:off x="-662360" y="-480067"/>
            <a:ext cx="2184557" cy="2680856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724802" y="32547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24802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964390" y="19895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24803" y="200137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64390" y="3255501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64389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27283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274003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7504" y="1855138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10482" y="1854080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2</a:t>
            </a:r>
          </a:p>
        </p:txBody>
      </p:sp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630284" y="570328"/>
            <a:ext cx="10712542" cy="826738"/>
          </a:xfrm>
        </p:spPr>
        <p:txBody>
          <a:bodyPr/>
          <a:lstStyle/>
          <a:p>
            <a:r>
              <a:rPr lang="en-US" sz="4411" dirty="0"/>
              <a:t>Controller – </a:t>
            </a:r>
            <a:r>
              <a:rPr lang="en-US" sz="4411" dirty="0" smtClean="0"/>
              <a:t>Replica Set</a:t>
            </a:r>
            <a:endParaRPr lang="en-US" sz="441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112768" y="1878515"/>
            <a:ext cx="0" cy="4639241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00958" y="5757396"/>
            <a:ext cx="6941868" cy="548553"/>
          </a:xfrm>
          <a:prstGeom prst="rect">
            <a:avLst/>
          </a:prstGeom>
          <a:noFill/>
        </p:spPr>
        <p:txBody>
          <a:bodyPr wrap="square" lIns="168080" tIns="134464" rIns="168080" bIns="13446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51"/>
              </a:spcAft>
            </a:pPr>
            <a:r>
              <a:rPr lang="en-US" sz="2000" dirty="0"/>
              <a:t>nodes</a:t>
            </a:r>
            <a:endParaRPr lang="en-US" sz="2200" dirty="0"/>
          </a:p>
        </p:txBody>
      </p:sp>
      <p:sp>
        <p:nvSpPr>
          <p:cNvPr id="12" name="Hexagon 11"/>
          <p:cNvSpPr/>
          <p:nvPr/>
        </p:nvSpPr>
        <p:spPr bwMode="auto">
          <a:xfrm>
            <a:off x="1175522" y="2440654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Hexagon 31"/>
          <p:cNvSpPr/>
          <p:nvPr/>
        </p:nvSpPr>
        <p:spPr bwMode="auto">
          <a:xfrm>
            <a:off x="1175522" y="244038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1183778" y="244354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2740035" y="242865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Hexagon 45"/>
          <p:cNvSpPr/>
          <p:nvPr/>
        </p:nvSpPr>
        <p:spPr bwMode="auto">
          <a:xfrm>
            <a:off x="27351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Hexagon 46"/>
          <p:cNvSpPr/>
          <p:nvPr/>
        </p:nvSpPr>
        <p:spPr bwMode="auto">
          <a:xfrm>
            <a:off x="1181521" y="2434531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9306" y="2916233"/>
            <a:ext cx="11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 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85248" y="2916233"/>
            <a:ext cx="11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 3</a:t>
            </a:r>
          </a:p>
        </p:txBody>
      </p:sp>
    </p:spTree>
    <p:extLst>
      <p:ext uri="{BB962C8B-B14F-4D97-AF65-F5344CB8AC3E}">
        <p14:creationId xmlns:p14="http://schemas.microsoft.com/office/powerpoint/2010/main" val="351406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2.59259E-6 L 0.32799 -0.009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-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3276 0.35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1780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93 L 0.59245 0.355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178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19935 0.175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87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0.46445 0.174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6" y="872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0.46524 -0.0094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55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32" grpId="0" animBg="1"/>
      <p:bldP spid="36" grpId="0" animBg="1"/>
      <p:bldP spid="44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2340252" y="2916157"/>
            <a:ext cx="10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30313" y="2916157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 5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724802" y="3255501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4724802" y="200137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724802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964390" y="19895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964390" y="3255501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7964389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0" name="Hexagon 89"/>
          <p:cNvSpPr/>
          <p:nvPr/>
        </p:nvSpPr>
        <p:spPr bwMode="auto">
          <a:xfrm>
            <a:off x="5172184" y="487730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Hexagon 90"/>
          <p:cNvSpPr/>
          <p:nvPr/>
        </p:nvSpPr>
        <p:spPr bwMode="auto">
          <a:xfrm>
            <a:off x="5175391" y="2369545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Hexagon 91"/>
          <p:cNvSpPr/>
          <p:nvPr/>
        </p:nvSpPr>
        <p:spPr bwMode="auto">
          <a:xfrm>
            <a:off x="8405672" y="487730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Hexagon 92"/>
          <p:cNvSpPr/>
          <p:nvPr/>
        </p:nvSpPr>
        <p:spPr bwMode="auto">
          <a:xfrm>
            <a:off x="8405673" y="36249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Hexagon 93"/>
          <p:cNvSpPr/>
          <p:nvPr/>
        </p:nvSpPr>
        <p:spPr bwMode="auto">
          <a:xfrm>
            <a:off x="8405672" y="23597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Hexagon 94"/>
          <p:cNvSpPr/>
          <p:nvPr/>
        </p:nvSpPr>
        <p:spPr bwMode="auto">
          <a:xfrm>
            <a:off x="5173004" y="36249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630284" y="570328"/>
            <a:ext cx="10712542" cy="826738"/>
          </a:xfrm>
        </p:spPr>
        <p:txBody>
          <a:bodyPr/>
          <a:lstStyle/>
          <a:p>
            <a:r>
              <a:rPr lang="en-US" sz="4411" dirty="0" smtClean="0"/>
              <a:t>Controller – Deployment (Scale Out)</a:t>
            </a:r>
            <a:endParaRPr lang="en-US" sz="441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112768" y="1878515"/>
            <a:ext cx="0" cy="4639241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00958" y="5757396"/>
            <a:ext cx="6941868" cy="548553"/>
          </a:xfrm>
          <a:prstGeom prst="rect">
            <a:avLst/>
          </a:prstGeom>
          <a:noFill/>
        </p:spPr>
        <p:txBody>
          <a:bodyPr wrap="square" lIns="168080" tIns="134464" rIns="168080" bIns="13446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51"/>
              </a:spcAft>
            </a:pPr>
            <a:r>
              <a:rPr lang="en-US" sz="2000" dirty="0"/>
              <a:t>nodes</a:t>
            </a:r>
            <a:endParaRPr lang="en-US" sz="2200" dirty="0"/>
          </a:p>
        </p:txBody>
      </p:sp>
      <p:sp>
        <p:nvSpPr>
          <p:cNvPr id="45" name="Hexagon 44"/>
          <p:cNvSpPr/>
          <p:nvPr/>
        </p:nvSpPr>
        <p:spPr bwMode="auto">
          <a:xfrm>
            <a:off x="27283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Hexagon 47"/>
          <p:cNvSpPr/>
          <p:nvPr/>
        </p:nvSpPr>
        <p:spPr bwMode="auto">
          <a:xfrm>
            <a:off x="274003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7504" y="1855138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10482" y="1854080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2</a:t>
            </a:r>
          </a:p>
        </p:txBody>
      </p:sp>
      <p:sp>
        <p:nvSpPr>
          <p:cNvPr id="51" name="Hexagon 50"/>
          <p:cNvSpPr/>
          <p:nvPr/>
        </p:nvSpPr>
        <p:spPr bwMode="auto">
          <a:xfrm>
            <a:off x="1175522" y="2440654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Hexagon 51"/>
          <p:cNvSpPr/>
          <p:nvPr/>
        </p:nvSpPr>
        <p:spPr bwMode="auto">
          <a:xfrm>
            <a:off x="1175522" y="244038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1183778" y="244354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2740035" y="242865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27351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81521" y="2434531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Hexagon 28"/>
          <p:cNvSpPr/>
          <p:nvPr/>
        </p:nvSpPr>
        <p:spPr bwMode="auto">
          <a:xfrm>
            <a:off x="1176264" y="2429271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Hexagon 29"/>
          <p:cNvSpPr/>
          <p:nvPr/>
        </p:nvSpPr>
        <p:spPr bwMode="auto">
          <a:xfrm>
            <a:off x="2745651" y="2431352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2.59259E-6 L 0.38385 0.172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2" y="8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25495 -0.00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4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5.55112E-17 L 0.25248 0.357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2" y="1787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64466 -0.0101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40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724802" y="3255501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716552" y="3250575"/>
            <a:ext cx="2996931" cy="102048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24802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964390" y="19895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24802" y="200137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64390" y="3255501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64389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630284" y="542989"/>
            <a:ext cx="10712542" cy="826738"/>
          </a:xfrm>
        </p:spPr>
        <p:txBody>
          <a:bodyPr/>
          <a:lstStyle/>
          <a:p>
            <a:r>
              <a:rPr lang="en-US" sz="4411" smtClean="0"/>
              <a:t>Controller – Node Failure</a:t>
            </a:r>
            <a:endParaRPr lang="en-US" sz="441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112768" y="1878515"/>
            <a:ext cx="0" cy="4639241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00958" y="5757396"/>
            <a:ext cx="6941868" cy="577052"/>
          </a:xfrm>
          <a:prstGeom prst="rect">
            <a:avLst/>
          </a:prstGeom>
          <a:noFill/>
        </p:spPr>
        <p:txBody>
          <a:bodyPr wrap="square" lIns="168080" tIns="134464" rIns="168080" bIns="13446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51"/>
              </a:spcAft>
            </a:pPr>
            <a:r>
              <a:rPr lang="en-US" sz="2206" dirty="0"/>
              <a:t>nodes</a:t>
            </a:r>
          </a:p>
        </p:txBody>
      </p:sp>
      <p:sp>
        <p:nvSpPr>
          <p:cNvPr id="30" name="Hexagon 29"/>
          <p:cNvSpPr/>
          <p:nvPr/>
        </p:nvSpPr>
        <p:spPr bwMode="auto">
          <a:xfrm>
            <a:off x="5172184" y="487730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Hexagon 25"/>
          <p:cNvSpPr/>
          <p:nvPr/>
        </p:nvSpPr>
        <p:spPr bwMode="auto">
          <a:xfrm>
            <a:off x="5175391" y="2369545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Hexagon 26"/>
          <p:cNvSpPr/>
          <p:nvPr/>
        </p:nvSpPr>
        <p:spPr bwMode="auto">
          <a:xfrm>
            <a:off x="8405672" y="487730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Hexagon 27"/>
          <p:cNvSpPr/>
          <p:nvPr/>
        </p:nvSpPr>
        <p:spPr bwMode="auto">
          <a:xfrm>
            <a:off x="8405673" y="36249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Hexagon 28"/>
          <p:cNvSpPr/>
          <p:nvPr/>
        </p:nvSpPr>
        <p:spPr bwMode="auto">
          <a:xfrm>
            <a:off x="8405672" y="23597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Hexagon 30"/>
          <p:cNvSpPr/>
          <p:nvPr/>
        </p:nvSpPr>
        <p:spPr bwMode="auto">
          <a:xfrm>
            <a:off x="5173004" y="36249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5849205" y="362842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5850023" y="2372431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5878730" y="3476768"/>
            <a:ext cx="742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💀</a:t>
            </a:r>
            <a:endParaRPr lang="en-US" dirty="0"/>
          </a:p>
          <a:p>
            <a:endParaRPr lang="en-US" dirty="0"/>
          </a:p>
        </p:txBody>
      </p:sp>
      <p:sp>
        <p:nvSpPr>
          <p:cNvPr id="48" name="Hexagon 47"/>
          <p:cNvSpPr/>
          <p:nvPr/>
        </p:nvSpPr>
        <p:spPr bwMode="auto">
          <a:xfrm>
            <a:off x="27283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Hexagon 48"/>
          <p:cNvSpPr/>
          <p:nvPr/>
        </p:nvSpPr>
        <p:spPr bwMode="auto">
          <a:xfrm>
            <a:off x="274003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7504" y="1855138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10482" y="1854080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2</a:t>
            </a:r>
          </a:p>
        </p:txBody>
      </p:sp>
      <p:sp>
        <p:nvSpPr>
          <p:cNvPr id="52" name="Hexagon 51"/>
          <p:cNvSpPr/>
          <p:nvPr/>
        </p:nvSpPr>
        <p:spPr bwMode="auto">
          <a:xfrm>
            <a:off x="1175522" y="2440654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1175522" y="244038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1183778" y="244354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2740035" y="242865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27351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181521" y="2434531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5849205" y="4874168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9027012" y="236682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40252" y="2916157"/>
            <a:ext cx="10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0313" y="2916157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 5</a:t>
            </a:r>
          </a:p>
        </p:txBody>
      </p:sp>
    </p:spTree>
    <p:extLst>
      <p:ext uri="{BB962C8B-B14F-4D97-AF65-F5344CB8AC3E}">
        <p14:creationId xmlns:p14="http://schemas.microsoft.com/office/powerpoint/2010/main" val="172867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182 2.59259E-6 L 0.64531 0.173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74" y="86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3.7037E-7 L 0.51432 0.3576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 animBg="1"/>
      <p:bldP spid="40" grpId="0" animBg="1"/>
      <p:bldP spid="2" grpId="0"/>
      <p:bldP spid="49" grpId="0" animBg="1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625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1" y="1892237"/>
            <a:ext cx="2504506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that acts as a Kubernetes worker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591493" y="1848091"/>
            <a:ext cx="2504507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or more containers deployed on a node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098079" y="1837104"/>
            <a:ext cx="2504507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Service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Abstraction that defines set of pods and policy to access them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344786" y="1848091"/>
            <a:ext cx="2504507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Controller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Define state of your pods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790167" y="4233575"/>
            <a:ext cx="1429129" cy="1747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24682" y="4740293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98354" y="4813965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78082" y="4893693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90167" y="4233308"/>
            <a:ext cx="1429129" cy="4878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algn="ctr"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1600" dirty="0">
                <a:latin typeface="Segoe UI"/>
              </a:rPr>
              <a:t>pod</a:t>
            </a:r>
          </a:p>
        </p:txBody>
      </p:sp>
      <p:pic>
        <p:nvPicPr>
          <p:cNvPr id="15" name="Picture 8" descr="Image result for docker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16" y="4932133"/>
            <a:ext cx="913719" cy="91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 bwMode="auto">
          <a:xfrm>
            <a:off x="1062733" y="4236356"/>
            <a:ext cx="1429129" cy="1747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2733" y="4239575"/>
            <a:ext cx="1429129" cy="4878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algn="ctr"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1600" dirty="0">
                <a:latin typeface="Segoe UI"/>
              </a:rPr>
              <a:t>node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458" y="4859316"/>
            <a:ext cx="904554" cy="80075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auto">
          <a:xfrm>
            <a:off x="9537723" y="4233308"/>
            <a:ext cx="1429129" cy="1747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37723" y="4236527"/>
            <a:ext cx="1429129" cy="4878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algn="ctr"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1600" dirty="0" smtClean="0">
                <a:latin typeface="Segoe UI"/>
              </a:rPr>
              <a:t>service</a:t>
            </a:r>
            <a:endParaRPr lang="en-US" sz="1600" dirty="0">
              <a:latin typeface="Segoe U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0314" y="4738906"/>
            <a:ext cx="1983946" cy="10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724802" y="32547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24802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964390" y="19895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24802" y="200137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64390" y="3255501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64389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630284" y="570328"/>
            <a:ext cx="10712542" cy="826738"/>
          </a:xfrm>
        </p:spPr>
        <p:txBody>
          <a:bodyPr/>
          <a:lstStyle/>
          <a:p>
            <a:r>
              <a:rPr lang="en-US" sz="4411" dirty="0"/>
              <a:t>Service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112768" y="1878515"/>
            <a:ext cx="0" cy="4639241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00958" y="5757396"/>
            <a:ext cx="6941868" cy="577052"/>
          </a:xfrm>
          <a:prstGeom prst="rect">
            <a:avLst/>
          </a:prstGeom>
          <a:noFill/>
        </p:spPr>
        <p:txBody>
          <a:bodyPr wrap="square" lIns="168080" tIns="134464" rIns="168080" bIns="13446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51"/>
              </a:spcAft>
            </a:pPr>
            <a:r>
              <a:rPr lang="en-US" sz="2200" dirty="0"/>
              <a:t>nodes</a:t>
            </a:r>
          </a:p>
        </p:txBody>
      </p:sp>
      <p:sp>
        <p:nvSpPr>
          <p:cNvPr id="30" name="Hexagon 29"/>
          <p:cNvSpPr/>
          <p:nvPr/>
        </p:nvSpPr>
        <p:spPr bwMode="auto">
          <a:xfrm>
            <a:off x="5172184" y="487730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Hexagon 25"/>
          <p:cNvSpPr/>
          <p:nvPr/>
        </p:nvSpPr>
        <p:spPr bwMode="auto">
          <a:xfrm>
            <a:off x="5175391" y="2369545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Hexagon 26"/>
          <p:cNvSpPr/>
          <p:nvPr/>
        </p:nvSpPr>
        <p:spPr bwMode="auto">
          <a:xfrm>
            <a:off x="8405672" y="487730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Hexagon 27"/>
          <p:cNvSpPr/>
          <p:nvPr/>
        </p:nvSpPr>
        <p:spPr bwMode="auto">
          <a:xfrm>
            <a:off x="8405673" y="36249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Hexagon 28"/>
          <p:cNvSpPr/>
          <p:nvPr/>
        </p:nvSpPr>
        <p:spPr bwMode="auto">
          <a:xfrm>
            <a:off x="8405672" y="23597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Hexagon 30"/>
          <p:cNvSpPr/>
          <p:nvPr/>
        </p:nvSpPr>
        <p:spPr bwMode="auto">
          <a:xfrm>
            <a:off x="5173004" y="3622148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724802" y="878359"/>
            <a:ext cx="6236518" cy="393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r>
              <a:rPr lang="en-US" sz="1838" dirty="0">
                <a:solidFill>
                  <a:sysClr val="windowText" lastClr="000000"/>
                </a:solidFill>
              </a:rPr>
              <a:t>Load Balancer</a:t>
            </a:r>
          </a:p>
        </p:txBody>
      </p:sp>
      <p:sp>
        <p:nvSpPr>
          <p:cNvPr id="55" name="Hexagon 54"/>
          <p:cNvSpPr/>
          <p:nvPr/>
        </p:nvSpPr>
        <p:spPr bwMode="auto">
          <a:xfrm>
            <a:off x="27283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274003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7504" y="1855138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10482" y="1854080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2</a:t>
            </a:r>
          </a:p>
        </p:txBody>
      </p:sp>
      <p:sp>
        <p:nvSpPr>
          <p:cNvPr id="59" name="Hexagon 58"/>
          <p:cNvSpPr/>
          <p:nvPr/>
        </p:nvSpPr>
        <p:spPr bwMode="auto">
          <a:xfrm>
            <a:off x="1175522" y="2440654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Hexagon 59"/>
          <p:cNvSpPr/>
          <p:nvPr/>
        </p:nvSpPr>
        <p:spPr bwMode="auto">
          <a:xfrm>
            <a:off x="1175522" y="244038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Hexagon 60"/>
          <p:cNvSpPr/>
          <p:nvPr/>
        </p:nvSpPr>
        <p:spPr bwMode="auto">
          <a:xfrm>
            <a:off x="1183778" y="244354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Hexagon 61"/>
          <p:cNvSpPr/>
          <p:nvPr/>
        </p:nvSpPr>
        <p:spPr bwMode="auto">
          <a:xfrm>
            <a:off x="2740035" y="242865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Hexagon 62"/>
          <p:cNvSpPr/>
          <p:nvPr/>
        </p:nvSpPr>
        <p:spPr bwMode="auto">
          <a:xfrm>
            <a:off x="27351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Hexagon 63"/>
          <p:cNvSpPr/>
          <p:nvPr/>
        </p:nvSpPr>
        <p:spPr bwMode="auto">
          <a:xfrm>
            <a:off x="1181521" y="2434531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9306" y="2916233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63" y="2916233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9711" y="4133064"/>
            <a:ext cx="2709274" cy="2110311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Service 1</a:t>
            </a:r>
          </a:p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selector: pod 1</a:t>
            </a:r>
          </a:p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type: </a:t>
            </a:r>
          </a:p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ClusterIP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 (default)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/>
            </a:endParaRPr>
          </a:p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NodePort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/>
            </a:endParaRPr>
          </a:p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LoadBalancer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Segoe UI"/>
            </a:endParaRPr>
          </a:p>
        </p:txBody>
      </p:sp>
      <p:cxnSp>
        <p:nvCxnSpPr>
          <p:cNvPr id="81" name="Straight Arrow Connector 80"/>
          <p:cNvCxnSpPr>
            <a:cxnSpLocks/>
            <a:stCxn id="45" idx="2"/>
          </p:cNvCxnSpPr>
          <p:nvPr/>
        </p:nvCxnSpPr>
        <p:spPr>
          <a:xfrm flipH="1">
            <a:off x="5437955" y="1272079"/>
            <a:ext cx="2405106" cy="1087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45" idx="2"/>
          </p:cNvCxnSpPr>
          <p:nvPr/>
        </p:nvCxnSpPr>
        <p:spPr>
          <a:xfrm flipH="1">
            <a:off x="5502555" y="1272079"/>
            <a:ext cx="2340506" cy="37662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45" idx="2"/>
            <a:endCxn id="27" idx="4"/>
          </p:cNvCxnSpPr>
          <p:nvPr/>
        </p:nvCxnSpPr>
        <p:spPr>
          <a:xfrm>
            <a:off x="7843061" y="1272079"/>
            <a:ext cx="632420" cy="3605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exagon 93"/>
          <p:cNvSpPr/>
          <p:nvPr/>
        </p:nvSpPr>
        <p:spPr bwMode="auto">
          <a:xfrm>
            <a:off x="5849205" y="362842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Hexagon 94"/>
          <p:cNvSpPr/>
          <p:nvPr/>
        </p:nvSpPr>
        <p:spPr bwMode="auto">
          <a:xfrm>
            <a:off x="5850023" y="2372431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6" name="Straight Arrow Connector 95"/>
          <p:cNvCxnSpPr>
            <a:cxnSpLocks/>
            <a:stCxn id="45" idx="2"/>
          </p:cNvCxnSpPr>
          <p:nvPr/>
        </p:nvCxnSpPr>
        <p:spPr>
          <a:xfrm flipH="1">
            <a:off x="6122241" y="1272079"/>
            <a:ext cx="1720820" cy="23500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4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makes a cluster?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8065" y="1690688"/>
            <a:ext cx="2165131" cy="417144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8065" y="6147207"/>
            <a:ext cx="216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80213" y="6147207"/>
            <a:ext cx="374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nodes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57213" y="1887333"/>
            <a:ext cx="1445727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57213" y="3169538"/>
            <a:ext cx="1445726" cy="515789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57213" y="2541913"/>
            <a:ext cx="1445726" cy="515789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57213" y="3797163"/>
            <a:ext cx="1445726" cy="54828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controller-manager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57213" y="4489253"/>
            <a:ext cx="1445726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48592" y="5165404"/>
            <a:ext cx="1445726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80213" y="1138084"/>
            <a:ext cx="2165131" cy="14657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39914" y="1283384"/>
            <a:ext cx="1445727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39914" y="1926176"/>
            <a:ext cx="1445727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377855" y="2815255"/>
            <a:ext cx="2165131" cy="14657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737556" y="2960555"/>
            <a:ext cx="1445727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737556" y="3603347"/>
            <a:ext cx="1445727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239916" y="4489253"/>
            <a:ext cx="2165131" cy="14657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599617" y="4634553"/>
            <a:ext cx="1445727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599617" y="5277345"/>
            <a:ext cx="1445727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2094350" y="2753332"/>
            <a:ext cx="2006903" cy="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 flipV="1">
            <a:off x="2152176" y="3603342"/>
            <a:ext cx="1930719" cy="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V="1">
            <a:off x="2152176" y="4555678"/>
            <a:ext cx="1930719" cy="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 flipV="1">
            <a:off x="6571757" y="2252971"/>
            <a:ext cx="1142836" cy="1099829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6571757" y="3548110"/>
            <a:ext cx="2391020" cy="28036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6571757" y="3904930"/>
            <a:ext cx="1354538" cy="1305292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87094" y="2382714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API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87094" y="323187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43698" y="4166701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UI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7" y="2346042"/>
            <a:ext cx="132203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58" grpId="0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92662" y="0"/>
            <a:ext cx="38993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Container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6823841" cy="4351338"/>
          </a:xfrm>
        </p:spPr>
        <p:txBody>
          <a:bodyPr/>
          <a:lstStyle/>
          <a:p>
            <a:pPr marL="285750" indent="-28575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Container hosting environment optimized for Azure</a:t>
            </a:r>
          </a:p>
          <a:p>
            <a:pPr marL="285750" indent="-28575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Support for the 3 major container orchestration engines</a:t>
            </a:r>
          </a:p>
          <a:p>
            <a:pPr marL="285750" indent="-285750"/>
            <a:r>
              <a:rPr lang="en-US" dirty="0"/>
              <a:t>Only pay for the compute and associated storage/networking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1030" name="Picture 6" descr="Image result for &quot;azure container servic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060" y="2668562"/>
            <a:ext cx="2894734" cy="12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&quot;docker swarm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t="6608" r="60323" b="10449"/>
          <a:stretch/>
        </p:blipFill>
        <p:spPr bwMode="auto">
          <a:xfrm>
            <a:off x="9673878" y="4304360"/>
            <a:ext cx="1456589" cy="199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&quot;kubernetes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80" y="574539"/>
            <a:ext cx="2087186" cy="178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123" y="1941700"/>
            <a:ext cx="2542500" cy="380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042" y="2065450"/>
            <a:ext cx="1878750" cy="3678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980" y="2386075"/>
            <a:ext cx="765000" cy="99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624" y="3952159"/>
            <a:ext cx="2362016" cy="17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 flipH="1">
            <a:off x="-3" y="1"/>
            <a:ext cx="4742076" cy="685800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2060" y="4766603"/>
            <a:ext cx="3697965" cy="1881114"/>
            <a:chOff x="4618037" y="4134122"/>
            <a:chExt cx="3698489" cy="1881381"/>
          </a:xfrm>
        </p:grpSpPr>
        <p:sp>
          <p:nvSpPr>
            <p:cNvPr id="6" name="TextBox 5"/>
            <p:cNvSpPr txBox="1"/>
            <p:nvPr/>
          </p:nvSpPr>
          <p:spPr>
            <a:xfrm>
              <a:off x="4618037" y="4134122"/>
              <a:ext cx="3698489" cy="1881381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Jason Poon</a:t>
              </a:r>
              <a:b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/>
              </a:r>
              <a:b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    </a:t>
              </a:r>
              <a:r>
                <a:rPr lang="en-US" sz="163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hlinkClick r:id="rId3" action="ppaction://hlinkfile"/>
                </a:rPr>
                <a:t>github.com/jpoon</a:t>
              </a:r>
              <a:endParaRPr lang="en-US" sz="163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>
                <a:spcAft>
                  <a:spcPts val="600"/>
                </a:spcAft>
              </a:pPr>
              <a:r>
                <a:rPr lang="en-US" sz="163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     </a:t>
              </a:r>
              <a:r>
                <a:rPr lang="en-US" sz="163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hlinkClick r:id="rId4"/>
                </a:rPr>
                <a:t>@jasonthepoon</a:t>
              </a:r>
              <a:endParaRPr lang="en-US" sz="163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>
                <a:spcAft>
                  <a:spcPts val="600"/>
                </a:spcAft>
              </a:pPr>
              <a:r>
                <a:rPr lang="en-US" sz="163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     </a:t>
              </a:r>
              <a:r>
                <a:rPr lang="en-US" sz="163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hlinkClick r:id="rId5"/>
                </a:rPr>
                <a:t>jason.poon@microsoft.com</a:t>
              </a:r>
              <a:endParaRPr lang="en-US" sz="163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" name="Picture 2" descr="https://assets-cdn.github.com/images/modules/logos_page/GitHub-Mark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237" y="4896121"/>
              <a:ext cx="342900" cy="34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://image005.flaticon.com/9/png/512/8/8800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387" y="5277121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s://image.freepik.com/free-icon/email-envelope-outline-shape-with-rounded-corners_318-49938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083" y="5581921"/>
              <a:ext cx="232841" cy="23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 bwMode="auto">
          <a:xfrm rot="2700000">
            <a:off x="4298042" y="2949921"/>
            <a:ext cx="811352" cy="81135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110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218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328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4436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0549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6657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2765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28876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2" y="957142"/>
            <a:ext cx="3504703" cy="35047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88043" y="1690688"/>
            <a:ext cx="60933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Voting App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jpoon</a:t>
            </a:r>
            <a:r>
              <a:rPr lang="en-US" dirty="0" smtClean="0">
                <a:solidFill>
                  <a:schemeClr val="bg1"/>
                </a:solidFill>
              </a:rPr>
              <a:t>/voting-app-</a:t>
            </a:r>
            <a:r>
              <a:rPr lang="en-US" dirty="0" err="1" smtClean="0">
                <a:solidFill>
                  <a:schemeClr val="bg1"/>
                </a:solidFill>
              </a:rPr>
              <a:t>kubernetes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Kubernetes </a:t>
            </a:r>
            <a:r>
              <a:rPr lang="en-US" sz="2000" dirty="0">
                <a:solidFill>
                  <a:schemeClr val="bg1"/>
                </a:solidFill>
              </a:rPr>
              <a:t>Project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www.github.com/kubernetes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ACS Engine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https://github.com/Azure/acs-engine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Getting Started with Kubernetes/ACS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docs.microsoft.com/azure/container-service/container-service-kubernetes-walkthrough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Kubernetes Design and Architecture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kubernetes</a:t>
            </a:r>
            <a:r>
              <a:rPr lang="en-US" dirty="0" smtClean="0">
                <a:solidFill>
                  <a:schemeClr val="bg1"/>
                </a:solidFill>
              </a:rPr>
              <a:t>/community/blob/master/contributors/design-proposals/</a:t>
            </a:r>
            <a:r>
              <a:rPr lang="en-US" dirty="0" err="1" smtClean="0">
                <a:solidFill>
                  <a:schemeClr val="bg1"/>
                </a:solidFill>
              </a:rPr>
              <a:t>architecture.md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Resources</a:t>
            </a:r>
            <a:endParaRPr lang="en-US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0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leave here knowing…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Kubernetes solves the hard problems of a containerized infrastructure</a:t>
            </a:r>
          </a:p>
          <a:p>
            <a:r>
              <a:rPr lang="en-US" dirty="0"/>
              <a:t>Key components of a Kubernetes cluster</a:t>
            </a:r>
          </a:p>
          <a:p>
            <a:r>
              <a:rPr lang="en-US" dirty="0"/>
              <a:t>How to deploy and interact with a Kubernetes cluster</a:t>
            </a:r>
          </a:p>
          <a:p>
            <a:r>
              <a:rPr lang="en-US" dirty="0"/>
              <a:t>Common application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35859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5" y="281421"/>
            <a:ext cx="10836166" cy="8885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84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 rot="16200000">
            <a:off x="5606947" y="2152033"/>
            <a:ext cx="947221" cy="282547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1714481" y="857852"/>
            <a:ext cx="947221" cy="282547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9732" y="1917631"/>
            <a:ext cx="1450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instance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 Node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1017" y="431524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en-US" dirty="0"/>
          </a:p>
        </p:txBody>
      </p:sp>
      <p:pic>
        <p:nvPicPr>
          <p:cNvPr id="2050" name="Picture 2" descr="Image result for kubernete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22" y="3181913"/>
            <a:ext cx="802939" cy="7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577752" y="3211218"/>
            <a:ext cx="1765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API Server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Kubernetes Cluster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or: Elbow 19"/>
          <p:cNvCxnSpPr>
            <a:stCxn id="6" idx="2"/>
            <a:endCxn id="35" idx="0"/>
          </p:cNvCxnSpPr>
          <p:nvPr/>
        </p:nvCxnSpPr>
        <p:spPr>
          <a:xfrm>
            <a:off x="3600827" y="2270586"/>
            <a:ext cx="1066996" cy="1294182"/>
          </a:xfrm>
          <a:prstGeom prst="bentConnector3">
            <a:avLst>
              <a:gd name="adj1" fmla="val 61109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33" idx="2"/>
            <a:endCxn id="35" idx="0"/>
          </p:cNvCxnSpPr>
          <p:nvPr/>
        </p:nvCxnSpPr>
        <p:spPr>
          <a:xfrm flipV="1">
            <a:off x="3846505" y="3564768"/>
            <a:ext cx="821318" cy="2257576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8169716" y="2247771"/>
            <a:ext cx="360220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 smtClean="0"/>
              <a:t>Security</a:t>
            </a:r>
            <a:endParaRPr lang="en-US" sz="32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Scheduling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Availability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Service Discovery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Monitoring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Load Balancing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39" y="1880444"/>
            <a:ext cx="780290" cy="780290"/>
          </a:xfrm>
        </p:spPr>
      </p:pic>
      <p:sp>
        <p:nvSpPr>
          <p:cNvPr id="26" name="Rectangle 25"/>
          <p:cNvSpPr/>
          <p:nvPr/>
        </p:nvSpPr>
        <p:spPr bwMode="auto">
          <a:xfrm rot="16200000">
            <a:off x="1724982" y="2150617"/>
            <a:ext cx="947221" cy="282547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70233" y="3210396"/>
            <a:ext cx="1450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instance </a:t>
            </a:r>
            <a:r>
              <a:rPr lang="en-US" sz="2400" dirty="0" smtClean="0"/>
              <a:t>2</a:t>
            </a:r>
            <a:endParaRPr lang="en-US" sz="2400" dirty="0"/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 Node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40" y="3188707"/>
            <a:ext cx="780290" cy="78029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809223" y="5136922"/>
            <a:ext cx="3037282" cy="1159033"/>
            <a:chOff x="910821" y="4595058"/>
            <a:chExt cx="3037282" cy="1159033"/>
          </a:xfrm>
        </p:grpSpPr>
        <p:sp>
          <p:nvSpPr>
            <p:cNvPr id="33" name="Rectangle 32"/>
            <p:cNvSpPr/>
            <p:nvPr/>
          </p:nvSpPr>
          <p:spPr bwMode="auto">
            <a:xfrm rot="16200000">
              <a:off x="2061757" y="3867746"/>
              <a:ext cx="947221" cy="2825470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2388" tIns="82388" rIns="30899" bIns="30899" rtlCol="0" anchor="b" anchorCtr="0"/>
            <a:lstStyle/>
            <a:p>
              <a:pPr algn="ctr" defTabSz="840029">
                <a:defRPr/>
              </a:pPr>
              <a:endParaRPr lang="en-US" sz="72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6200000">
              <a:off x="1955851" y="3761840"/>
              <a:ext cx="947221" cy="2825470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2388" tIns="82388" rIns="30899" bIns="30899" rtlCol="0" anchor="b" anchorCtr="0"/>
            <a:lstStyle/>
            <a:p>
              <a:pPr algn="ctr" defTabSz="840029">
                <a:defRPr/>
              </a:pPr>
              <a:endParaRPr lang="en-US" sz="72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 rot="16200000">
              <a:off x="1849945" y="3655934"/>
              <a:ext cx="947221" cy="2825470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2388" tIns="82388" rIns="30899" bIns="30899" rtlCol="0" anchor="b" anchorCtr="0"/>
            <a:lstStyle/>
            <a:p>
              <a:pPr algn="ctr" defTabSz="840029">
                <a:defRPr/>
              </a:pPr>
              <a:endParaRPr lang="en-US" sz="72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95196" y="4715713"/>
              <a:ext cx="14936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instance </a:t>
              </a:r>
              <a:r>
                <a:rPr lang="en-US" sz="2400" i="1" dirty="0" smtClean="0"/>
                <a:t>n</a:t>
              </a:r>
              <a:endParaRPr lang="en-US" sz="2400" i="1" dirty="0"/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Compute Node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1" name="Content Placeholder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03" y="4678526"/>
              <a:ext cx="780290" cy="780290"/>
            </a:xfrm>
            <a:prstGeom prst="rect">
              <a:avLst/>
            </a:prstGeom>
          </p:spPr>
        </p:pic>
      </p:grpSp>
      <p:cxnSp>
        <p:nvCxnSpPr>
          <p:cNvPr id="44" name="Connector: Elbow 19"/>
          <p:cNvCxnSpPr>
            <a:stCxn id="26" idx="2"/>
            <a:endCxn id="35" idx="0"/>
          </p:cNvCxnSpPr>
          <p:nvPr/>
        </p:nvCxnSpPr>
        <p:spPr>
          <a:xfrm>
            <a:off x="3611328" y="3563351"/>
            <a:ext cx="1056495" cy="1417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716" y="2281144"/>
            <a:ext cx="495951" cy="48408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0217" y="2777017"/>
            <a:ext cx="495951" cy="48408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98" y="3272890"/>
            <a:ext cx="495951" cy="48408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98" y="3746697"/>
            <a:ext cx="495951" cy="4840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150" y="4238727"/>
            <a:ext cx="495951" cy="48408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582" y="4730757"/>
            <a:ext cx="495951" cy="484086"/>
          </a:xfrm>
          <a:prstGeom prst="rect">
            <a:avLst/>
          </a:prstGeom>
        </p:spPr>
      </p:pic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Challenges of a Containerized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4" grpId="0"/>
      <p:bldP spid="17" grpId="0"/>
      <p:bldP spid="2049" grpId="0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292662" y="0"/>
            <a:ext cx="38993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</a:t>
            </a:r>
            <a:r>
              <a:rPr lang="en-US" sz="4000" dirty="0"/>
              <a:t>aka </a:t>
            </a:r>
            <a:r>
              <a:rPr lang="en-US" dirty="0"/>
              <a:t>“k8s”)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034048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/</a:t>
            </a:r>
            <a:r>
              <a:rPr lang="en-US" dirty="0" err="1"/>
              <a:t>koo</a:t>
            </a:r>
            <a:r>
              <a:rPr lang="en-US" dirty="0"/>
              <a:t>-</a:t>
            </a:r>
            <a:r>
              <a:rPr lang="en-US" dirty="0" err="1"/>
              <a:t>ber</a:t>
            </a:r>
            <a:r>
              <a:rPr lang="en-US" dirty="0"/>
              <a:t>-nay'-</a:t>
            </a:r>
            <a:r>
              <a:rPr lang="en-US" dirty="0" err="1"/>
              <a:t>tace</a:t>
            </a:r>
            <a:r>
              <a:rPr lang="en-US" dirty="0" smtClean="0"/>
              <a:t>/</a:t>
            </a:r>
            <a:endParaRPr lang="en-US" dirty="0"/>
          </a:p>
          <a:p>
            <a:pPr lvl="0"/>
            <a:r>
              <a:rPr lang="en-US" dirty="0" smtClean="0"/>
              <a:t>Inspired by Borg at Google</a:t>
            </a:r>
          </a:p>
          <a:p>
            <a:pPr lvl="0"/>
            <a:r>
              <a:rPr lang="en-US" dirty="0" smtClean="0"/>
              <a:t>Open-sourced system for deployment, scaling, management, and composition of containers across a cluster of hosts</a:t>
            </a:r>
            <a:endParaRPr lang="en-US" dirty="0"/>
          </a:p>
          <a:p>
            <a:pPr lvl="0"/>
            <a:r>
              <a:rPr lang="en-US" dirty="0"/>
              <a:t>Runs on private and public clouds, </a:t>
            </a:r>
            <a:r>
              <a:rPr lang="en-US" dirty="0" err="1" smtClean="0"/>
              <a:t>RPi</a:t>
            </a:r>
            <a:endParaRPr lang="en-US" dirty="0"/>
          </a:p>
          <a:p>
            <a:pPr lvl="0"/>
            <a:r>
              <a:rPr lang="en-US" dirty="0"/>
              <a:t>Used in commercial/open source projects:</a:t>
            </a:r>
          </a:p>
          <a:p>
            <a:pPr lvl="1"/>
            <a:r>
              <a:rPr lang="en-US" dirty="0"/>
              <a:t>Tectonic (CoreOS)</a:t>
            </a:r>
          </a:p>
          <a:p>
            <a:pPr lvl="1"/>
            <a:r>
              <a:rPr lang="en-US" dirty="0" err="1"/>
              <a:t>OpenShift</a:t>
            </a:r>
            <a:r>
              <a:rPr lang="en-US" dirty="0"/>
              <a:t> (</a:t>
            </a:r>
            <a:r>
              <a:rPr lang="en-US" dirty="0" err="1"/>
              <a:t>RedHat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Deis</a:t>
            </a:r>
            <a:r>
              <a:rPr lang="en-US" dirty="0"/>
              <a:t> Workflow (Microsoft?)</a:t>
            </a:r>
          </a:p>
        </p:txBody>
      </p:sp>
      <p:pic>
        <p:nvPicPr>
          <p:cNvPr id="2050" name="Picture 2" descr="Image result for kubernet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23" y="2192447"/>
            <a:ext cx="2275291" cy="22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2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9773374"/>
              </p:ext>
            </p:extLst>
          </p:nvPr>
        </p:nvGraphicFramePr>
        <p:xfrm>
          <a:off x="806667" y="681927"/>
          <a:ext cx="10515599" cy="63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387363" y="1321190"/>
            <a:ext cx="0" cy="89337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13236" y="3588216"/>
            <a:ext cx="2367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June 2014</a:t>
            </a:r>
          </a:p>
          <a:p>
            <a:r>
              <a:rPr lang="en-US" sz="2000" dirty="0"/>
              <a:t>Kubernetes first commit in GitHub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2474" y="2266756"/>
            <a:ext cx="19696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July 2015</a:t>
            </a:r>
          </a:p>
          <a:p>
            <a:r>
              <a:rPr lang="en-US" sz="2000" dirty="0"/>
              <a:t>Kubernetes v1.0</a:t>
            </a:r>
          </a:p>
          <a:p>
            <a:r>
              <a:rPr lang="en-US" sz="2000" dirty="0"/>
              <a:t>Donated to CNCF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3501" y="2316463"/>
            <a:ext cx="236443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March 2013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Docker initial release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759841" y="1321190"/>
            <a:ext cx="0" cy="217929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5360" y="1321190"/>
            <a:ext cx="0" cy="89337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9301652" y="1321189"/>
            <a:ext cx="0" cy="66259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211070" y="2003288"/>
            <a:ext cx="266063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February 2017</a:t>
            </a:r>
          </a:p>
          <a:p>
            <a:r>
              <a:rPr lang="en-US" sz="2000" dirty="0"/>
              <a:t>Kubernetes GA on Azure Container Service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113985" y="1321189"/>
            <a:ext cx="0" cy="3824248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93118" y="5254278"/>
            <a:ext cx="1739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July 2016</a:t>
            </a:r>
          </a:p>
          <a:p>
            <a:r>
              <a:rPr lang="en-US" sz="2000" dirty="0"/>
              <a:t>Brendan Burns joins Microsoft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8613222" y="1321189"/>
            <a:ext cx="0" cy="2267027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504900" y="3644410"/>
            <a:ext cx="26693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November 2016</a:t>
            </a:r>
          </a:p>
          <a:p>
            <a:r>
              <a:rPr lang="en-US" sz="2000" dirty="0"/>
              <a:t>Azure Container Service Engine open sourced</a:t>
            </a:r>
          </a:p>
        </p:txBody>
      </p:sp>
    </p:spTree>
    <p:extLst>
      <p:ext uri="{BB962C8B-B14F-4D97-AF65-F5344CB8AC3E}">
        <p14:creationId xmlns:p14="http://schemas.microsoft.com/office/powerpoint/2010/main" val="27350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1" y="1892237"/>
            <a:ext cx="2504506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that acts as a Kubernetes worker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591493" y="1848091"/>
            <a:ext cx="2504507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or more containers deployed on a node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90167" y="4233575"/>
            <a:ext cx="1429129" cy="1747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24682" y="4740293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98354" y="4813965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78082" y="4893693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0167" y="4233308"/>
            <a:ext cx="1429129" cy="4878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algn="ctr"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1600" dirty="0">
                <a:latin typeface="Segoe UI"/>
              </a:rPr>
              <a:t>pod</a:t>
            </a:r>
          </a:p>
        </p:txBody>
      </p:sp>
      <p:pic>
        <p:nvPicPr>
          <p:cNvPr id="12" name="Picture 8" descr="Image result for docker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16" y="4932133"/>
            <a:ext cx="913719" cy="91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1062733" y="4236356"/>
            <a:ext cx="1429129" cy="1747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2733" y="4239575"/>
            <a:ext cx="1429129" cy="4878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algn="ctr"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1600" dirty="0">
                <a:latin typeface="Segoe UI"/>
              </a:rPr>
              <a:t>node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458" y="4859316"/>
            <a:ext cx="904554" cy="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724802" y="32547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24802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964390" y="19895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24803" y="200137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64390" y="3255501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64389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27283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274003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2740035" y="242865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Hexagon 45"/>
          <p:cNvSpPr/>
          <p:nvPr/>
        </p:nvSpPr>
        <p:spPr bwMode="auto">
          <a:xfrm>
            <a:off x="27351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7504" y="1855138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10482" y="1854080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2</a:t>
            </a:r>
          </a:p>
        </p:txBody>
      </p:sp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630284" y="570328"/>
            <a:ext cx="10712542" cy="826738"/>
          </a:xfrm>
        </p:spPr>
        <p:txBody>
          <a:bodyPr/>
          <a:lstStyle/>
          <a:p>
            <a:r>
              <a:rPr lang="en-US" sz="4411" dirty="0"/>
              <a:t>Pod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112768" y="1878515"/>
            <a:ext cx="0" cy="4639241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00958" y="5757396"/>
            <a:ext cx="6941868" cy="548553"/>
          </a:xfrm>
          <a:prstGeom prst="rect">
            <a:avLst/>
          </a:prstGeom>
          <a:noFill/>
        </p:spPr>
        <p:txBody>
          <a:bodyPr wrap="square" lIns="168080" tIns="134464" rIns="168080" bIns="13446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51"/>
              </a:spcAft>
            </a:pPr>
            <a:r>
              <a:rPr lang="en-US" sz="2000" dirty="0"/>
              <a:t>nodes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1175522" y="2440654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Hexagon 31"/>
          <p:cNvSpPr/>
          <p:nvPr/>
        </p:nvSpPr>
        <p:spPr bwMode="auto">
          <a:xfrm>
            <a:off x="1175522" y="244038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1183778" y="244354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Hexagon 46"/>
          <p:cNvSpPr/>
          <p:nvPr/>
        </p:nvSpPr>
        <p:spPr bwMode="auto">
          <a:xfrm>
            <a:off x="1181521" y="2434531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3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2.59259E-6 L 0.32799 -0.009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-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0.46524 -0.00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55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1" y="1892237"/>
            <a:ext cx="2504506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that acts as a Kubernetes worker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344786" y="1848091"/>
            <a:ext cx="2504507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Controller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Define state of your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591493" y="1848091"/>
            <a:ext cx="2504507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or more containers deployed on a node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90167" y="4233575"/>
            <a:ext cx="1429129" cy="1747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24682" y="4740293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98354" y="4813965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78082" y="4893693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0167" y="4233308"/>
            <a:ext cx="1429129" cy="4878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algn="ctr"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1600" dirty="0">
                <a:latin typeface="Segoe UI"/>
              </a:rPr>
              <a:t>pod</a:t>
            </a:r>
          </a:p>
        </p:txBody>
      </p:sp>
      <p:pic>
        <p:nvPicPr>
          <p:cNvPr id="13" name="Picture 8" descr="Image result for docker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16" y="4932133"/>
            <a:ext cx="913719" cy="91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1062733" y="4236356"/>
            <a:ext cx="1429129" cy="1747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2733" y="4239575"/>
            <a:ext cx="1429129" cy="4878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algn="ctr"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1600" dirty="0">
                <a:latin typeface="Segoe UI"/>
              </a:rPr>
              <a:t>node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458" y="4859316"/>
            <a:ext cx="904554" cy="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2617</TotalTime>
  <Words>1007</Words>
  <Application>Microsoft Macintosh PowerPoint</Application>
  <PresentationFormat>Widescreen</PresentationFormat>
  <Paragraphs>233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Segoe UI</vt:lpstr>
      <vt:lpstr>Wingdings</vt:lpstr>
      <vt:lpstr>Arial</vt:lpstr>
      <vt:lpstr>Office Theme</vt:lpstr>
      <vt:lpstr>Kubernetes for Developers</vt:lpstr>
      <vt:lpstr>You will leave here knowing…</vt:lpstr>
      <vt:lpstr>PowerPoint Presentation</vt:lpstr>
      <vt:lpstr>Challenges of a Containerized World</vt:lpstr>
      <vt:lpstr>Kubernetes (aka “k8s”)</vt:lpstr>
      <vt:lpstr>PowerPoint Presentation</vt:lpstr>
      <vt:lpstr>Concepts</vt:lpstr>
      <vt:lpstr>Pod</vt:lpstr>
      <vt:lpstr>Concepts</vt:lpstr>
      <vt:lpstr>Controller – Replica Set</vt:lpstr>
      <vt:lpstr>Controller – Deployment (Scale Out)</vt:lpstr>
      <vt:lpstr>Controller – Node Failure</vt:lpstr>
      <vt:lpstr>Concepts</vt:lpstr>
      <vt:lpstr>Service</vt:lpstr>
      <vt:lpstr>What makes a cluster?</vt:lpstr>
      <vt:lpstr>Azure Container Service</vt:lpstr>
      <vt:lpstr>Demo</vt:lpstr>
      <vt:lpstr>Resources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Poon</dc:creator>
  <cp:lastModifiedBy>Jason Poon</cp:lastModifiedBy>
  <cp:revision>259</cp:revision>
  <dcterms:created xsi:type="dcterms:W3CDTF">2017-04-05T23:14:33Z</dcterms:created>
  <dcterms:modified xsi:type="dcterms:W3CDTF">2017-04-21T03:50:19Z</dcterms:modified>
</cp:coreProperties>
</file>