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53AE93-6B56-463A-95D1-7E288ECDC46C}">
          <p14:sldIdLst>
            <p14:sldId id="256"/>
            <p14:sldId id="260"/>
            <p14:sldId id="257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zh-cn/3/library/collections.html#collections.UserDict" TargetMode="External"/><Relationship Id="rId3" Type="http://schemas.openxmlformats.org/officeDocument/2006/relationships/hyperlink" Target="https://docs.python.org/zh-cn/3/library/collections.html#collections.deque" TargetMode="External"/><Relationship Id="rId7" Type="http://schemas.openxmlformats.org/officeDocument/2006/relationships/hyperlink" Target="https://docs.python.org/zh-cn/3/library/collections.html#collections.defaultdict" TargetMode="External"/><Relationship Id="rId2" Type="http://schemas.openxmlformats.org/officeDocument/2006/relationships/hyperlink" Target="https://docs.python.org/zh-cn/3/library/collections.html#collections.namedtu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zh-cn/3/library/collections.html#collections.OrderedDict" TargetMode="External"/><Relationship Id="rId5" Type="http://schemas.openxmlformats.org/officeDocument/2006/relationships/hyperlink" Target="https://docs.python.org/zh-cn/3/library/collections.html#collections.Counter" TargetMode="External"/><Relationship Id="rId10" Type="http://schemas.openxmlformats.org/officeDocument/2006/relationships/hyperlink" Target="https://docs.python.org/zh-cn/3/library/collections.html#collections.UserString" TargetMode="External"/><Relationship Id="rId4" Type="http://schemas.openxmlformats.org/officeDocument/2006/relationships/hyperlink" Target="https://docs.python.org/zh-cn/3/library/collections.html#collections.ChainMap" TargetMode="External"/><Relationship Id="rId9" Type="http://schemas.openxmlformats.org/officeDocument/2006/relationships/hyperlink" Target="https://docs.python.org/zh-cn/3/library/collections.html#collections.UserLi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77179-34EA-4267-8856-EEA35CC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85" y="609601"/>
            <a:ext cx="10348855" cy="2510117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python</a:t>
            </a:r>
            <a:r>
              <a:rPr lang="zh-CN" altLang="en-US" sz="4400" dirty="0"/>
              <a:t>内置语法让你的代码</a:t>
            </a:r>
            <a:r>
              <a:rPr lang="en-US" altLang="zh-CN" sz="4400" dirty="0"/>
              <a:t>pythonic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A7D04-2F31-4110-8064-A8AA8F1E2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周涛</a:t>
            </a:r>
          </a:p>
        </p:txBody>
      </p:sp>
    </p:spTree>
    <p:extLst>
      <p:ext uri="{BB962C8B-B14F-4D97-AF65-F5344CB8AC3E}">
        <p14:creationId xmlns:p14="http://schemas.microsoft.com/office/powerpoint/2010/main" val="305981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190D6-1803-465E-AAA1-A6697D55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98" y="453863"/>
            <a:ext cx="6100368" cy="1225874"/>
          </a:xfrm>
        </p:spPr>
        <p:txBody>
          <a:bodyPr/>
          <a:lstStyle/>
          <a:p>
            <a:r>
              <a:rPr lang="en-US" altLang="zh-CN" cap="none" dirty="0" err="1"/>
              <a:t>functools.singledispatch</a:t>
            </a:r>
            <a:endParaRPr lang="zh-CN" altLang="en-US" cap="non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07D9EB-7925-4409-91E0-6BA40125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98" y="1510490"/>
            <a:ext cx="5633156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@singledispatch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raise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TypeError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'Unsupported io type: {}.'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.format(file))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@wrap.register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(TextIOBase)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AsyncTextIOWrapper(file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=executor)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@wrap.register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(BufferedWriter)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AsyncBufferedIOBase(file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=executor)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@wrap.register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(BufferedReader)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@wrap.register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(BufferedRandom)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AsyncBufferedReader(file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=executor)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@wrap.register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(FileIO)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AsyncFileIO(file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4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83354-1E96-485D-9AEC-40D9A24D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5" y="391906"/>
            <a:ext cx="9050476" cy="945547"/>
          </a:xfrm>
        </p:spPr>
        <p:txBody>
          <a:bodyPr>
            <a:normAutofit/>
          </a:bodyPr>
          <a:lstStyle/>
          <a:p>
            <a:r>
              <a:rPr lang="en-US" altLang="zh-CN" cap="none" dirty="0" err="1"/>
              <a:t>functools.lru_cache</a:t>
            </a:r>
            <a:r>
              <a:rPr lang="en-US" altLang="zh-CN" cap="none" dirty="0"/>
              <a:t>(Least Recently Used)</a:t>
            </a:r>
            <a:endParaRPr lang="zh-CN" altLang="en-US" cap="non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214462-933C-4B56-B886-1052ECE90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1530" y="1486849"/>
            <a:ext cx="4231521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functools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lru_cache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@lru_cache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"calculating: %s + %s"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+ y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(add(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(add(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(add(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612236-99D9-43D6-864E-989D3DC61F0C}"/>
              </a:ext>
            </a:extLst>
          </p:cNvPr>
          <p:cNvSpPr/>
          <p:nvPr/>
        </p:nvSpPr>
        <p:spPr>
          <a:xfrm>
            <a:off x="1141413" y="4685997"/>
            <a:ext cx="4231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calculating: 1 + 2</a:t>
            </a:r>
          </a:p>
          <a:p>
            <a:r>
              <a:rPr lang="zh-CN" altLang="en-US" sz="1200" dirty="0"/>
              <a:t>3</a:t>
            </a:r>
          </a:p>
          <a:p>
            <a:r>
              <a:rPr lang="zh-CN" altLang="en-US" sz="1200" dirty="0"/>
              <a:t>3</a:t>
            </a:r>
          </a:p>
          <a:p>
            <a:r>
              <a:rPr lang="zh-CN" altLang="en-US" sz="1200" dirty="0"/>
              <a:t>calculating: 2 + 3</a:t>
            </a:r>
          </a:p>
          <a:p>
            <a:r>
              <a:rPr lang="zh-CN" altLang="en-US" sz="1200" dirty="0"/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EC5F62-D673-4E1D-B12F-0F627A23B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965" y="1486849"/>
            <a:ext cx="3210411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collections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OrderedDict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LRUCache: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capacity=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 = OrderedDict()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.capacity = capacity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val =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.od[key]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.od.move_to_end(key)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_put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val):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.od[key]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.od[key] = val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.od[key] = val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.od) &gt;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.capacity: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.od.popitem(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kwargs.items():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._put(k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v)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lru = LRUCache(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lru.put(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(lru.od)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1C0A16-AF74-4C96-80D6-DEF4A9B6FA41}"/>
              </a:ext>
            </a:extLst>
          </p:cNvPr>
          <p:cNvSpPr/>
          <p:nvPr/>
        </p:nvSpPr>
        <p:spPr>
          <a:xfrm>
            <a:off x="6540965" y="6063734"/>
            <a:ext cx="3210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OrderedDict([('h', 7), ('m', 8)])</a:t>
            </a:r>
          </a:p>
        </p:txBody>
      </p:sp>
    </p:spTree>
    <p:extLst>
      <p:ext uri="{BB962C8B-B14F-4D97-AF65-F5344CB8AC3E}">
        <p14:creationId xmlns:p14="http://schemas.microsoft.com/office/powerpoint/2010/main" val="24824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AC0D8-2FE2-4301-97A0-5EDB20B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71539"/>
            <a:ext cx="9905998" cy="1905000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65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F8FC5-468C-4E3C-BA02-5E824198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cap="none" dirty="0"/>
              <a:t>collections</a:t>
            </a:r>
            <a:endParaRPr lang="zh-CN" altLang="en-US" sz="4400" dirty="0"/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C861397D-B549-4246-8BF0-353BE1A47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495402"/>
              </p:ext>
            </p:extLst>
          </p:nvPr>
        </p:nvGraphicFramePr>
        <p:xfrm>
          <a:off x="1141414" y="2595282"/>
          <a:ext cx="9905998" cy="3751732"/>
        </p:xfrm>
        <a:graphic>
          <a:graphicData uri="http://schemas.openxmlformats.org/drawingml/2006/table">
            <a:tbl>
              <a:tblPr/>
              <a:tblGrid>
                <a:gridCol w="4931475">
                  <a:extLst>
                    <a:ext uri="{9D8B030D-6E8A-4147-A177-3AD203B41FA5}">
                      <a16:colId xmlns:a16="http://schemas.microsoft.com/office/drawing/2014/main" val="1667366080"/>
                    </a:ext>
                  </a:extLst>
                </a:gridCol>
                <a:gridCol w="4974523">
                  <a:extLst>
                    <a:ext uri="{9D8B030D-6E8A-4147-A177-3AD203B41FA5}">
                      <a16:colId xmlns:a16="http://schemas.microsoft.com/office/drawing/2014/main" val="3932232779"/>
                    </a:ext>
                  </a:extLst>
                </a:gridCol>
              </a:tblGrid>
              <a:tr h="578153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chemeClr val="accent6"/>
                          </a:solidFill>
                          <a:effectLst/>
                          <a:hlinkClick r:id="rId2" tooltip="collections.namedtup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namedtuple()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创建命名元组子类的工厂函数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5246134"/>
                  </a:ext>
                </a:extLst>
              </a:tr>
              <a:tr h="542508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chemeClr val="accent6"/>
                          </a:solidFill>
                          <a:effectLst/>
                          <a:hlinkClick r:id="rId3" tooltip="collections.dequ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deque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类似列表</a:t>
                      </a:r>
                      <a:r>
                        <a:rPr lang="en-US" altLang="zh-CN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list)</a:t>
                      </a:r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的容器，实现了在两端快速添加</a:t>
                      </a:r>
                      <a:r>
                        <a:rPr lang="en-US" altLang="zh-CN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append)</a:t>
                      </a:r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和弹出</a:t>
                      </a:r>
                      <a:r>
                        <a:rPr lang="en-US" altLang="zh-CN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pop)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97758644"/>
                  </a:ext>
                </a:extLst>
              </a:tr>
              <a:tr h="542508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chemeClr val="accent6"/>
                          </a:solidFill>
                          <a:effectLst/>
                          <a:hlinkClick r:id="rId4" tooltip="collections.ChainMa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ChainMap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类似字典</a:t>
                      </a:r>
                      <a:r>
                        <a:rPr lang="en-US" altLang="zh-C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dict</a:t>
                      </a:r>
                      <a:r>
                        <a:rPr lang="en-US" altLang="zh-C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zh-CN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的容器类，将多个映射集合到一个视图里面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4605853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chemeClr val="accent6"/>
                          </a:solidFill>
                          <a:effectLst/>
                          <a:hlinkClick r:id="rId5" tooltip="collections.Count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Counter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字典的子类，提供了可哈希对象的计数功能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041632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chemeClr val="accent6"/>
                          </a:solidFill>
                          <a:effectLst/>
                          <a:hlinkClick r:id="rId6" tooltip="collections.OrderedDi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OrderedDict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字典的子类，保存了他们被添加的顺序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84255959"/>
                  </a:ext>
                </a:extLst>
              </a:tr>
              <a:tr h="542508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 dirty="0" err="1">
                          <a:solidFill>
                            <a:schemeClr val="accent6"/>
                          </a:solidFill>
                          <a:effectLst/>
                          <a:hlinkClick r:id="rId7" tooltip="collections.defaultdi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defaultdict</a:t>
                      </a:r>
                      <a:endParaRPr lang="en-US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字典的子类，提供了一个工厂函数，为字典查询提供一个默认值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59735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chemeClr val="accent6"/>
                          </a:solidFill>
                          <a:effectLst/>
                          <a:hlinkClick r:id="rId8" tooltip="collections.UserDi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UserDict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封装了字典对象，简化了字典子类化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741788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chemeClr val="accent6"/>
                          </a:solidFill>
                          <a:effectLst/>
                          <a:hlinkClick r:id="rId9" tooltip="collections.User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UserList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封装了列表对象，简化了列表子类化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57500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 dirty="0" err="1">
                          <a:solidFill>
                            <a:schemeClr val="accent6"/>
                          </a:solidFill>
                          <a:effectLst/>
                          <a:hlinkClick r:id="rId10" tooltip="collections.UserStri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UserString</a:t>
                      </a:r>
                      <a:endParaRPr lang="en-US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封装了列表对象，简化了字符串子类化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80727570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B9048D13-DB3F-4458-83DE-728C5870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9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7B70E-C290-48F4-A32D-7FEB09BD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294"/>
            <a:ext cx="9909174" cy="1192636"/>
          </a:xfrm>
        </p:spPr>
        <p:txBody>
          <a:bodyPr/>
          <a:lstStyle/>
          <a:p>
            <a:r>
              <a:rPr lang="en-US" altLang="zh-CN" cap="none" dirty="0" err="1"/>
              <a:t>collections.defaultdict</a:t>
            </a:r>
            <a:endParaRPr lang="zh-CN" altLang="en-US" cap="non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6B65FC-168C-4DA2-B4AE-2536C513F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371930"/>
            <a:ext cx="10284309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1500" cap="none" dirty="0"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 </a:t>
            </a:r>
            <a:r>
              <a:rPr lang="en-US" altLang="zh-CN" sz="1500" cap="none" dirty="0"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usual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94558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.unit_list_sort = {}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folder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os.listdir(UNIT_PATH):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unit_content = jsonUtil.readJsonFile(os.path.join(UNIT_PATH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folder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CONTENT_FILE_NAME))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unit_type = unit_content.get(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"unit_type"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.unit_list_sort.get(unit_type):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.unit_list_sort.get(unit_type).append(unit_content.get(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.unit_list_sort[unit_type] = [unit_content.get(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)]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DE7738-D588-42DE-B8AE-BFD30F3AD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689543"/>
            <a:ext cx="10284311" cy="1247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setdefault()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.unit_list_sort = {}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folder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os.listdir(UNIT_PATH):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unit_content = jsonUtil.readJsonFile(os.path.join(UNIT_PATH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folder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CONTENT_FILE_NAME))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.unit_list_sort.setdefault(unit_content.get(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"unit_type"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[]).append(unit_content.get(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6B2D80-00AB-4684-811E-32D0CDA2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5168554"/>
            <a:ext cx="10284310" cy="12464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collections.defaultdict()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.unit_list_sort = collections.defaultdict(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folder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os.listdir(UNIT_PATH):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unit_content = jsonUtil.readJsonFile(os.path.join(UNIT_PATH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folder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CONTENT_FILE_NAME))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.unit_list_sort[unit_content.get(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"unit_type"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)].append(unit_content.get(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1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F0AE-6A87-4802-BAA8-3EF869D7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24"/>
            <a:ext cx="9905998" cy="799652"/>
          </a:xfrm>
        </p:spPr>
        <p:txBody>
          <a:bodyPr/>
          <a:lstStyle/>
          <a:p>
            <a:r>
              <a:rPr lang="zh-CN" altLang="en-US" b="1" dirty="0">
                <a:effectLst/>
              </a:rPr>
              <a:t>知其然知其</a:t>
            </a:r>
            <a:r>
              <a:rPr lang="zh-CN" altLang="en-US" dirty="0">
                <a:effectLst/>
              </a:rPr>
              <a:t>所以然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AC0282-41C3-40CE-B6C2-373E20A6D2E8}"/>
              </a:ext>
            </a:extLst>
          </p:cNvPr>
          <p:cNvSpPr/>
          <p:nvPr/>
        </p:nvSpPr>
        <p:spPr>
          <a:xfrm>
            <a:off x="626143" y="5344076"/>
            <a:ext cx="338990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&lt;</a:t>
            </a:r>
            <a:r>
              <a:rPr lang="en-US" altLang="zh-CN" sz="900" dirty="0" err="1"/>
              <a:t>CustomDict</a:t>
            </a:r>
            <a:r>
              <a:rPr lang="en-US" altLang="zh-CN" sz="900" dirty="0"/>
              <a:t> {'a': 1, 'b': 2}&gt;</a:t>
            </a:r>
          </a:p>
          <a:p>
            <a:r>
              <a:rPr lang="en-US" altLang="zh-CN" sz="900" dirty="0"/>
              <a:t>&lt;</a:t>
            </a:r>
            <a:r>
              <a:rPr lang="en-US" altLang="zh-CN" sz="900" dirty="0" err="1"/>
              <a:t>CustomDict</a:t>
            </a:r>
            <a:r>
              <a:rPr lang="en-US" altLang="zh-CN" sz="900" dirty="0"/>
              <a:t> {'a': 1, 'b': 2, 'c': 3}&gt;</a:t>
            </a:r>
          </a:p>
          <a:p>
            <a:r>
              <a:rPr lang="en-US" altLang="zh-CN" sz="900" dirty="0"/>
              <a:t>1</a:t>
            </a:r>
          </a:p>
          <a:p>
            <a:r>
              <a:rPr lang="en-US" altLang="zh-CN" sz="900" dirty="0"/>
              <a:t>Traceback (most recent call last):</a:t>
            </a:r>
          </a:p>
          <a:p>
            <a:r>
              <a:rPr lang="en-US" altLang="zh-CN" sz="900" dirty="0"/>
              <a:t>  File "E:/coral/test.py", line 24, in &lt;module&gt;</a:t>
            </a:r>
          </a:p>
          <a:p>
            <a:r>
              <a:rPr lang="en-US" altLang="zh-CN" sz="900" dirty="0"/>
              <a:t>    print(</a:t>
            </a:r>
            <a:r>
              <a:rPr lang="en-US" altLang="zh-CN" sz="900" dirty="0" err="1"/>
              <a:t>custom_dict</a:t>
            </a:r>
            <a:r>
              <a:rPr lang="en-US" altLang="zh-CN" sz="900" dirty="0"/>
              <a:t>["g"])</a:t>
            </a:r>
          </a:p>
          <a:p>
            <a:r>
              <a:rPr lang="en-US" altLang="zh-CN" sz="900" dirty="0"/>
              <a:t>  File "E:/coral/test.py", line 12, in __</a:t>
            </a:r>
            <a:r>
              <a:rPr lang="en-US" altLang="zh-CN" sz="900" dirty="0" err="1"/>
              <a:t>getitem</a:t>
            </a:r>
            <a:r>
              <a:rPr lang="en-US" altLang="zh-CN" sz="900" dirty="0"/>
              <a:t>__</a:t>
            </a:r>
          </a:p>
          <a:p>
            <a:r>
              <a:rPr lang="en-US" altLang="zh-CN" sz="900" dirty="0"/>
              <a:t>    return self.__</a:t>
            </a:r>
            <a:r>
              <a:rPr lang="en-US" altLang="zh-CN" sz="900" dirty="0" err="1"/>
              <a:t>dict</a:t>
            </a:r>
            <a:r>
              <a:rPr lang="en-US" altLang="zh-CN" sz="900" dirty="0"/>
              <a:t>__[name]</a:t>
            </a:r>
          </a:p>
          <a:p>
            <a:r>
              <a:rPr lang="en-US" altLang="zh-CN" sz="900" dirty="0" err="1"/>
              <a:t>KeyError</a:t>
            </a:r>
            <a:r>
              <a:rPr lang="en-US" altLang="zh-CN" sz="900" dirty="0"/>
              <a:t>: 'g'</a:t>
            </a:r>
            <a:endParaRPr lang="zh-CN" altLang="en-US" sz="9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19A85D-3404-47C2-847A-81CA46348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28" y="1558971"/>
            <a:ext cx="4156729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CustomMissingDict(CustomDict):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default_factory=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CustomDict.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.default_factory = default_factory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__getitem__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CustomDict.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__getitem__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except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KeyError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__missing__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(key)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__missing__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__dict__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[key] = value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.default_factory()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custom_dict = CustomMissingDict(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custom_dict[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26A3E6-4B47-42FF-9E52-E99FCFC5A46F}"/>
              </a:ext>
            </a:extLst>
          </p:cNvPr>
          <p:cNvSpPr/>
          <p:nvPr/>
        </p:nvSpPr>
        <p:spPr>
          <a:xfrm>
            <a:off x="4206027" y="5344076"/>
            <a:ext cx="4156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/>
              <a:t>&lt;CustomMissingDict {'a': 1, 'b': 2, 'default_factory': &lt;class 'list'&gt;}&gt;</a:t>
            </a:r>
          </a:p>
          <a:p>
            <a:r>
              <a:rPr lang="zh-CN" altLang="en-US" sz="900" dirty="0"/>
              <a:t>&lt;CustomMissingDict {'a': 1, 'b': 2, 'default_factory': &lt;class 'list'&gt;, 'c': 3}&gt;</a:t>
            </a:r>
          </a:p>
          <a:p>
            <a:r>
              <a:rPr lang="zh-CN" altLang="en-US" sz="900" dirty="0"/>
              <a:t>1</a:t>
            </a:r>
          </a:p>
          <a:p>
            <a:r>
              <a:rPr lang="zh-CN" altLang="en-US" sz="900" dirty="0"/>
              <a:t>[]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A51DE32-02AA-4DD3-9458-FA5E567C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53" y="1558971"/>
            <a:ext cx="3811793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CustomDict(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__dict__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.update(kwargs)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__repr__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f"&lt;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.__class__.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{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dict__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&gt;"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__setitem__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__dict__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[name] = value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__getitem__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__dict__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[name]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__delitem__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__dict__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[name]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custom_dict = CustomDict(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custom_dict[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01C0CC-BCCB-4723-A28A-346F66766919}"/>
              </a:ext>
            </a:extLst>
          </p:cNvPr>
          <p:cNvSpPr/>
          <p:nvPr/>
        </p:nvSpPr>
        <p:spPr>
          <a:xfrm>
            <a:off x="8510114" y="5636464"/>
            <a:ext cx="36970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{'a': 1, 'b': 2}</a:t>
            </a:r>
          </a:p>
          <a:p>
            <a:r>
              <a:rPr lang="zh-CN" altLang="en-US" sz="1000" dirty="0"/>
              <a:t>{'a': 1, 'b': 2, 'c': 3}</a:t>
            </a:r>
          </a:p>
          <a:p>
            <a:r>
              <a:rPr lang="zh-CN" altLang="en-US" sz="1000" dirty="0"/>
              <a:t>1</a:t>
            </a:r>
          </a:p>
          <a:p>
            <a:r>
              <a:rPr lang="zh-CN" altLang="en-US" sz="1000" dirty="0"/>
              <a:t>[]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BF11A4AB-6BEE-471C-88D3-82715769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737" y="1558971"/>
            <a:ext cx="3435010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collections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UserDict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CustomMissingDict(UserDict):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default_factory=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UserDict.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.default_factory = default_factory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__getitem__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UserDict.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__getitem__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__missing__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__dict__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[key] = value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.default_factory()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custom_dict = CustomMissingDict(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custom_dict[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1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E5D8C-48F5-4F9F-872B-482AFE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44" y="551895"/>
            <a:ext cx="9905998" cy="55222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简化循环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D4F464-E1B2-4C54-9C3C-2DEED1D083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4744" y="1863196"/>
            <a:ext cx="5851058" cy="38164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default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"see you"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True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choices_select =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show_articles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add_article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'3'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vote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get_article_from_group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'5'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add_or_remove_article_in_group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option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f"select(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highlight(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 values exit'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  1:show 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  2:add 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  3:vote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  4:get article from group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  5:add or remove article in group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choices_select.get(option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default)():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5A92265-5D9C-4736-9F0B-FBC8D6EDFE1F}"/>
              </a:ext>
            </a:extLst>
          </p:cNvPr>
          <p:cNvSpPr txBox="1">
            <a:spLocks/>
          </p:cNvSpPr>
          <p:nvPr/>
        </p:nvSpPr>
        <p:spPr>
          <a:xfrm>
            <a:off x="7070120" y="1290586"/>
            <a:ext cx="2709825" cy="33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</a:rPr>
              <a:t>通过</a:t>
            </a:r>
            <a:r>
              <a:rPr lang="en-US" altLang="zh-CN" cap="none" dirty="0">
                <a:solidFill>
                  <a:schemeClr val="accent6"/>
                </a:solidFill>
              </a:rPr>
              <a:t>tuple</a:t>
            </a:r>
            <a:r>
              <a:rPr lang="zh-CN" altLang="en-US" cap="none" dirty="0">
                <a:solidFill>
                  <a:schemeClr val="accent6"/>
                </a:solidFill>
              </a:rPr>
              <a:t>简化循环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0B5F342-5179-4D28-B3A9-187D61FAB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3379" y="1852477"/>
            <a:ext cx="5013064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所有的小写字母在大写字母前面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所有的字母在数字前面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所有的奇数在偶数前面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"Sorting1234-!"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.join(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sorted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x: (x.isdigit()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x.isdigit()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(x) %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x.isupper()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x.islower()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x))))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3B76FFB-E00D-473F-954D-9C0FD1CECAEA}"/>
              </a:ext>
            </a:extLst>
          </p:cNvPr>
          <p:cNvSpPr txBox="1">
            <a:spLocks/>
          </p:cNvSpPr>
          <p:nvPr/>
        </p:nvSpPr>
        <p:spPr>
          <a:xfrm>
            <a:off x="1057142" y="1342913"/>
            <a:ext cx="3267432" cy="281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1800" dirty="0">
                <a:solidFill>
                  <a:schemeClr val="accent6"/>
                </a:solidFill>
              </a:rPr>
              <a:t>通过</a:t>
            </a:r>
            <a:r>
              <a:rPr lang="en-US" altLang="zh-CN" sz="1800" cap="none" dirty="0" err="1">
                <a:solidFill>
                  <a:schemeClr val="accent6"/>
                </a:solidFill>
              </a:rPr>
              <a:t>dict</a:t>
            </a:r>
            <a:r>
              <a:rPr lang="zh-CN" altLang="en-US" sz="1800" dirty="0">
                <a:solidFill>
                  <a:schemeClr val="accent6"/>
                </a:solidFill>
              </a:rPr>
              <a:t>实现</a:t>
            </a:r>
            <a:r>
              <a:rPr lang="en-US" altLang="zh-CN" sz="1800" cap="none" dirty="0">
                <a:solidFill>
                  <a:schemeClr val="accent6"/>
                </a:solidFill>
              </a:rPr>
              <a:t>switch</a:t>
            </a:r>
            <a:r>
              <a:rPr lang="en-US" altLang="zh-CN" sz="1800" dirty="0">
                <a:solidFill>
                  <a:schemeClr val="accent6"/>
                </a:solidFill>
              </a:rPr>
              <a:t> </a:t>
            </a:r>
            <a:r>
              <a:rPr lang="zh-CN" altLang="en-US" sz="1800" dirty="0">
                <a:solidFill>
                  <a:schemeClr val="accent6"/>
                </a:solidFill>
              </a:rPr>
              <a:t>效果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BDFA8B-FD53-4040-9278-2B0C7014E207}"/>
              </a:ext>
            </a:extLst>
          </p:cNvPr>
          <p:cNvSpPr/>
          <p:nvPr/>
        </p:nvSpPr>
        <p:spPr>
          <a:xfrm>
            <a:off x="6863379" y="3676053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!-ginortS1324</a:t>
            </a:r>
          </a:p>
        </p:txBody>
      </p:sp>
    </p:spTree>
    <p:extLst>
      <p:ext uri="{BB962C8B-B14F-4D97-AF65-F5344CB8AC3E}">
        <p14:creationId xmlns:p14="http://schemas.microsoft.com/office/powerpoint/2010/main" val="388766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8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347C4-76F7-4D69-8771-55E0BB77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46" y="151179"/>
            <a:ext cx="3688771" cy="1262231"/>
          </a:xfrm>
        </p:spPr>
        <p:txBody>
          <a:bodyPr/>
          <a:lstStyle/>
          <a:p>
            <a:r>
              <a:rPr lang="zh-CN" altLang="en-US" dirty="0"/>
              <a:t>优先队列</a:t>
            </a:r>
            <a:r>
              <a:rPr lang="en-US" altLang="zh-CN" dirty="0"/>
              <a:t>(</a:t>
            </a:r>
            <a:r>
              <a:rPr lang="en-US" altLang="zh-CN" cap="none" dirty="0" err="1"/>
              <a:t>heapd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677761-CDBE-46A5-8731-73655CC1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426" y="151179"/>
            <a:ext cx="5368066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heapq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dataclasses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dataclass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PriorityQueue: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._queue = []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._index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heapq.heappush(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._queue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(-priority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._index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._index +=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heapq.heappop(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._queue)[-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@dataclass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order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name: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class Item: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def __init__(self, name):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    self.name = name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def __repr__(self):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    return f"{self.__class__.__name__}('{self.name}')"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def __lt__(self, other):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    return self.name &lt; other.name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q = PriorityQueue()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q.push(Item(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q.push(Item(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'bar'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q.push(Item(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'spam'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q.push(Item(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'grok'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(q.pop())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(q.pop())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(q.pop())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(q.pop())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EF8AD5-BB16-4477-B1BD-999007B0CC7C}"/>
              </a:ext>
            </a:extLst>
          </p:cNvPr>
          <p:cNvSpPr/>
          <p:nvPr/>
        </p:nvSpPr>
        <p:spPr>
          <a:xfrm>
            <a:off x="10298654" y="5786189"/>
            <a:ext cx="1620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Item(name='bar')</a:t>
            </a:r>
          </a:p>
          <a:p>
            <a:r>
              <a:rPr lang="zh-CN" altLang="en-US" sz="1200" dirty="0"/>
              <a:t>Item(name='spam')</a:t>
            </a:r>
          </a:p>
          <a:p>
            <a:r>
              <a:rPr lang="zh-CN" altLang="en-US" sz="1200" dirty="0"/>
              <a:t>Item(name='grok')</a:t>
            </a:r>
          </a:p>
          <a:p>
            <a:r>
              <a:rPr lang="zh-CN" altLang="en-US" sz="1200" dirty="0"/>
              <a:t>Item(name='foo')</a:t>
            </a:r>
          </a:p>
        </p:txBody>
      </p:sp>
    </p:spTree>
    <p:extLst>
      <p:ext uri="{BB962C8B-B14F-4D97-AF65-F5344CB8AC3E}">
        <p14:creationId xmlns:p14="http://schemas.microsoft.com/office/powerpoint/2010/main" val="89942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8AB74-595A-4759-B369-74300FFF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functools.partial</a:t>
            </a:r>
            <a:endParaRPr lang="zh-CN" altLang="en-US" cap="non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1EE55F0-E534-4C45-9D41-42F3DB1DB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1873836"/>
            <a:ext cx="9317454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 = functools.partial(func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**keywords)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func: 需要被扩展的函数，返回的函数其实是一个类 func 的函数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*args: 需要被固定的位置参数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**kwargs: 需要被固定的关键字参数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如果在原来的函数 func 中关键字不存在，将会扩展，如果存在，则会覆盖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ABD09DA-F996-4EC2-9243-3BCF52BE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132505"/>
            <a:ext cx="9390955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 None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loop = asyncio.get_event_loop()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cb = partial(sync_open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=mode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buffering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=buffering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encoding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=encoding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errors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=errors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newline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=newline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closefd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=closefd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=opener)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yield 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loop.run_in_executor(executor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cb)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848F7-22FE-4FE0-9D09-E83727DA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23" y="295901"/>
            <a:ext cx="5846739" cy="852105"/>
          </a:xfrm>
        </p:spPr>
        <p:txBody>
          <a:bodyPr/>
          <a:lstStyle/>
          <a:p>
            <a:r>
              <a:rPr lang="en-US" altLang="zh-CN" cap="none" dirty="0" err="1"/>
              <a:t>functools.update_wrapper</a:t>
            </a:r>
            <a:endParaRPr lang="zh-CN" altLang="en-US" cap="non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8FEE76-2243-4869-BA4D-D91DB1E5E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7223" y="3716214"/>
            <a:ext cx="3430587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@timing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res = 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res.append(res[-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 res[-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(fun.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453830-0BF8-4A31-A83B-ED10C98FBD78}"/>
              </a:ext>
            </a:extLst>
          </p:cNvPr>
          <p:cNvSpPr/>
          <p:nvPr/>
        </p:nvSpPr>
        <p:spPr>
          <a:xfrm>
            <a:off x="407223" y="6315878"/>
            <a:ext cx="26697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Output: wrapper</a:t>
            </a:r>
            <a:endParaRPr lang="zh-CN" altLang="en-US" sz="1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368AFE-7BCD-4DAF-A62B-D20A1DA9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23" y="1217802"/>
            <a:ext cx="3343901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(func):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start = time.time()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 = func(*args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end = time.time()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'['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func.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']used:'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(end - start))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wrapper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F2CBA0-A032-43B8-868C-BB3ABF905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013" y="1217802"/>
            <a:ext cx="3343901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functools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update_wrapper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(func):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start = time.time()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 = func(*args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end = time.time()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'['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func.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']used:'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(end - start))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update_wrapper(wrapper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wrapper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6DC93D7-0F18-4937-BF0F-AB2A4CC7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016" y="1182231"/>
            <a:ext cx="433839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WRAPPER_ASSIGNMENTS = 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'__module__'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'__name__'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'__qualname__'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'__doc__'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'__annotations__'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WRAPPER_UPDATES = 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'__dict__'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update_wrapper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assigned = WRAPPER_ASSIGNMENTS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updated = WRAPPER_UPDATES):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assigned: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value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getattr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(wrapped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except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AttributeError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setattr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updated: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getattr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attr).update(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getattr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(wrapped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{}))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EF11F5-271B-4DA7-9B21-3F2CE7583356}"/>
              </a:ext>
            </a:extLst>
          </p:cNvPr>
          <p:cNvSpPr/>
          <p:nvPr/>
        </p:nvSpPr>
        <p:spPr>
          <a:xfrm>
            <a:off x="4491643" y="6315877"/>
            <a:ext cx="14819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Output: </a:t>
            </a:r>
            <a:r>
              <a:rPr lang="zh-CN" altLang="en-US" sz="1000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26395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7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0E642-114B-478C-A2F4-DC75059E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61" y="315924"/>
            <a:ext cx="4825547" cy="1159130"/>
          </a:xfrm>
        </p:spPr>
        <p:txBody>
          <a:bodyPr>
            <a:normAutofit/>
          </a:bodyPr>
          <a:lstStyle/>
          <a:p>
            <a:r>
              <a:rPr lang="en-US" altLang="zh-CN" cap="none" dirty="0" err="1"/>
              <a:t>functools.wraps</a:t>
            </a:r>
            <a:endParaRPr lang="zh-CN" altLang="en-US" cap="non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589210-6611-4AAF-B8F6-116A5FF92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61" y="1785971"/>
            <a:ext cx="8049390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(wrapped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assigned = WRAPPER_ASSIGNMENTS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updated = WRAPPER_UPDATES):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partial(update_wrapper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=wrapped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assigned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=assigned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=updated)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3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1666</TotalTime>
  <Words>554</Words>
  <Application>Microsoft Office PowerPoint</Application>
  <PresentationFormat>宽屏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Arial</vt:lpstr>
      <vt:lpstr>Century Gothic</vt:lpstr>
      <vt:lpstr>网状</vt:lpstr>
      <vt:lpstr>python内置语法让你的代码pythonic</vt:lpstr>
      <vt:lpstr>collections</vt:lpstr>
      <vt:lpstr>collections.defaultdict</vt:lpstr>
      <vt:lpstr>知其然知其所以然</vt:lpstr>
      <vt:lpstr>简化循环</vt:lpstr>
      <vt:lpstr>优先队列(heapd)</vt:lpstr>
      <vt:lpstr>functools.partial</vt:lpstr>
      <vt:lpstr>functools.update_wrapper</vt:lpstr>
      <vt:lpstr>functools.wraps</vt:lpstr>
      <vt:lpstr>functools.singledispatch</vt:lpstr>
      <vt:lpstr>functools.lru_cache(Least Recently Used)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python内置语法让你的代码pythonic</dc:title>
  <dc:creator>714970206@qq.com</dc:creator>
  <cp:lastModifiedBy>714970206@qq.com</cp:lastModifiedBy>
  <cp:revision>26</cp:revision>
  <dcterms:created xsi:type="dcterms:W3CDTF">2019-08-01T03:07:08Z</dcterms:created>
  <dcterms:modified xsi:type="dcterms:W3CDTF">2019-08-02T06:53:35Z</dcterms:modified>
</cp:coreProperties>
</file>