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6"/>
  </p:notes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345" r:id="rId15"/>
    <p:sldId id="344" r:id="rId16"/>
    <p:sldId id="279" r:id="rId17"/>
    <p:sldId id="346" r:id="rId18"/>
    <p:sldId id="347" r:id="rId19"/>
    <p:sldId id="348" r:id="rId20"/>
    <p:sldId id="280" r:id="rId21"/>
    <p:sldId id="281" r:id="rId22"/>
    <p:sldId id="282" r:id="rId23"/>
    <p:sldId id="283" r:id="rId24"/>
    <p:sldId id="351" r:id="rId25"/>
    <p:sldId id="350" r:id="rId26"/>
    <p:sldId id="284" r:id="rId27"/>
    <p:sldId id="352" r:id="rId28"/>
    <p:sldId id="354" r:id="rId29"/>
    <p:sldId id="353" r:id="rId30"/>
    <p:sldId id="349" r:id="rId31"/>
    <p:sldId id="285" r:id="rId32"/>
    <p:sldId id="355" r:id="rId33"/>
    <p:sldId id="286" r:id="rId34"/>
    <p:sldId id="356" r:id="rId35"/>
    <p:sldId id="357" r:id="rId36"/>
    <p:sldId id="288" r:id="rId37"/>
    <p:sldId id="289" r:id="rId38"/>
    <p:sldId id="358" r:id="rId39"/>
    <p:sldId id="359" r:id="rId40"/>
    <p:sldId id="290" r:id="rId41"/>
    <p:sldId id="291" r:id="rId42"/>
    <p:sldId id="360" r:id="rId43"/>
    <p:sldId id="361" r:id="rId44"/>
    <p:sldId id="362" r:id="rId45"/>
    <p:sldId id="363" r:id="rId46"/>
    <p:sldId id="295" r:id="rId47"/>
    <p:sldId id="364" r:id="rId48"/>
    <p:sldId id="365" r:id="rId49"/>
    <p:sldId id="300" r:id="rId50"/>
    <p:sldId id="367" r:id="rId51"/>
    <p:sldId id="368" r:id="rId52"/>
    <p:sldId id="366" r:id="rId53"/>
    <p:sldId id="298" r:id="rId54"/>
    <p:sldId id="369" r:id="rId55"/>
    <p:sldId id="370" r:id="rId56"/>
    <p:sldId id="371" r:id="rId57"/>
    <p:sldId id="372" r:id="rId58"/>
    <p:sldId id="301" r:id="rId59"/>
    <p:sldId id="373" r:id="rId60"/>
    <p:sldId id="374" r:id="rId61"/>
    <p:sldId id="375" r:id="rId62"/>
    <p:sldId id="302" r:id="rId63"/>
    <p:sldId id="376" r:id="rId64"/>
    <p:sldId id="377" r:id="rId65"/>
    <p:sldId id="304" r:id="rId66"/>
    <p:sldId id="305" r:id="rId67"/>
    <p:sldId id="306" r:id="rId68"/>
    <p:sldId id="308" r:id="rId69"/>
    <p:sldId id="379" r:id="rId70"/>
    <p:sldId id="380" r:id="rId71"/>
    <p:sldId id="381" r:id="rId72"/>
    <p:sldId id="384" r:id="rId73"/>
    <p:sldId id="307" r:id="rId74"/>
    <p:sldId id="378" r:id="rId75"/>
    <p:sldId id="309" r:id="rId76"/>
    <p:sldId id="382" r:id="rId77"/>
    <p:sldId id="383" r:id="rId78"/>
    <p:sldId id="311" r:id="rId79"/>
    <p:sldId id="312" r:id="rId80"/>
    <p:sldId id="313" r:id="rId81"/>
    <p:sldId id="476" r:id="rId82"/>
    <p:sldId id="477" r:id="rId83"/>
    <p:sldId id="317" r:id="rId84"/>
    <p:sldId id="478" r:id="rId85"/>
    <p:sldId id="385" r:id="rId86"/>
    <p:sldId id="315" r:id="rId87"/>
    <p:sldId id="316" r:id="rId88"/>
    <p:sldId id="318" r:id="rId89"/>
    <p:sldId id="451" r:id="rId90"/>
    <p:sldId id="324" r:id="rId91"/>
    <p:sldId id="453" r:id="rId92"/>
    <p:sldId id="452" r:id="rId93"/>
    <p:sldId id="321" r:id="rId94"/>
    <p:sldId id="479" r:id="rId95"/>
    <p:sldId id="323" r:id="rId96"/>
    <p:sldId id="480" r:id="rId97"/>
    <p:sldId id="481" r:id="rId98"/>
    <p:sldId id="482" r:id="rId99"/>
    <p:sldId id="454" r:id="rId100"/>
    <p:sldId id="327" r:id="rId101"/>
    <p:sldId id="267" r:id="rId102"/>
    <p:sldId id="266" r:id="rId103"/>
    <p:sldId id="260" r:id="rId104"/>
    <p:sldId id="261" r:id="rId105"/>
    <p:sldId id="269" r:id="rId107"/>
    <p:sldId id="262" r:id="rId108"/>
    <p:sldId id="264" r:id="rId109"/>
    <p:sldId id="268" r:id="rId110"/>
    <p:sldId id="263" r:id="rId111"/>
    <p:sldId id="265" r:id="rId112"/>
    <p:sldId id="456" r:id="rId113"/>
    <p:sldId id="329" r:id="rId114"/>
    <p:sldId id="457" r:id="rId115"/>
    <p:sldId id="330" r:id="rId116"/>
    <p:sldId id="458" r:id="rId117"/>
    <p:sldId id="459" r:id="rId118"/>
    <p:sldId id="461" r:id="rId119"/>
    <p:sldId id="460" r:id="rId120"/>
    <p:sldId id="332" r:id="rId121"/>
    <p:sldId id="462" r:id="rId122"/>
    <p:sldId id="463" r:id="rId123"/>
    <p:sldId id="335" r:id="rId124"/>
    <p:sldId id="464" r:id="rId125"/>
    <p:sldId id="466" r:id="rId126"/>
    <p:sldId id="465" r:id="rId127"/>
    <p:sldId id="336" r:id="rId128"/>
    <p:sldId id="337" r:id="rId129"/>
    <p:sldId id="467" r:id="rId130"/>
    <p:sldId id="338" r:id="rId131"/>
    <p:sldId id="339" r:id="rId132"/>
    <p:sldId id="469" r:id="rId133"/>
    <p:sldId id="470" r:id="rId134"/>
    <p:sldId id="471" r:id="rId135"/>
    <p:sldId id="468" r:id="rId136"/>
    <p:sldId id="472" r:id="rId137"/>
    <p:sldId id="473" r:id="rId138"/>
    <p:sldId id="474" r:id="rId139"/>
    <p:sldId id="475" r:id="rId140"/>
    <p:sldId id="341" r:id="rId141"/>
    <p:sldId id="538" r:id="rId142"/>
    <p:sldId id="537" r:id="rId143"/>
    <p:sldId id="539" r:id="rId144"/>
    <p:sldId id="540" r:id="rId145"/>
    <p:sldId id="342" r:id="rId146"/>
    <p:sldId id="343" r:id="rId1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0" Type="http://schemas.openxmlformats.org/officeDocument/2006/relationships/tableStyles" Target="tableStyles.xml"/><Relationship Id="rId15" Type="http://schemas.openxmlformats.org/officeDocument/2006/relationships/slide" Target="slides/slide13.xml"/><Relationship Id="rId149" Type="http://schemas.openxmlformats.org/officeDocument/2006/relationships/viewProps" Target="viewProps.xml"/><Relationship Id="rId148" Type="http://schemas.openxmlformats.org/officeDocument/2006/relationships/presProps" Target="presProps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6F45-0164-43DE-B37D-72DE13DC6575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347F8-1827-4F24-A261-98F1490F168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347F8-1827-4F24-A261-98F1490F1682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7EBC-3771-41CC-9BE0-44585AF24AB1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35A3-DDFE-4A26-9DE9-A0159A6670FD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FD3B-01A0-461A-87BC-0E4C0D6E58CE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BED1-D8E3-4432-9A9B-8C0AE7618E1C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ED88-3AF6-40F2-9FFB-47592D44FE9B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C06E-F302-4ACE-8D66-DB5ED3B97B69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6E77-1683-4D9B-BB04-44FB683FDC03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6AEF-8D81-4E06-9340-50B65CD1C8AD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E281-F26B-48B3-A9A4-E1ABCFA5E103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D391-15C0-4E08-8F70-44427836FD9C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B3F-4690-486D-B6A2-319427D354F0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CF6E-8A17-4110-A4DE-45143AFFD3ED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История одного </a:t>
            </a:r>
            <a:r>
              <a:rPr lang="ru-RU" dirty="0" err="1" smtClean="0"/>
              <a:t>автотеста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Autotest</a:t>
            </a:r>
            <a:r>
              <a:rPr lang="en-US" dirty="0" smtClean="0"/>
              <a:t> story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835" y="266383"/>
            <a:ext cx="8229600" cy="1143000"/>
          </a:xfrm>
        </p:spPr>
        <p:txBody>
          <a:bodyPr/>
          <a:lstStyle/>
          <a:p>
            <a:r>
              <a:rPr lang="en-US" dirty="0" smtClean="0"/>
              <a:t>Selenium architecture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07504" y="1854475"/>
            <a:ext cx="1584176" cy="367240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Selenium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client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library</a:t>
            </a:r>
            <a:endParaRPr lang="ru-RU" sz="24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07704" y="2826583"/>
            <a:ext cx="1656184" cy="172819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Jsonwire</a:t>
            </a:r>
            <a:r>
              <a:rPr lang="en-US" sz="2400" b="1" dirty="0" smtClean="0"/>
              <a:t> protocol </a:t>
            </a:r>
            <a:br>
              <a:rPr lang="en-US" sz="2400" b="1" dirty="0" smtClean="0"/>
            </a:br>
            <a:r>
              <a:rPr lang="en-US" sz="2400" b="1" dirty="0" smtClean="0"/>
              <a:t>over HTTP </a:t>
            </a:r>
            <a:endParaRPr lang="ru-RU" sz="24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79912" y="1854475"/>
            <a:ext cx="1584176" cy="36724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Selenium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server</a:t>
            </a:r>
            <a:endParaRPr lang="ru-RU" sz="24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0112" y="2826583"/>
            <a:ext cx="1656184" cy="172819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Browser</a:t>
            </a:r>
            <a:br>
              <a:rPr lang="en-US" sz="2400" b="1" dirty="0" smtClean="0"/>
            </a:br>
            <a:r>
              <a:rPr lang="en-US" sz="2400" b="1" dirty="0" err="1" smtClean="0"/>
              <a:t>webdriver</a:t>
            </a:r>
            <a:endParaRPr lang="ru-RU" sz="24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452320" y="1854475"/>
            <a:ext cx="1584176" cy="367240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Real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browser</a:t>
            </a:r>
            <a:endParaRPr lang="ru-RU" sz="2400" b="1" dirty="0"/>
          </a:p>
        </p:txBody>
      </p: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>
            <a:off x="1691680" y="3690679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8" idx="1"/>
          </p:cNvCxnSpPr>
          <p:nvPr/>
        </p:nvCxnSpPr>
        <p:spPr>
          <a:xfrm>
            <a:off x="3563888" y="3690679"/>
            <a:ext cx="2160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3"/>
            <a:endCxn id="9" idx="1"/>
          </p:cNvCxnSpPr>
          <p:nvPr/>
        </p:nvCxnSpPr>
        <p:spPr>
          <a:xfrm>
            <a:off x="5364088" y="3690679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10" idx="1"/>
          </p:cNvCxnSpPr>
          <p:nvPr/>
        </p:nvCxnSpPr>
        <p:spPr>
          <a:xfrm>
            <a:off x="7236296" y="3690679"/>
            <a:ext cx="2160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99592" y="6237312"/>
            <a:ext cx="7128792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9446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Знакомые ситуации</a:t>
            </a:r>
            <a:br>
              <a:rPr lang="ru-RU" dirty="0" smtClean="0"/>
            </a:br>
            <a:r>
              <a:rPr lang="ru-RU" dirty="0" smtClean="0"/>
              <a:t>в</a:t>
            </a:r>
            <a:br>
              <a:rPr lang="ru-RU" dirty="0" smtClean="0"/>
            </a:br>
            <a:r>
              <a:rPr lang="ru-RU" dirty="0" smtClean="0"/>
              <a:t>карикатуре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3140968"/>
            <a:ext cx="8229600" cy="781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Ситуация 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01 - tester found bu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636"/>
            <a:ext cx="8784976" cy="65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ая прямоугольная выноска 5"/>
          <p:cNvSpPr/>
          <p:nvPr/>
        </p:nvSpPr>
        <p:spPr>
          <a:xfrm flipH="1" flipV="1">
            <a:off x="971600" y="3861048"/>
            <a:ext cx="3888432" cy="2376264"/>
          </a:xfrm>
          <a:prstGeom prst="wedgeRoundRectCallout">
            <a:avLst>
              <a:gd name="adj1" fmla="val -61986"/>
              <a:gd name="adj2" fmla="val 7395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4031193"/>
            <a:ext cx="3384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Чуваки, зацените!</a:t>
            </a:r>
            <a:endParaRPr lang="ru-RU" sz="3200" dirty="0" smtClean="0"/>
          </a:p>
          <a:p>
            <a:endParaRPr lang="ru-RU" sz="3200" dirty="0" smtClean="0"/>
          </a:p>
          <a:p>
            <a:r>
              <a:rPr lang="ru-RU" sz="3200" dirty="0" smtClean="0"/>
              <a:t>Я в НОВОЙ </a:t>
            </a:r>
            <a:r>
              <a:rPr lang="ru-RU" sz="3200" dirty="0" err="1" smtClean="0"/>
              <a:t>фиче</a:t>
            </a:r>
            <a:r>
              <a:rPr lang="ru-RU" sz="3200" dirty="0" smtClean="0"/>
              <a:t> баг нашёл!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124744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Тестировщик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2050" name="Picture 2" descr="C:\Users\onodee\Documents\Учебные статьи\autotest-story\presentation\resources\pictures\01 - colleague reaction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51200"/>
            <a:ext cx="8784000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05703" y="110631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Менеджер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332656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Разработчик </a:t>
            </a:r>
            <a:r>
              <a:rPr lang="ru-RU" dirty="0" err="1" smtClean="0">
                <a:solidFill>
                  <a:schemeClr val="tx1"/>
                </a:solidFill>
              </a:rPr>
              <a:t>фичи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88162" y="2060848"/>
            <a:ext cx="26642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Инженер тех. поддержки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 flipH="1" flipV="1">
            <a:off x="5725276" y="5595257"/>
            <a:ext cx="3346715" cy="1224136"/>
          </a:xfrm>
          <a:prstGeom prst="wedgeRoundRectCallout">
            <a:avLst>
              <a:gd name="adj1" fmla="val 19950"/>
              <a:gd name="adj2" fmla="val 672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759624" y="5651096"/>
            <a:ext cx="338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Шутишь?! </a:t>
            </a:r>
            <a:br>
              <a:rPr lang="ru-RU" sz="3200" dirty="0" smtClean="0"/>
            </a:br>
            <a:r>
              <a:rPr lang="ru-RU" sz="3200" dirty="0" smtClean="0"/>
              <a:t>Релиз уже завтра!</a:t>
            </a:r>
            <a:endParaRPr lang="ru-RU" sz="3200" dirty="0" smtClean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flipV="1">
            <a:off x="54698" y="5589240"/>
            <a:ext cx="2905472" cy="1224136"/>
          </a:xfrm>
          <a:prstGeom prst="wedgeRoundRectCallout">
            <a:avLst>
              <a:gd name="adj1" fmla="val -7767"/>
              <a:gd name="adj2" fmla="val 1028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7504" y="5656427"/>
            <a:ext cx="2952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моем коде?! </a:t>
            </a:r>
            <a:br>
              <a:rPr lang="ru-RU" sz="3200" dirty="0" smtClean="0"/>
            </a:br>
            <a:r>
              <a:rPr lang="ru-RU" sz="3200" dirty="0"/>
              <a:t>Не может быть!</a:t>
            </a:r>
            <a:endParaRPr lang="ru-RU" sz="3200" dirty="0" smtClean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 flipH="1" flipV="1">
            <a:off x="3013244" y="4953193"/>
            <a:ext cx="2698644" cy="1224136"/>
          </a:xfrm>
          <a:prstGeom prst="wedgeRoundRectCallout">
            <a:avLst>
              <a:gd name="adj1" fmla="val 16723"/>
              <a:gd name="adj2" fmla="val 672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047593" y="497700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Опять заказчику писать подождать ещё «чуть-чуть»?!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3140968"/>
            <a:ext cx="8229600" cy="781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Ситуация 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074" name="Picture 2" descr="C:\Users\onodee\Documents\Учебные статьи\autotest-story\presentation\resources\pictures\02 - whisl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51200"/>
            <a:ext cx="8784000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275856" y="5733256"/>
            <a:ext cx="237626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Сообщение о готовности релиза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Обнаружилось: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нужно включить </a:t>
            </a:r>
            <a:br>
              <a:rPr lang="ru-RU" dirty="0" smtClean="0"/>
            </a:br>
            <a:r>
              <a:rPr lang="ru-RU" b="1" u="sng" dirty="0" smtClean="0"/>
              <a:t>ВАЖНУЮ</a:t>
            </a:r>
            <a:r>
              <a:rPr lang="ru-RU" dirty="0" smtClean="0"/>
              <a:t> задачу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 уходящий релиз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3140968"/>
            <a:ext cx="8229600" cy="78154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Но кое-кто об этом ещё не знает…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4098" name="Picture 2" descr="C:\Users\onodee\Documents\Учебные статьи\autotest-story\presentation\resources\pictures\02 - tester notify about success buil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51200"/>
            <a:ext cx="8784000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43808" y="65786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Тестировщик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 flipH="1" flipV="1">
            <a:off x="4860099" y="4319224"/>
            <a:ext cx="3888432" cy="1702063"/>
          </a:xfrm>
          <a:prstGeom prst="wedgeRoundRectCallout">
            <a:avLst>
              <a:gd name="adj1" fmla="val 47195"/>
              <a:gd name="adj2" fmla="val 1286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4365104"/>
            <a:ext cx="3528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Релиз кандидат</a:t>
            </a:r>
            <a:br>
              <a:rPr lang="ru-RU" sz="3200" dirty="0" smtClean="0"/>
            </a:br>
            <a:r>
              <a:rPr lang="ru-RU" sz="3200" dirty="0" smtClean="0"/>
              <a:t>прошёл тесты. </a:t>
            </a:r>
            <a:endParaRPr lang="ru-RU" sz="3200" dirty="0"/>
          </a:p>
          <a:p>
            <a:r>
              <a:rPr lang="ru-RU" sz="3200" dirty="0" smtClean="0"/>
              <a:t>Можно выпускать!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2780928"/>
            <a:ext cx="26642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Инженер тех. поддержки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 flipH="1" flipV="1">
            <a:off x="195145" y="4710628"/>
            <a:ext cx="2698644" cy="1224136"/>
          </a:xfrm>
          <a:prstGeom prst="wedgeRoundRectCallout">
            <a:avLst>
              <a:gd name="adj1" fmla="val -16355"/>
              <a:gd name="adj2" fmla="val 716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29494" y="4734435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Заказчик интересуется, когда будет релиз?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122" name="Picture 2" descr="C:\Users\onodee\Documents\Учебные статьи\autotest-story\presentation\resources\pictures\02 - colleague told about lost feat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51200"/>
            <a:ext cx="8784001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67744" y="548680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Тестировщик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92080" y="44624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Менеджер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859" y="1484784"/>
            <a:ext cx="23762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Разработчик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 flipH="1" flipV="1">
            <a:off x="1547730" y="5764803"/>
            <a:ext cx="2808245" cy="851031"/>
          </a:xfrm>
          <a:prstGeom prst="wedgeRoundRectCallout">
            <a:avLst>
              <a:gd name="adj1" fmla="val -28006"/>
              <a:gd name="adj2" fmla="val 1427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5880174"/>
            <a:ext cx="28083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Хфрфшфффф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flipH="1" flipV="1">
            <a:off x="5652120" y="5746842"/>
            <a:ext cx="3456382" cy="1008112"/>
          </a:xfrm>
          <a:prstGeom prst="wedgeRoundRectCallout">
            <a:avLst>
              <a:gd name="adj1" fmla="val -217"/>
              <a:gd name="adj2" fmla="val 2972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724128" y="5835399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Нужно протестировать </a:t>
            </a:r>
            <a:r>
              <a:rPr lang="ru-RU" sz="2400" dirty="0" err="1" smtClean="0"/>
              <a:t>билд</a:t>
            </a:r>
            <a:r>
              <a:rPr lang="ru-RU" sz="2400" dirty="0" smtClean="0"/>
              <a:t> с ВАЖНОЙ задачей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 err="1" smtClean="0"/>
              <a:t>webdriver</a:t>
            </a:r>
            <a:r>
              <a:rPr lang="en-US" dirty="0" smtClean="0"/>
              <a:t> 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204525" y="1556792"/>
            <a:ext cx="482453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04525" y="5661248"/>
            <a:ext cx="482453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Облако 5"/>
          <p:cNvSpPr/>
          <p:nvPr/>
        </p:nvSpPr>
        <p:spPr>
          <a:xfrm>
            <a:off x="3284645" y="306896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>
            <a:stCxn id="3" idx="2"/>
            <a:endCxn id="6" idx="3"/>
          </p:cNvCxnSpPr>
          <p:nvPr/>
        </p:nvCxnSpPr>
        <p:spPr>
          <a:xfrm>
            <a:off x="4616793" y="2348880"/>
            <a:ext cx="0" cy="827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1"/>
            <a:endCxn id="5" idx="0"/>
          </p:cNvCxnSpPr>
          <p:nvPr/>
        </p:nvCxnSpPr>
        <p:spPr>
          <a:xfrm>
            <a:off x="4616793" y="4939174"/>
            <a:ext cx="0" cy="722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58814"/>
            <a:ext cx="8229600" cy="3082354"/>
          </a:xfrm>
        </p:spPr>
        <p:txBody>
          <a:bodyPr>
            <a:normAutofit/>
          </a:bodyPr>
          <a:lstStyle/>
          <a:p>
            <a:r>
              <a:rPr lang="en-US" altLang="ru-RU" dirty="0" smtClean="0"/>
              <a:t>Важно </a:t>
            </a:r>
            <a:br>
              <a:rPr lang="en-US" altLang="ru-RU" dirty="0" smtClean="0"/>
            </a:br>
            <a:r>
              <a:rPr lang="en-US" altLang="ru-RU" dirty="0" smtClean="0"/>
              <a:t>получить</a:t>
            </a:r>
            <a:br>
              <a:rPr lang="en-US" altLang="ru-RU" dirty="0" smtClean="0"/>
            </a:br>
            <a:r>
              <a:rPr lang="en-US" altLang="ru-RU" dirty="0" smtClean="0"/>
              <a:t>обратную связь</a:t>
            </a:r>
            <a:br>
              <a:rPr lang="en-US" altLang="ru-RU" dirty="0" smtClean="0"/>
            </a:br>
            <a:r>
              <a:rPr lang="en-US" altLang="ru-RU" dirty="0" smtClean="0"/>
              <a:t>максимально быстро</a:t>
            </a:r>
            <a:endParaRPr lang="en-US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JUnit Computer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475656" y="5086350"/>
            <a:ext cx="199199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Serial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88317" y="5086350"/>
            <a:ext cx="199199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Parallel</a:t>
            </a:r>
            <a:endParaRPr lang="en-US" alt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25700" y="3291840"/>
            <a:ext cx="2002790" cy="17945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28490" y="3291840"/>
            <a:ext cx="2002790" cy="17945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45795" y="1314450"/>
            <a:ext cx="7851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/>
              <a:t>Представляет стратегию выполнения Test Runner</a:t>
            </a:r>
            <a:endParaRPr lang="en-US" alt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427730" y="2174240"/>
            <a:ext cx="1991995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Computer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 animBg="1"/>
      <p:bldP spid="11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579296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solidFill>
                  <a:srgbClr val="000080"/>
                </a:solidFill>
              </a:rPr>
              <a:t>public class </a:t>
            </a:r>
            <a:r>
              <a:rPr lang="en-US" sz="2100" dirty="0" err="1"/>
              <a:t>ParallelComputer</a:t>
            </a:r>
            <a:r>
              <a:rPr lang="en-US" sz="2100" dirty="0"/>
              <a:t> </a:t>
            </a:r>
            <a:r>
              <a:rPr lang="en-US" sz="2100" b="1" dirty="0">
                <a:solidFill>
                  <a:srgbClr val="000080"/>
                </a:solidFill>
              </a:rPr>
              <a:t>extends </a:t>
            </a:r>
            <a:r>
              <a:rPr lang="en-US" sz="2100" dirty="0"/>
              <a:t>Computer {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    </a:t>
            </a:r>
            <a:r>
              <a:rPr lang="en-US" sz="2100" b="1" dirty="0">
                <a:solidFill>
                  <a:srgbClr val="000080"/>
                </a:solidFill>
              </a:rPr>
              <a:t>private static </a:t>
            </a:r>
            <a:r>
              <a:rPr lang="en-US" sz="2100" dirty="0"/>
              <a:t>Runner parallelize(Runner runner) {</a:t>
            </a:r>
            <a:br>
              <a:rPr lang="en-US" sz="2100" dirty="0"/>
            </a:br>
            <a:r>
              <a:rPr lang="en-US" sz="2100" dirty="0"/>
              <a:t>        </a:t>
            </a:r>
            <a:r>
              <a:rPr lang="en-US" sz="2100" b="1" dirty="0">
                <a:solidFill>
                  <a:srgbClr val="000080"/>
                </a:solidFill>
              </a:rPr>
              <a:t>if </a:t>
            </a:r>
            <a:r>
              <a:rPr lang="en-US" sz="2100" dirty="0"/>
              <a:t>(runner </a:t>
            </a:r>
            <a:r>
              <a:rPr lang="en-US" sz="2100" b="1" dirty="0" err="1">
                <a:solidFill>
                  <a:srgbClr val="000080"/>
                </a:solidFill>
              </a:rPr>
              <a:t>instanceof</a:t>
            </a:r>
            <a:r>
              <a:rPr lang="en-US" sz="2100" b="1" dirty="0">
                <a:solidFill>
                  <a:srgbClr val="000080"/>
                </a:solidFill>
              </a:rPr>
              <a:t> </a:t>
            </a:r>
            <a:r>
              <a:rPr lang="en-US" sz="2100" dirty="0" err="1"/>
              <a:t>ParentRunner</a:t>
            </a:r>
            <a:r>
              <a:rPr lang="en-US" sz="2100" dirty="0"/>
              <a:t>) {</a:t>
            </a:r>
            <a:br>
              <a:rPr lang="en-US" sz="2100" dirty="0"/>
            </a:br>
            <a:r>
              <a:rPr lang="en-US" sz="2100" dirty="0"/>
              <a:t>            ((</a:t>
            </a:r>
            <a:r>
              <a:rPr lang="en-US" sz="2100" dirty="0" err="1"/>
              <a:t>ParentRunner</a:t>
            </a:r>
            <a:r>
              <a:rPr lang="en-US" sz="2100" dirty="0"/>
              <a:t>)runner).</a:t>
            </a:r>
            <a:r>
              <a:rPr lang="en-US" sz="2100" dirty="0" err="1"/>
              <a:t>setScheduler</a:t>
            </a:r>
            <a:r>
              <a:rPr lang="en-US" sz="2100" dirty="0"/>
              <a:t>(</a:t>
            </a:r>
            <a:r>
              <a:rPr lang="en-US" sz="2100" b="1" dirty="0">
                <a:solidFill>
                  <a:srgbClr val="000080"/>
                </a:solidFill>
              </a:rPr>
              <a:t>new </a:t>
            </a:r>
            <a:r>
              <a:rPr lang="en-US" sz="2100" dirty="0" err="1"/>
              <a:t>RunnerScheduler</a:t>
            </a:r>
            <a:r>
              <a:rPr lang="en-US" sz="2100" dirty="0"/>
              <a:t>() </a:t>
            </a:r>
            <a:r>
              <a:rPr lang="en-US" sz="2100" dirty="0" smtClean="0"/>
              <a:t>{</a:t>
            </a:r>
            <a:r>
              <a:rPr lang="en-US" sz="2100" dirty="0"/>
              <a:t> </a:t>
            </a:r>
            <a:r>
              <a:rPr lang="en-US" sz="2100" dirty="0" smtClean="0"/>
              <a:t>… });</a:t>
            </a:r>
            <a:br>
              <a:rPr lang="en-US" sz="2100" dirty="0"/>
            </a:br>
            <a:r>
              <a:rPr lang="en-US" sz="2100" dirty="0"/>
              <a:t>        }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        </a:t>
            </a:r>
            <a:r>
              <a:rPr lang="en-US" sz="2100" b="1" dirty="0">
                <a:solidFill>
                  <a:srgbClr val="000080"/>
                </a:solidFill>
              </a:rPr>
              <a:t>return </a:t>
            </a:r>
            <a:r>
              <a:rPr lang="en-US" sz="2100" dirty="0"/>
              <a:t>runner;</a:t>
            </a:r>
            <a:br>
              <a:rPr lang="en-US" sz="2100" dirty="0"/>
            </a:br>
            <a:r>
              <a:rPr lang="en-US" sz="2100" dirty="0"/>
              <a:t>    }</a:t>
            </a:r>
            <a:endParaRPr lang="ru-RU" sz="2100" dirty="0"/>
          </a:p>
        </p:txBody>
      </p:sp>
      <p:sp>
        <p:nvSpPr>
          <p:cNvPr id="3" name="Rectangle 2"/>
          <p:cNvSpPr/>
          <p:nvPr/>
        </p:nvSpPr>
        <p:spPr>
          <a:xfrm>
            <a:off x="5364088" y="3212976"/>
            <a:ext cx="3225598" cy="5764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 scheduler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43528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RunnerScheduler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final </a:t>
            </a:r>
            <a:r>
              <a:rPr lang="en-US" sz="2000" dirty="0" err="1"/>
              <a:t>ExecutorService</a:t>
            </a:r>
            <a:r>
              <a:rPr lang="en-US" sz="2000" dirty="0"/>
              <a:t> </a:t>
            </a:r>
            <a:r>
              <a:rPr lang="en-US" sz="2000" dirty="0" err="1"/>
              <a:t>fService</a:t>
            </a:r>
            <a:r>
              <a:rPr lang="en-US" sz="2000" dirty="0"/>
              <a:t> = </a:t>
            </a:r>
            <a:r>
              <a:rPr lang="en-US" sz="2000" dirty="0" err="1"/>
              <a:t>Executors.newCachedThreadPool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schedule(Runnable </a:t>
            </a:r>
            <a:r>
              <a:rPr lang="en-US" sz="2000" dirty="0" err="1"/>
              <a:t>childStatement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.fService.submit</a:t>
            </a:r>
            <a:r>
              <a:rPr lang="en-US" sz="2000" dirty="0"/>
              <a:t>(</a:t>
            </a:r>
            <a:r>
              <a:rPr lang="en-US" sz="2000" dirty="0" err="1"/>
              <a:t>childStatement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finished()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try </a:t>
            </a: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.fService.shutdown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b="1" dirty="0" err="1">
                <a:solidFill>
                  <a:srgbClr val="000080"/>
                </a:solidFill>
              </a:rPr>
              <a:t>this</a:t>
            </a:r>
            <a:r>
              <a:rPr lang="en-US" sz="2000" dirty="0" err="1"/>
              <a:t>.fService.awaitTermination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9223372036854775807L</a:t>
            </a:r>
            <a:r>
              <a:rPr lang="en-US" sz="2000" dirty="0"/>
              <a:t>, </a:t>
            </a:r>
            <a:r>
              <a:rPr lang="en-US" sz="2000" dirty="0" err="1"/>
              <a:t>TimeUnit.NANOSECONDS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} </a:t>
            </a:r>
            <a:r>
              <a:rPr lang="en-US" sz="2000" b="1" dirty="0">
                <a:solidFill>
                  <a:srgbClr val="000080"/>
                </a:solidFill>
              </a:rPr>
              <a:t>catch </a:t>
            </a:r>
            <a:r>
              <a:rPr lang="en-US" sz="2000" dirty="0"/>
              <a:t>(</a:t>
            </a:r>
            <a:r>
              <a:rPr lang="en-US" sz="2000" dirty="0" err="1"/>
              <a:t>InterruptedException</a:t>
            </a:r>
            <a:r>
              <a:rPr lang="en-US" sz="2000" dirty="0"/>
              <a:t> var2) {</a:t>
            </a:r>
            <a:br>
              <a:rPr lang="en-US" sz="2000" dirty="0"/>
            </a:br>
            <a:r>
              <a:rPr lang="en-US" sz="2000" dirty="0"/>
              <a:t>            var2.printStackTrace(</a:t>
            </a:r>
            <a:r>
              <a:rPr lang="en-US" sz="2000" dirty="0" err="1"/>
              <a:t>System.err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3" name="Rectangle 2"/>
          <p:cNvSpPr/>
          <p:nvPr/>
        </p:nvSpPr>
        <p:spPr>
          <a:xfrm>
            <a:off x="4788024" y="1556792"/>
            <a:ext cx="374441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6564" y="3357880"/>
            <a:ext cx="6779731" cy="1727304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 scheduler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TestRunnerScheduler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implements </a:t>
            </a:r>
            <a:r>
              <a:rPr lang="en-US" sz="2000" dirty="0" err="1"/>
              <a:t>RunnerScheduler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 smtClean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err="1"/>
              <a:t>ExecutorService</a:t>
            </a:r>
            <a:r>
              <a:rPr lang="en-US" sz="2000" dirty="0"/>
              <a:t> </a:t>
            </a:r>
            <a:r>
              <a:rPr lang="en-US" sz="2000" b="1" dirty="0" smtClean="0">
                <a:solidFill>
                  <a:srgbClr val="660E7A"/>
                </a:solidFill>
              </a:rPr>
              <a:t>executor</a:t>
            </a:r>
            <a:r>
              <a:rPr lang="en-US" sz="2000" dirty="0"/>
              <a:t> </a:t>
            </a:r>
            <a:r>
              <a:rPr lang="en-US" sz="2000" dirty="0" smtClean="0"/>
              <a:t>= </a:t>
            </a:r>
            <a:r>
              <a:rPr lang="en-US" sz="2000" dirty="0" err="1"/>
              <a:t>ExecutorsFactory.</a:t>
            </a:r>
            <a:r>
              <a:rPr lang="en-US" sz="2000" i="1" dirty="0" err="1"/>
              <a:t>getFixedThreadPool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long </a:t>
            </a:r>
            <a:r>
              <a:rPr lang="en-US" sz="2000" b="1" dirty="0" err="1">
                <a:solidFill>
                  <a:srgbClr val="660E7A"/>
                </a:solidFill>
              </a:rPr>
              <a:t>mainThreadID</a:t>
            </a:r>
            <a:r>
              <a:rPr lang="en-US" sz="2000" dirty="0" smtClean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808000"/>
                </a:solidFill>
              </a:rPr>
              <a:t>@</a:t>
            </a:r>
            <a:r>
              <a:rPr lang="en-US" sz="2000" dirty="0">
                <a:solidFill>
                  <a:srgbClr val="808000"/>
                </a:solidFill>
              </a:rPr>
              <a:t>Override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schedule(Runnable </a:t>
            </a:r>
            <a:r>
              <a:rPr lang="en-US" sz="2000" dirty="0" err="1"/>
              <a:t>childStatement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 err="1">
                <a:solidFill>
                  <a:srgbClr val="660E7A"/>
                </a:solidFill>
              </a:rPr>
              <a:t>executor</a:t>
            </a:r>
            <a:r>
              <a:rPr lang="en-US" sz="2000" dirty="0" err="1"/>
              <a:t>.execute</a:t>
            </a:r>
            <a:r>
              <a:rPr lang="en-US" sz="2000" dirty="0"/>
              <a:t>(</a:t>
            </a:r>
            <a:r>
              <a:rPr lang="en-US" sz="2000" dirty="0" err="1"/>
              <a:t>childStatement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@Override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finished() </a:t>
            </a:r>
            <a:r>
              <a:rPr lang="en-US" sz="2000" dirty="0" smtClean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(</a:t>
            </a:r>
            <a:r>
              <a:rPr lang="en-US" sz="2000" dirty="0" err="1"/>
              <a:t>Thread.</a:t>
            </a:r>
            <a:r>
              <a:rPr lang="en-US" sz="2000" i="1" dirty="0" err="1"/>
              <a:t>currentThread</a:t>
            </a:r>
            <a:r>
              <a:rPr lang="en-US" sz="2000" dirty="0"/>
              <a:t>().</a:t>
            </a:r>
            <a:r>
              <a:rPr lang="en-US" sz="2000" dirty="0" err="1"/>
              <a:t>getId</a:t>
            </a:r>
            <a:r>
              <a:rPr lang="en-US" sz="2000" dirty="0"/>
              <a:t>() == </a:t>
            </a:r>
            <a:r>
              <a:rPr lang="en-US" sz="2000" b="1" dirty="0" err="1">
                <a:solidFill>
                  <a:srgbClr val="660E7A"/>
                </a:solidFill>
              </a:rPr>
              <a:t>mainThreadID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waitForTestEnd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br>
              <a:rPr lang="en-US" sz="2000" dirty="0"/>
            </a:br>
            <a:r>
              <a:rPr lang="en-US" sz="2000" dirty="0" smtClean="0"/>
              <a:t>}</a:t>
            </a:r>
            <a:endParaRPr lang="en-US" altLang="ru-RU" sz="20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76" y="1556385"/>
            <a:ext cx="2376264" cy="504463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034" y="4077072"/>
            <a:ext cx="6200214" cy="187220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Run scheduler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</a:rPr>
              <a:t>public class </a:t>
            </a:r>
            <a:r>
              <a:rPr lang="en-US" sz="1800" dirty="0" err="1"/>
              <a:t>TestRunnerScheduler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implements </a:t>
            </a:r>
            <a:r>
              <a:rPr lang="en-US" sz="1800" dirty="0" err="1"/>
              <a:t>RunnerScheduler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private </a:t>
            </a:r>
            <a:r>
              <a:rPr lang="en-US" sz="1800" dirty="0" err="1"/>
              <a:t>AtomicInteger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660E7A"/>
                </a:solidFill>
              </a:rPr>
              <a:t>scheduleRunner</a:t>
            </a:r>
            <a:r>
              <a:rPr lang="en-US" sz="1800" b="1" dirty="0">
                <a:solidFill>
                  <a:srgbClr val="660E7A"/>
                </a:solidFill>
              </a:rPr>
              <a:t> 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 err="1"/>
              <a:t>AtomicInteger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/>
              <a:t>);</a:t>
            </a:r>
            <a:br>
              <a:rPr lang="en-US" sz="1800" dirty="0"/>
            </a:b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private void </a:t>
            </a:r>
            <a:r>
              <a:rPr lang="en-US" sz="1800" dirty="0" err="1"/>
              <a:t>waitForTestEnd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waitScheduleTest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smtClean="0"/>
              <a:t>shutdown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 smtClean="0"/>
              <a:t>    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b="1" dirty="0" smtClean="0">
                <a:solidFill>
                  <a:srgbClr val="000080"/>
                </a:solidFill>
              </a:rPr>
              <a:t>private </a:t>
            </a:r>
            <a:r>
              <a:rPr lang="en-US" sz="1800" b="1" dirty="0">
                <a:solidFill>
                  <a:srgbClr val="000080"/>
                </a:solidFill>
              </a:rPr>
              <a:t>void </a:t>
            </a:r>
            <a:r>
              <a:rPr lang="en-US" sz="1800" dirty="0" err="1"/>
              <a:t>waitScheduleTest</a:t>
            </a:r>
            <a:r>
              <a:rPr lang="en-US" sz="1800" dirty="0"/>
              <a:t>() </a:t>
            </a:r>
            <a:r>
              <a:rPr lang="en-US" sz="1800" b="1" dirty="0">
                <a:solidFill>
                  <a:srgbClr val="000080"/>
                </a:solidFill>
              </a:rPr>
              <a:t>throws </a:t>
            </a:r>
            <a:r>
              <a:rPr lang="en-US" sz="1800" dirty="0" err="1"/>
              <a:t>InterruptedException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while 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660E7A"/>
                </a:solidFill>
              </a:rPr>
              <a:t>scheduleRunner</a:t>
            </a:r>
            <a:r>
              <a:rPr lang="en-US" sz="1800" dirty="0" err="1"/>
              <a:t>.get</a:t>
            </a:r>
            <a:r>
              <a:rPr lang="en-US" sz="1800" dirty="0"/>
              <a:t>() != 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TimeUnit.</a:t>
            </a:r>
            <a:r>
              <a:rPr lang="en-US" sz="1800" b="1" i="1" dirty="0" err="1">
                <a:solidFill>
                  <a:srgbClr val="660E7A"/>
                </a:solidFill>
              </a:rPr>
              <a:t>MILLISECONDS</a:t>
            </a:r>
            <a:r>
              <a:rPr lang="en-US" sz="1800" dirty="0" err="1"/>
              <a:t>.sleep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500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}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}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</a:t>
            </a:r>
            <a:r>
              <a:rPr lang="en-US" sz="1800" b="1" dirty="0" smtClean="0">
                <a:solidFill>
                  <a:srgbClr val="000080"/>
                </a:solidFill>
              </a:rPr>
              <a:t>private </a:t>
            </a:r>
            <a:r>
              <a:rPr lang="en-US" sz="1800" b="1" dirty="0">
                <a:solidFill>
                  <a:srgbClr val="000080"/>
                </a:solidFill>
              </a:rPr>
              <a:t>void </a:t>
            </a:r>
            <a:r>
              <a:rPr lang="en-US" sz="1800" dirty="0"/>
              <a:t>shutdown() </a:t>
            </a:r>
            <a:r>
              <a:rPr lang="en-US" sz="1800" b="1" dirty="0">
                <a:solidFill>
                  <a:srgbClr val="000080"/>
                </a:solidFill>
              </a:rPr>
              <a:t>throws </a:t>
            </a:r>
            <a:r>
              <a:rPr lang="en-US" sz="1800" dirty="0" err="1"/>
              <a:t>InterruptedException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>
                <a:solidFill>
                  <a:srgbClr val="660E7A"/>
                </a:solidFill>
              </a:rPr>
              <a:t>executor</a:t>
            </a:r>
            <a:r>
              <a:rPr lang="en-US" sz="1800" dirty="0" err="1"/>
              <a:t>.shutdown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>
                <a:solidFill>
                  <a:srgbClr val="660E7A"/>
                </a:solidFill>
              </a:rPr>
              <a:t>executor</a:t>
            </a:r>
            <a:r>
              <a:rPr lang="en-US" sz="1800" dirty="0" err="1"/>
              <a:t>.awaitTermination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9223372036854775807L</a:t>
            </a:r>
            <a:r>
              <a:rPr lang="en-US" sz="1800" dirty="0"/>
              <a:t>, </a:t>
            </a:r>
            <a:r>
              <a:rPr lang="en-US" sz="1800" dirty="0" err="1"/>
              <a:t>TimeUnit.</a:t>
            </a:r>
            <a:r>
              <a:rPr lang="en-US" sz="1800" b="1" i="1" dirty="0" err="1">
                <a:solidFill>
                  <a:srgbClr val="660E7A"/>
                </a:solidFill>
              </a:rPr>
              <a:t>NANOSECONDS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smtClean="0"/>
              <a:t>}</a:t>
            </a:r>
            <a:br>
              <a:rPr lang="en-US" sz="1800" dirty="0"/>
            </a:br>
            <a:r>
              <a:rPr lang="en-US" altLang="ru-RU" sz="1800" dirty="0" smtClean="0">
                <a:sym typeface="+mn-ea"/>
              </a:rPr>
              <a:t>}</a:t>
            </a:r>
            <a:endParaRPr lang="en-US" altLang="ru-RU" sz="1800" dirty="0">
              <a:sym typeface="+mn-e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Parallel computer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ParallelComputer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extends </a:t>
            </a:r>
            <a:r>
              <a:rPr lang="en-US" sz="2000" dirty="0"/>
              <a:t>Computer 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static </a:t>
            </a:r>
            <a:r>
              <a:rPr lang="en-US" sz="2000" dirty="0"/>
              <a:t>Runner parallelize(Runner runner)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if </a:t>
            </a:r>
            <a:r>
              <a:rPr lang="en-US" sz="2000" dirty="0"/>
              <a:t>(runner </a:t>
            </a:r>
            <a:r>
              <a:rPr lang="en-US" sz="2000" b="1" dirty="0" err="1">
                <a:solidFill>
                  <a:srgbClr val="000080"/>
                </a:solidFill>
              </a:rPr>
              <a:t>instanceof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dirty="0" err="1"/>
              <a:t>ParentRunner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        ((</a:t>
            </a:r>
            <a:r>
              <a:rPr lang="en-US" sz="2000" dirty="0" err="1"/>
              <a:t>ParentRunner</a:t>
            </a:r>
            <a:r>
              <a:rPr lang="en-US" sz="2000" dirty="0"/>
              <a:t>)runner).</a:t>
            </a:r>
            <a:r>
              <a:rPr lang="en-US" sz="2000" dirty="0" err="1"/>
              <a:t>setScheduler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 err="1"/>
              <a:t>RunnerScheduler</a:t>
            </a:r>
            <a:r>
              <a:rPr lang="en-US" sz="2000" dirty="0"/>
              <a:t>() { … });</a:t>
            </a:r>
            <a:br>
              <a:rPr lang="en-US" sz="2000" dirty="0"/>
            </a:br>
            <a:r>
              <a:rPr lang="en-US" sz="2000" dirty="0"/>
              <a:t>    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/>
              <a:t>runner;</a:t>
            </a:r>
            <a:br>
              <a:rPr lang="en-US" sz="2000" dirty="0"/>
            </a:br>
            <a:r>
              <a:rPr lang="en-US" sz="2000" dirty="0"/>
              <a:t>    }</a:t>
            </a:r>
            <a:endParaRPr lang="ru-RU" sz="2000" dirty="0"/>
          </a:p>
        </p:txBody>
      </p:sp>
      <p:sp>
        <p:nvSpPr>
          <p:cNvPr id="3" name="Rectangle 2"/>
          <p:cNvSpPr/>
          <p:nvPr/>
        </p:nvSpPr>
        <p:spPr>
          <a:xfrm>
            <a:off x="611559" y="2276872"/>
            <a:ext cx="1584177" cy="4324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90" y="2170430"/>
            <a:ext cx="8229600" cy="2516505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ru-RU" dirty="0" smtClean="0"/>
              <a:t>   </a:t>
            </a:r>
            <a:r>
              <a:rPr lang="ru-RU" dirty="0" smtClean="0"/>
              <a:t>Глава </a:t>
            </a:r>
            <a:r>
              <a:rPr lang="en-US" dirty="0" smtClean="0"/>
              <a:t>9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Ускорение выполнения </a:t>
            </a:r>
            <a:br>
              <a:rPr lang="ru-RU" dirty="0"/>
            </a:br>
            <a:r>
              <a:rPr lang="en-US" altLang="ru-RU" dirty="0"/>
              <a:t>веб </a:t>
            </a:r>
            <a:r>
              <a:rPr lang="ru-RU" dirty="0" err="1" smtClean="0"/>
              <a:t>автотестов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6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Selenium </a:t>
            </a:r>
            <a:r>
              <a:rPr lang="en-US" dirty="0" err="1" smtClean="0">
                <a:sym typeface="+mn-ea"/>
              </a:rPr>
              <a:t>webdriver</a:t>
            </a:r>
            <a:r>
              <a:rPr lang="en-US" dirty="0" smtClean="0">
                <a:sym typeface="+mn-ea"/>
              </a:rPr>
              <a:t> 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5160" y="1043002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85160" y="5147458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2" name="Облако 11"/>
          <p:cNvSpPr/>
          <p:nvPr/>
        </p:nvSpPr>
        <p:spPr>
          <a:xfrm>
            <a:off x="2785160" y="255517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0" idx="2"/>
            <a:endCxn id="12" idx="3"/>
          </p:cNvCxnSpPr>
          <p:nvPr/>
        </p:nvCxnSpPr>
        <p:spPr>
          <a:xfrm>
            <a:off x="4117308" y="1835090"/>
            <a:ext cx="0" cy="82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2" idx="1"/>
            <a:endCxn id="11" idx="0"/>
          </p:cNvCxnSpPr>
          <p:nvPr/>
        </p:nvCxnSpPr>
        <p:spPr>
          <a:xfrm>
            <a:off x="4117308" y="4425384"/>
            <a:ext cx="0" cy="72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972435" y="1187450"/>
            <a:ext cx="2664460" cy="4895215"/>
            <a:chOff x="4681" y="1870"/>
            <a:chExt cx="4196" cy="7709"/>
          </a:xfrm>
        </p:grpSpPr>
        <p:sp>
          <p:nvSpPr>
            <p:cNvPr id="3" name="Прямоугольник 9"/>
            <p:cNvSpPr/>
            <p:nvPr/>
          </p:nvSpPr>
          <p:spPr>
            <a:xfrm>
              <a:off x="4681" y="1870"/>
              <a:ext cx="4196" cy="12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br>
                <a:rPr lang="en-US" sz="2400" b="1" dirty="0" smtClean="0">
                  <a:solidFill>
                    <a:schemeClr val="tx1"/>
                  </a:solidFill>
                </a:rPr>
              </a:br>
              <a:r>
                <a:rPr lang="en-US" sz="2400" b="1" dirty="0" err="1" smtClean="0">
                  <a:solidFill>
                    <a:schemeClr val="tx1"/>
                  </a:solidFill>
                </a:rPr>
                <a:t>setUp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Прямоугольник 10"/>
            <p:cNvSpPr/>
            <p:nvPr/>
          </p:nvSpPr>
          <p:spPr>
            <a:xfrm>
              <a:off x="4681" y="8333"/>
              <a:ext cx="4196" cy="12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tearDown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Облако 11"/>
            <p:cNvSpPr/>
            <p:nvPr/>
          </p:nvSpPr>
          <p:spPr>
            <a:xfrm>
              <a:off x="4681" y="4251"/>
              <a:ext cx="4196" cy="2948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Test script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 стрелкой 12"/>
            <p:cNvCxnSpPr>
              <a:stCxn id="3" idx="2"/>
              <a:endCxn id="16" idx="3"/>
            </p:cNvCxnSpPr>
            <p:nvPr/>
          </p:nvCxnSpPr>
          <p:spPr>
            <a:xfrm>
              <a:off x="6779" y="3117"/>
              <a:ext cx="0" cy="1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3"/>
            <p:cNvCxnSpPr>
              <a:stCxn id="16" idx="1"/>
              <a:endCxn id="15" idx="0"/>
            </p:cNvCxnSpPr>
            <p:nvPr/>
          </p:nvCxnSpPr>
          <p:spPr>
            <a:xfrm>
              <a:off x="6779" y="7196"/>
              <a:ext cx="0" cy="11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178810" y="1376680"/>
            <a:ext cx="2664460" cy="4895215"/>
            <a:chOff x="5006" y="2168"/>
            <a:chExt cx="4196" cy="7709"/>
          </a:xfrm>
        </p:grpSpPr>
        <p:sp>
          <p:nvSpPr>
            <p:cNvPr id="19" name="Прямоугольник 9"/>
            <p:cNvSpPr/>
            <p:nvPr/>
          </p:nvSpPr>
          <p:spPr>
            <a:xfrm>
              <a:off x="5006" y="2168"/>
              <a:ext cx="4196" cy="12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br>
                <a:rPr lang="en-US" sz="2400" b="1" dirty="0" smtClean="0">
                  <a:solidFill>
                    <a:schemeClr val="tx1"/>
                  </a:solidFill>
                </a:rPr>
              </a:br>
              <a:r>
                <a:rPr lang="en-US" sz="2400" b="1" dirty="0" err="1" smtClean="0">
                  <a:solidFill>
                    <a:schemeClr val="tx1"/>
                  </a:solidFill>
                </a:rPr>
                <a:t>setUp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Прямоугольник 10"/>
            <p:cNvSpPr/>
            <p:nvPr/>
          </p:nvSpPr>
          <p:spPr>
            <a:xfrm>
              <a:off x="5006" y="8631"/>
              <a:ext cx="4196" cy="12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tearDown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Облако 11"/>
            <p:cNvSpPr/>
            <p:nvPr/>
          </p:nvSpPr>
          <p:spPr>
            <a:xfrm>
              <a:off x="5006" y="4549"/>
              <a:ext cx="4196" cy="2948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Test script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 стрелкой 12"/>
            <p:cNvCxnSpPr>
              <a:stCxn id="19" idx="2"/>
              <a:endCxn id="24" idx="3"/>
            </p:cNvCxnSpPr>
            <p:nvPr/>
          </p:nvCxnSpPr>
          <p:spPr>
            <a:xfrm>
              <a:off x="7104" y="3415"/>
              <a:ext cx="0" cy="1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13"/>
            <p:cNvCxnSpPr>
              <a:stCxn id="24" idx="1"/>
              <a:endCxn id="20" idx="0"/>
            </p:cNvCxnSpPr>
            <p:nvPr/>
          </p:nvCxnSpPr>
          <p:spPr>
            <a:xfrm>
              <a:off x="7104" y="7494"/>
              <a:ext cx="0" cy="11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359150" y="1522095"/>
            <a:ext cx="2664460" cy="4895215"/>
            <a:chOff x="5290" y="2397"/>
            <a:chExt cx="4196" cy="7709"/>
          </a:xfrm>
        </p:grpSpPr>
        <p:sp>
          <p:nvSpPr>
            <p:cNvPr id="35" name="Прямоугольник 9"/>
            <p:cNvSpPr/>
            <p:nvPr/>
          </p:nvSpPr>
          <p:spPr>
            <a:xfrm>
              <a:off x="5290" y="2397"/>
              <a:ext cx="4196" cy="12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br>
                <a:rPr lang="en-US" sz="2400" b="1" dirty="0" smtClean="0">
                  <a:solidFill>
                    <a:schemeClr val="tx1"/>
                  </a:solidFill>
                </a:rPr>
              </a:br>
              <a:r>
                <a:rPr lang="en-US" sz="2400" b="1" dirty="0" err="1" smtClean="0">
                  <a:solidFill>
                    <a:schemeClr val="tx1"/>
                  </a:solidFill>
                </a:rPr>
                <a:t>setUp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Прямоугольник 10"/>
            <p:cNvSpPr/>
            <p:nvPr/>
          </p:nvSpPr>
          <p:spPr>
            <a:xfrm>
              <a:off x="5290" y="8860"/>
              <a:ext cx="4196" cy="124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tearDown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Облако 11"/>
            <p:cNvSpPr/>
            <p:nvPr/>
          </p:nvSpPr>
          <p:spPr>
            <a:xfrm>
              <a:off x="5290" y="4778"/>
              <a:ext cx="4196" cy="2948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Test script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 стрелкой 12"/>
            <p:cNvCxnSpPr>
              <a:stCxn id="35" idx="2"/>
              <a:endCxn id="37" idx="3"/>
            </p:cNvCxnSpPr>
            <p:nvPr/>
          </p:nvCxnSpPr>
          <p:spPr>
            <a:xfrm>
              <a:off x="7388" y="3644"/>
              <a:ext cx="0" cy="1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13"/>
            <p:cNvCxnSpPr>
              <a:stCxn id="37" idx="1"/>
              <a:endCxn id="36" idx="0"/>
            </p:cNvCxnSpPr>
            <p:nvPr/>
          </p:nvCxnSpPr>
          <p:spPr>
            <a:xfrm>
              <a:off x="7388" y="7723"/>
              <a:ext cx="0" cy="11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522345" y="1680845"/>
            <a:ext cx="2664460" cy="4895215"/>
            <a:chOff x="5547" y="2647"/>
            <a:chExt cx="4196" cy="7709"/>
          </a:xfrm>
        </p:grpSpPr>
        <p:sp>
          <p:nvSpPr>
            <p:cNvPr id="40" name="Прямоугольник 9"/>
            <p:cNvSpPr/>
            <p:nvPr/>
          </p:nvSpPr>
          <p:spPr>
            <a:xfrm>
              <a:off x="5547" y="2647"/>
              <a:ext cx="4196" cy="12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br>
                <a:rPr lang="en-US" sz="2400" b="1" dirty="0" smtClean="0">
                  <a:solidFill>
                    <a:schemeClr val="tx1"/>
                  </a:solidFill>
                </a:rPr>
              </a:br>
              <a:r>
                <a:rPr lang="en-US" sz="2400" b="1" dirty="0" err="1" smtClean="0">
                  <a:solidFill>
                    <a:schemeClr val="tx1"/>
                  </a:solidFill>
                </a:rPr>
                <a:t>setUp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10"/>
            <p:cNvSpPr/>
            <p:nvPr/>
          </p:nvSpPr>
          <p:spPr>
            <a:xfrm>
              <a:off x="5547" y="9110"/>
              <a:ext cx="4196" cy="12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</a:rPr>
                <a:t>Webdriver</a:t>
              </a:r>
              <a:r>
                <a:rPr lang="en-US" sz="2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tx1"/>
                  </a:solidFill>
                </a:rPr>
                <a:t>tearDown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Облако 11"/>
            <p:cNvSpPr/>
            <p:nvPr/>
          </p:nvSpPr>
          <p:spPr>
            <a:xfrm>
              <a:off x="5547" y="5028"/>
              <a:ext cx="4196" cy="2948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Test script</a:t>
              </a:r>
              <a:endParaRPr lang="ru-RU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Прямая со стрелкой 12"/>
            <p:cNvCxnSpPr>
              <a:stCxn id="40" idx="2"/>
              <a:endCxn id="42" idx="3"/>
            </p:cNvCxnSpPr>
            <p:nvPr/>
          </p:nvCxnSpPr>
          <p:spPr>
            <a:xfrm>
              <a:off x="7645" y="3894"/>
              <a:ext cx="0" cy="130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13"/>
            <p:cNvCxnSpPr>
              <a:stCxn id="42" idx="1"/>
              <a:endCxn id="41" idx="0"/>
            </p:cNvCxnSpPr>
            <p:nvPr/>
          </p:nvCxnSpPr>
          <p:spPr>
            <a:xfrm>
              <a:off x="7645" y="7973"/>
              <a:ext cx="0" cy="11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test 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04525" y="1556792"/>
            <a:ext cx="482453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Before test (</a:t>
            </a: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04525" y="5661248"/>
            <a:ext cx="482453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After test (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Облако 6"/>
          <p:cNvSpPr/>
          <p:nvPr/>
        </p:nvSpPr>
        <p:spPr>
          <a:xfrm>
            <a:off x="3284645" y="306896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7" idx="3"/>
          </p:cNvCxnSpPr>
          <p:nvPr/>
        </p:nvCxnSpPr>
        <p:spPr>
          <a:xfrm>
            <a:off x="4616793" y="2348880"/>
            <a:ext cx="0" cy="827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1"/>
            <a:endCxn id="6" idx="0"/>
          </p:cNvCxnSpPr>
          <p:nvPr/>
        </p:nvCxnSpPr>
        <p:spPr>
          <a:xfrm>
            <a:off x="4616793" y="4939174"/>
            <a:ext cx="0" cy="722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6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Selenium </a:t>
            </a:r>
            <a:r>
              <a:rPr lang="en-US" dirty="0" err="1" smtClean="0">
                <a:sym typeface="+mn-ea"/>
              </a:rPr>
              <a:t>webdriver</a:t>
            </a:r>
            <a:r>
              <a:rPr lang="en-US" dirty="0" smtClean="0">
                <a:sym typeface="+mn-ea"/>
              </a:rPr>
              <a:t> 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5160" y="1043002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2" name="Облако 11"/>
          <p:cNvSpPr/>
          <p:nvPr/>
        </p:nvSpPr>
        <p:spPr>
          <a:xfrm>
            <a:off x="2785160" y="255517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0" idx="2"/>
            <a:endCxn id="12" idx="3"/>
          </p:cNvCxnSpPr>
          <p:nvPr/>
        </p:nvCxnSpPr>
        <p:spPr>
          <a:xfrm>
            <a:off x="4117308" y="1835090"/>
            <a:ext cx="0" cy="82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лако 11"/>
          <p:cNvSpPr/>
          <p:nvPr/>
        </p:nvSpPr>
        <p:spPr>
          <a:xfrm>
            <a:off x="2972485" y="269931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4" name="Облако 11"/>
          <p:cNvSpPr/>
          <p:nvPr/>
        </p:nvSpPr>
        <p:spPr>
          <a:xfrm>
            <a:off x="3178860" y="288854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7" name="Облако 11"/>
          <p:cNvSpPr/>
          <p:nvPr/>
        </p:nvSpPr>
        <p:spPr>
          <a:xfrm>
            <a:off x="3359200" y="303396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10"/>
          <p:cNvSpPr/>
          <p:nvPr/>
        </p:nvSpPr>
        <p:spPr>
          <a:xfrm>
            <a:off x="3522395" y="5784998"/>
            <a:ext cx="2664296" cy="792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2" name="Облако 11"/>
          <p:cNvSpPr/>
          <p:nvPr/>
        </p:nvSpPr>
        <p:spPr>
          <a:xfrm>
            <a:off x="3522395" y="319271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13"/>
          <p:cNvCxnSpPr>
            <a:stCxn id="42" idx="1"/>
            <a:endCxn id="41" idx="0"/>
          </p:cNvCxnSpPr>
          <p:nvPr/>
        </p:nvCxnSpPr>
        <p:spPr>
          <a:xfrm>
            <a:off x="4854543" y="5062924"/>
            <a:ext cx="0" cy="72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843270" y="2414270"/>
            <a:ext cx="1315085" cy="131508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 rot="2700000">
            <a:off x="5894705" y="2436495"/>
            <a:ext cx="1601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/>
              <a:t>1 сессия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  <p:bldP spid="24" grpId="0" animBg="1"/>
      <p:bldP spid="24" grpId="1" animBg="1"/>
      <p:bldP spid="37" grpId="0" animBg="1"/>
      <p:bldP spid="37" grpId="1" animBg="1"/>
      <p:bldP spid="42" grpId="0" animBg="1"/>
      <p:bldP spid="42" grpId="1" animBg="1"/>
      <p:bldP spid="41" grpId="0" animBg="1"/>
      <p:bldP spid="41" grpId="1" animBg="1"/>
      <p:bldP spid="6" grpId="0"/>
      <p:bldP spid="6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Web Driver Factory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Web Driver Factory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43528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b="1" dirty="0" smtClean="0">
                <a:solidFill>
                  <a:srgbClr val="000080"/>
                </a:solidFill>
              </a:rPr>
              <a:t>class </a:t>
            </a:r>
            <a:r>
              <a:rPr sz="2000" dirty="0" err="1" smtClean="0"/>
              <a:t>WebdriverRule</a:t>
            </a:r>
            <a:r>
              <a:rPr sz="2000" dirty="0" smtClean="0"/>
              <a:t> </a:t>
            </a:r>
            <a:r>
              <a:rPr sz="2000" dirty="0"/>
              <a:t>extends ExternalResource 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sz="2000" dirty="0" err="1" smtClean="0"/>
              <a:t>WebDriver</a:t>
            </a:r>
            <a:r>
              <a:rPr sz="2000" dirty="0" smtClean="0"/>
              <a:t> </a:t>
            </a:r>
            <a:r>
              <a:rPr sz="2000" dirty="0"/>
              <a:t>driver;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static </a:t>
            </a:r>
            <a:r>
              <a:rPr sz="2000" dirty="0" smtClean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Runtime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 .getRuntime()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 .</a:t>
            </a:r>
            <a:r>
              <a:rPr sz="2000" dirty="0" err="1"/>
              <a:t>addShutdownHook</a:t>
            </a:r>
            <a:r>
              <a:rPr sz="2000" dirty="0"/>
              <a:t>(</a:t>
            </a:r>
            <a:r>
              <a:rPr lang="en-US" altLang="en-US" sz="2000" b="1" dirty="0">
                <a:solidFill>
                  <a:srgbClr val="000080"/>
                </a:solidFill>
                <a:sym typeface="+mn-ea"/>
              </a:rPr>
              <a:t>new</a:t>
            </a:r>
            <a:r>
              <a:rPr sz="2000" dirty="0"/>
              <a:t> </a:t>
            </a:r>
            <a:r>
              <a:rPr sz="2000" dirty="0" smtClean="0"/>
              <a:t>Thread(</a:t>
            </a:r>
            <a:r>
              <a:rPr sz="2000" dirty="0" err="1" smtClean="0"/>
              <a:t>WebDriverPool.</a:t>
            </a:r>
            <a:r>
              <a:rPr lang="en-US" sz="2000" b="1" dirty="0" err="1" smtClean="0">
                <a:solidFill>
                  <a:srgbClr val="660E7A"/>
                </a:solidFill>
              </a:rPr>
              <a:t>DEFAULT</a:t>
            </a:r>
            <a:r>
              <a:rPr sz="2000" dirty="0" smtClean="0"/>
              <a:t>::</a:t>
            </a:r>
            <a:r>
              <a:rPr sz="2000" dirty="0"/>
              <a:t>dismissAll));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   </a:t>
            </a:r>
            <a:r>
              <a:rPr sz="2000" dirty="0" smtClean="0"/>
              <a:t> </a:t>
            </a: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sz="2000" dirty="0" err="1" smtClean="0"/>
              <a:t>WebdriverRule</a:t>
            </a:r>
            <a:r>
              <a:rPr sz="2000" dirty="0" smtClean="0"/>
              <a:t>(String </a:t>
            </a:r>
            <a:r>
              <a:rPr sz="2000" dirty="0"/>
              <a:t>browserName) 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driver = </a:t>
            </a:r>
            <a:r>
              <a:rPr sz="2000" dirty="0" err="1" smtClean="0"/>
              <a:t>WebDriverPool.</a:t>
            </a:r>
            <a:r>
              <a:rPr lang="en-US" sz="2000" b="1" dirty="0" err="1" smtClean="0">
                <a:solidFill>
                  <a:srgbClr val="660E7A"/>
                </a:solidFill>
              </a:rPr>
              <a:t>DEFAULT</a:t>
            </a:r>
            <a:r>
              <a:rPr sz="2000" dirty="0" err="1" smtClean="0"/>
              <a:t>.getDriver</a:t>
            </a:r>
            <a:r>
              <a:rPr sz="2000" dirty="0"/>
              <a:t>(</a:t>
            </a:r>
            <a:r>
              <a:rPr lang="en-US" sz="2000" dirty="0"/>
              <a:t>...</a:t>
            </a:r>
            <a:r>
              <a:rPr sz="2000" dirty="0"/>
              <a:t>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60755" y="899492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2" name="Облако 11"/>
          <p:cNvSpPr/>
          <p:nvPr/>
        </p:nvSpPr>
        <p:spPr>
          <a:xfrm>
            <a:off x="560755" y="241166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0" idx="2"/>
            <a:endCxn id="12" idx="3"/>
          </p:cNvCxnSpPr>
          <p:nvPr/>
        </p:nvCxnSpPr>
        <p:spPr>
          <a:xfrm>
            <a:off x="1821148" y="1691580"/>
            <a:ext cx="0" cy="82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лако 11"/>
          <p:cNvSpPr/>
          <p:nvPr/>
        </p:nvSpPr>
        <p:spPr>
          <a:xfrm>
            <a:off x="748080" y="255580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24" name="Облако 11"/>
          <p:cNvSpPr/>
          <p:nvPr/>
        </p:nvSpPr>
        <p:spPr>
          <a:xfrm>
            <a:off x="954455" y="274503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37" name="Облако 11"/>
          <p:cNvSpPr/>
          <p:nvPr/>
        </p:nvSpPr>
        <p:spPr>
          <a:xfrm>
            <a:off x="1134795" y="289045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10"/>
          <p:cNvSpPr/>
          <p:nvPr/>
        </p:nvSpPr>
        <p:spPr>
          <a:xfrm>
            <a:off x="1297990" y="5641488"/>
            <a:ext cx="2664296" cy="792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2" name="Облако 11"/>
          <p:cNvSpPr/>
          <p:nvPr/>
        </p:nvSpPr>
        <p:spPr>
          <a:xfrm>
            <a:off x="1297990" y="304920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13"/>
          <p:cNvCxnSpPr>
            <a:stCxn id="42" idx="1"/>
            <a:endCxn id="41" idx="0"/>
          </p:cNvCxnSpPr>
          <p:nvPr/>
        </p:nvCxnSpPr>
        <p:spPr>
          <a:xfrm>
            <a:off x="2558383" y="4919414"/>
            <a:ext cx="0" cy="72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9"/>
          <p:cNvSpPr/>
          <p:nvPr/>
        </p:nvSpPr>
        <p:spPr>
          <a:xfrm>
            <a:off x="5130909" y="899492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Облако 11"/>
          <p:cNvSpPr/>
          <p:nvPr/>
        </p:nvSpPr>
        <p:spPr>
          <a:xfrm>
            <a:off x="5184825" y="241166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12"/>
          <p:cNvCxnSpPr>
            <a:stCxn id="3" idx="2"/>
          </p:cNvCxnSpPr>
          <p:nvPr/>
        </p:nvCxnSpPr>
        <p:spPr>
          <a:xfrm>
            <a:off x="6534812" y="1691580"/>
            <a:ext cx="0" cy="82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лако 11"/>
          <p:cNvSpPr/>
          <p:nvPr/>
        </p:nvSpPr>
        <p:spPr>
          <a:xfrm>
            <a:off x="5318234" y="255580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1" name="Облако 11"/>
          <p:cNvSpPr/>
          <p:nvPr/>
        </p:nvSpPr>
        <p:spPr>
          <a:xfrm>
            <a:off x="5524609" y="274503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4" name="Облако 11"/>
          <p:cNvSpPr/>
          <p:nvPr/>
        </p:nvSpPr>
        <p:spPr>
          <a:xfrm>
            <a:off x="5704949" y="289045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0"/>
          <p:cNvSpPr/>
          <p:nvPr/>
        </p:nvSpPr>
        <p:spPr>
          <a:xfrm>
            <a:off x="5868144" y="5641488"/>
            <a:ext cx="2664296" cy="792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7" name="Облако 11"/>
          <p:cNvSpPr/>
          <p:nvPr/>
        </p:nvSpPr>
        <p:spPr>
          <a:xfrm>
            <a:off x="5868144" y="3049200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3"/>
          <p:cNvCxnSpPr>
            <a:stCxn id="17" idx="1"/>
            <a:endCxn id="15" idx="0"/>
          </p:cNvCxnSpPr>
          <p:nvPr/>
        </p:nvCxnSpPr>
        <p:spPr>
          <a:xfrm>
            <a:off x="7272047" y="4919414"/>
            <a:ext cx="0" cy="721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80340" y="588645"/>
            <a:ext cx="4248150" cy="61525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751705" y="588645"/>
            <a:ext cx="4248150" cy="61525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599203" y="70485"/>
            <a:ext cx="1604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2800" dirty="0">
                <a:sym typeface="+mn-ea"/>
              </a:rPr>
              <a:t>Thread </a:t>
            </a:r>
            <a:r>
              <a:rPr lang="en-US" altLang="en-US" sz="2800" dirty="0"/>
              <a:t>1</a:t>
            </a:r>
            <a:endParaRPr lang="en-US" altLang="en-US" sz="2800" dirty="0"/>
          </a:p>
        </p:txBody>
      </p:sp>
      <p:sp>
        <p:nvSpPr>
          <p:cNvPr id="23" name="Text Box 22"/>
          <p:cNvSpPr txBox="1"/>
          <p:nvPr/>
        </p:nvSpPr>
        <p:spPr>
          <a:xfrm>
            <a:off x="6156176" y="70485"/>
            <a:ext cx="1604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/>
              <a:t>Thread 2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59610"/>
            <a:ext cx="8229600" cy="2938145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ru-RU" dirty="0" smtClean="0"/>
              <a:t>   </a:t>
            </a:r>
            <a:r>
              <a:rPr lang="ru-RU" dirty="0" smtClean="0"/>
              <a:t>Глава </a:t>
            </a:r>
            <a:r>
              <a:rPr lang="en-US" dirty="0" smtClean="0"/>
              <a:t>10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Интеграция с системой</a:t>
            </a:r>
            <a:r>
              <a:rPr lang="en-US" dirty="0"/>
              <a:t> </a:t>
            </a:r>
            <a:r>
              <a:rPr lang="ru-RU" dirty="0"/>
              <a:t>управлением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360" y="1196340"/>
            <a:ext cx="8208645" cy="5400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835" y="1025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Результат автотеста в консоле</a:t>
            </a:r>
            <a:endParaRPr lang="en-US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3052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15:02:35.639 [INFO ][2a49731b-f413-43de-bcf1-da35ba72ec96]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Starting : test[CaseID:2](0)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15:02:35.674 [INFO ][2a49731b-f413-43de-bcf1-da35ba72ec96]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Dataset: input: {request=Ефремов Иван} output: {request=Ефремов Иван}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15:02:35.675 [INFO ][2a49731b-f413-43de-bcf1-da35ba72ec96]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Database data : {}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15:03:50.064 [INFO ][2a49731b-f413-43de-bcf1-da35ba72ec96]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Test result : success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15:03:50.064 [INFO ][2a49731b-f413-43de-bcf1-da35ba72ec96]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Finish : test[CaseID:2](0)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15:03:50.065 [INFO ][bb616ac3-2f06-4b48-8d81-8cd1ef8e228f]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Summary :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15:03:50.065 [INFO ][bb616ac3-2f06-4b48-8d81-8cd1ef8e228f]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Test Run is complete.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15:03:50.065 [INFO ][bb616ac3-2f06-4b48-8d81-8cd1ef8e228f]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Test count : 1</a:t>
            </a:r>
            <a:endParaRPr sz="18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olidFill>
                  <a:schemeClr val="bg1"/>
                </a:solidFill>
              </a:rPr>
              <a:t>2019-05-21 15:03:50.071 [INFO ][bb616ac3-2f06-4b48-8d81-8cd1ef8e228f]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sz="1800" dirty="0" smtClean="0">
                <a:solidFill>
                  <a:schemeClr val="bg1"/>
                </a:solidFill>
              </a:rPr>
              <a:t>- </a:t>
            </a:r>
            <a:r>
              <a:rPr sz="1800" dirty="0">
                <a:solidFill>
                  <a:schemeClr val="bg1"/>
                </a:solidFill>
              </a:rPr>
              <a:t>Test Run duration : 00:01:17.643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1374140"/>
            <a:ext cx="8790305" cy="498221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835" y="10255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Результат автотеста в </a:t>
            </a:r>
            <a:r>
              <a:rPr lang="en-US" altLang="en-US" dirty="0">
                <a:sym typeface="+mn-ea"/>
              </a:rPr>
              <a:t>TestRail</a:t>
            </a:r>
            <a:endParaRPr lang="en-US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Схема запуска автотестов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3420110" y="1844675"/>
            <a:ext cx="2232025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Запуск автотестов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8085" y="4283710"/>
            <a:ext cx="2232025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Один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автотест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3550" y="4283710"/>
            <a:ext cx="2232025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Набор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 err="1">
                <a:solidFill>
                  <a:schemeClr val="tx1"/>
                </a:solidFill>
              </a:rPr>
              <a:t>автотест</a:t>
            </a:r>
            <a:r>
              <a:rPr lang="en-US" altLang="en-US" sz="2400" dirty="0">
                <a:solidFill>
                  <a:schemeClr val="tx1"/>
                </a:solidFill>
              </a:rPr>
              <a:t>ов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2"/>
            <a:endCxn id="5" idx="0"/>
          </p:cNvCxnSpPr>
          <p:nvPr/>
        </p:nvCxnSpPr>
        <p:spPr>
          <a:xfrm flipH="1">
            <a:off x="2304415" y="2852420"/>
            <a:ext cx="2232025" cy="143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>
            <a:off x="4536440" y="2852420"/>
            <a:ext cx="2123440" cy="14312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27405" y="3932555"/>
            <a:ext cx="2952115" cy="172847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62760" y="5895975"/>
            <a:ext cx="98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caseId</a:t>
            </a:r>
            <a:endParaRPr lang="en-US" alt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18860" y="5895975"/>
            <a:ext cx="1164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suiteId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83505" y="3932555"/>
            <a:ext cx="2952115" cy="172847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9" grpId="0" animBg="1"/>
      <p:bldP spid="10" grpId="0"/>
      <p:bldP spid="9" grpId="1" animBg="1"/>
      <p:bldP spid="10" grpId="1"/>
      <p:bldP spid="12" grpId="0" animBg="1"/>
      <p:bldP spid="11" grpId="0"/>
      <p:bldP spid="12" grpId="1" animBg="1"/>
      <p:bldP spid="11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CaseProvider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3420110" y="1844675"/>
            <a:ext cx="2232025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&lt;interface&gt;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CaseProvider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9592" y="4283710"/>
            <a:ext cx="2808312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&lt;class&gt;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SimpleCaseProvider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9230" y="4283710"/>
            <a:ext cx="2866390" cy="10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&lt;class&gt;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 err="1">
                <a:solidFill>
                  <a:schemeClr val="tx1"/>
                </a:solidFill>
              </a:rPr>
              <a:t>TestRailCaseProvider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2303748" y="2852420"/>
            <a:ext cx="2232375" cy="143129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4536440" y="2852420"/>
            <a:ext cx="2165985" cy="143129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11560" y="3932555"/>
            <a:ext cx="3384376" cy="172847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809157" y="5895974"/>
            <a:ext cx="989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400" b="1" dirty="0" err="1">
                <a:solidFill>
                  <a:srgbClr val="00B050"/>
                </a:solidFill>
              </a:rPr>
              <a:t>caseId</a:t>
            </a:r>
            <a:endParaRPr lang="en-US" alt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79927" y="5895975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400" b="1" dirty="0" err="1">
                <a:solidFill>
                  <a:srgbClr val="FF0000"/>
                </a:solidFill>
              </a:rPr>
              <a:t>suiteId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09185" y="3932555"/>
            <a:ext cx="3596005" cy="172847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2" grpId="0"/>
      <p:bldP spid="11" grpId="1" animBg="1"/>
      <p:bldP spid="12" grpId="1"/>
      <p:bldP spid="14" grpId="0" animBg="1"/>
      <p:bldP spid="13" grpId="0"/>
      <p:bldP spid="14" grpId="1" animBg="1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368275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Selenium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36392" y="1342831"/>
            <a:ext cx="266400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Before test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36392" y="5447287"/>
            <a:ext cx="266400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After test (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Облако 6"/>
          <p:cNvSpPr/>
          <p:nvPr/>
        </p:nvSpPr>
        <p:spPr>
          <a:xfrm>
            <a:off x="5436096" y="2854999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5" idx="2"/>
            <a:endCxn id="7" idx="3"/>
          </p:cNvCxnSpPr>
          <p:nvPr/>
        </p:nvCxnSpPr>
        <p:spPr>
          <a:xfrm flipH="1">
            <a:off x="6768244" y="2134919"/>
            <a:ext cx="148" cy="827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1"/>
            <a:endCxn id="6" idx="0"/>
          </p:cNvCxnSpPr>
          <p:nvPr/>
        </p:nvCxnSpPr>
        <p:spPr>
          <a:xfrm>
            <a:off x="6768244" y="4725213"/>
            <a:ext cx="148" cy="722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971600" y="1342087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err="1" smtClean="0">
                <a:solidFill>
                  <a:schemeClr val="tx1"/>
                </a:solidFill>
              </a:rPr>
              <a:t>setUp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5446543"/>
            <a:ext cx="266429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Webdriver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tearDown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2" name="Облако 11"/>
          <p:cNvSpPr/>
          <p:nvPr/>
        </p:nvSpPr>
        <p:spPr>
          <a:xfrm>
            <a:off x="971600" y="2854255"/>
            <a:ext cx="2664296" cy="187220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 script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10" idx="2"/>
            <a:endCxn id="12" idx="3"/>
          </p:cNvCxnSpPr>
          <p:nvPr/>
        </p:nvCxnSpPr>
        <p:spPr>
          <a:xfrm>
            <a:off x="2303748" y="2134175"/>
            <a:ext cx="0" cy="8271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2" idx="1"/>
            <a:endCxn id="11" idx="0"/>
          </p:cNvCxnSpPr>
          <p:nvPr/>
        </p:nvCxnSpPr>
        <p:spPr>
          <a:xfrm>
            <a:off x="2303748" y="4724469"/>
            <a:ext cx="0" cy="722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467544" y="1056793"/>
            <a:ext cx="3672408" cy="547260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5004048" y="1052736"/>
            <a:ext cx="3672408" cy="547260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Заголовок 1"/>
          <p:cNvSpPr txBox="1"/>
          <p:nvPr/>
        </p:nvSpPr>
        <p:spPr>
          <a:xfrm>
            <a:off x="4993704" y="-99392"/>
            <a:ext cx="36827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JUnit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10" idx="3"/>
            <a:endCxn id="5" idx="1"/>
          </p:cNvCxnSpPr>
          <p:nvPr/>
        </p:nvCxnSpPr>
        <p:spPr>
          <a:xfrm>
            <a:off x="3635896" y="1738131"/>
            <a:ext cx="1800496" cy="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21515" y="5822371"/>
            <a:ext cx="1800496" cy="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3635896" y="3757938"/>
            <a:ext cx="1800496" cy="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CaseProvider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03555" y="1275201"/>
            <a:ext cx="8229600" cy="17059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interface </a:t>
            </a:r>
            <a:r>
              <a:rPr lang="en-US" sz="2400" dirty="0" err="1"/>
              <a:t>CaseProvider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br>
              <a:rPr lang="en-US" sz="2400" dirty="0"/>
            </a:br>
            <a:r>
              <a:rPr lang="en-US" sz="2400" dirty="0"/>
              <a:t>    List&lt;String&gt; </a:t>
            </a:r>
            <a:r>
              <a:rPr lang="en-US" sz="2400" dirty="0" err="1"/>
              <a:t>getCaseID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}</a:t>
            </a:r>
            <a:endParaRPr sz="2400" dirty="0"/>
          </a:p>
        </p:txBody>
      </p:sp>
      <p:sp>
        <p:nvSpPr>
          <p:cNvPr id="3" name="Объект 2"/>
          <p:cNvSpPr>
            <a:spLocks noGrp="1"/>
          </p:cNvSpPr>
          <p:nvPr/>
        </p:nvSpPr>
        <p:spPr>
          <a:xfrm>
            <a:off x="512141" y="2852936"/>
            <a:ext cx="8229600" cy="3524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SimpleCaseProvider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implements </a:t>
            </a:r>
            <a:r>
              <a:rPr lang="en-US" sz="2400" dirty="0" err="1"/>
              <a:t>CaseProvider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808000"/>
                </a:solidFill>
              </a:rPr>
              <a:t>   @</a:t>
            </a:r>
            <a:r>
              <a:rPr lang="en-US" sz="2400" dirty="0">
                <a:solidFill>
                  <a:srgbClr val="808000"/>
                </a:solidFill>
              </a:rPr>
              <a:t>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/>
              <a:t>List&lt;String&gt; </a:t>
            </a:r>
            <a:r>
              <a:rPr lang="en-US" sz="2400" dirty="0" err="1"/>
              <a:t>getCaseID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if </a:t>
            </a:r>
            <a:r>
              <a:rPr lang="en-US" sz="2400" dirty="0"/>
              <a:t>(</a:t>
            </a:r>
            <a:r>
              <a:rPr lang="en-US" sz="2400" dirty="0" err="1"/>
              <a:t>isValidCaseID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     List&lt;String&gt; </a:t>
            </a:r>
            <a:r>
              <a:rPr lang="en-US" sz="2400" dirty="0" err="1"/>
              <a:t>caseIDs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000080"/>
                </a:solidFill>
              </a:rPr>
              <a:t>new </a:t>
            </a:r>
            <a:r>
              <a:rPr lang="en-US" sz="2400" dirty="0" err="1"/>
              <a:t>ArrayList</a:t>
            </a:r>
            <a:r>
              <a:rPr lang="en-US" sz="2400" dirty="0"/>
              <a:t>&lt;&gt;();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dirty="0" err="1"/>
              <a:t>caseIDs.add</a:t>
            </a:r>
            <a:r>
              <a:rPr lang="en-US" sz="2400" dirty="0"/>
              <a:t>(</a:t>
            </a:r>
            <a:r>
              <a:rPr lang="en-US" sz="2400" b="1" i="1" dirty="0">
                <a:solidFill>
                  <a:srgbClr val="660E7A"/>
                </a:solidFill>
              </a:rPr>
              <a:t>CASE_ID_PROPERTY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 err="1"/>
              <a:t>caseIDs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    }</a:t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</a:rPr>
              <a:t>return </a:t>
            </a:r>
            <a:r>
              <a:rPr lang="en-US" sz="2400" b="1" dirty="0">
                <a:solidFill>
                  <a:srgbClr val="000080"/>
                </a:solidFill>
              </a:rPr>
              <a:t>null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}}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3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err="1">
                <a:sym typeface="+mn-ea"/>
              </a:rPr>
              <a:t>TestRailCaseProvider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6" name="Picture 5" descr="CreateTestR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1284605"/>
            <a:ext cx="5733415" cy="5508625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err="1">
                <a:sym typeface="+mn-ea"/>
              </a:rPr>
              <a:t>TestRailCaseProvider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188085"/>
            <a:ext cx="8579296" cy="56252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80"/>
                </a:solidFill>
              </a:rPr>
              <a:t>public class </a:t>
            </a:r>
            <a:r>
              <a:rPr sz="1800" dirty="0" err="1" smtClean="0"/>
              <a:t>TestRailCaseProvider</a:t>
            </a:r>
            <a:r>
              <a:rPr sz="1800" dirty="0" smtClean="0"/>
              <a:t> </a:t>
            </a:r>
            <a:r>
              <a:rPr lang="en-US" sz="1800" b="1" dirty="0">
                <a:solidFill>
                  <a:srgbClr val="000080"/>
                </a:solidFill>
              </a:rPr>
              <a:t>implements </a:t>
            </a:r>
            <a:r>
              <a:rPr sz="1800" dirty="0" err="1" smtClean="0"/>
              <a:t>CaseProvider</a:t>
            </a:r>
            <a:r>
              <a:rPr sz="1800" dirty="0" smtClean="0"/>
              <a:t>  {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808000"/>
                </a:solidFill>
              </a:rPr>
              <a:t>@Override</a:t>
            </a:r>
            <a:endParaRPr lang="en-US" sz="1800" dirty="0" smtClean="0">
              <a:solidFill>
                <a:srgbClr val="808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dirty="0" smtClean="0"/>
              <a:t> </a:t>
            </a:r>
            <a:r>
              <a:rPr lang="en-US" sz="1800" dirty="0" smtClean="0"/>
              <a:t>   </a:t>
            </a:r>
            <a:r>
              <a:rPr lang="en-US" sz="1800" b="1" dirty="0" smtClean="0">
                <a:solidFill>
                  <a:srgbClr val="000080"/>
                </a:solidFill>
              </a:rPr>
              <a:t>public </a:t>
            </a:r>
            <a:r>
              <a:rPr sz="1800" dirty="0" smtClean="0"/>
              <a:t>List&lt;String</a:t>
            </a:r>
            <a:r>
              <a:rPr sz="1800" dirty="0"/>
              <a:t>&gt; getCaseID() {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runId = </a:t>
            </a:r>
            <a:r>
              <a:rPr sz="1800" dirty="0">
                <a:sym typeface="+mn-ea"/>
              </a:rPr>
              <a:t>testRail.runs()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.</a:t>
            </a:r>
            <a:r>
              <a:rPr sz="1800" dirty="0" smtClean="0">
                <a:sym typeface="+mn-ea"/>
              </a:rPr>
              <a:t>add(</a:t>
            </a:r>
            <a:r>
              <a:rPr sz="1800" dirty="0" err="1" smtClean="0">
                <a:sym typeface="+mn-ea"/>
              </a:rPr>
              <a:t>Integer.valueOf</a:t>
            </a:r>
            <a:r>
              <a:rPr sz="1800" dirty="0" smtClean="0">
                <a:sym typeface="+mn-ea"/>
              </a:rPr>
              <a:t>(</a:t>
            </a:r>
            <a:r>
              <a:rPr lang="en-US" sz="1800" b="1" dirty="0" smtClean="0">
                <a:solidFill>
                  <a:srgbClr val="660E7A"/>
                </a:solidFill>
              </a:rPr>
              <a:t>PROJECT_ID</a:t>
            </a:r>
            <a:r>
              <a:rPr sz="1800" dirty="0" smtClean="0">
                <a:sym typeface="+mn-ea"/>
              </a:rPr>
              <a:t>),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        new Run()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                .</a:t>
            </a:r>
            <a:r>
              <a:rPr sz="1800" dirty="0" err="1" smtClean="0">
                <a:sym typeface="+mn-ea"/>
              </a:rPr>
              <a:t>setSuiteId</a:t>
            </a:r>
            <a:r>
              <a:rPr sz="1800" dirty="0" smtClean="0">
                <a:sym typeface="+mn-ea"/>
              </a:rPr>
              <a:t>(</a:t>
            </a:r>
            <a:r>
              <a:rPr sz="1800" dirty="0" err="1" smtClean="0">
                <a:sym typeface="+mn-ea"/>
              </a:rPr>
              <a:t>Integer.valueOf</a:t>
            </a:r>
            <a:r>
              <a:rPr sz="1800" dirty="0" smtClean="0">
                <a:sym typeface="+mn-ea"/>
              </a:rPr>
              <a:t>(</a:t>
            </a:r>
            <a:r>
              <a:rPr lang="en-US" sz="1800" b="1" dirty="0" smtClean="0">
                <a:solidFill>
                  <a:srgbClr val="660E7A"/>
                </a:solidFill>
              </a:rPr>
              <a:t>SUITE_ID</a:t>
            </a:r>
            <a:r>
              <a:rPr sz="1800" dirty="0" smtClean="0">
                <a:sym typeface="+mn-ea"/>
              </a:rPr>
              <a:t>))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                .</a:t>
            </a:r>
            <a:r>
              <a:rPr sz="1800" dirty="0" err="1" smtClean="0">
                <a:sym typeface="+mn-ea"/>
              </a:rPr>
              <a:t>setName</a:t>
            </a:r>
            <a:r>
              <a:rPr sz="1800" dirty="0" smtClean="0">
                <a:sym typeface="+mn-ea"/>
              </a:rPr>
              <a:t>(</a:t>
            </a:r>
            <a:r>
              <a:rPr lang="en-US" sz="1800" b="1" dirty="0" smtClean="0">
                <a:solidFill>
                  <a:srgbClr val="660E7A"/>
                </a:solidFill>
              </a:rPr>
              <a:t>NEW_TESTRUN_NAME </a:t>
            </a:r>
            <a:r>
              <a:rPr sz="1800" dirty="0" smtClean="0">
                <a:sym typeface="+mn-ea"/>
              </a:rPr>
              <a:t>+ </a:t>
            </a:r>
            <a:r>
              <a:rPr sz="1800" dirty="0">
                <a:sym typeface="+mn-ea"/>
              </a:rPr>
              <a:t>" " + LocalDateTime.now()))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.execute()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>
                <a:sym typeface="+mn-ea"/>
              </a:rPr>
              <a:t>                .getId();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/>
              <a:t>       </a:t>
            </a:r>
            <a:r>
              <a:rPr sz="1800" dirty="0" smtClean="0"/>
              <a:t> </a:t>
            </a:r>
            <a:r>
              <a:rPr lang="en-US" sz="1800" b="1" dirty="0">
                <a:solidFill>
                  <a:srgbClr val="000080"/>
                </a:solidFill>
              </a:rPr>
              <a:t>return</a:t>
            </a:r>
            <a:r>
              <a:rPr sz="1800" dirty="0" smtClean="0"/>
              <a:t> </a:t>
            </a:r>
            <a:r>
              <a:rPr sz="1800" dirty="0"/>
              <a:t>testRail.tests()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        .list(runId).execute()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        .stream()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        .map(Test::getCaseId)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        .map(caseID -&gt; Integer.toString(caseID))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            .collect(Collectors.toList());</a:t>
            </a:r>
            <a:endParaRPr sz="1800" dirty="0"/>
          </a:p>
          <a:p>
            <a:pPr marL="0" indent="0">
              <a:lnSpc>
                <a:spcPct val="100000"/>
              </a:lnSpc>
              <a:buNone/>
            </a:pPr>
            <a:r>
              <a:rPr sz="1800" dirty="0"/>
              <a:t>    </a:t>
            </a:r>
            <a:r>
              <a:rPr sz="1800" dirty="0" smtClean="0"/>
              <a:t>}  </a:t>
            </a:r>
            <a:r>
              <a:rPr sz="1800" dirty="0"/>
              <a:t>}</a:t>
            </a:r>
            <a:endParaRPr sz="1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" name="Picture 2" descr="SendResultToTestR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875" y="1366520"/>
            <a:ext cx="5409565" cy="5174615"/>
          </a:xfrm>
          <a:prstGeom prst="rect">
            <a:avLst/>
          </a:prstGeom>
        </p:spPr>
      </p:pic>
      <p:sp>
        <p:nvSpPr>
          <p:cNvPr id="6" name="Заголовок 1"/>
          <p:cNvSpPr txBox="1"/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Result collector</a:t>
            </a:r>
            <a:endParaRPr lang="ru-RU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collector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188085"/>
            <a:ext cx="8229600" cy="55532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class</a:t>
            </a:r>
            <a:r>
              <a:rPr sz="2000" dirty="0" smtClean="0"/>
              <a:t> </a:t>
            </a:r>
            <a:r>
              <a:rPr sz="2000" dirty="0" err="1"/>
              <a:t>CollectResultListener</a:t>
            </a:r>
            <a:r>
              <a:rPr sz="2000" dirty="0"/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extends </a:t>
            </a:r>
            <a:r>
              <a:rPr sz="2000" dirty="0" err="1" smtClean="0"/>
              <a:t>RunListener</a:t>
            </a:r>
            <a:r>
              <a:rPr sz="2000" dirty="0" smtClean="0"/>
              <a:t> </a:t>
            </a:r>
            <a:r>
              <a:rPr sz="2000" dirty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   </a:t>
            </a:r>
            <a:r>
              <a:rPr sz="2000" dirty="0" smtClean="0"/>
              <a:t>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sz="2000" dirty="0" err="1" smtClean="0"/>
              <a:t>TestCaseManager</a:t>
            </a:r>
            <a:r>
              <a:rPr sz="2000" dirty="0" smtClean="0"/>
              <a:t>&lt;Result</a:t>
            </a:r>
            <a:r>
              <a:rPr sz="2000" dirty="0"/>
              <a:t>&gt; testCaseManager;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private </a:t>
            </a:r>
            <a:r>
              <a:rPr sz="2000" dirty="0" err="1" smtClean="0"/>
              <a:t>ConcurrentHashMap</a:t>
            </a:r>
            <a:r>
              <a:rPr sz="2000" dirty="0" smtClean="0"/>
              <a:t>&lt;String</a:t>
            </a:r>
            <a:r>
              <a:rPr sz="2000" dirty="0"/>
              <a:t>, Result&gt; testResultMap;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808000"/>
                </a:solidFill>
              </a:rPr>
              <a:t>@</a:t>
            </a:r>
            <a:r>
              <a:rPr lang="en-US" sz="2000" dirty="0">
                <a:solidFill>
                  <a:srgbClr val="808000"/>
                </a:solidFill>
              </a:rPr>
              <a:t>Override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public void </a:t>
            </a:r>
            <a:r>
              <a:rPr sz="2000" dirty="0" err="1" smtClean="0"/>
              <a:t>testStarted</a:t>
            </a:r>
            <a:r>
              <a:rPr sz="2000" dirty="0" smtClean="0"/>
              <a:t>(Description </a:t>
            </a:r>
            <a:r>
              <a:rPr sz="2000" dirty="0"/>
              <a:t>description) </a:t>
            </a:r>
            <a:r>
              <a:rPr sz="2000" dirty="0" smtClean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err="1" smtClean="0">
                <a:solidFill>
                  <a:srgbClr val="000080"/>
                </a:solidFill>
              </a:rPr>
              <a:t>var</a:t>
            </a:r>
            <a:r>
              <a:rPr sz="2000" dirty="0" smtClean="0"/>
              <a:t> </a:t>
            </a:r>
            <a:r>
              <a:rPr sz="2000" dirty="0"/>
              <a:t>result = getDefaultTestResult(description);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000080"/>
                </a:solidFill>
              </a:rPr>
              <a:t>if</a:t>
            </a:r>
            <a:r>
              <a:rPr sz="2000" dirty="0" smtClean="0"/>
              <a:t> </a:t>
            </a:r>
            <a:r>
              <a:rPr sz="2000" dirty="0"/>
              <a:t>(result.getCaseId() != </a:t>
            </a:r>
            <a:r>
              <a:rPr lang="en-US" sz="2000" b="1" dirty="0" smtClean="0">
                <a:solidFill>
                  <a:srgbClr val="000080"/>
                </a:solidFill>
              </a:rPr>
              <a:t>null </a:t>
            </a:r>
            <a:r>
              <a:rPr sz="2000" dirty="0" smtClean="0"/>
              <a:t>) </a:t>
            </a:r>
            <a:r>
              <a:rPr sz="2000" dirty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testResultMap.put(description.getMethodName(), result);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</a:t>
            </a:r>
            <a:r>
              <a:rPr sz="2000" dirty="0" smtClean="0"/>
              <a:t>}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</a:t>
            </a: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collector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188085"/>
            <a:ext cx="8229600" cy="50653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class</a:t>
            </a:r>
            <a:r>
              <a:rPr lang="en-US" sz="2000" dirty="0"/>
              <a:t> </a:t>
            </a:r>
            <a:r>
              <a:rPr lang="en-US" sz="2000" dirty="0" err="1"/>
              <a:t>CollectResultListener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extends </a:t>
            </a:r>
            <a:r>
              <a:rPr lang="en-US" sz="2000" dirty="0" err="1"/>
              <a:t>RunListener</a:t>
            </a:r>
            <a:r>
              <a:rPr lang="en-US" sz="2000" dirty="0"/>
              <a:t> {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err="1"/>
              <a:t>TestCaseManager</a:t>
            </a:r>
            <a:r>
              <a:rPr lang="en-US" sz="2000" dirty="0"/>
              <a:t>&lt;Result&gt; </a:t>
            </a:r>
            <a:r>
              <a:rPr lang="en-US" sz="2000" dirty="0" err="1"/>
              <a:t>testCaseManager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err="1"/>
              <a:t>ConcurrentHashMap</a:t>
            </a:r>
            <a:r>
              <a:rPr lang="en-US" sz="2000" dirty="0"/>
              <a:t>&lt;String, Result&gt; </a:t>
            </a:r>
            <a:r>
              <a:rPr lang="en-US" sz="2000" dirty="0" err="1"/>
              <a:t>testResultMap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@Override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 smtClean="0"/>
              <a:t> </a:t>
            </a:r>
            <a:r>
              <a:rPr lang="en-US" sz="2000" dirty="0" smtClean="0"/>
              <a:t>   </a:t>
            </a:r>
            <a:r>
              <a:rPr lang="en-US" sz="2000" b="1" dirty="0" smtClean="0">
                <a:solidFill>
                  <a:srgbClr val="000080"/>
                </a:solidFill>
              </a:rPr>
              <a:t>public </a:t>
            </a:r>
            <a:r>
              <a:rPr lang="en-US" sz="2000" b="1" dirty="0">
                <a:solidFill>
                  <a:srgbClr val="000080"/>
                </a:solidFill>
              </a:rPr>
              <a:t>void </a:t>
            </a:r>
            <a:r>
              <a:rPr sz="2000" dirty="0" err="1" smtClean="0"/>
              <a:t>testFailure</a:t>
            </a:r>
            <a:r>
              <a:rPr sz="2000" dirty="0" smtClean="0"/>
              <a:t>(Failure </a:t>
            </a:r>
            <a:r>
              <a:rPr sz="2000" dirty="0"/>
              <a:t>failure) </a:t>
            </a:r>
            <a:r>
              <a:rPr sz="2000" dirty="0" smtClean="0"/>
              <a:t>{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String </a:t>
            </a:r>
            <a:r>
              <a:rPr lang="en-US" sz="2000" dirty="0" err="1" smtClean="0"/>
              <a:t>methodName</a:t>
            </a:r>
            <a:r>
              <a:rPr lang="en-US" sz="2000" dirty="0" smtClean="0"/>
              <a:t> = </a:t>
            </a:r>
            <a:r>
              <a:rPr lang="en-US" sz="2000" dirty="0" err="1"/>
              <a:t>failure.getDescription</a:t>
            </a:r>
            <a:r>
              <a:rPr lang="en-US" sz="2000" dirty="0"/>
              <a:t>().</a:t>
            </a:r>
            <a:r>
              <a:rPr lang="en-US" sz="2000" dirty="0" err="1"/>
              <a:t>getMethodName</a:t>
            </a:r>
            <a:r>
              <a:rPr lang="en-US" sz="2000" dirty="0" smtClean="0"/>
              <a:t>();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      if</a:t>
            </a:r>
            <a:r>
              <a:rPr sz="2000" dirty="0" smtClean="0"/>
              <a:t> </a:t>
            </a:r>
            <a:r>
              <a:rPr sz="2000" dirty="0"/>
              <a:t>(</a:t>
            </a:r>
            <a:r>
              <a:rPr sz="2000" dirty="0" err="1" smtClean="0"/>
              <a:t>testResultMap.containsKey</a:t>
            </a:r>
            <a:r>
              <a:rPr sz="2000" dirty="0" smtClean="0"/>
              <a:t>(</a:t>
            </a:r>
            <a:r>
              <a:rPr lang="en-US" sz="2000" dirty="0" err="1" smtClean="0"/>
              <a:t>methodName</a:t>
            </a:r>
            <a:r>
              <a:rPr sz="2000" dirty="0" smtClean="0"/>
              <a:t>)) </a:t>
            </a:r>
            <a:r>
              <a:rPr sz="2000" dirty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        </a:t>
            </a:r>
            <a:r>
              <a:rPr lang="en-US" sz="2000" b="1" dirty="0" err="1" smtClean="0">
                <a:solidFill>
                  <a:srgbClr val="000080"/>
                </a:solidFill>
              </a:rPr>
              <a:t>var</a:t>
            </a:r>
            <a:r>
              <a:rPr lang="en-US" sz="2000" dirty="0" smtClean="0"/>
              <a:t> </a:t>
            </a:r>
            <a:r>
              <a:rPr sz="2000" dirty="0" smtClean="0"/>
              <a:t>result </a:t>
            </a:r>
            <a:r>
              <a:rPr sz="2000" dirty="0"/>
              <a:t>= </a:t>
            </a:r>
            <a:r>
              <a:rPr sz="2000" dirty="0" err="1" smtClean="0"/>
              <a:t>testResultMap.get</a:t>
            </a:r>
            <a:r>
              <a:rPr sz="2000" dirty="0" smtClean="0"/>
              <a:t>(</a:t>
            </a:r>
            <a:r>
              <a:rPr lang="en-US" sz="2000" dirty="0" err="1" smtClean="0"/>
              <a:t>methodName</a:t>
            </a:r>
            <a:r>
              <a:rPr sz="2000" dirty="0" smtClean="0"/>
              <a:t>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          </a:t>
            </a:r>
            <a:r>
              <a:rPr lang="en-US" sz="2000" b="1" dirty="0" err="1" smtClean="0">
                <a:solidFill>
                  <a:srgbClr val="000080"/>
                </a:solidFill>
              </a:rPr>
              <a:t>var</a:t>
            </a:r>
            <a:r>
              <a:rPr sz="2000" dirty="0" smtClean="0"/>
              <a:t> </a:t>
            </a:r>
            <a:r>
              <a:rPr sz="2000" dirty="0"/>
              <a:t>status = getFailStatus(failure.getException());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result.setStatusId(status);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</a:t>
            </a:r>
            <a:r>
              <a:rPr sz="2000" dirty="0" err="1" smtClean="0"/>
              <a:t>result.setComment</a:t>
            </a:r>
            <a:r>
              <a:rPr sz="2000" dirty="0" smtClean="0"/>
              <a:t>(</a:t>
            </a:r>
            <a:r>
              <a:rPr sz="2000" dirty="0" err="1" smtClean="0"/>
              <a:t>failure.getMessage</a:t>
            </a:r>
            <a:r>
              <a:rPr sz="2000" dirty="0"/>
              <a:t>());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</a:t>
            </a:r>
            <a:r>
              <a:rPr sz="2000" dirty="0" smtClean="0"/>
              <a:t>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</a:t>
            </a:r>
            <a:r>
              <a:rPr lang="en-US" sz="2000" dirty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188085"/>
            <a:ext cx="8229600" cy="50653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class</a:t>
            </a:r>
            <a:r>
              <a:rPr lang="en-US" sz="2000" dirty="0"/>
              <a:t> </a:t>
            </a:r>
            <a:r>
              <a:rPr lang="en-US" sz="2000" dirty="0" err="1"/>
              <a:t>CollectResultListener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80"/>
                </a:solidFill>
              </a:rPr>
              <a:t>extends </a:t>
            </a:r>
            <a:r>
              <a:rPr lang="en-US" sz="2000" dirty="0" err="1"/>
              <a:t>RunListener</a:t>
            </a:r>
            <a:r>
              <a:rPr lang="en-US" sz="2000" dirty="0"/>
              <a:t> {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err="1"/>
              <a:t>TestCaseManager</a:t>
            </a:r>
            <a:r>
              <a:rPr lang="en-US" sz="2000" dirty="0"/>
              <a:t>&lt;Result&gt; </a:t>
            </a:r>
            <a:r>
              <a:rPr lang="en-US" sz="2000" dirty="0" err="1"/>
              <a:t>testCaseManager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 err="1"/>
              <a:t>ConcurrentHashMap</a:t>
            </a:r>
            <a:r>
              <a:rPr lang="en-US" sz="2000" dirty="0"/>
              <a:t>&lt;String, Result&gt; </a:t>
            </a:r>
            <a:r>
              <a:rPr lang="en-US" sz="2000" dirty="0" err="1"/>
              <a:t>testResultMap</a:t>
            </a:r>
            <a:r>
              <a:rPr lang="en-US" sz="2000" dirty="0"/>
              <a:t>;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@Override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   </a:t>
            </a:r>
            <a:r>
              <a:rPr sz="2000" dirty="0" smtClean="0"/>
              <a:t>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sz="2000" dirty="0" err="1" smtClean="0"/>
              <a:t>testFinished</a:t>
            </a:r>
            <a:r>
              <a:rPr sz="2000" dirty="0" smtClean="0"/>
              <a:t>(Description </a:t>
            </a:r>
            <a:r>
              <a:rPr sz="2000" dirty="0"/>
              <a:t>description) </a:t>
            </a:r>
            <a:r>
              <a:rPr sz="2000" dirty="0" smtClean="0"/>
              <a:t>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    </a:t>
            </a:r>
            <a:r>
              <a:rPr lang="en-US" sz="2000" b="1" dirty="0" smtClean="0">
                <a:solidFill>
                  <a:srgbClr val="000080"/>
                </a:solidFill>
              </a:rPr>
              <a:t>if</a:t>
            </a:r>
            <a:r>
              <a:rPr sz="2000" dirty="0" smtClean="0"/>
              <a:t> </a:t>
            </a:r>
            <a:r>
              <a:rPr sz="2000" dirty="0"/>
              <a:t>(testResultMap.containsKey(description.getMethodName())) {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</a:t>
            </a:r>
            <a:r>
              <a:rPr lang="en-US" sz="2000" dirty="0" smtClean="0"/>
              <a:t>           </a:t>
            </a:r>
            <a:r>
              <a:rPr lang="en-US" sz="2000" b="1" dirty="0" err="1" smtClean="0">
                <a:solidFill>
                  <a:srgbClr val="000080"/>
                </a:solidFill>
              </a:rPr>
              <a:t>var</a:t>
            </a:r>
            <a:r>
              <a:rPr lang="en-US" sz="2000" dirty="0" smtClean="0"/>
              <a:t> r</a:t>
            </a:r>
            <a:r>
              <a:rPr sz="2000" dirty="0" smtClean="0"/>
              <a:t>esult </a:t>
            </a:r>
            <a:r>
              <a:rPr sz="2000" dirty="0"/>
              <a:t>= testResultMap.remove(description.getMethodName());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    </a:t>
            </a:r>
            <a:r>
              <a:rPr sz="2000" dirty="0" err="1" smtClean="0"/>
              <a:t>testCaseManager.addResult</a:t>
            </a:r>
            <a:r>
              <a:rPr sz="2000" dirty="0" smtClean="0"/>
              <a:t>(</a:t>
            </a:r>
            <a:r>
              <a:rPr lang="en-US" sz="2000" dirty="0" smtClean="0"/>
              <a:t>result</a:t>
            </a:r>
            <a:r>
              <a:rPr sz="2000" dirty="0" smtClean="0"/>
              <a:t>, </a:t>
            </a:r>
            <a:r>
              <a:rPr sz="2000" dirty="0"/>
              <a:t>getAttachment(description));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    } 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  }</a:t>
            </a:r>
            <a:endParaRPr sz="2000" dirty="0"/>
          </a:p>
          <a:p>
            <a:pPr marL="0" indent="0">
              <a:lnSpc>
                <a:spcPct val="100000"/>
              </a:lnSpc>
              <a:buNone/>
            </a:pPr>
            <a:endParaRPr sz="2000" dirty="0"/>
          </a:p>
          <a:p>
            <a:pPr marL="0" indent="0">
              <a:lnSpc>
                <a:spcPct val="100000"/>
              </a:lnSpc>
              <a:buNone/>
            </a:pPr>
            <a:r>
              <a:rPr sz="2000" dirty="0"/>
              <a:t>  </a:t>
            </a:r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collector</a:t>
            </a:r>
            <a:endParaRPr lang="ru-RU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985" y="2303145"/>
            <a:ext cx="8229600" cy="2251075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ru-RU" dirty="0" smtClean="0"/>
              <a:t>    </a:t>
            </a:r>
            <a:r>
              <a:rPr lang="ru-RU" dirty="0" smtClean="0"/>
              <a:t>Экстра. </a:t>
            </a:r>
            <a:br>
              <a:rPr lang="ru-RU" dirty="0" smtClean="0"/>
            </a:br>
            <a:br>
              <a:rPr lang="ru-RU" dirty="0" smtClean="0"/>
            </a:br>
            <a:r>
              <a:rPr lang="en-US" dirty="0" smtClean="0"/>
              <a:t>A</a:t>
            </a:r>
            <a:r>
              <a:rPr lang="ru-RU" dirty="0" err="1" smtClean="0"/>
              <a:t>втотест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 кейс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Шаги: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ru-RU" sz="2400" dirty="0"/>
              <a:t>Отправить запрос Register на сервер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 smtClean="0"/>
              <a:t>Ожидаемый результат: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 smtClean="0"/>
          </a:p>
          <a:p>
            <a:r>
              <a:rPr lang="en-US" altLang="ru-RU" sz="2400" dirty="0"/>
              <a:t>Сервер вернул HTTP status 200</a:t>
            </a:r>
            <a:endParaRPr lang="ru-RU" sz="2400" dirty="0"/>
          </a:p>
          <a:p>
            <a:r>
              <a:rPr lang="en-US" altLang="ru-RU" sz="2400" dirty="0"/>
              <a:t>Сервер вернул CLIENT_SID</a:t>
            </a:r>
            <a:endParaRPr lang="en-US" altLang="ru-RU" sz="2400" dirty="0"/>
          </a:p>
          <a:p>
            <a:r>
              <a:rPr lang="en-US" altLang="ru-RU" sz="2400" dirty="0"/>
              <a:t>Имя пользователя в ответе совпадает с именем пользователя в запросе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Selenium +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OneStoryTest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@Before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setUp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webdriver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setUp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@Test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/>
              <a:t>test()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test implementation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00"/>
                </a:solidFill>
              </a:rPr>
              <a:t>@After</a:t>
            </a:r>
            <a:br>
              <a:rPr lang="en-US" dirty="0">
                <a:solidFill>
                  <a:srgbClr val="808000"/>
                </a:solidFill>
              </a:rPr>
            </a:br>
            <a:r>
              <a:rPr lang="en-US" dirty="0">
                <a:solidFill>
                  <a:srgbClr val="808000"/>
                </a:solidFill>
              </a:rPr>
              <a:t>    </a:t>
            </a:r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tearDown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err="1">
                <a:solidFill>
                  <a:srgbClr val="808080"/>
                </a:solidFill>
              </a:rPr>
              <a:t>webdriver</a:t>
            </a:r>
            <a:r>
              <a:rPr lang="en-US" i="1" dirty="0">
                <a:solidFill>
                  <a:srgbClr val="808080"/>
                </a:solidFill>
              </a:rPr>
              <a:t> </a:t>
            </a:r>
            <a:r>
              <a:rPr lang="en-US" i="1" dirty="0" err="1">
                <a:solidFill>
                  <a:srgbClr val="808080"/>
                </a:solidFill>
              </a:rPr>
              <a:t>tearDown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723890" y="2853055"/>
            <a:ext cx="2889885" cy="216027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Дублирование </a:t>
            </a:r>
            <a:br>
              <a:rPr lang="ru-RU" sz="2400" b="1" dirty="0" smtClean="0">
                <a:solidFill>
                  <a:schemeClr val="tx1"/>
                </a:solidFill>
              </a:rPr>
            </a:br>
            <a:r>
              <a:rPr lang="ru-RU" sz="2400" b="1" dirty="0" smtClean="0">
                <a:solidFill>
                  <a:schemeClr val="tx1"/>
                </a:solidFill>
              </a:rPr>
              <a:t>кода</a:t>
            </a:r>
            <a:endParaRPr lang="ru-RU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</a:rPr>
              <a:t>Сложно поддерживать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9" idx="1"/>
          </p:cNvCxnSpPr>
          <p:nvPr/>
        </p:nvCxnSpPr>
        <p:spPr>
          <a:xfrm flipH="1" flipV="1">
            <a:off x="3707904" y="2708920"/>
            <a:ext cx="2016224" cy="122413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1"/>
          </p:cNvCxnSpPr>
          <p:nvPr/>
        </p:nvCxnSpPr>
        <p:spPr>
          <a:xfrm flipH="1">
            <a:off x="4139952" y="3933056"/>
            <a:ext cx="1584176" cy="158417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" name="Picture 2" descr="rest-assured-logo-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0" y="3149600"/>
            <a:ext cx="38354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6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err="1" smtClean="0">
                <a:sym typeface="+mn-ea"/>
              </a:rPr>
              <a:t>Register autotest</a:t>
            </a:r>
            <a:endParaRPr lang="en-US" altLang="en-US" dirty="0" err="1" smtClean="0"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907415"/>
            <a:ext cx="8579296" cy="56252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000"/>
              <a:t>        RestAssured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.given()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.request()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.baseUri(</a:t>
            </a:r>
            <a:r>
              <a:rPr sz="2000" b="1">
                <a:solidFill>
                  <a:srgbClr val="7030A0"/>
                </a:solidFill>
              </a:rPr>
              <a:t>URL_HOST</a:t>
            </a:r>
            <a:r>
              <a:rPr sz="2000"/>
              <a:t>).port(</a:t>
            </a:r>
            <a:r>
              <a:rPr sz="2000" b="1">
                <a:solidFill>
                  <a:srgbClr val="7030A0"/>
                </a:solidFill>
              </a:rPr>
              <a:t>PORT</a:t>
            </a:r>
            <a:r>
              <a:rPr sz="2000"/>
              <a:t>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.contentType(</a:t>
            </a:r>
            <a:r>
              <a:rPr sz="2000" b="1">
                <a:solidFill>
                  <a:srgbClr val="7030A0"/>
                </a:solidFill>
              </a:rPr>
              <a:t>APPLICATION_JSON</a:t>
            </a:r>
            <a:r>
              <a:rPr sz="2000"/>
              <a:t>).accept(</a:t>
            </a:r>
            <a:r>
              <a:rPr sz="2000" b="1">
                <a:solidFill>
                  <a:srgbClr val="7030A0"/>
                </a:solidFill>
              </a:rPr>
              <a:t>APPLICATION_JSON</a:t>
            </a:r>
            <a:r>
              <a:rPr sz="2000"/>
              <a:t>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.body(requestBody)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.when()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.post(</a:t>
            </a:r>
            <a:r>
              <a:rPr sz="2000" b="1">
                <a:solidFill>
                  <a:srgbClr val="7030A0"/>
                </a:solidFill>
              </a:rPr>
              <a:t>ENDPOINT</a:t>
            </a:r>
            <a:r>
              <a:rPr sz="2000"/>
              <a:t>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.then()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.log().body()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.assertThat()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.statusCode(HttpStatus.</a:t>
            </a:r>
            <a:r>
              <a:rPr sz="2000" b="1">
                <a:solidFill>
                  <a:srgbClr val="7030A0"/>
                </a:solidFill>
              </a:rPr>
              <a:t>SC_OK</a:t>
            </a:r>
            <a:r>
              <a:rPr sz="2000"/>
              <a:t>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.and().content(</a:t>
            </a:r>
            <a:r>
              <a:rPr sz="2000" b="1">
                <a:solidFill>
                  <a:srgbClr val="7030A0"/>
                </a:solidFill>
              </a:rPr>
              <a:t>CLIENT_SID</a:t>
            </a:r>
            <a:r>
              <a:rPr sz="2000"/>
              <a:t>, notNullValue())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.and().content(</a:t>
            </a:r>
            <a:r>
              <a:rPr sz="2000" b="1">
                <a:solidFill>
                  <a:srgbClr val="7030A0"/>
                </a:solidFill>
              </a:rPr>
              <a:t>CLIENT_SID</a:t>
            </a:r>
            <a:r>
              <a:rPr sz="2000"/>
              <a:t>, not(equalTo(</a:t>
            </a:r>
            <a:r>
              <a:rPr sz="2000" b="1">
                <a:solidFill>
                  <a:srgbClr val="00B050"/>
                </a:solidFill>
              </a:rPr>
              <a:t>""</a:t>
            </a:r>
            <a:r>
              <a:rPr sz="2000"/>
              <a:t>)))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                    .and().content(</a:t>
            </a:r>
            <a:r>
              <a:rPr sz="2000" b="1">
                <a:solidFill>
                  <a:srgbClr val="7030A0"/>
                </a:solidFill>
              </a:rPr>
              <a:t>STR_CREATOR</a:t>
            </a:r>
            <a:r>
              <a:rPr sz="2000"/>
              <a:t>, equalTo(</a:t>
            </a:r>
            <a:r>
              <a:rPr sz="2000" b="1">
                <a:solidFill>
                  <a:srgbClr val="00B050"/>
                </a:solidFill>
              </a:rPr>
              <a:t>"support"</a:t>
            </a:r>
            <a:r>
              <a:rPr sz="2000"/>
              <a:t>));</a:t>
            </a:r>
            <a:endParaRPr sz="2000"/>
          </a:p>
          <a:p>
            <a:pPr marL="0" indent="0">
              <a:lnSpc>
                <a:spcPct val="100000"/>
              </a:lnSpc>
              <a:buNone/>
            </a:pPr>
            <a:r>
              <a:rPr sz="2000"/>
              <a:t>    }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te-animal-cat-cartoon-hand-drawn-style-png_217776"/>
          <p:cNvPicPr>
            <a:picLocks noChangeAspect="1"/>
          </p:cNvPicPr>
          <p:nvPr/>
        </p:nvPicPr>
        <p:blipFill>
          <a:blip r:embed="rId1"/>
          <a:srcRect l="28802" r="39083"/>
          <a:stretch>
            <a:fillRect/>
          </a:stretch>
        </p:blipFill>
        <p:spPr>
          <a:xfrm>
            <a:off x="28575" y="-5715"/>
            <a:ext cx="1957705" cy="6096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0760" y="1083945"/>
            <a:ext cx="4496435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4800" dirty="0" smtClean="0"/>
              <a:t>Спасибо </a:t>
            </a:r>
            <a:br>
              <a:rPr lang="en-US" altLang="en-US" sz="4800" dirty="0" smtClean="0"/>
            </a:br>
            <a:r>
              <a:rPr lang="en-US" altLang="en-US" sz="4800" dirty="0" smtClean="0"/>
              <a:t>за внимание!</a:t>
            </a:r>
            <a:endParaRPr lang="en-US" altLang="en-US" sz="4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Text Box 2"/>
          <p:cNvSpPr txBox="1"/>
          <p:nvPr/>
        </p:nvSpPr>
        <p:spPr>
          <a:xfrm>
            <a:off x="2270760" y="3274695"/>
            <a:ext cx="66922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 sz="2800" b="1"/>
              <a:t>Автор:</a:t>
            </a:r>
            <a:endParaRPr lang="" altLang="en-US" sz="2000"/>
          </a:p>
          <a:p>
            <a:pPr algn="l"/>
            <a:r>
              <a:rPr lang="" altLang="en-US" sz="2800"/>
              <a:t>Владимир Полукеев</a:t>
            </a:r>
            <a:endParaRPr lang="" altLang="en-US" sz="2000"/>
          </a:p>
          <a:p>
            <a:pPr algn="l"/>
            <a:endParaRPr lang="" altLang="en-US" sz="2000"/>
          </a:p>
          <a:p>
            <a:pPr algn="l"/>
            <a:r>
              <a:rPr lang="" altLang="en-US" sz="2800" b="1"/>
              <a:t>Ссылка на репозиторий:</a:t>
            </a:r>
            <a:endParaRPr lang="" altLang="en-US" sz="2000"/>
          </a:p>
          <a:p>
            <a:pPr algn="l"/>
            <a:r>
              <a:rPr lang="" altLang="en-US" sz="2800" u="sng">
                <a:solidFill>
                  <a:srgbClr val="00B0F0"/>
                </a:solidFill>
              </a:rPr>
              <a:t>https://github.com/DarrMirr/autotest-story</a:t>
            </a:r>
            <a:endParaRPr lang="" altLang="en-US" sz="2800" u="sng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95955" y="5988050"/>
            <a:ext cx="2751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Санкт-Петербург, 2019 год</a:t>
            </a:r>
            <a:endParaRPr lang="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513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Готов ответить на вопросы!</a:t>
            </a:r>
            <a:endParaRPr lang="en-US" alt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" name="Picture 2" descr="faq-750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908175"/>
            <a:ext cx="61912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rules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9"/>
          <a:stretch>
            <a:fillRect/>
          </a:stretch>
        </p:blipFill>
        <p:spPr bwMode="auto">
          <a:xfrm>
            <a:off x="0" y="1222708"/>
            <a:ext cx="9144000" cy="479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nodee\Documents\Учебные статьи\autotest-story\presentation\resources\pictures\Junit 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33" b="31084"/>
          <a:stretch>
            <a:fillRect/>
          </a:stretch>
        </p:blipFill>
        <p:spPr bwMode="auto">
          <a:xfrm>
            <a:off x="2663787" y="0"/>
            <a:ext cx="3816425" cy="15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ExternalResource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2296695"/>
            <a:ext cx="8435280" cy="3364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80"/>
                </a:solidFill>
              </a:rPr>
              <a:t>public abstract class </a:t>
            </a:r>
            <a:r>
              <a:rPr lang="en-US" sz="2600" dirty="0" err="1"/>
              <a:t>ExternalResource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0080"/>
                </a:solidFill>
              </a:rPr>
              <a:t>implements </a:t>
            </a:r>
            <a:r>
              <a:rPr lang="en-US" sz="2600" dirty="0" err="1"/>
              <a:t>TestRule</a:t>
            </a:r>
            <a:r>
              <a:rPr lang="en-US" sz="2600" dirty="0"/>
              <a:t> {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>
                <a:solidFill>
                  <a:srgbClr val="000080"/>
                </a:solidFill>
              </a:rPr>
              <a:t>protected void </a:t>
            </a:r>
            <a:r>
              <a:rPr lang="en-US" sz="2600" dirty="0"/>
              <a:t>before() </a:t>
            </a:r>
            <a:r>
              <a:rPr lang="en-US" sz="2600" b="1" dirty="0">
                <a:solidFill>
                  <a:srgbClr val="000080"/>
                </a:solidFill>
              </a:rPr>
              <a:t>throws </a:t>
            </a:r>
            <a:r>
              <a:rPr lang="en-US" sz="2600" dirty="0" err="1"/>
              <a:t>Throwable</a:t>
            </a:r>
            <a:r>
              <a:rPr lang="en-US" sz="2600" dirty="0"/>
              <a:t> {</a:t>
            </a:r>
            <a:br>
              <a:rPr lang="en-US" sz="2600" dirty="0"/>
            </a:br>
            <a:r>
              <a:rPr lang="en-US" sz="2600" dirty="0"/>
              <a:t>    }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b="1" dirty="0">
                <a:solidFill>
                  <a:srgbClr val="000080"/>
                </a:solidFill>
              </a:rPr>
              <a:t>protected void </a:t>
            </a:r>
            <a:r>
              <a:rPr lang="en-US" sz="2600" dirty="0"/>
              <a:t>after() {</a:t>
            </a:r>
            <a:br>
              <a:rPr lang="en-US" sz="2600" dirty="0"/>
            </a:br>
            <a:r>
              <a:rPr lang="en-US" sz="2600" dirty="0"/>
              <a:t>    </a:t>
            </a:r>
            <a:r>
              <a:rPr lang="en-US" sz="2600" dirty="0" smtClean="0"/>
              <a:t>}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}</a:t>
            </a:r>
            <a:endParaRPr lang="ru-RU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Webdriver</a:t>
            </a:r>
            <a:r>
              <a:rPr lang="en-US" dirty="0" smtClean="0"/>
              <a:t>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435280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WebdriverRule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extends </a:t>
            </a:r>
            <a:r>
              <a:rPr lang="en-US" sz="2800" dirty="0" err="1"/>
              <a:t>ExternalResource</a:t>
            </a:r>
            <a:r>
              <a:rPr lang="en-US" sz="2800" dirty="0"/>
              <a:t> 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before() </a:t>
            </a:r>
            <a:r>
              <a:rPr lang="en-US" sz="2800" b="1" dirty="0">
                <a:solidFill>
                  <a:srgbClr val="000080"/>
                </a:solidFill>
              </a:rPr>
              <a:t>throws </a:t>
            </a:r>
            <a:r>
              <a:rPr lang="en-US" sz="2800" dirty="0" err="1"/>
              <a:t>Throwable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i="1" dirty="0">
                <a:solidFill>
                  <a:srgbClr val="808080"/>
                </a:solidFill>
              </a:rPr>
              <a:t>// driver </a:t>
            </a:r>
            <a:r>
              <a:rPr lang="en-US" sz="2800" i="1" dirty="0" err="1">
                <a:solidFill>
                  <a:srgbClr val="808080"/>
                </a:solidFill>
              </a:rPr>
              <a:t>setUp</a:t>
            </a:r>
            <a:br>
              <a:rPr lang="en-US" sz="2800" i="1" dirty="0">
                <a:solidFill>
                  <a:srgbClr val="808080"/>
                </a:solidFill>
              </a:rPr>
            </a:br>
            <a:r>
              <a:rPr lang="en-US" sz="2800" i="1" dirty="0">
                <a:solidFill>
                  <a:srgbClr val="808080"/>
                </a:solidFill>
              </a:rPr>
              <a:t>    </a:t>
            </a: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after()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i="1" dirty="0">
                <a:solidFill>
                  <a:srgbClr val="808080"/>
                </a:solidFill>
              </a:rPr>
              <a:t>// driver </a:t>
            </a:r>
            <a:r>
              <a:rPr lang="en-US" sz="2800" i="1" dirty="0" err="1">
                <a:solidFill>
                  <a:srgbClr val="808080"/>
                </a:solidFill>
              </a:rPr>
              <a:t>tearDown</a:t>
            </a:r>
            <a:br>
              <a:rPr lang="en-US" sz="2800" i="1" dirty="0">
                <a:solidFill>
                  <a:srgbClr val="808080"/>
                </a:solidFill>
              </a:rPr>
            </a:br>
            <a:r>
              <a:rPr lang="en-US" sz="2800" i="1" dirty="0">
                <a:solidFill>
                  <a:srgbClr val="808080"/>
                </a:solidFill>
              </a:rPr>
              <a:t>    </a:t>
            </a:r>
            <a:r>
              <a:rPr lang="en-US" sz="2800" dirty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}</a:t>
            </a:r>
            <a:endParaRPr lang="ru-RU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Selenium +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2032248"/>
            <a:ext cx="8291264" cy="4637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OneStoryTest</a:t>
            </a:r>
            <a:r>
              <a:rPr lang="en-US" sz="2400" dirty="0"/>
              <a:t>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@Rule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 err="1"/>
              <a:t>WebdriverRule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webdriverRule</a:t>
            </a:r>
            <a:r>
              <a:rPr lang="en-US" sz="2400" b="1" dirty="0">
                <a:solidFill>
                  <a:srgbClr val="660E7A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000080"/>
                </a:solidFill>
              </a:rPr>
              <a:t>new </a:t>
            </a:r>
            <a:r>
              <a:rPr lang="en-US" sz="2400" dirty="0" err="1"/>
              <a:t>WebdriverRule</a:t>
            </a:r>
            <a:r>
              <a:rPr lang="en-US" sz="2400" dirty="0"/>
              <a:t>();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@Test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/>
              <a:t>test()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i="1" dirty="0">
                <a:solidFill>
                  <a:srgbClr val="808080"/>
                </a:solidFill>
              </a:rPr>
              <a:t>// test implementation</a:t>
            </a:r>
            <a:br>
              <a:rPr lang="en-US" sz="2400" i="1" dirty="0">
                <a:solidFill>
                  <a:srgbClr val="808080"/>
                </a:solidFill>
              </a:rPr>
            </a:br>
            <a:r>
              <a:rPr lang="en-US" sz="2400" i="1" dirty="0">
                <a:solidFill>
                  <a:srgbClr val="808080"/>
                </a:solidFill>
              </a:rPr>
              <a:t>    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Компетенции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4540"/>
          </a:xfrm>
        </p:spPr>
        <p:txBody>
          <a:bodyPr>
            <a:normAutofit/>
          </a:bodyPr>
          <a:lstStyle/>
          <a:p>
            <a:r>
              <a:rPr lang="ru-RU" b="1" dirty="0" smtClean="0"/>
              <a:t>Выпускник отделения </a:t>
            </a:r>
            <a:br>
              <a:rPr lang="ru-RU" b="1" dirty="0" smtClean="0"/>
            </a:br>
            <a:r>
              <a:rPr lang="ru-RU" b="1" dirty="0" smtClean="0"/>
              <a:t>«Автоматизация тестирования» </a:t>
            </a:r>
            <a:br>
              <a:rPr lang="ru-RU" b="1" dirty="0" smtClean="0"/>
            </a:br>
            <a:r>
              <a:rPr lang="ru-RU" b="1" dirty="0" smtClean="0"/>
              <a:t>в Школе тестирования компании </a:t>
            </a:r>
            <a:r>
              <a:rPr lang="ru-RU" b="1" dirty="0" smtClean="0">
                <a:solidFill>
                  <a:srgbClr val="FF0000"/>
                </a:solidFill>
              </a:rPr>
              <a:t>Я</a:t>
            </a:r>
            <a:r>
              <a:rPr lang="ru-RU" b="1" dirty="0" smtClean="0"/>
              <a:t>ндекс</a:t>
            </a:r>
            <a:endParaRPr lang="ru-RU" b="1" dirty="0" smtClean="0"/>
          </a:p>
          <a:p>
            <a:r>
              <a:rPr lang="ru-RU" b="1" dirty="0" smtClean="0">
                <a:sym typeface="+mn-ea"/>
              </a:rPr>
              <a:t>Опыт работы </a:t>
            </a:r>
            <a:r>
              <a:rPr lang="ru-RU" b="1" dirty="0" err="1" smtClean="0">
                <a:sym typeface="+mn-ea"/>
              </a:rPr>
              <a:t>автоматизатором</a:t>
            </a:r>
            <a:r>
              <a:rPr lang="ru-RU" b="1" dirty="0" smtClean="0">
                <a:sym typeface="+mn-ea"/>
              </a:rPr>
              <a:t> тестирования чуть более 1,5 лет </a:t>
            </a:r>
            <a:br>
              <a:rPr lang="ru-RU" dirty="0" smtClean="0">
                <a:sym typeface="+mn-ea"/>
              </a:rPr>
            </a:br>
            <a:r>
              <a:rPr lang="ru-RU" dirty="0" smtClean="0">
                <a:sym typeface="+mn-ea"/>
              </a:rPr>
              <a:t>(</a:t>
            </a:r>
            <a:r>
              <a:rPr lang="en-US" altLang="ru-RU" dirty="0" smtClean="0">
                <a:sym typeface="+mn-ea"/>
              </a:rPr>
              <a:t>разрабатывал</a:t>
            </a:r>
            <a:r>
              <a:rPr lang="ru-RU" dirty="0" smtClean="0">
                <a:sym typeface="+mn-ea"/>
              </a:rPr>
              <a:t> </a:t>
            </a:r>
            <a:r>
              <a:rPr lang="ru-RU" dirty="0" err="1" smtClean="0">
                <a:sym typeface="+mn-ea"/>
              </a:rPr>
              <a:t>автотест</a:t>
            </a:r>
            <a:r>
              <a:rPr lang="en-US" altLang="ru-RU" dirty="0" err="1" smtClean="0">
                <a:sym typeface="+mn-ea"/>
              </a:rPr>
              <a:t>ы </a:t>
            </a:r>
            <a:r>
              <a:rPr lang="ru-RU" dirty="0" smtClean="0">
                <a:sym typeface="+mn-ea"/>
              </a:rPr>
              <a:t>для </a:t>
            </a:r>
            <a:r>
              <a:rPr lang="en-US" altLang="ru-RU" dirty="0" smtClean="0">
                <a:sym typeface="+mn-ea"/>
              </a:rPr>
              <a:t>веб приложения</a:t>
            </a:r>
            <a:r>
              <a:rPr lang="ru-RU" dirty="0" smtClean="0">
                <a:sym typeface="+mn-ea"/>
              </a:rPr>
              <a:t> и </a:t>
            </a:r>
            <a:r>
              <a:rPr lang="en-US" altLang="ru-RU" dirty="0" smtClean="0">
                <a:sym typeface="+mn-ea"/>
              </a:rPr>
              <a:t>для сервера по </a:t>
            </a:r>
            <a:r>
              <a:rPr lang="en-US" dirty="0" smtClean="0">
                <a:sym typeface="+mn-ea"/>
              </a:rPr>
              <a:t>REST API)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93900"/>
            <a:ext cx="8229600" cy="2869565"/>
          </a:xfrm>
        </p:spPr>
        <p:txBody>
          <a:bodyPr>
            <a:normAutofit/>
          </a:bodyPr>
          <a:lstStyle/>
          <a:p>
            <a:pPr marL="514350" indent="-514350"/>
            <a:r>
              <a:rPr lang="" altLang="ru-RU" dirty="0" smtClean="0"/>
              <a:t>    </a:t>
            </a:r>
            <a:r>
              <a:rPr lang="ru-RU" dirty="0" smtClean="0"/>
              <a:t>Глава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Автоматизация тест кейса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 кейс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Шаги:</a:t>
            </a:r>
            <a:endParaRPr lang="ru-RU" sz="2400" b="1" dirty="0" smtClean="0"/>
          </a:p>
          <a:p>
            <a:pPr marL="457200" indent="-457200">
              <a:buFont typeface="+mj-lt"/>
              <a:buAutoNum type="arabicPeriod"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Открыть </a:t>
            </a:r>
            <a:r>
              <a:rPr lang="ru-RU" sz="2400" dirty="0"/>
              <a:t>страницу с блоком поиска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Ввести текст в строку запроса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Нажать кнопку "</a:t>
            </a:r>
            <a:r>
              <a:rPr lang="ru-RU" sz="2400" dirty="0" smtClean="0"/>
              <a:t>Найти“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ru-RU" sz="2400" b="1" dirty="0" smtClean="0"/>
              <a:t>Ожидаемый результат: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 smtClean="0"/>
          </a:p>
          <a:p>
            <a:r>
              <a:rPr lang="ru-RU" sz="2400" dirty="0"/>
              <a:t>Открылась страница результатов поиска</a:t>
            </a:r>
            <a:endParaRPr lang="ru-RU" sz="2400" dirty="0"/>
          </a:p>
          <a:p>
            <a:r>
              <a:rPr lang="ru-RU" sz="2400" dirty="0"/>
              <a:t>В блоке поиска отображается введённый ранее текст в строку запроса</a:t>
            </a:r>
            <a:endParaRPr 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181"/>
            <a:ext cx="9144000" cy="45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MainPage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inputSearch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buttonSearch</a:t>
            </a:r>
            <a:r>
              <a:rPr lang="en-US" sz="2800" dirty="0"/>
              <a:t>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linkVideo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linkPictures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linkNews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linkMaps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linkMarket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WebElement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660E7A"/>
                </a:solidFill>
              </a:rPr>
              <a:t>linkTranslate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…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181"/>
            <a:ext cx="9144000" cy="456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63688" y="3645024"/>
            <a:ext cx="6336704" cy="5040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/>
          <a:stretch>
            <a:fillRect/>
          </a:stretch>
        </p:blipFill>
        <p:spPr bwMode="auto">
          <a:xfrm>
            <a:off x="0" y="1556792"/>
            <a:ext cx="9143999" cy="542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15616" y="1556792"/>
            <a:ext cx="6984776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 smtClean="0"/>
              <a:t>SearchBlock</a:t>
            </a:r>
            <a:r>
              <a:rPr lang="en-US" sz="2800" dirty="0" smtClean="0"/>
              <a:t> {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inputSearch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buttonSearch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MainPage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inputSearch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buttonSearch</a:t>
            </a:r>
            <a:r>
              <a:rPr lang="en-US" sz="2800" dirty="0"/>
              <a:t>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linkVideo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linkPictures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linkNews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linkMaps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linkMarket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WebElement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660E7A"/>
                </a:solidFill>
              </a:rPr>
              <a:t>linkTranslate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…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772816"/>
            <a:ext cx="4752528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/>
              <a:t>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MainPage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dirty="0" err="1" smtClean="0"/>
              <a:t>SearchBlock</a:t>
            </a:r>
            <a:r>
              <a:rPr lang="en-US" sz="2800" dirty="0" smtClean="0"/>
              <a:t> </a:t>
            </a:r>
            <a:r>
              <a:rPr lang="en-US" sz="2800" dirty="0" err="1" smtClean="0"/>
              <a:t>searchBlock</a:t>
            </a:r>
            <a:r>
              <a:rPr lang="en-US" sz="2800" dirty="0" smtClean="0"/>
              <a:t>;</a:t>
            </a:r>
            <a:br>
              <a:rPr lang="en-US" sz="2800" dirty="0"/>
            </a:b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linkVideo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linkPictures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linkNews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linkMaps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WebElement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linkMarket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WebElement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660E7A"/>
                </a:solidFill>
              </a:rPr>
              <a:t>linkTranslate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…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1772816"/>
            <a:ext cx="4752528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Object pattern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/>
              <a:t>WebElement</a:t>
            </a:r>
            <a:endParaRPr lang="en-US" sz="2400" b="1" dirty="0" smtClean="0"/>
          </a:p>
          <a:p>
            <a:r>
              <a:rPr lang="ru-RU" sz="2400" dirty="0" smtClean="0"/>
              <a:t>Объект в </a:t>
            </a:r>
            <a:r>
              <a:rPr lang="en-US" sz="2400" dirty="0" err="1" smtClean="0"/>
              <a:t>WebDriver</a:t>
            </a:r>
            <a:r>
              <a:rPr lang="en-US" sz="2400" dirty="0" smtClean="0"/>
              <a:t> API</a:t>
            </a:r>
            <a:r>
              <a:rPr lang="ru-RU" sz="2400" dirty="0" smtClean="0"/>
              <a:t>, который представляет </a:t>
            </a:r>
            <a:br>
              <a:rPr lang="en-US" sz="2400" dirty="0" smtClean="0"/>
            </a:br>
            <a:r>
              <a:rPr lang="en-US" sz="2400" dirty="0" smtClean="0"/>
              <a:t>DOM (</a:t>
            </a:r>
            <a:r>
              <a:rPr lang="en-US" sz="2400" dirty="0"/>
              <a:t>Document Object Mode</a:t>
            </a:r>
            <a:r>
              <a:rPr lang="en-US" sz="2400" dirty="0" smtClean="0"/>
              <a:t>) </a:t>
            </a:r>
            <a:r>
              <a:rPr lang="ru-RU" sz="2400" dirty="0" smtClean="0"/>
              <a:t>элемент</a:t>
            </a:r>
            <a:r>
              <a:rPr lang="en-US" sz="2400" dirty="0" smtClean="0"/>
              <a:t> </a:t>
            </a:r>
            <a:r>
              <a:rPr lang="ru-RU" sz="2400" dirty="0" smtClean="0"/>
              <a:t>на веб-странице</a:t>
            </a:r>
            <a:endParaRPr lang="ru-RU" sz="2400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en-US" sz="2400" b="1" dirty="0" smtClean="0"/>
              <a:t>Page Object</a:t>
            </a:r>
            <a:r>
              <a:rPr lang="ru-RU" sz="2400" b="1" dirty="0" smtClean="0"/>
              <a:t> </a:t>
            </a:r>
            <a:r>
              <a:rPr lang="en-US" sz="2400" b="1" dirty="0" smtClean="0"/>
              <a:t>pattern</a:t>
            </a:r>
            <a:endParaRPr lang="en-US" sz="2400" b="1" dirty="0" smtClean="0"/>
          </a:p>
          <a:p>
            <a:r>
              <a:rPr lang="ru-RU" sz="2400" dirty="0" smtClean="0"/>
              <a:t>Создание класса в проекте </a:t>
            </a:r>
            <a:r>
              <a:rPr lang="ru-RU" sz="2400" dirty="0" err="1" smtClean="0"/>
              <a:t>автотестов</a:t>
            </a:r>
            <a:r>
              <a:rPr lang="ru-RU" sz="2400" dirty="0" smtClean="0"/>
              <a:t>, который объединяет в себе </a:t>
            </a:r>
            <a:r>
              <a:rPr lang="ru-RU" sz="2400" u="sng" dirty="0" smtClean="0"/>
              <a:t>все необходимые </a:t>
            </a:r>
            <a:r>
              <a:rPr lang="en-US" sz="2400" u="sng" dirty="0" err="1" smtClean="0"/>
              <a:t>WebElement</a:t>
            </a:r>
            <a:r>
              <a:rPr lang="en-US" sz="2400" u="sng" dirty="0" smtClean="0"/>
              <a:t>’</a:t>
            </a:r>
            <a:r>
              <a:rPr lang="ru-RU" sz="2400" u="sng" dirty="0" smtClean="0"/>
              <a:t>ы </a:t>
            </a:r>
            <a:br>
              <a:rPr lang="ru-RU" sz="2400" u="sng" dirty="0" smtClean="0"/>
            </a:br>
            <a:r>
              <a:rPr lang="ru-RU" sz="2400" u="sng" dirty="0" smtClean="0"/>
              <a:t>для одной веб-страницы</a:t>
            </a:r>
            <a:endParaRPr lang="ru-RU" sz="2400" u="sng" dirty="0" smtClean="0"/>
          </a:p>
          <a:p>
            <a:endParaRPr lang="ru-RU" sz="2400" dirty="0"/>
          </a:p>
          <a:p>
            <a:pPr marL="0" indent="0">
              <a:buNone/>
            </a:pPr>
            <a:r>
              <a:rPr lang="en-US" sz="2400" b="1" dirty="0"/>
              <a:t>Page </a:t>
            </a:r>
            <a:r>
              <a:rPr lang="en-US" sz="2400" b="1" dirty="0" smtClean="0"/>
              <a:t>Block pattern</a:t>
            </a:r>
            <a:endParaRPr lang="en-US" sz="2400" b="1" dirty="0"/>
          </a:p>
          <a:p>
            <a:r>
              <a:rPr lang="ru-RU" sz="2400" dirty="0"/>
              <a:t>Создание класса в проекте </a:t>
            </a:r>
            <a:r>
              <a:rPr lang="ru-RU" sz="2400" dirty="0" err="1"/>
              <a:t>автотестов</a:t>
            </a:r>
            <a:r>
              <a:rPr lang="ru-RU" sz="2400" dirty="0"/>
              <a:t>, который объединяет в себе </a:t>
            </a:r>
            <a:r>
              <a:rPr lang="ru-RU" sz="2400" u="sng" dirty="0" smtClean="0"/>
              <a:t>набор </a:t>
            </a:r>
            <a:r>
              <a:rPr lang="en-US" sz="2400" u="sng" dirty="0" err="1" smtClean="0"/>
              <a:t>WebElement</a:t>
            </a:r>
            <a:r>
              <a:rPr lang="en-US" sz="2400" u="sng" dirty="0" smtClean="0"/>
              <a:t>’</a:t>
            </a:r>
            <a:r>
              <a:rPr lang="ru-RU" sz="2400" u="sng" dirty="0" err="1" smtClean="0"/>
              <a:t>ов</a:t>
            </a:r>
            <a:r>
              <a:rPr lang="ru-RU" sz="2400" u="sng" dirty="0" smtClean="0"/>
              <a:t>, которые могут повторяться на разных веб-страницы</a:t>
            </a:r>
            <a:r>
              <a:rPr lang="ru-RU" sz="2400" dirty="0" smtClean="0"/>
              <a:t>. Обычно является частью класса, описывающего веб-страницу.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Начало истории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Автоматизация тест кейса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Поставщик тестовых данных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Фотофиниш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Работа с БД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ru-RU" dirty="0" smtClean="0"/>
              <a:t>Логирование</a:t>
            </a:r>
            <a:r>
              <a:rPr lang="ru-RU" dirty="0" smtClean="0"/>
              <a:t>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Запуск </a:t>
            </a:r>
            <a:r>
              <a:rPr lang="ru-RU" dirty="0" err="1" smtClean="0"/>
              <a:t>автотеста</a:t>
            </a:r>
            <a:r>
              <a:rPr lang="ru-RU" dirty="0" smtClean="0"/>
              <a:t> по требованию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Многопоточное выполнение </a:t>
            </a:r>
            <a:r>
              <a:rPr lang="ru-RU" dirty="0" err="1" smtClean="0"/>
              <a:t>автотестов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Ускорение выполнения </a:t>
            </a:r>
            <a:r>
              <a:rPr lang="ru-RU" dirty="0" err="1" smtClean="0"/>
              <a:t>автотестов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</a:t>
            </a:r>
            <a:r>
              <a:rPr lang="ru-RU" dirty="0" smtClean="0"/>
              <a:t>Интеграция с системой</a:t>
            </a:r>
            <a:r>
              <a:rPr lang="en-US" dirty="0" smtClean="0"/>
              <a:t> </a:t>
            </a:r>
            <a:r>
              <a:rPr lang="ru-RU" dirty="0" smtClean="0"/>
              <a:t>управлением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веб-элемента на странице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4" y="1772816"/>
            <a:ext cx="78581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3068960"/>
            <a:ext cx="8291264" cy="36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Css</a:t>
            </a:r>
            <a:r>
              <a:rPr lang="en-US" sz="2800" b="1" dirty="0"/>
              <a:t> selector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body &gt; table &gt; </a:t>
            </a:r>
            <a:r>
              <a:rPr lang="en-US" sz="2800" dirty="0" err="1"/>
              <a:t>tbody</a:t>
            </a:r>
            <a:r>
              <a:rPr lang="en-US" sz="2800" dirty="0"/>
              <a:t> &gt; </a:t>
            </a:r>
            <a:r>
              <a:rPr lang="en-US" sz="2800" dirty="0" err="1"/>
              <a:t>tr.b-table__row.layout__search</a:t>
            </a:r>
            <a:r>
              <a:rPr lang="en-US" sz="2800" dirty="0"/>
              <a:t> &gt; td &gt; form &gt; div.search2__button &gt; button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XPath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/html/body/table/</a:t>
            </a:r>
            <a:r>
              <a:rPr lang="en-US" sz="2800" dirty="0" err="1"/>
              <a:t>tbody</a:t>
            </a:r>
            <a:r>
              <a:rPr lang="en-US" sz="2800" dirty="0"/>
              <a:t>/</a:t>
            </a:r>
            <a:r>
              <a:rPr lang="en-US" sz="2800" dirty="0" err="1"/>
              <a:t>tr</a:t>
            </a:r>
            <a:r>
              <a:rPr lang="en-US" sz="2800" dirty="0"/>
              <a:t>[2]/td/form/div[2]/button</a:t>
            </a:r>
            <a:endParaRPr lang="en-US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36296" y="1772816"/>
            <a:ext cx="1279033" cy="74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веб-элемента на странице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4" y="1772816"/>
            <a:ext cx="78581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3068960"/>
            <a:ext cx="8291264" cy="3168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/>
              <a:t>Css</a:t>
            </a:r>
            <a:r>
              <a:rPr lang="en-US" sz="2800" b="1" dirty="0"/>
              <a:t> </a:t>
            </a:r>
            <a:r>
              <a:rPr lang="en-US" sz="2800" b="1" dirty="0" smtClean="0"/>
              <a:t>selector</a:t>
            </a:r>
            <a:r>
              <a:rPr lang="ru-RU" sz="2800" b="1" dirty="0"/>
              <a:t> 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body &gt; table &gt; </a:t>
            </a:r>
            <a:r>
              <a:rPr lang="en-US" sz="2800" dirty="0" err="1"/>
              <a:t>tbody</a:t>
            </a:r>
            <a:r>
              <a:rPr lang="en-US" sz="2800" dirty="0"/>
              <a:t> &gt; </a:t>
            </a:r>
            <a:r>
              <a:rPr lang="en-US" sz="2800" dirty="0" err="1"/>
              <a:t>tr.b-table__row.layout__search</a:t>
            </a:r>
            <a:r>
              <a:rPr lang="en-US" sz="2800" dirty="0"/>
              <a:t> &gt; td &gt; form &gt; div.search2__button &gt; </a:t>
            </a:r>
            <a:r>
              <a:rPr lang="en-US" sz="2800" dirty="0" smtClean="0"/>
              <a:t>button</a:t>
            </a:r>
            <a:endParaRPr lang="ru-RU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Css</a:t>
            </a:r>
            <a:r>
              <a:rPr lang="en-US" sz="2800" b="1" dirty="0"/>
              <a:t> selector</a:t>
            </a:r>
            <a:r>
              <a:rPr lang="ru-RU" sz="2800" b="1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.search2__</a:t>
            </a:r>
            <a:r>
              <a:rPr lang="en-US" sz="2800" dirty="0" smtClean="0"/>
              <a:t>button &gt; button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36296" y="1772816"/>
            <a:ext cx="1279033" cy="7429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Пользовательские шаги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" y="1413782"/>
            <a:ext cx="9128835" cy="86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44116" y="5229200"/>
            <a:ext cx="8291264" cy="115212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Ввести текст</a:t>
            </a:r>
            <a:endParaRPr lang="ru-RU" sz="2800" dirty="0" smtClean="0"/>
          </a:p>
          <a:p>
            <a:pPr marL="514350" indent="-514350">
              <a:buAutoNum type="arabicPeriod"/>
            </a:pPr>
            <a:r>
              <a:rPr lang="ru-RU" sz="2800" dirty="0" smtClean="0"/>
              <a:t>Нажать «Найти»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1460"/>
          <a:stretch>
            <a:fillRect/>
          </a:stretch>
        </p:blipFill>
        <p:spPr bwMode="auto">
          <a:xfrm>
            <a:off x="107504" y="2348880"/>
            <a:ext cx="8964489" cy="67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23813"/>
            <a:ext cx="6804248" cy="70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44" y="3280023"/>
            <a:ext cx="7153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Пользовательские шаги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SearchSteps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private </a:t>
            </a:r>
            <a:r>
              <a:rPr lang="en-US" sz="2800" dirty="0" err="1"/>
              <a:t>SearchBlock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660E7A"/>
                </a:solidFill>
              </a:rPr>
              <a:t>searchBlock</a:t>
            </a:r>
            <a:r>
              <a:rPr lang="en-US" sz="2800" dirty="0"/>
              <a:t>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 err="1"/>
              <a:t>SearchSteps</a:t>
            </a:r>
            <a:r>
              <a:rPr lang="en-US" sz="2800" dirty="0"/>
              <a:t> </a:t>
            </a:r>
            <a:r>
              <a:rPr lang="en-US" sz="2800" dirty="0" err="1" smtClean="0"/>
              <a:t>inputSearch</a:t>
            </a:r>
            <a:r>
              <a:rPr lang="en-US" sz="2800" dirty="0" smtClean="0"/>
              <a:t> (</a:t>
            </a:r>
            <a:r>
              <a:rPr lang="en-US" sz="2800" dirty="0"/>
              <a:t>String </a:t>
            </a:r>
            <a:r>
              <a:rPr lang="en-US" sz="2800" dirty="0" smtClean="0"/>
              <a:t>text) {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</a:t>
            </a:r>
            <a:r>
              <a:rPr lang="en-US" sz="2800" i="1" dirty="0" smtClean="0">
                <a:solidFill>
                  <a:srgbClr val="808080"/>
                </a:solidFill>
              </a:rPr>
              <a:t>// send text to input element</a:t>
            </a:r>
            <a:br>
              <a:rPr lang="en-US" sz="2800" dirty="0"/>
            </a:br>
            <a:r>
              <a:rPr lang="en-US" sz="2800" dirty="0" smtClean="0"/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 err="1"/>
              <a:t>SearchSteps</a:t>
            </a:r>
            <a:r>
              <a:rPr lang="en-US" sz="2800" dirty="0"/>
              <a:t> </a:t>
            </a:r>
            <a:r>
              <a:rPr lang="en-US" sz="2800" dirty="0" err="1"/>
              <a:t>clickButtonSearch</a:t>
            </a:r>
            <a:r>
              <a:rPr lang="en-US" sz="2800" dirty="0"/>
              <a:t>() </a:t>
            </a:r>
            <a:r>
              <a:rPr lang="en-US" sz="2800" dirty="0" smtClean="0"/>
              <a:t>{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i="1" dirty="0" smtClean="0">
                <a:solidFill>
                  <a:srgbClr val="808080"/>
                </a:solidFill>
              </a:rPr>
              <a:t>// send command to click button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944628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ru-RU" dirty="0" smtClean="0"/>
              <a:t>Глава </a:t>
            </a:r>
            <a:r>
              <a:rPr lang="en-US" dirty="0" smtClean="0"/>
              <a:t>3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Поставщик тестовых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Тестовые 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08000"/>
                </a:solidFill>
              </a:rPr>
              <a:t>@Test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b="1" dirty="0">
                <a:solidFill>
                  <a:srgbClr val="000080"/>
                </a:solidFill>
              </a:rPr>
              <a:t>public void </a:t>
            </a:r>
            <a:r>
              <a:rPr lang="en-US" sz="2800" dirty="0"/>
              <a:t>test() </a:t>
            </a:r>
            <a:r>
              <a:rPr lang="en-US" sz="2800" dirty="0" smtClean="0"/>
              <a:t>{</a:t>
            </a:r>
            <a:endParaRPr lang="ru-RU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>
                <a:solidFill>
                  <a:srgbClr val="660E7A"/>
                </a:solidFill>
              </a:rPr>
              <a:t>webdriverRule</a:t>
            </a:r>
            <a:r>
              <a:rPr lang="en-US" sz="2800" dirty="0" err="1"/>
              <a:t>.getUrl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"https://yandex.ru"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>
                <a:solidFill>
                  <a:srgbClr val="660E7A"/>
                </a:solidFill>
              </a:rPr>
              <a:t>searchSteps</a:t>
            </a:r>
            <a:br>
              <a:rPr lang="en-US" sz="2800" b="1" dirty="0">
                <a:solidFill>
                  <a:srgbClr val="660E7A"/>
                </a:solidFill>
              </a:rPr>
            </a:br>
            <a:r>
              <a:rPr lang="en-US" sz="2800" b="1" dirty="0">
                <a:solidFill>
                  <a:srgbClr val="660E7A"/>
                </a:solidFill>
              </a:rPr>
              <a:t>            </a:t>
            </a:r>
            <a:r>
              <a:rPr lang="en-US" sz="2800" dirty="0"/>
              <a:t>.</a:t>
            </a:r>
            <a:r>
              <a:rPr lang="en-US" sz="2800" dirty="0" err="1"/>
              <a:t>inputSearchRequest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008000"/>
                </a:solidFill>
              </a:rPr>
              <a:t>"Hello world"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.</a:t>
            </a:r>
            <a:r>
              <a:rPr lang="en-US" sz="2800" dirty="0" err="1"/>
              <a:t>clickButtonSearch</a:t>
            </a:r>
            <a:r>
              <a:rPr lang="en-US" sz="2800" dirty="0" smtClean="0"/>
              <a:t>();</a:t>
            </a:r>
            <a:endParaRPr lang="ru-RU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39952" y="2708920"/>
            <a:ext cx="2952328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3573016"/>
            <a:ext cx="2088232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3" grpId="1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Запускать тест </a:t>
            </a:r>
            <a:br>
              <a:rPr lang="ru-RU" dirty="0" smtClean="0"/>
            </a:br>
            <a:r>
              <a:rPr lang="ru-RU" dirty="0" smtClean="0"/>
              <a:t>с набором тестовых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Junit</a:t>
            </a:r>
            <a:r>
              <a:rPr lang="en-US" dirty="0" smtClean="0"/>
              <a:t> parameters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RunWith</a:t>
            </a:r>
            <a:r>
              <a:rPr lang="en-US" sz="2000" dirty="0"/>
              <a:t>(</a:t>
            </a:r>
            <a:r>
              <a:rPr lang="en-US" sz="2000" dirty="0" err="1"/>
              <a:t>Parameterized.</a:t>
            </a:r>
            <a:r>
              <a:rPr lang="en-US" sz="2000" b="1" dirty="0" err="1">
                <a:solidFill>
                  <a:srgbClr val="000080"/>
                </a:solidFill>
              </a:rPr>
              <a:t>class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OneStoryTest</a:t>
            </a:r>
            <a:r>
              <a:rPr lang="en-US" sz="2000" dirty="0"/>
              <a:t> 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Parameterized.Parameters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Collection&lt;Object[]&gt; data() 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>
                <a:solidFill>
                  <a:srgbClr val="000080"/>
                </a:solidFill>
              </a:rPr>
              <a:t>return </a:t>
            </a:r>
            <a:r>
              <a:rPr lang="en-US" sz="2000" dirty="0" err="1"/>
              <a:t>Arrays.</a:t>
            </a:r>
            <a:r>
              <a:rPr lang="en-US" sz="2000" i="1" dirty="0" err="1"/>
              <a:t>asList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0080"/>
                </a:solidFill>
              </a:rPr>
              <a:t>new </a:t>
            </a:r>
            <a:r>
              <a:rPr lang="en-US" sz="2000" dirty="0"/>
              <a:t>Object[][] 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/>
              <a:t> </a:t>
            </a:r>
            <a:r>
              <a:rPr lang="en-US" sz="2000" dirty="0" smtClean="0"/>
              <a:t>  {</a:t>
            </a:r>
            <a:r>
              <a:rPr lang="en-US" sz="2000" b="1" dirty="0" smtClean="0">
                <a:solidFill>
                  <a:srgbClr val="008000"/>
                </a:solidFill>
              </a:rPr>
              <a:t>"</a:t>
            </a:r>
            <a:r>
              <a:rPr lang="en-US" sz="2000" b="1" dirty="0">
                <a:solidFill>
                  <a:srgbClr val="008000"/>
                </a:solidFill>
              </a:rPr>
              <a:t>Hello world"</a:t>
            </a:r>
            <a:r>
              <a:rPr lang="en-US" sz="2000" dirty="0"/>
              <a:t>},</a:t>
            </a:r>
            <a:br>
              <a:rPr lang="en-US" sz="2000" dirty="0"/>
            </a:br>
            <a:r>
              <a:rPr lang="en-US" sz="2000" dirty="0"/>
              <a:t>                {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ru-RU" sz="2000" b="1" dirty="0">
                <a:solidFill>
                  <a:srgbClr val="008000"/>
                </a:solidFill>
              </a:rPr>
              <a:t>Байкал"</a:t>
            </a:r>
            <a:r>
              <a:rPr lang="ru-RU" sz="2000" dirty="0"/>
              <a:t>},</a:t>
            </a:r>
            <a:br>
              <a:rPr lang="ru-RU" sz="2000" dirty="0"/>
            </a:br>
            <a:r>
              <a:rPr lang="ru-RU" sz="2000" dirty="0"/>
              <a:t>                {</a:t>
            </a:r>
            <a:r>
              <a:rPr lang="ru-RU" sz="2000" b="1" dirty="0">
                <a:solidFill>
                  <a:srgbClr val="008000"/>
                </a:solidFill>
              </a:rPr>
              <a:t>"Исаакиевский собор"</a:t>
            </a:r>
            <a:r>
              <a:rPr lang="ru-RU" sz="2000" dirty="0"/>
              <a:t>}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smtClean="0"/>
              <a:t>});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Parameterized.Parameter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</a:t>
            </a:r>
            <a:r>
              <a:rPr lang="en-US" sz="2000" dirty="0"/>
              <a:t>String </a:t>
            </a:r>
            <a:r>
              <a:rPr lang="en-US" sz="2000" dirty="0" err="1"/>
              <a:t>requestString</a:t>
            </a:r>
            <a:r>
              <a:rPr lang="en-US" sz="2000" dirty="0" smtClean="0"/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@Test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test() </a:t>
            </a:r>
            <a:r>
              <a:rPr lang="en-US" sz="2000" dirty="0" smtClean="0"/>
              <a:t>{    </a:t>
            </a:r>
            <a:r>
              <a:rPr lang="en-US" sz="2000" i="1" dirty="0" smtClean="0">
                <a:solidFill>
                  <a:srgbClr val="808080"/>
                </a:solidFill>
              </a:rPr>
              <a:t>// test steps   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3" name="Rectangle 2"/>
          <p:cNvSpPr/>
          <p:nvPr/>
        </p:nvSpPr>
        <p:spPr>
          <a:xfrm>
            <a:off x="539115" y="4796790"/>
            <a:ext cx="3312795" cy="86423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Недостатки </a:t>
            </a:r>
            <a:r>
              <a:rPr lang="en-US" dirty="0" err="1" smtClean="0"/>
              <a:t>Junit</a:t>
            </a:r>
            <a:r>
              <a:rPr lang="en-US" dirty="0" smtClean="0"/>
              <a:t> parameters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2132856"/>
            <a:ext cx="8291264" cy="4536504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Нельзя задать параметры для определённого теста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Обязательно нужно объявить метод поставщика тестовых данных внутри тестового класса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85060"/>
            <a:ext cx="8229600" cy="20878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Глава 1.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 smtClean="0"/>
              <a:t>Начало Истории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TNG</a:t>
            </a:r>
            <a:r>
              <a:rPr lang="ru-RU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Data Provider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RunWith</a:t>
            </a:r>
            <a:r>
              <a:rPr lang="en-US" sz="2000" dirty="0"/>
              <a:t>(</a:t>
            </a:r>
            <a:r>
              <a:rPr lang="en-US" sz="2000" dirty="0" err="1"/>
              <a:t>DataProviderRunner.</a:t>
            </a:r>
            <a:r>
              <a:rPr lang="en-US" sz="2000" b="1" dirty="0" err="1">
                <a:solidFill>
                  <a:srgbClr val="000080"/>
                </a:solidFill>
              </a:rPr>
              <a:t>class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class </a:t>
            </a:r>
            <a:r>
              <a:rPr lang="en-US" sz="2000" dirty="0" err="1"/>
              <a:t>OneStoryTest</a:t>
            </a:r>
            <a:r>
              <a:rPr lang="en-US" sz="2000" dirty="0"/>
              <a:t> 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</a:t>
            </a:r>
            <a:r>
              <a:rPr lang="en-US" sz="2000" dirty="0" err="1">
                <a:solidFill>
                  <a:srgbClr val="808000"/>
                </a:solidFill>
              </a:rPr>
              <a:t>DataProvider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static </a:t>
            </a:r>
            <a:r>
              <a:rPr lang="en-US" sz="2000" dirty="0"/>
              <a:t>Object[][] </a:t>
            </a:r>
            <a:r>
              <a:rPr lang="en-US" sz="2000" dirty="0" err="1"/>
              <a:t>getDataset</a:t>
            </a:r>
            <a:r>
              <a:rPr lang="en-US" sz="2000" dirty="0"/>
              <a:t>() {</a:t>
            </a:r>
            <a:br>
              <a:rPr lang="en-US" sz="2000" dirty="0"/>
            </a:br>
            <a:r>
              <a:rPr lang="en-US" sz="2000" dirty="0" smtClean="0"/>
              <a:t>        Object[][] parameters = {</a:t>
            </a:r>
            <a:br>
              <a:rPr lang="en-US" sz="2000" dirty="0"/>
            </a:br>
            <a:r>
              <a:rPr lang="en-US" sz="2000" dirty="0"/>
              <a:t>                {</a:t>
            </a:r>
            <a:r>
              <a:rPr lang="en-US" sz="2000" b="1" dirty="0">
                <a:solidFill>
                  <a:srgbClr val="008000"/>
                </a:solidFill>
              </a:rPr>
              <a:t>"Hello world"</a:t>
            </a:r>
            <a:r>
              <a:rPr lang="en-US" sz="2000" dirty="0"/>
              <a:t>},</a:t>
            </a:r>
            <a:br>
              <a:rPr lang="en-US" sz="2000" dirty="0"/>
            </a:br>
            <a:r>
              <a:rPr lang="en-US" sz="2000" dirty="0"/>
              <a:t>                {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ru-RU" sz="2000" b="1" dirty="0">
                <a:solidFill>
                  <a:srgbClr val="008000"/>
                </a:solidFill>
              </a:rPr>
              <a:t>Байкал"</a:t>
            </a:r>
            <a:r>
              <a:rPr lang="ru-RU" sz="2000" dirty="0"/>
              <a:t>},</a:t>
            </a:r>
            <a:br>
              <a:rPr lang="ru-RU" sz="2000" dirty="0"/>
            </a:br>
            <a:r>
              <a:rPr lang="ru-RU" sz="2000" dirty="0"/>
              <a:t>                {</a:t>
            </a:r>
            <a:r>
              <a:rPr lang="ru-RU" sz="2000" b="1" dirty="0">
                <a:solidFill>
                  <a:srgbClr val="008000"/>
                </a:solidFill>
              </a:rPr>
              <a:t>"Исаакиевский собор"</a:t>
            </a:r>
            <a:r>
              <a:rPr lang="ru-RU" sz="2000" dirty="0"/>
              <a:t>}</a:t>
            </a:r>
            <a:br>
              <a:rPr lang="ru-RU" sz="2000" dirty="0"/>
            </a:br>
            <a:r>
              <a:rPr lang="ru-RU" sz="2000" dirty="0"/>
              <a:t>        </a:t>
            </a:r>
            <a:r>
              <a:rPr lang="ru-RU" sz="2000" dirty="0" smtClean="0"/>
              <a:t>};</a:t>
            </a:r>
            <a:br>
              <a:rPr lang="ru-RU" sz="2000" dirty="0" smtClean="0"/>
            </a:br>
            <a:r>
              <a:rPr lang="ru-RU" sz="2000" dirty="0" smtClean="0"/>
              <a:t>        </a:t>
            </a:r>
            <a:r>
              <a:rPr lang="en-US" sz="2000" b="1" dirty="0" smtClean="0">
                <a:solidFill>
                  <a:srgbClr val="000080"/>
                </a:solidFill>
              </a:rPr>
              <a:t>return </a:t>
            </a:r>
            <a:r>
              <a:rPr lang="en-US" sz="2000" dirty="0" smtClean="0"/>
              <a:t>parameters;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olidFill>
                  <a:srgbClr val="808000"/>
                </a:solidFill>
              </a:rPr>
              <a:t>@Test</a:t>
            </a:r>
            <a:br>
              <a:rPr lang="en-US" sz="2000" dirty="0">
                <a:solidFill>
                  <a:srgbClr val="808000"/>
                </a:solidFill>
              </a:rPr>
            </a:br>
            <a:r>
              <a:rPr lang="en-US" sz="2000" dirty="0">
                <a:solidFill>
                  <a:srgbClr val="808000"/>
                </a:solidFill>
              </a:rPr>
              <a:t>    @</a:t>
            </a:r>
            <a:r>
              <a:rPr lang="en-US" sz="2000" dirty="0" err="1">
                <a:solidFill>
                  <a:srgbClr val="808000"/>
                </a:solidFill>
              </a:rPr>
              <a:t>UseDataProvider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b="1" dirty="0" err="1">
                <a:solidFill>
                  <a:srgbClr val="008000"/>
                </a:solidFill>
              </a:rPr>
              <a:t>getDataset</a:t>
            </a:r>
            <a:r>
              <a:rPr lang="en-US" sz="2000" b="1" dirty="0">
                <a:solidFill>
                  <a:srgbClr val="008000"/>
                </a:solidFill>
              </a:rPr>
              <a:t>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>
                <a:solidFill>
                  <a:srgbClr val="000080"/>
                </a:solidFill>
              </a:rPr>
              <a:t>public void </a:t>
            </a:r>
            <a:r>
              <a:rPr lang="en-US" sz="2000" dirty="0"/>
              <a:t>test(String </a:t>
            </a:r>
            <a:r>
              <a:rPr lang="en-US" sz="2000" dirty="0" err="1"/>
              <a:t>requestString</a:t>
            </a:r>
            <a:r>
              <a:rPr lang="en-US" sz="2000" dirty="0"/>
              <a:t>) </a:t>
            </a:r>
            <a:r>
              <a:rPr lang="en-US" sz="2000" dirty="0" smtClean="0"/>
              <a:t>{   </a:t>
            </a:r>
            <a:r>
              <a:rPr lang="en-US" sz="2000" i="1" dirty="0" smtClean="0">
                <a:solidFill>
                  <a:srgbClr val="808080"/>
                </a:solidFill>
              </a:rPr>
              <a:t>// </a:t>
            </a:r>
            <a:r>
              <a:rPr lang="en-US" sz="2000" i="1" dirty="0">
                <a:solidFill>
                  <a:srgbClr val="808080"/>
                </a:solidFill>
              </a:rPr>
              <a:t>test steps </a:t>
            </a:r>
            <a:r>
              <a:rPr lang="en-US" sz="2000" dirty="0" smtClean="0"/>
              <a:t>  </a:t>
            </a: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}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3981" y="2204864"/>
            <a:ext cx="4536504" cy="2952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5301208"/>
            <a:ext cx="4176464" cy="108012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animBg="1"/>
      <p:bldP spid="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TNG</a:t>
            </a:r>
            <a:r>
              <a:rPr lang="ru-RU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Data Provider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RunWith</a:t>
            </a:r>
            <a:r>
              <a:rPr lang="en-US" sz="2400" dirty="0"/>
              <a:t>(</a:t>
            </a:r>
            <a:r>
              <a:rPr lang="en-US" sz="2400" dirty="0" err="1"/>
              <a:t>DataProviderRunner.</a:t>
            </a:r>
            <a:r>
              <a:rPr lang="en-US" sz="2400" b="1" dirty="0" err="1">
                <a:solidFill>
                  <a:srgbClr val="000080"/>
                </a:solidFill>
              </a:rPr>
              <a:t>class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OneStoryTest</a:t>
            </a:r>
            <a:r>
              <a:rPr lang="en-US" sz="2400" dirty="0"/>
              <a:t>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>
                <a:solidFill>
                  <a:srgbClr val="808000"/>
                </a:solidFill>
              </a:rPr>
              <a:t>@Test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@</a:t>
            </a:r>
            <a:r>
              <a:rPr lang="en-US" sz="2400" dirty="0" err="1" smtClean="0">
                <a:solidFill>
                  <a:srgbClr val="808000"/>
                </a:solidFill>
              </a:rPr>
              <a:t>UseDataProvider</a:t>
            </a:r>
            <a:r>
              <a:rPr lang="en-US" sz="2400" dirty="0" smtClean="0"/>
              <a:t>(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location </a:t>
            </a:r>
            <a:r>
              <a:rPr lang="en-US" sz="2400" dirty="0"/>
              <a:t>= </a:t>
            </a:r>
            <a:r>
              <a:rPr lang="en-US" sz="2400" dirty="0" err="1" smtClean="0"/>
              <a:t>DatasetProvider.</a:t>
            </a:r>
            <a:r>
              <a:rPr lang="en-US" sz="2400" b="1" dirty="0" err="1" smtClean="0">
                <a:solidFill>
                  <a:srgbClr val="000080"/>
                </a:solidFill>
              </a:rPr>
              <a:t>class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value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b="1" dirty="0" err="1" smtClean="0">
                <a:solidFill>
                  <a:srgbClr val="008000"/>
                </a:solidFill>
              </a:rPr>
              <a:t>getDataset</a:t>
            </a:r>
            <a:r>
              <a:rPr lang="en-US" sz="2400" b="1" dirty="0" smtClean="0">
                <a:solidFill>
                  <a:srgbClr val="008000"/>
                </a:solidFill>
              </a:rPr>
              <a:t>“</a:t>
            </a:r>
            <a:endParaRPr lang="en-US" sz="24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</a:rPr>
              <a:t>   </a:t>
            </a:r>
            <a:r>
              <a:rPr lang="en-US" sz="2400" dirty="0" smtClean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/>
              <a:t>test(String </a:t>
            </a:r>
            <a:r>
              <a:rPr lang="en-US" sz="2400" dirty="0" err="1"/>
              <a:t>requestString</a:t>
            </a:r>
            <a:r>
              <a:rPr lang="en-US" sz="2400" dirty="0"/>
              <a:t>) </a:t>
            </a:r>
            <a:r>
              <a:rPr lang="en-US" sz="2400" dirty="0" smtClean="0"/>
              <a:t>{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i="1" dirty="0" smtClean="0">
                <a:solidFill>
                  <a:srgbClr val="808080"/>
                </a:solidFill>
              </a:rPr>
              <a:t>// </a:t>
            </a:r>
            <a:r>
              <a:rPr lang="en-US" sz="2400" i="1" dirty="0">
                <a:solidFill>
                  <a:srgbClr val="808080"/>
                </a:solidFill>
              </a:rPr>
              <a:t>test steps 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TNG</a:t>
            </a:r>
            <a:r>
              <a:rPr lang="ru-RU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Data Provider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DatasetProvider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808000"/>
                </a:solidFill>
              </a:rPr>
              <a:t>    @</a:t>
            </a:r>
            <a:r>
              <a:rPr lang="en-US" sz="2400" dirty="0" err="1">
                <a:solidFill>
                  <a:srgbClr val="808000"/>
                </a:solidFill>
              </a:rPr>
              <a:t>DataProvider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static </a:t>
            </a:r>
            <a:r>
              <a:rPr lang="en-US" sz="2400" dirty="0">
                <a:solidFill>
                  <a:prstClr val="black"/>
                </a:solidFill>
              </a:rPr>
              <a:t>Object[][] </a:t>
            </a:r>
            <a:r>
              <a:rPr lang="en-US" sz="2400" dirty="0" err="1">
                <a:solidFill>
                  <a:prstClr val="black"/>
                </a:solidFill>
              </a:rPr>
              <a:t>getDataset</a:t>
            </a:r>
            <a:r>
              <a:rPr lang="en-US" sz="2400" dirty="0">
                <a:solidFill>
                  <a:prstClr val="black"/>
                </a:solidFill>
              </a:rPr>
              <a:t>() {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Object[][] parameters = {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        {</a:t>
            </a:r>
            <a:r>
              <a:rPr lang="en-US" sz="2400" b="1" dirty="0">
                <a:solidFill>
                  <a:srgbClr val="008000"/>
                </a:solidFill>
              </a:rPr>
              <a:t>"Hello world"</a:t>
            </a:r>
            <a:r>
              <a:rPr lang="en-US" sz="2400" dirty="0">
                <a:solidFill>
                  <a:prstClr val="black"/>
                </a:solidFill>
              </a:rPr>
              <a:t>},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        {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ru-RU" sz="2400" b="1" dirty="0">
                <a:solidFill>
                  <a:srgbClr val="008000"/>
                </a:solidFill>
              </a:rPr>
              <a:t>Байкал"</a:t>
            </a:r>
            <a:r>
              <a:rPr lang="ru-RU" sz="2400" dirty="0">
                <a:solidFill>
                  <a:prstClr val="black"/>
                </a:solidFill>
              </a:rPr>
              <a:t>},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        {</a:t>
            </a:r>
            <a:r>
              <a:rPr lang="ru-RU" sz="2400" b="1" dirty="0">
                <a:solidFill>
                  <a:srgbClr val="008000"/>
                </a:solidFill>
              </a:rPr>
              <a:t>"Исаакиевский собор"</a:t>
            </a:r>
            <a:r>
              <a:rPr lang="ru-RU" sz="2400" dirty="0">
                <a:solidFill>
                  <a:prstClr val="black"/>
                </a:solidFill>
              </a:rPr>
              <a:t>}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};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>
                <a:solidFill>
                  <a:prstClr val="black"/>
                </a:solidFill>
              </a:rPr>
              <a:t>parameters;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Какие есть недостатки?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TNG</a:t>
            </a:r>
            <a:r>
              <a:rPr lang="ru-RU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Data Provider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DatasetProvider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808000"/>
                </a:solidFill>
              </a:rPr>
              <a:t>    @</a:t>
            </a:r>
            <a:r>
              <a:rPr lang="en-US" sz="2400" dirty="0" err="1">
                <a:solidFill>
                  <a:srgbClr val="808000"/>
                </a:solidFill>
              </a:rPr>
              <a:t>DataProvider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static </a:t>
            </a:r>
            <a:r>
              <a:rPr lang="en-US" sz="2400" dirty="0">
                <a:solidFill>
                  <a:prstClr val="black"/>
                </a:solidFill>
              </a:rPr>
              <a:t>Object[][] </a:t>
            </a:r>
            <a:r>
              <a:rPr lang="en-US" sz="2400" dirty="0" err="1">
                <a:solidFill>
                  <a:prstClr val="black"/>
                </a:solidFill>
              </a:rPr>
              <a:t>getDataset</a:t>
            </a:r>
            <a:r>
              <a:rPr lang="en-US" sz="2400" dirty="0">
                <a:solidFill>
                  <a:prstClr val="black"/>
                </a:solidFill>
              </a:rPr>
              <a:t>() {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Object[][] parameters = {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        {</a:t>
            </a:r>
            <a:r>
              <a:rPr lang="en-US" sz="2400" b="1" dirty="0">
                <a:solidFill>
                  <a:srgbClr val="008000"/>
                </a:solidFill>
              </a:rPr>
              <a:t>"Hello world"</a:t>
            </a:r>
            <a:r>
              <a:rPr lang="en-US" sz="2400" dirty="0">
                <a:solidFill>
                  <a:prstClr val="black"/>
                </a:solidFill>
              </a:rPr>
              <a:t>},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            {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ru-RU" sz="2400" b="1" dirty="0">
                <a:solidFill>
                  <a:srgbClr val="008000"/>
                </a:solidFill>
              </a:rPr>
              <a:t>Байкал"</a:t>
            </a:r>
            <a:r>
              <a:rPr lang="ru-RU" sz="2400" dirty="0">
                <a:solidFill>
                  <a:prstClr val="black"/>
                </a:solidFill>
              </a:rPr>
              <a:t>},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        {</a:t>
            </a:r>
            <a:r>
              <a:rPr lang="ru-RU" sz="2400" b="1" dirty="0">
                <a:solidFill>
                  <a:srgbClr val="008000"/>
                </a:solidFill>
              </a:rPr>
              <a:t>"Исаакиевский собор"</a:t>
            </a:r>
            <a:r>
              <a:rPr lang="ru-RU" sz="2400" dirty="0">
                <a:solidFill>
                  <a:prstClr val="black"/>
                </a:solidFill>
              </a:rPr>
              <a:t>}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};</a:t>
            </a:r>
            <a:br>
              <a:rPr lang="ru-RU" sz="2400" dirty="0">
                <a:solidFill>
                  <a:prstClr val="black"/>
                </a:solidFill>
              </a:rPr>
            </a:br>
            <a:r>
              <a:rPr lang="ru-RU" sz="2400" dirty="0">
                <a:solidFill>
                  <a:prstClr val="black"/>
                </a:solidFill>
              </a:rPr>
              <a:t>    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dirty="0">
                <a:solidFill>
                  <a:prstClr val="black"/>
                </a:solidFill>
              </a:rPr>
              <a:t>parameters;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 smtClean="0">
                <a:solidFill>
                  <a:prstClr val="black"/>
                </a:solidFill>
              </a:rPr>
              <a:t>}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3356992"/>
            <a:ext cx="3528392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436096" y="3354196"/>
            <a:ext cx="252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Тестовые данные </a:t>
            </a:r>
            <a:br>
              <a:rPr lang="ru-RU" sz="2400" dirty="0" smtClean="0">
                <a:solidFill>
                  <a:srgbClr val="FF0000"/>
                </a:solidFill>
              </a:rPr>
            </a:br>
            <a:r>
              <a:rPr lang="ru-RU" sz="2400" dirty="0" smtClean="0">
                <a:solidFill>
                  <a:srgbClr val="FF0000"/>
                </a:solidFill>
              </a:rPr>
              <a:t>хранятся </a:t>
            </a:r>
            <a:br>
              <a:rPr lang="ru-RU" sz="2400" dirty="0" smtClean="0">
                <a:solidFill>
                  <a:srgbClr val="FF0000"/>
                </a:solidFill>
              </a:rPr>
            </a:br>
            <a:r>
              <a:rPr lang="ru-RU" sz="2400" dirty="0" smtClean="0">
                <a:solidFill>
                  <a:srgbClr val="FF0000"/>
                </a:solidFill>
              </a:rPr>
              <a:t>в исходном коде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Хранение данных в файле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4" descr="TestDataProvider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" y="1259205"/>
            <a:ext cx="8963025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сопоставить тестовые данные для конкретного </a:t>
            </a:r>
            <a:r>
              <a:rPr lang="ru-RU" dirty="0" err="1" smtClean="0"/>
              <a:t>автотеста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CaseId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2492896"/>
            <a:ext cx="8291264" cy="338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Аннотация </a:t>
            </a:r>
            <a:r>
              <a:rPr lang="en-US" sz="2400" b="1" dirty="0" err="1" smtClean="0"/>
              <a:t>CaseId</a:t>
            </a:r>
            <a:endParaRPr lang="ru-RU" sz="2400" b="1" dirty="0" smtClean="0"/>
          </a:p>
          <a:p>
            <a:pPr marL="0" indent="0">
              <a:buNone/>
            </a:pPr>
            <a:br>
              <a:rPr lang="ru-RU" sz="2400" dirty="0" smtClean="0">
                <a:solidFill>
                  <a:srgbClr val="808000"/>
                </a:solidFill>
              </a:rPr>
            </a:br>
            <a:r>
              <a:rPr lang="en-US" sz="2400" dirty="0" smtClean="0">
                <a:solidFill>
                  <a:srgbClr val="808000"/>
                </a:solidFill>
              </a:rPr>
              <a:t>@</a:t>
            </a:r>
            <a:r>
              <a:rPr lang="en-US" sz="2400" dirty="0">
                <a:solidFill>
                  <a:srgbClr val="808000"/>
                </a:solidFill>
              </a:rPr>
              <a:t>Retention</a:t>
            </a:r>
            <a:r>
              <a:rPr lang="en-US" sz="2400" dirty="0"/>
              <a:t>(</a:t>
            </a:r>
            <a:r>
              <a:rPr lang="en-US" sz="2400" dirty="0" err="1"/>
              <a:t>RetentionPolicy.</a:t>
            </a:r>
            <a:r>
              <a:rPr lang="en-US" sz="2400" b="1" i="1" dirty="0" err="1">
                <a:solidFill>
                  <a:srgbClr val="660E7A"/>
                </a:solidFill>
              </a:rPr>
              <a:t>RUNTIME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>
                <a:solidFill>
                  <a:srgbClr val="808000"/>
                </a:solidFill>
              </a:rPr>
              <a:t>@Target</a:t>
            </a:r>
            <a:r>
              <a:rPr lang="en-US" sz="2400" dirty="0"/>
              <a:t>(</a:t>
            </a:r>
            <a:r>
              <a:rPr lang="en-US" sz="2400" dirty="0" err="1"/>
              <a:t>ElementType.</a:t>
            </a:r>
            <a:r>
              <a:rPr lang="en-US" sz="2400" b="1" i="1" dirty="0" err="1">
                <a:solidFill>
                  <a:srgbClr val="660E7A"/>
                </a:solidFill>
              </a:rPr>
              <a:t>METHOD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/>
              <a:t>@</a:t>
            </a:r>
            <a:r>
              <a:rPr lang="en-US" sz="2400" b="1" dirty="0">
                <a:solidFill>
                  <a:srgbClr val="000080"/>
                </a:solidFill>
              </a:rPr>
              <a:t>interface </a:t>
            </a:r>
            <a:r>
              <a:rPr lang="en-US" sz="2400" dirty="0" err="1">
                <a:solidFill>
                  <a:srgbClr val="808000"/>
                </a:solidFill>
              </a:rPr>
              <a:t>CaseID</a:t>
            </a:r>
            <a:r>
              <a:rPr lang="en-US" sz="2400" dirty="0">
                <a:solidFill>
                  <a:srgbClr val="808000"/>
                </a:solidFill>
              </a:rPr>
              <a:t> </a:t>
            </a:r>
            <a:r>
              <a:rPr lang="en-US" sz="2400" dirty="0"/>
              <a:t>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String value();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57200" y="1124585"/>
            <a:ext cx="8291195" cy="10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Case Id </a:t>
            </a:r>
            <a:endParaRPr lang="ru-RU" sz="2400" b="1" dirty="0" smtClean="0"/>
          </a:p>
          <a:p>
            <a:pPr marL="0" indent="0">
              <a:buNone/>
            </a:pPr>
            <a:r>
              <a:rPr lang="ru-RU" sz="2400" dirty="0" smtClean="0"/>
              <a:t>Уникальный </a:t>
            </a:r>
            <a:r>
              <a:rPr lang="ru-RU" sz="2400" dirty="0" err="1" smtClean="0"/>
              <a:t>индентификатор</a:t>
            </a:r>
            <a:r>
              <a:rPr lang="ru-RU" sz="2400" dirty="0" smtClean="0"/>
              <a:t> тестового кейса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 build="p"/>
      <p:bldP spid="5" grpI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CaseId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RunWith</a:t>
            </a:r>
            <a:r>
              <a:rPr lang="en-US" sz="2400" dirty="0"/>
              <a:t>(</a:t>
            </a:r>
            <a:r>
              <a:rPr lang="en-US" sz="2400" dirty="0" err="1"/>
              <a:t>DataProviderRunner.</a:t>
            </a:r>
            <a:r>
              <a:rPr lang="en-US" sz="2400" b="1" dirty="0" err="1">
                <a:solidFill>
                  <a:srgbClr val="000080"/>
                </a:solidFill>
              </a:rPr>
              <a:t>class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OneStoryTest</a:t>
            </a:r>
            <a:r>
              <a:rPr lang="en-US" sz="2400" dirty="0"/>
              <a:t>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smtClean="0">
                <a:solidFill>
                  <a:srgbClr val="808000"/>
                </a:solidFill>
              </a:rPr>
              <a:t>Test</a:t>
            </a:r>
            <a:endParaRPr lang="ru-RU" sz="2400" dirty="0" smtClean="0">
              <a:solidFill>
                <a:srgbClr val="80800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808000"/>
                </a:solidFill>
              </a:rPr>
              <a:t>    </a:t>
            </a:r>
            <a:r>
              <a:rPr lang="en-US" sz="2400" dirty="0" smtClean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CaseID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"1"</a:t>
            </a:r>
            <a:r>
              <a:rPr lang="en-US" sz="2400" dirty="0"/>
              <a:t>)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@</a:t>
            </a:r>
            <a:r>
              <a:rPr lang="en-US" sz="2400" dirty="0" err="1">
                <a:solidFill>
                  <a:srgbClr val="808000"/>
                </a:solidFill>
              </a:rPr>
              <a:t>UseDataProvider</a:t>
            </a:r>
            <a:r>
              <a:rPr lang="en-US" sz="2400" dirty="0"/>
              <a:t>(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location = </a:t>
            </a:r>
            <a:r>
              <a:rPr lang="en-US" sz="2400" dirty="0" err="1"/>
              <a:t>DatasetProvider.</a:t>
            </a:r>
            <a:r>
              <a:rPr lang="en-US" sz="2400" b="1" dirty="0" err="1">
                <a:solidFill>
                  <a:srgbClr val="000080"/>
                </a:solidFill>
              </a:rPr>
              <a:t>class</a:t>
            </a:r>
            <a:r>
              <a:rPr lang="en-US" sz="2400" dirty="0"/>
              <a:t>,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value = 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b="1" dirty="0" err="1">
                <a:solidFill>
                  <a:srgbClr val="008000"/>
                </a:solidFill>
              </a:rPr>
              <a:t>getDataset</a:t>
            </a:r>
            <a:r>
              <a:rPr lang="en-US" sz="2400" b="1" dirty="0">
                <a:solidFill>
                  <a:srgbClr val="008000"/>
                </a:solidFill>
              </a:rPr>
              <a:t>“</a:t>
            </a:r>
            <a:endParaRPr lang="en-US" sz="24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8000"/>
                </a:solidFill>
              </a:rPr>
              <a:t>    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/>
              <a:t>test(String </a:t>
            </a:r>
            <a:r>
              <a:rPr lang="en-US" sz="2400" dirty="0" err="1"/>
              <a:t>caseID</a:t>
            </a:r>
            <a:r>
              <a:rPr lang="en-US" sz="2400" dirty="0"/>
              <a:t>, Dataset dataset) {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</a:t>
            </a:r>
            <a:r>
              <a:rPr lang="en-US" sz="2400" i="1" dirty="0">
                <a:solidFill>
                  <a:srgbClr val="808080"/>
                </a:solidFill>
              </a:rPr>
              <a:t>// test steps </a:t>
            </a:r>
            <a:r>
              <a:rPr lang="en-US" sz="2400" dirty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тестовых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1988840"/>
            <a:ext cx="3024336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Тестируемое 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приложение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988840"/>
            <a:ext cx="1368152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solidFill>
                  <a:srgbClr val="0070C0"/>
                </a:solidFill>
              </a:rPr>
              <a:t>Автотест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267744" y="2852936"/>
            <a:ext cx="28803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267744" y="4293096"/>
            <a:ext cx="2880320" cy="0"/>
          </a:xfrm>
          <a:prstGeom prst="straightConnector1">
            <a:avLst/>
          </a:prstGeom>
          <a:ln w="571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7552" y="2420888"/>
            <a:ext cx="210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Входные данные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9792" y="3789040"/>
            <a:ext cx="2283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Выходные данные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Процессы, которые могут быть автоматизированными: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Регрессионное тестирование</a:t>
            </a:r>
            <a:endParaRPr lang="ru-RU" dirty="0"/>
          </a:p>
          <a:p>
            <a:r>
              <a:rPr lang="ru-RU" dirty="0" smtClean="0"/>
              <a:t>Дымовое тестирование</a:t>
            </a:r>
            <a:endParaRPr lang="ru-RU" dirty="0" smtClean="0"/>
          </a:p>
          <a:p>
            <a:r>
              <a:rPr lang="ru-RU" dirty="0" smtClean="0"/>
              <a:t>Нагрузочное </a:t>
            </a:r>
            <a:r>
              <a:rPr lang="ru-RU" dirty="0"/>
              <a:t>тестирование</a:t>
            </a:r>
            <a:endParaRPr lang="ru-RU" dirty="0"/>
          </a:p>
          <a:p>
            <a:r>
              <a:rPr lang="ru-RU" dirty="0"/>
              <a:t>Тестирование производительности</a:t>
            </a:r>
            <a:endParaRPr lang="ru-RU" dirty="0"/>
          </a:p>
          <a:p>
            <a:r>
              <a:rPr lang="ru-RU" dirty="0"/>
              <a:t>Тестирование методом белого ящика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с помощью инструментов модульного тестирования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тестовых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>
                <a:solidFill>
                  <a:srgbClr val="660E7A"/>
                </a:solidFill>
              </a:rPr>
              <a:t>"</a:t>
            </a:r>
            <a:r>
              <a:rPr lang="en-US" sz="2400" b="1" dirty="0" err="1">
                <a:solidFill>
                  <a:srgbClr val="660E7A"/>
                </a:solidFill>
              </a:rPr>
              <a:t>caseID</a:t>
            </a:r>
            <a:r>
              <a:rPr lang="en-US" sz="2400" b="1" dirty="0">
                <a:solidFill>
                  <a:srgbClr val="660E7A"/>
                </a:solidFill>
              </a:rPr>
              <a:t>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"1"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b="1" dirty="0">
                <a:solidFill>
                  <a:srgbClr val="660E7A"/>
                </a:solidFill>
              </a:rPr>
              <a:t>"sets"</a:t>
            </a:r>
            <a:r>
              <a:rPr lang="en-US" sz="2400" dirty="0"/>
              <a:t>: [</a:t>
            </a:r>
            <a:br>
              <a:rPr lang="en-US" sz="2400" dirty="0"/>
            </a:br>
            <a:r>
              <a:rPr lang="en-US" sz="2400" dirty="0"/>
              <a:t>    {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660E7A"/>
                </a:solidFill>
              </a:rPr>
              <a:t>"input"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660E7A"/>
                </a:solidFill>
              </a:rPr>
              <a:t>"request"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"hello world"</a:t>
            </a:r>
            <a:br>
              <a:rPr lang="en-US" sz="2400" b="1" dirty="0">
                <a:solidFill>
                  <a:srgbClr val="008000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      </a:t>
            </a:r>
            <a:r>
              <a:rPr lang="en-US" sz="2400" dirty="0"/>
              <a:t>},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660E7A"/>
                </a:solidFill>
              </a:rPr>
              <a:t>"output"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660E7A"/>
                </a:solidFill>
              </a:rPr>
              <a:t>"request"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"hello world"</a:t>
            </a:r>
            <a:br>
              <a:rPr lang="en-US" sz="2400" b="1" dirty="0">
                <a:solidFill>
                  <a:srgbClr val="008000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  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},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{…}</a:t>
            </a:r>
            <a:endParaRPr 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]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705" y="2479675"/>
            <a:ext cx="8229600" cy="1899285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 smtClean="0"/>
              <a:t>    </a:t>
            </a:r>
            <a:r>
              <a:rPr lang="ru-RU" dirty="0" smtClean="0"/>
              <a:t>Глава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  <a:br>
              <a:rPr lang="en-US" dirty="0" smtClean="0"/>
            </a:br>
            <a:br>
              <a:rPr lang="en-US" dirty="0"/>
            </a:br>
            <a:r>
              <a:rPr lang="ru-RU" dirty="0" smtClean="0"/>
              <a:t>Фотофиниш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падают </a:t>
            </a:r>
            <a:r>
              <a:rPr lang="ru-RU" dirty="0" err="1" smtClean="0"/>
              <a:t>автотесты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99592" y="3545140"/>
            <a:ext cx="2898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Найден баг</a:t>
            </a:r>
            <a:endParaRPr lang="ru-RU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256786" y="3206586"/>
            <a:ext cx="28573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Ошибка </a:t>
            </a:r>
            <a:br>
              <a:rPr lang="ru-RU" sz="4400" dirty="0" smtClean="0"/>
            </a:br>
            <a:r>
              <a:rPr lang="ru-RU" sz="4400" dirty="0" smtClean="0"/>
              <a:t>в </a:t>
            </a:r>
            <a:r>
              <a:rPr lang="ru-RU" sz="4400" dirty="0" err="1" smtClean="0"/>
              <a:t>автотесте</a:t>
            </a:r>
            <a:endParaRPr lang="ru-RU" sz="4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411760" y="1196752"/>
            <a:ext cx="1800200" cy="20162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4427984" y="1196752"/>
            <a:ext cx="1800200" cy="20162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 поставить диагноз?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91264" cy="30243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800" dirty="0" smtClean="0"/>
              <a:t>Запустить </a:t>
            </a:r>
            <a:r>
              <a:rPr lang="ru-RU" sz="2800" dirty="0" err="1" smtClean="0"/>
              <a:t>автотест</a:t>
            </a:r>
            <a:r>
              <a:rPr lang="ru-RU" sz="2800" dirty="0" smtClean="0"/>
              <a:t> ещё раз</a:t>
            </a:r>
            <a:endParaRPr lang="ru-RU" sz="2800" dirty="0" smtClean="0"/>
          </a:p>
          <a:p>
            <a:pPr>
              <a:lnSpc>
                <a:spcPct val="200000"/>
              </a:lnSpc>
            </a:pPr>
            <a:r>
              <a:rPr lang="ru-RU" sz="2800" dirty="0" smtClean="0"/>
              <a:t>Посмотреть </a:t>
            </a:r>
            <a:r>
              <a:rPr lang="ru-RU" sz="2800" dirty="0" err="1" smtClean="0"/>
              <a:t>логи</a:t>
            </a:r>
            <a:r>
              <a:rPr lang="ru-RU" sz="2800" dirty="0" smtClean="0"/>
              <a:t>/отчёт</a:t>
            </a:r>
            <a:endParaRPr lang="ru-RU" sz="2800" dirty="0" smtClean="0"/>
          </a:p>
          <a:p>
            <a:pPr>
              <a:lnSpc>
                <a:spcPct val="200000"/>
              </a:lnSpc>
            </a:pPr>
            <a:r>
              <a:rPr lang="ru-RU" sz="2800" dirty="0" smtClean="0"/>
              <a:t>Попробовать воспроизвести вручную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Эх… не воспроизводится…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6147" name="Picture 3" descr="C:\Users\onodee\Documents\Учебные статьи\autotest-story\presentation\resources\pictures\728px-Akenushka_(Abramtsevo_museum)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0" b="14550"/>
          <a:stretch>
            <a:fillRect/>
          </a:stretch>
        </p:blipFill>
        <p:spPr bwMode="auto">
          <a:xfrm>
            <a:off x="971598" y="1484784"/>
            <a:ext cx="6934201" cy="46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 поставить диагноз?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609600" y="4221088"/>
            <a:ext cx="8291264" cy="229587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ru-RU" sz="2800" dirty="0" smtClean="0"/>
              <a:t>Посмотреть скриншот с ошибкой</a:t>
            </a:r>
            <a:endParaRPr lang="ru-RU" sz="2800" dirty="0"/>
          </a:p>
        </p:txBody>
      </p:sp>
      <p:sp>
        <p:nvSpPr>
          <p:cNvPr id="5" name="Объект 2"/>
          <p:cNvSpPr txBox="1"/>
          <p:nvPr/>
        </p:nvSpPr>
        <p:spPr>
          <a:xfrm>
            <a:off x="609600" y="1349152"/>
            <a:ext cx="8291264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ru-RU" sz="2800" smtClean="0"/>
              <a:t>Запустить автотест ещё раз</a:t>
            </a:r>
            <a:endParaRPr lang="ru-RU" sz="2800" smtClean="0"/>
          </a:p>
          <a:p>
            <a:pPr>
              <a:lnSpc>
                <a:spcPct val="200000"/>
              </a:lnSpc>
            </a:pPr>
            <a:r>
              <a:rPr lang="ru-RU" sz="2800" smtClean="0"/>
              <a:t>Посмотреть логи/отчёт</a:t>
            </a:r>
            <a:endParaRPr lang="ru-RU" sz="2800" smtClean="0"/>
          </a:p>
          <a:p>
            <a:pPr>
              <a:lnSpc>
                <a:spcPct val="200000"/>
              </a:lnSpc>
            </a:pPr>
            <a:r>
              <a:rPr lang="ru-RU" sz="2800" smtClean="0"/>
              <a:t>Попробовать воспроизвести вручную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сделать фото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 smtClean="0"/>
              <a:t>TestWatcher</a:t>
            </a:r>
            <a:r>
              <a:rPr lang="en-US" sz="4400" dirty="0" smtClean="0"/>
              <a:t> Rule</a:t>
            </a:r>
            <a:endParaRPr lang="ru-RU" sz="4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сделать фото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abstract class </a:t>
            </a:r>
            <a:r>
              <a:rPr lang="en-US" sz="2400" dirty="0" err="1"/>
              <a:t>TestWatcher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implements </a:t>
            </a:r>
            <a:r>
              <a:rPr lang="en-US" sz="2400" dirty="0" err="1"/>
              <a:t>TestRule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protected void </a:t>
            </a:r>
            <a:r>
              <a:rPr lang="en-US" sz="2400" dirty="0"/>
              <a:t>succeeded(Description description) {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protected void </a:t>
            </a:r>
            <a:r>
              <a:rPr lang="en-US" sz="2400" dirty="0"/>
              <a:t>failed(</a:t>
            </a:r>
            <a:r>
              <a:rPr lang="en-US" sz="2400" dirty="0" err="1"/>
              <a:t>Throwable</a:t>
            </a:r>
            <a:r>
              <a:rPr lang="en-US" sz="2400" dirty="0"/>
              <a:t> e, Description description) {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protected void </a:t>
            </a:r>
            <a:r>
              <a:rPr lang="en-US" sz="2400" dirty="0"/>
              <a:t>starting(Description description) {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protected void </a:t>
            </a:r>
            <a:r>
              <a:rPr lang="en-US" sz="2400" dirty="0"/>
              <a:t>finished(Description description) {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сделать фото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WebScreenshotRule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extends </a:t>
            </a:r>
            <a:r>
              <a:rPr lang="en-US" sz="2400" dirty="0" err="1"/>
              <a:t>TestWatcher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 err="1"/>
              <a:t>WebDriver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webDriver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protected void </a:t>
            </a:r>
            <a:r>
              <a:rPr lang="en-US" sz="2400" dirty="0"/>
              <a:t>failed(</a:t>
            </a:r>
            <a:r>
              <a:rPr lang="en-US" sz="2400" dirty="0" err="1"/>
              <a:t>Throwable</a:t>
            </a:r>
            <a:r>
              <a:rPr lang="en-US" sz="2400" dirty="0"/>
              <a:t> e, Description description) </a:t>
            </a:r>
            <a:r>
              <a:rPr lang="en-US" sz="2400" dirty="0" smtClean="0"/>
              <a:t>{</a:t>
            </a:r>
            <a:br>
              <a:rPr lang="en-US" sz="2400" dirty="0"/>
            </a:br>
            <a:r>
              <a:rPr lang="en-US" sz="2400" dirty="0" smtClean="0"/>
              <a:t>         </a:t>
            </a:r>
            <a:r>
              <a:rPr lang="en-US" sz="2400" b="1" dirty="0">
                <a:solidFill>
                  <a:srgbClr val="000080"/>
                </a:solidFill>
              </a:rPr>
              <a:t>byte</a:t>
            </a:r>
            <a:r>
              <a:rPr lang="en-US" sz="2400" dirty="0"/>
              <a:t>[] </a:t>
            </a:r>
            <a:r>
              <a:rPr lang="en-US" sz="2400" dirty="0" smtClean="0"/>
              <a:t>screenshot = </a:t>
            </a:r>
            <a:r>
              <a:rPr lang="en-US" sz="2400" dirty="0" err="1" smtClean="0"/>
              <a:t>takeScreenshot</a:t>
            </a:r>
            <a:r>
              <a:rPr lang="en-US" sz="2400" dirty="0" smtClean="0"/>
              <a:t>();</a:t>
            </a:r>
            <a:br>
              <a:rPr lang="en-US" sz="2400" dirty="0"/>
            </a:br>
            <a:r>
              <a:rPr lang="en-US" sz="2400" dirty="0" smtClean="0"/>
              <a:t>         save(screenshot);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</a:rPr>
              <a:t>   private byte</a:t>
            </a:r>
            <a:r>
              <a:rPr lang="en-US" sz="2400" dirty="0" smtClean="0"/>
              <a:t>[] </a:t>
            </a:r>
            <a:r>
              <a:rPr lang="en-US" sz="2400" dirty="0" err="1"/>
              <a:t>takeScreenshot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dirty="0" err="1" smtClean="0"/>
              <a:t>TakesScreenshot</a:t>
            </a:r>
            <a:r>
              <a:rPr lang="en-US" sz="2400" dirty="0" smtClean="0"/>
              <a:t> </a:t>
            </a:r>
            <a:r>
              <a:rPr lang="en-US" sz="2400" dirty="0" err="1" smtClean="0"/>
              <a:t>ts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dirty="0" err="1"/>
              <a:t>TakesScreenshot</a:t>
            </a:r>
            <a:r>
              <a:rPr lang="en-US" sz="2400" dirty="0"/>
              <a:t>) </a:t>
            </a:r>
            <a:r>
              <a:rPr lang="en-US" sz="2400" b="1" dirty="0" err="1">
                <a:solidFill>
                  <a:srgbClr val="660E7A"/>
                </a:solidFill>
              </a:rPr>
              <a:t>webDriver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</a:rPr>
              <a:t>return </a:t>
            </a:r>
            <a:r>
              <a:rPr lang="en-US" sz="2400" dirty="0" err="1" smtClean="0"/>
              <a:t>ts</a:t>
            </a:r>
            <a:r>
              <a:rPr lang="en-US" sz="2400" dirty="0" smtClean="0"/>
              <a:t> .</a:t>
            </a:r>
            <a:r>
              <a:rPr lang="en-US" sz="2400" dirty="0" err="1"/>
              <a:t>getScreenshotAs</a:t>
            </a:r>
            <a:r>
              <a:rPr lang="en-US" sz="2400" dirty="0"/>
              <a:t>(</a:t>
            </a:r>
            <a:r>
              <a:rPr lang="en-US" sz="2400" dirty="0" err="1"/>
              <a:t>OutputType.</a:t>
            </a:r>
            <a:r>
              <a:rPr lang="en-US" sz="2400" b="1" i="1" dirty="0" err="1">
                <a:solidFill>
                  <a:srgbClr val="660E7A"/>
                </a:solidFill>
              </a:rPr>
              <a:t>BYTES</a:t>
            </a:r>
            <a:r>
              <a:rPr lang="en-US" sz="2400" dirty="0" smtClean="0"/>
              <a:t>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Наиболее подходящие сценарии, </a:t>
            </a:r>
            <a:br>
              <a:rPr lang="ru-RU" sz="3600" b="1" dirty="0" smtClean="0"/>
            </a:br>
            <a:r>
              <a:rPr lang="ru-RU" sz="3600" b="1" dirty="0" smtClean="0"/>
              <a:t>где </a:t>
            </a:r>
            <a:r>
              <a:rPr lang="ru-RU" sz="3600" b="1" dirty="0"/>
              <a:t>можно применить автоматизацию: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 </a:t>
            </a:r>
            <a:r>
              <a:rPr lang="ru-RU" dirty="0"/>
              <a:t>используемая функциональность, риски от ошибок в которой достаточно высоки</a:t>
            </a:r>
            <a:endParaRPr lang="ru-RU" dirty="0"/>
          </a:p>
          <a:p>
            <a:r>
              <a:rPr lang="ru-RU" dirty="0"/>
              <a:t>Рутинные операции, такие как переборы данных</a:t>
            </a:r>
            <a:endParaRPr lang="ru-RU" dirty="0"/>
          </a:p>
          <a:p>
            <a:r>
              <a:rPr lang="ru-RU" dirty="0"/>
              <a:t>Проверка </a:t>
            </a:r>
            <a:r>
              <a:rPr lang="ru-RU" dirty="0" err="1"/>
              <a:t>валидационных</a:t>
            </a:r>
            <a:r>
              <a:rPr lang="ru-RU" dirty="0"/>
              <a:t> сообщений</a:t>
            </a:r>
            <a:endParaRPr lang="ru-RU" dirty="0"/>
          </a:p>
          <a:p>
            <a:r>
              <a:rPr lang="ru-RU" dirty="0" smtClean="0"/>
              <a:t>Проверка </a:t>
            </a:r>
            <a:r>
              <a:rPr lang="ru-RU" dirty="0"/>
              <a:t>данных, требующих точных математических </a:t>
            </a:r>
            <a:r>
              <a:rPr lang="ru-RU" dirty="0" smtClean="0"/>
              <a:t>расчетов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229600" cy="410445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WebScreenshotRule</a:t>
            </a:r>
            <a:br>
              <a:rPr lang="en-US" dirty="0" smtClean="0"/>
            </a:br>
            <a:br>
              <a:rPr lang="en-US" dirty="0" smtClean="0"/>
            </a:br>
            <a:r>
              <a:rPr lang="ru-RU" dirty="0" smtClean="0"/>
              <a:t>зависит от</a:t>
            </a:r>
            <a:br>
              <a:rPr lang="en-US" dirty="0" smtClean="0"/>
            </a:br>
            <a:br>
              <a:rPr lang="ru-RU" dirty="0" smtClean="0"/>
            </a:br>
            <a:r>
              <a:rPr lang="en-US" b="1" dirty="0" err="1" smtClean="0"/>
              <a:t>WebDriver</a:t>
            </a:r>
            <a:br>
              <a:rPr lang="ru-RU" b="1" dirty="0" smtClean="0"/>
            </a:br>
            <a:r>
              <a:rPr lang="ru-RU" b="1" dirty="0" smtClean="0"/>
              <a:t>(</a:t>
            </a:r>
            <a:r>
              <a:rPr lang="en-US" b="1" dirty="0" err="1" smtClean="0"/>
              <a:t>WebDriverRule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Rule chain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051720" y="1340768"/>
            <a:ext cx="5040560" cy="5040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31722" y="2220770"/>
            <a:ext cx="3280556" cy="32805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23528" y="1340768"/>
            <a:ext cx="167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OuterRule</a:t>
            </a:r>
            <a:endParaRPr lang="ru-RU" sz="28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95536" y="1863988"/>
            <a:ext cx="15308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926337" y="1863988"/>
            <a:ext cx="629439" cy="4848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4173" y="5517232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InnerRule</a:t>
            </a:r>
            <a:endParaRPr lang="ru-RU" sz="28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7155224" y="6093296"/>
            <a:ext cx="15308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 flipV="1">
            <a:off x="5652121" y="5085184"/>
            <a:ext cx="1516951" cy="100811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3833918" y="3122966"/>
            <a:ext cx="1476164" cy="1476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Test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method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0" grpId="0"/>
      <p:bldP spid="7" grpId="0" animBg="1"/>
      <p:bldP spid="10" grpId="1"/>
      <p:bldP spid="7" grpId="1" animBg="1"/>
      <p:bldP spid="16" grpId="0"/>
      <p:bldP spid="8" grpId="0" animBg="1"/>
      <p:bldP spid="16" grpId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Rule chain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00"/>
                </a:solidFill>
              </a:rPr>
              <a:t>@</a:t>
            </a:r>
            <a:r>
              <a:rPr lang="en-US" sz="2400" dirty="0" err="1">
                <a:solidFill>
                  <a:srgbClr val="808000"/>
                </a:solidFill>
              </a:rPr>
              <a:t>RunWith</a:t>
            </a:r>
            <a:r>
              <a:rPr lang="en-US" sz="2400" dirty="0"/>
              <a:t>(</a:t>
            </a:r>
            <a:r>
              <a:rPr lang="en-US" sz="2400" dirty="0" err="1"/>
              <a:t>DataProviderRunner.</a:t>
            </a:r>
            <a:r>
              <a:rPr lang="en-US" sz="2400" b="1" dirty="0" err="1">
                <a:solidFill>
                  <a:srgbClr val="000080"/>
                </a:solidFill>
              </a:rPr>
              <a:t>class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OneStoryTest</a:t>
            </a:r>
            <a:r>
              <a:rPr lang="en-US" sz="2400" dirty="0"/>
              <a:t> {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 err="1"/>
              <a:t>WebdriverRule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webdriverRule</a:t>
            </a:r>
            <a:r>
              <a:rPr lang="en-US" sz="2400" b="1" dirty="0">
                <a:solidFill>
                  <a:srgbClr val="660E7A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000080"/>
                </a:solidFill>
              </a:rPr>
              <a:t>new </a:t>
            </a:r>
            <a:r>
              <a:rPr lang="en-US" sz="2400" dirty="0" err="1"/>
              <a:t>WebdriverRule</a:t>
            </a:r>
            <a:r>
              <a:rPr lang="en-US" sz="2400" dirty="0"/>
              <a:t>();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@Rule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dirty="0" err="1"/>
              <a:t>RuleChain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webRuleChain</a:t>
            </a:r>
            <a:r>
              <a:rPr lang="en-US" sz="2400" b="1" dirty="0">
                <a:solidFill>
                  <a:srgbClr val="660E7A"/>
                </a:solidFill>
              </a:rPr>
              <a:t> </a:t>
            </a:r>
            <a:r>
              <a:rPr lang="en-US" sz="2400" dirty="0"/>
              <a:t>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RuleChain</a:t>
            </a:r>
            <a:br>
              <a:rPr lang="en-US" sz="2400" dirty="0"/>
            </a:br>
            <a:r>
              <a:rPr lang="en-US" sz="2400" dirty="0" smtClean="0"/>
              <a:t>        .</a:t>
            </a:r>
            <a:r>
              <a:rPr lang="en-US" sz="2400" i="1" dirty="0" err="1"/>
              <a:t>outerRule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660E7A"/>
                </a:solidFill>
              </a:rPr>
              <a:t>webdriverRule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smtClean="0"/>
              <a:t>        .around(</a:t>
            </a:r>
            <a:r>
              <a:rPr lang="en-US" sz="2400" b="1" dirty="0" smtClean="0">
                <a:solidFill>
                  <a:srgbClr val="000080"/>
                </a:solidFill>
              </a:rPr>
              <a:t>new </a:t>
            </a:r>
            <a:r>
              <a:rPr lang="en-US" sz="2400" dirty="0" err="1" smtClean="0"/>
              <a:t>WebScreenshotRule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660E7A"/>
                </a:solidFill>
              </a:rPr>
              <a:t>webdriverRule</a:t>
            </a:r>
            <a:r>
              <a:rPr lang="en-US" sz="2400" dirty="0" err="1" smtClean="0"/>
              <a:t>.getDriver</a:t>
            </a:r>
            <a:r>
              <a:rPr lang="en-US" sz="2400" dirty="0" smtClean="0"/>
              <a:t>()));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808080"/>
                </a:solidFill>
              </a:rPr>
              <a:t>     //  omitted code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915" y="2608580"/>
            <a:ext cx="8229600" cy="164084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ru-RU" dirty="0" smtClean="0"/>
              <a:t>     </a:t>
            </a:r>
            <a:r>
              <a:rPr lang="ru-RU" dirty="0" smtClean="0"/>
              <a:t>Глава </a:t>
            </a:r>
            <a:r>
              <a:rPr lang="en-US" dirty="0" smtClean="0"/>
              <a:t>5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Работа с БД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Подготовка БД к тестированию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5501118" y="4941168"/>
            <a:ext cx="2318228" cy="155321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БД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1340768"/>
            <a:ext cx="3024336" cy="26642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Тестируемое </a:t>
            </a:r>
            <a:endParaRPr lang="ru-RU" sz="2800" b="1" dirty="0" smtClean="0"/>
          </a:p>
          <a:p>
            <a:pPr algn="ctr"/>
            <a:r>
              <a:rPr lang="ru-RU" sz="2800" b="1" dirty="0" smtClean="0"/>
              <a:t>приложение</a:t>
            </a:r>
            <a:endParaRPr lang="ru-RU" sz="28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1340768"/>
            <a:ext cx="136815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solidFill>
                  <a:srgbClr val="0070C0"/>
                </a:solidFill>
              </a:rPr>
              <a:t>Автотест</a:t>
            </a:r>
            <a:endParaRPr lang="ru-RU" sz="2400" b="1" dirty="0">
              <a:solidFill>
                <a:srgbClr val="0070C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267744" y="2060848"/>
            <a:ext cx="288032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267744" y="3501008"/>
            <a:ext cx="2880320" cy="0"/>
          </a:xfrm>
          <a:prstGeom prst="straightConnector1">
            <a:avLst/>
          </a:prstGeom>
          <a:ln w="571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7552" y="1628800"/>
            <a:ext cx="210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Входные данные</a:t>
            </a:r>
            <a:endParaRPr lang="ru-RU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2996952"/>
            <a:ext cx="2283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Выходные данные</a:t>
            </a:r>
            <a:endParaRPr lang="ru-RU" sz="20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6444208" y="4005064"/>
            <a:ext cx="0" cy="936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876256" y="4005064"/>
            <a:ext cx="0" cy="936104"/>
          </a:xfrm>
          <a:prstGeom prst="straightConnector1">
            <a:avLst/>
          </a:prstGeom>
          <a:ln w="571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2"/>
            <a:endCxn id="3" idx="2"/>
          </p:cNvCxnSpPr>
          <p:nvPr/>
        </p:nvCxnSpPr>
        <p:spPr>
          <a:xfrm rot="16200000" flipH="1">
            <a:off x="2686038" y="2902694"/>
            <a:ext cx="1712711" cy="391745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3688" y="5157192"/>
            <a:ext cx="3660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Подготовка БД к тестированию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984268" y="3127792"/>
            <a:ext cx="1620180" cy="1476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Тестовые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Шаги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8917" y="3127792"/>
            <a:ext cx="1476164" cy="1476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Старт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Теста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75856" y="3127792"/>
            <a:ext cx="2448272" cy="14761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Подготовка БД к тестированию</a:t>
            </a:r>
            <a:endParaRPr lang="ru-RU" sz="2400" b="1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6" idx="3"/>
            <a:endCxn id="7" idx="1"/>
          </p:cNvCxnSpPr>
          <p:nvPr/>
        </p:nvCxnSpPr>
        <p:spPr>
          <a:xfrm>
            <a:off x="2015716" y="3866509"/>
            <a:ext cx="126047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3"/>
            <a:endCxn id="5" idx="1"/>
          </p:cNvCxnSpPr>
          <p:nvPr/>
        </p:nvCxnSpPr>
        <p:spPr>
          <a:xfrm>
            <a:off x="5724128" y="3865874"/>
            <a:ext cx="126014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2771800" y="2348880"/>
            <a:ext cx="3384376" cy="316835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534887" y="4836391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JUnit</a:t>
            </a:r>
            <a:r>
              <a:rPr lang="en-US" sz="3200" dirty="0" smtClean="0"/>
              <a:t> Rule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  <p:bldP spid="11" grpId="0" animBg="1"/>
      <p:bldP spid="12" grpId="0"/>
      <p:bldP spid="11" grpId="1" animBg="1"/>
      <p:bldP spid="12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2952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TestRule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err="1" smtClean="0"/>
              <a:t>MethodRule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TestRule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MethodRule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2592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interface </a:t>
            </a:r>
            <a:r>
              <a:rPr lang="en-US" sz="2800" dirty="0" err="1"/>
              <a:t>TestRule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  <a:br>
              <a:rPr lang="en-US" sz="2800" dirty="0"/>
            </a:br>
            <a:r>
              <a:rPr lang="en-US" sz="2800" dirty="0"/>
              <a:t>    Statement apply</a:t>
            </a:r>
            <a:r>
              <a:rPr lang="en-US" sz="2800" dirty="0" smtClean="0"/>
              <a:t>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Statement </a:t>
            </a:r>
            <a:r>
              <a:rPr lang="en-US" sz="2800" dirty="0"/>
              <a:t>var1,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Description </a:t>
            </a:r>
            <a:r>
              <a:rPr lang="en-US" sz="2800" dirty="0"/>
              <a:t>var2</a:t>
            </a:r>
            <a:r>
              <a:rPr lang="en-US" sz="2800" dirty="0" smtClean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57200" y="3717032"/>
            <a:ext cx="8435280" cy="3104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interface </a:t>
            </a:r>
            <a:r>
              <a:rPr lang="en-US" sz="2800" dirty="0" err="1"/>
              <a:t>MethodRule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  <a:br>
              <a:rPr lang="en-US" sz="2800" dirty="0"/>
            </a:br>
            <a:r>
              <a:rPr lang="en-US" sz="2800" dirty="0"/>
              <a:t>    Statement apply</a:t>
            </a:r>
            <a:r>
              <a:rPr lang="en-US" sz="2800" dirty="0" smtClean="0"/>
              <a:t>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	Statement </a:t>
            </a:r>
            <a:r>
              <a:rPr lang="en-US" sz="2800" dirty="0"/>
              <a:t>var1,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/>
              <a:t>var2,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	Object </a:t>
            </a:r>
            <a:r>
              <a:rPr lang="en-US" sz="2800" dirty="0"/>
              <a:t>var3</a:t>
            </a:r>
            <a:r>
              <a:rPr lang="en-US" sz="2800" dirty="0" smtClean="0"/>
              <a:t>);</a:t>
            </a:r>
            <a:br>
              <a:rPr lang="en-US" sz="2800" dirty="0"/>
            </a:br>
            <a:r>
              <a:rPr lang="en-US" sz="2800" dirty="0"/>
              <a:t>}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75654" y="5157192"/>
            <a:ext cx="3960440" cy="5760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TestRule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MethodRule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public class </a:t>
            </a:r>
            <a:r>
              <a:rPr lang="en-US" dirty="0" err="1"/>
              <a:t>DataProviderFrameworkMethod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b="1" dirty="0" smtClean="0">
                <a:solidFill>
                  <a:srgbClr val="000080"/>
                </a:solidFill>
              </a:rPr>
              <a:t>extends </a:t>
            </a:r>
            <a:r>
              <a:rPr lang="en-US" dirty="0" err="1"/>
              <a:t>FrameworkMethod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idx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/>
              <a:t>Object[] parameters;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final </a:t>
            </a:r>
            <a:r>
              <a:rPr lang="en-US" dirty="0"/>
              <a:t>String </a:t>
            </a:r>
            <a:r>
              <a:rPr lang="en-US" dirty="0" err="1"/>
              <a:t>nameFormat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27584" y="3933056"/>
            <a:ext cx="4392488" cy="6480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2646040"/>
            <a:ext cx="8229600" cy="1143000"/>
          </a:xfrm>
        </p:spPr>
        <p:txBody>
          <a:bodyPr/>
          <a:lstStyle/>
          <a:p>
            <a:r>
              <a:rPr lang="ru-RU" dirty="0" smtClean="0"/>
              <a:t>Тестирование веб-приложения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abstract class </a:t>
            </a:r>
            <a:r>
              <a:rPr lang="en-US" sz="2800" dirty="0" err="1"/>
              <a:t>TestWatcherRule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	</a:t>
            </a:r>
            <a:r>
              <a:rPr lang="en-US" sz="2800" b="1" dirty="0" smtClean="0">
                <a:solidFill>
                  <a:srgbClr val="000080"/>
                </a:solidFill>
              </a:rPr>
              <a:t>			 implements </a:t>
            </a:r>
            <a:r>
              <a:rPr lang="en-US" sz="2800" dirty="0" err="1"/>
              <a:t>MethodRule</a:t>
            </a:r>
            <a:r>
              <a:rPr lang="en-US" sz="2800" dirty="0"/>
              <a:t> 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starting</a:t>
            </a:r>
            <a:r>
              <a:rPr lang="en-US" sz="2800" dirty="0" smtClean="0"/>
              <a:t>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) {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}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</a:t>
            </a:r>
            <a:br>
              <a:rPr lang="en-US" sz="2800" dirty="0"/>
            </a:br>
            <a:endParaRPr lang="ru-RU" sz="28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DatabaseRule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extends </a:t>
            </a:r>
            <a:r>
              <a:rPr lang="en-US" sz="2800" dirty="0" err="1"/>
              <a:t>TestWatcherRule</a:t>
            </a:r>
            <a:r>
              <a:rPr lang="en-US" sz="2800" dirty="0"/>
              <a:t> 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starting</a:t>
            </a:r>
            <a:r>
              <a:rPr lang="en-US" sz="2800" dirty="0" smtClean="0"/>
              <a:t>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 err="1"/>
              <a:t>frameworkMethod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{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b="1" dirty="0" err="1" smtClean="0">
                <a:solidFill>
                  <a:srgbClr val="000080"/>
                </a:solidFill>
              </a:rPr>
              <a:t>var</a:t>
            </a:r>
            <a:r>
              <a:rPr lang="en-US" sz="2800" b="1" dirty="0" smtClean="0">
                <a:solidFill>
                  <a:srgbClr val="000080"/>
                </a:solidFill>
              </a:rPr>
              <a:t> </a:t>
            </a:r>
            <a:r>
              <a:rPr lang="en-US" sz="2800" dirty="0" smtClean="0"/>
              <a:t>parameters = </a:t>
            </a:r>
            <a:r>
              <a:rPr lang="en-US" sz="2800" i="1" dirty="0" smtClean="0"/>
              <a:t>extract</a:t>
            </a:r>
            <a:r>
              <a:rPr lang="en-US" sz="2800" dirty="0" smtClean="0"/>
              <a:t>(</a:t>
            </a:r>
            <a:r>
              <a:rPr lang="en-US" sz="2800" dirty="0" err="1" smtClean="0"/>
              <a:t>frameworkMethod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b="1" dirty="0" err="1" smtClean="0">
                <a:solidFill>
                  <a:srgbClr val="000080"/>
                </a:solidFill>
              </a:rPr>
              <a:t>var</a:t>
            </a:r>
            <a:r>
              <a:rPr lang="en-US" sz="2800" dirty="0" smtClean="0"/>
              <a:t> </a:t>
            </a:r>
            <a:r>
              <a:rPr lang="en-US" sz="2800" dirty="0"/>
              <a:t>dataset = </a:t>
            </a:r>
            <a:r>
              <a:rPr lang="en-US" sz="2800" dirty="0" err="1"/>
              <a:t>getDataset</a:t>
            </a:r>
            <a:r>
              <a:rPr lang="en-US" sz="2800" dirty="0"/>
              <a:t>(parameters);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/>
              <a:t>handleDatabaseData</a:t>
            </a:r>
            <a:r>
              <a:rPr lang="en-US" sz="2800" dirty="0"/>
              <a:t>(dataset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данных для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75656" y="3664768"/>
            <a:ext cx="1670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SQL </a:t>
            </a:r>
            <a:br>
              <a:rPr lang="en-US" sz="4000" dirty="0" smtClean="0"/>
            </a:br>
            <a:r>
              <a:rPr lang="ru-RU" sz="4000" dirty="0" smtClean="0"/>
              <a:t>запрос</a:t>
            </a:r>
            <a:endParaRPr lang="ru-RU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220749" y="3356992"/>
            <a:ext cx="27360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/>
              <a:t>Структура </a:t>
            </a:r>
            <a:br>
              <a:rPr lang="en-US" sz="4000" dirty="0" smtClean="0"/>
            </a:br>
            <a:r>
              <a:rPr lang="ru-RU" sz="4000" dirty="0" smtClean="0"/>
              <a:t>данных</a:t>
            </a:r>
            <a:endParaRPr lang="ru-RU" sz="4000" dirty="0" smtClean="0"/>
          </a:p>
          <a:p>
            <a:pPr algn="ctr"/>
            <a:r>
              <a:rPr lang="ru-RU" sz="4000" dirty="0" smtClean="0"/>
              <a:t>(</a:t>
            </a:r>
            <a:r>
              <a:rPr lang="en-US" sz="4000" dirty="0" smtClean="0"/>
              <a:t>XML, JSON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55776" y="1196752"/>
            <a:ext cx="1944216" cy="20359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4499992" y="1196752"/>
            <a:ext cx="1944216" cy="20359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данных для </a:t>
            </a:r>
            <a:r>
              <a:rPr lang="en-US" dirty="0" smtClean="0"/>
              <a:t>SQL </a:t>
            </a:r>
            <a:r>
              <a:rPr lang="ru-RU" dirty="0" smtClean="0"/>
              <a:t>запросов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3970784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b="1" dirty="0">
                <a:solidFill>
                  <a:srgbClr val="660E7A"/>
                </a:solidFill>
              </a:rPr>
              <a:t>"database"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660E7A"/>
                </a:solidFill>
              </a:rPr>
              <a:t>"update"</a:t>
            </a:r>
            <a:r>
              <a:rPr lang="en-US" sz="2400" dirty="0"/>
              <a:t>: [</a:t>
            </a:r>
            <a:br>
              <a:rPr lang="en-US" sz="2400" dirty="0"/>
            </a:br>
            <a:r>
              <a:rPr lang="en-US" sz="2400" dirty="0"/>
              <a:t>          {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660E7A"/>
                </a:solidFill>
              </a:rPr>
              <a:t>"table"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b="1" dirty="0" err="1">
                <a:solidFill>
                  <a:srgbClr val="008000"/>
                </a:solidFill>
              </a:rPr>
              <a:t>testtable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660E7A"/>
                </a:solidFill>
              </a:rPr>
              <a:t>"set"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400" b="1" dirty="0">
                <a:solidFill>
                  <a:srgbClr val="660E7A"/>
                </a:solidFill>
              </a:rPr>
              <a:t>"field2"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"value2"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400" b="1" dirty="0">
                <a:solidFill>
                  <a:srgbClr val="660E7A"/>
                </a:solidFill>
              </a:rPr>
              <a:t>"field3"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"value3"</a:t>
            </a:r>
            <a:br>
              <a:rPr lang="en-US" sz="2400" b="1" dirty="0">
                <a:solidFill>
                  <a:srgbClr val="008000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            </a:t>
            </a:r>
            <a:r>
              <a:rPr lang="en-US" sz="2400" dirty="0"/>
              <a:t>},</a:t>
            </a:r>
            <a:br>
              <a:rPr lang="en-US" sz="2400" dirty="0"/>
            </a:br>
            <a:r>
              <a:rPr lang="en-US" sz="2400" dirty="0"/>
              <a:t>            </a:t>
            </a:r>
            <a:r>
              <a:rPr lang="en-US" sz="2400" b="1" dirty="0">
                <a:solidFill>
                  <a:srgbClr val="660E7A"/>
                </a:solidFill>
              </a:rPr>
              <a:t>"where"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400" b="1" dirty="0">
                <a:solidFill>
                  <a:srgbClr val="660E7A"/>
                </a:solidFill>
              </a:rPr>
              <a:t>"field1"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"value1"</a:t>
            </a:r>
            <a:br>
              <a:rPr lang="en-US" sz="2400" b="1" dirty="0">
                <a:solidFill>
                  <a:srgbClr val="008000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        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      }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      }</a:t>
            </a:r>
            <a:endParaRPr lang="ru-RU" sz="2400" dirty="0"/>
          </a:p>
        </p:txBody>
      </p:sp>
      <p:sp>
        <p:nvSpPr>
          <p:cNvPr id="6" name="Объект 2"/>
          <p:cNvSpPr txBox="1"/>
          <p:nvPr/>
        </p:nvSpPr>
        <p:spPr>
          <a:xfrm>
            <a:off x="4580384" y="1412776"/>
            <a:ext cx="3970784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660E7A"/>
                </a:solidFill>
              </a:rPr>
              <a:t>"database"</a:t>
            </a:r>
            <a:r>
              <a:rPr lang="en-US" sz="2400" dirty="0"/>
              <a:t>: </a:t>
            </a:r>
            <a:r>
              <a:rPr lang="en-US" sz="2400" dirty="0" smtClean="0"/>
              <a:t>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660E7A"/>
                </a:solidFill>
              </a:rPr>
              <a:t>"delete"</a:t>
            </a:r>
            <a:r>
              <a:rPr lang="en-US" sz="2400" dirty="0"/>
              <a:t>: [</a:t>
            </a:r>
            <a:br>
              <a:rPr lang="en-US" sz="2400" dirty="0"/>
            </a:br>
            <a:r>
              <a:rPr lang="en-US" sz="2400" dirty="0"/>
              <a:t>     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660E7A"/>
                </a:solidFill>
              </a:rPr>
              <a:t>"from"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b="1" dirty="0" err="1">
                <a:solidFill>
                  <a:srgbClr val="008000"/>
                </a:solidFill>
              </a:rPr>
              <a:t>another_table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660E7A"/>
                </a:solidFill>
              </a:rPr>
              <a:t>"where"</a:t>
            </a:r>
            <a:r>
              <a:rPr lang="en-US" sz="2400" dirty="0"/>
              <a:t>: {</a:t>
            </a:r>
            <a:br>
              <a:rPr lang="en-US" sz="2400" dirty="0"/>
            </a:br>
            <a:r>
              <a:rPr lang="en-US" sz="2400" dirty="0"/>
              <a:t>          </a:t>
            </a:r>
            <a:r>
              <a:rPr lang="en-US" sz="2400" b="1" dirty="0">
                <a:solidFill>
                  <a:srgbClr val="660E7A"/>
                </a:solidFill>
              </a:rPr>
              <a:t>"field1"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8000"/>
                </a:solidFill>
              </a:rPr>
              <a:t>"value1"</a:t>
            </a:r>
            <a:br>
              <a:rPr lang="en-US" sz="2400" b="1" dirty="0">
                <a:solidFill>
                  <a:srgbClr val="008000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    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/>
              <a:t>      }</a:t>
            </a:r>
            <a:br>
              <a:rPr lang="en-US" sz="2400" dirty="0"/>
            </a:br>
            <a:r>
              <a:rPr lang="en-US" sz="2400" dirty="0"/>
              <a:t>    ]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/>
      <p:bldP spid="6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</a:rPr>
              <a:t>private static class </a:t>
            </a:r>
            <a:r>
              <a:rPr lang="en-US" dirty="0" err="1"/>
              <a:t>UpdateStatement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smtClean="0"/>
              <a:t>String </a:t>
            </a:r>
            <a:r>
              <a:rPr lang="en-US" b="1" dirty="0">
                <a:solidFill>
                  <a:srgbClr val="660E7A"/>
                </a:solidFill>
              </a:rPr>
              <a:t>table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smtClean="0"/>
              <a:t>Map&lt;String</a:t>
            </a:r>
            <a:r>
              <a:rPr lang="en-US" dirty="0"/>
              <a:t>, String&gt; </a:t>
            </a:r>
            <a:r>
              <a:rPr lang="en-US" b="1" dirty="0">
                <a:solidFill>
                  <a:srgbClr val="660E7A"/>
                </a:solidFill>
              </a:rPr>
              <a:t>set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 smtClean="0">
                <a:solidFill>
                  <a:srgbClr val="000080"/>
                </a:solidFill>
              </a:rPr>
              <a:t>private </a:t>
            </a:r>
            <a:r>
              <a:rPr lang="en-US" dirty="0" smtClean="0"/>
              <a:t>Map&lt;String</a:t>
            </a:r>
            <a:r>
              <a:rPr lang="en-US" dirty="0"/>
              <a:t>, String&gt; </a:t>
            </a:r>
            <a:r>
              <a:rPr lang="en-US" b="1" dirty="0">
                <a:solidFill>
                  <a:srgbClr val="660E7A"/>
                </a:solidFill>
              </a:rPr>
              <a:t>where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dirty="0"/>
              <a:t>Map&lt;Field&lt;?&gt;, ?&gt; </a:t>
            </a:r>
            <a:r>
              <a:rPr lang="en-US" dirty="0" err="1"/>
              <a:t>getWhereAsField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</a:t>
            </a:r>
            <a:r>
              <a:rPr lang="en-US" i="1" dirty="0" smtClean="0">
                <a:solidFill>
                  <a:srgbClr val="808080"/>
                </a:solidFill>
              </a:rPr>
              <a:t>code is omitted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JOOQ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private void </a:t>
            </a:r>
            <a:r>
              <a:rPr lang="en-US" sz="2800" dirty="0" err="1" smtClean="0"/>
              <a:t>updateDB</a:t>
            </a:r>
            <a:r>
              <a:rPr lang="en-US" sz="2800" dirty="0" smtClean="0"/>
              <a:t>(Map&lt;String</a:t>
            </a:r>
            <a:r>
              <a:rPr lang="en-US" sz="2800" dirty="0"/>
              <a:t>, </a:t>
            </a:r>
            <a:r>
              <a:rPr lang="en-US" sz="2800" dirty="0" smtClean="0"/>
              <a:t>Object&gt;  </a:t>
            </a:r>
            <a:r>
              <a:rPr lang="en-US" sz="2800" dirty="0" err="1" smtClean="0"/>
              <a:t>dbData</a:t>
            </a:r>
            <a:r>
              <a:rPr lang="en-US" sz="2800" dirty="0"/>
              <a:t>) </a:t>
            </a:r>
            <a:r>
              <a:rPr lang="en-US" sz="2800" dirty="0" smtClean="0"/>
              <a:t>{</a:t>
            </a:r>
            <a:br>
              <a:rPr lang="en-US" sz="2800" dirty="0"/>
            </a:br>
            <a:r>
              <a:rPr lang="en-US" sz="2800" dirty="0" smtClean="0"/>
              <a:t>    List&lt;</a:t>
            </a:r>
            <a:r>
              <a:rPr lang="en-US" sz="2800" dirty="0" err="1" smtClean="0"/>
              <a:t>UpdateStatement</a:t>
            </a:r>
            <a:r>
              <a:rPr lang="en-US" sz="2800" dirty="0"/>
              <a:t>&gt; </a:t>
            </a:r>
            <a:r>
              <a:rPr lang="en-US" sz="2800" dirty="0" err="1"/>
              <a:t>updateStatementList</a:t>
            </a:r>
            <a:r>
              <a:rPr lang="en-US" sz="2800" dirty="0"/>
              <a:t> = </a:t>
            </a:r>
            <a:r>
              <a:rPr lang="en-US" sz="2800" dirty="0" smtClean="0"/>
              <a:t>&lt;…&gt;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for</a:t>
            </a:r>
            <a:r>
              <a:rPr lang="en-US" sz="2800" dirty="0"/>
              <a:t>(</a:t>
            </a:r>
            <a:r>
              <a:rPr lang="en-US" sz="2800" dirty="0" err="1"/>
              <a:t>UpdateStatement</a:t>
            </a:r>
            <a:r>
              <a:rPr lang="en-US" sz="2800" dirty="0"/>
              <a:t> </a:t>
            </a:r>
            <a:r>
              <a:rPr lang="en-US" sz="2800" dirty="0" smtClean="0"/>
              <a:t>statement : </a:t>
            </a:r>
            <a:r>
              <a:rPr lang="en-US" sz="2800" dirty="0" err="1"/>
              <a:t>updateStatementList</a:t>
            </a:r>
            <a:r>
              <a:rPr lang="en-US" sz="2800" dirty="0"/>
              <a:t> 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i="1" dirty="0" smtClean="0"/>
              <a:t>update</a:t>
            </a:r>
            <a:r>
              <a:rPr lang="en-US" sz="2800" dirty="0" smtClean="0"/>
              <a:t>(</a:t>
            </a:r>
            <a:r>
              <a:rPr lang="en-US" sz="2800" i="1" dirty="0" smtClean="0"/>
              <a:t>table</a:t>
            </a:r>
            <a:r>
              <a:rPr lang="en-US" sz="2800" dirty="0" smtClean="0"/>
              <a:t>(</a:t>
            </a:r>
            <a:r>
              <a:rPr lang="en-US" sz="2800" i="1" dirty="0" smtClean="0"/>
              <a:t>name</a:t>
            </a:r>
            <a:r>
              <a:rPr lang="en-US" sz="2800" dirty="0" smtClean="0"/>
              <a:t>(</a:t>
            </a:r>
            <a:r>
              <a:rPr lang="en-US" sz="2800" dirty="0" err="1"/>
              <a:t>statement</a:t>
            </a:r>
            <a:r>
              <a:rPr lang="en-US" sz="2800" dirty="0" err="1" smtClean="0"/>
              <a:t>.</a:t>
            </a:r>
            <a:r>
              <a:rPr lang="en-US" sz="2800" b="1" dirty="0" err="1" smtClean="0">
                <a:solidFill>
                  <a:srgbClr val="660E7A"/>
                </a:solidFill>
              </a:rPr>
              <a:t>table</a:t>
            </a:r>
            <a:r>
              <a:rPr lang="en-US" sz="2800" dirty="0"/>
              <a:t>)))</a:t>
            </a:r>
            <a:br>
              <a:rPr lang="en-US" sz="2800" dirty="0"/>
            </a:br>
            <a:r>
              <a:rPr lang="en-US" sz="2800" dirty="0"/>
              <a:t>                .</a:t>
            </a:r>
            <a:r>
              <a:rPr lang="en-US" sz="2800" dirty="0" smtClean="0"/>
              <a:t>set(</a:t>
            </a:r>
            <a:r>
              <a:rPr lang="en-US" sz="2800" dirty="0" err="1" smtClean="0"/>
              <a:t>statement.</a:t>
            </a:r>
            <a:r>
              <a:rPr lang="en-US" sz="2800" b="1" dirty="0" err="1" smtClean="0">
                <a:solidFill>
                  <a:srgbClr val="660E7A"/>
                </a:solidFill>
              </a:rPr>
              <a:t>set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               .</a:t>
            </a:r>
            <a:r>
              <a:rPr lang="en-US" sz="2800" dirty="0" smtClean="0"/>
              <a:t>where(</a:t>
            </a:r>
            <a:r>
              <a:rPr lang="en-US" sz="2800" i="1" dirty="0" smtClean="0"/>
              <a:t>condition</a:t>
            </a:r>
            <a:r>
              <a:rPr lang="en-US" sz="2800" dirty="0" smtClean="0"/>
              <a:t>(</a:t>
            </a:r>
            <a:r>
              <a:rPr lang="en-US" sz="2800" dirty="0"/>
              <a:t>statement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r>
              <a:rPr lang="en-US" sz="2800" dirty="0" err="1"/>
              <a:t>getWhereAsField</a:t>
            </a:r>
            <a:r>
              <a:rPr lang="en-US" sz="2800" dirty="0" smtClean="0"/>
              <a:t>()))</a:t>
            </a:r>
            <a:br>
              <a:rPr lang="en-US" sz="2800" dirty="0"/>
            </a:br>
            <a:r>
              <a:rPr lang="en-US" sz="2800" dirty="0"/>
              <a:t>                .execute();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br>
              <a:rPr lang="en-US" sz="2800" dirty="0" smtClean="0"/>
            </a:br>
            <a:r>
              <a:rPr lang="en-US" sz="2800" dirty="0" smtClean="0"/>
              <a:t>}</a:t>
            </a:r>
            <a:endParaRPr lang="ru-RU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85" y="2393950"/>
            <a:ext cx="8229600" cy="2070100"/>
          </a:xfrm>
        </p:spPr>
        <p:txBody>
          <a:bodyPr>
            <a:normAutofit fontScale="90000"/>
          </a:bodyPr>
          <a:lstStyle/>
          <a:p>
            <a:pPr marL="514350" indent="-514350" algn="ctr"/>
            <a:r>
              <a:rPr lang="en-US" altLang="ru-RU" dirty="0" smtClean="0"/>
              <a:t>     </a:t>
            </a:r>
            <a:r>
              <a:rPr lang="ru-RU" dirty="0" smtClean="0"/>
              <a:t>Глава 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 smtClean="0"/>
              <a:t>Л</a:t>
            </a:r>
            <a:r>
              <a:rPr lang="en-US" altLang="ru-RU" dirty="0" smtClean="0"/>
              <a:t>огирование</a:t>
            </a:r>
            <a:endParaRPr lang="en-US" alt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Логирование автотестов</a:t>
            </a:r>
            <a:endParaRPr lang="en-US" alt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Логирование входных параметров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Логирование состояний теста </a:t>
            </a:r>
            <a:br>
              <a:rPr lang="en-US" altLang="en-US" dirty="0"/>
            </a:br>
            <a:r>
              <a:rPr lang="en-US" altLang="en-US" dirty="0"/>
              <a:t>(начался, завершился)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err="1">
                <a:sym typeface="+mn-ea"/>
              </a:rPr>
              <a:t>Логирование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результата</a:t>
            </a:r>
            <a:r>
              <a:rPr lang="en-US" altLang="en-US" dirty="0">
                <a:sym typeface="+mn-ea"/>
              </a:rPr>
              <a:t> </a:t>
            </a:r>
            <a:r>
              <a:rPr lang="en-US" altLang="en-US" dirty="0" err="1">
                <a:sym typeface="+mn-ea"/>
              </a:rPr>
              <a:t>теста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Распространялось все автотесты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Logger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LoggerRule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extends </a:t>
            </a:r>
            <a:r>
              <a:rPr lang="en-US" sz="2800" dirty="0" err="1"/>
              <a:t>TestWatcherRule</a:t>
            </a:r>
            <a:r>
              <a:rPr lang="en-US" sz="2800" dirty="0"/>
              <a:t> 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starting</a:t>
            </a:r>
            <a:r>
              <a:rPr lang="en-US" sz="2800" dirty="0" smtClean="0"/>
              <a:t>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     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 err="1"/>
              <a:t>frameworkMethod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 smtClean="0"/>
              <a:t>        </a:t>
            </a:r>
            <a:r>
              <a:rPr lang="en-US" sz="2800" dirty="0"/>
              <a:t>Object[] parameters = </a:t>
            </a:r>
            <a:r>
              <a:rPr lang="en-US" sz="2800" i="1" dirty="0" smtClean="0"/>
              <a:t>extract</a:t>
            </a:r>
            <a:r>
              <a:rPr lang="en-US" sz="2800" dirty="0" smtClean="0"/>
              <a:t>(</a:t>
            </a:r>
            <a:r>
              <a:rPr lang="en-US" sz="2800" dirty="0" err="1" smtClean="0"/>
              <a:t>frameworkMethod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/>
              <a:t>logDataset</a:t>
            </a:r>
            <a:r>
              <a:rPr lang="en-US" sz="2800" dirty="0"/>
              <a:t>(parameters);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7" name="Picture 3" descr="C:\Users\onodee\Documents\Учебные статьи\autotest-story\presentation\resources\pictures\Junit 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39248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0041" y="5358003"/>
            <a:ext cx="7671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Б</a:t>
            </a:r>
            <a:r>
              <a:rPr lang="ru-RU" sz="3200" dirty="0" smtClean="0"/>
              <a:t>иблиотека </a:t>
            </a:r>
            <a:r>
              <a:rPr lang="ru-RU" sz="3200" dirty="0"/>
              <a:t>для модульного тестирования </a:t>
            </a:r>
            <a:endParaRPr lang="en-US" sz="3200" dirty="0" smtClean="0"/>
          </a:p>
          <a:p>
            <a:pPr algn="ctr"/>
            <a:r>
              <a:rPr lang="ru-RU" sz="3200" dirty="0" smtClean="0"/>
              <a:t>программного </a:t>
            </a:r>
            <a:r>
              <a:rPr lang="ru-RU" sz="3200" dirty="0"/>
              <a:t>обеспечения на языке </a:t>
            </a:r>
            <a:r>
              <a:rPr lang="ru-RU" sz="3200" dirty="0" err="1" smtClean="0"/>
              <a:t>Java</a:t>
            </a:r>
            <a:endParaRPr lang="ru-RU" sz="32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Logger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LoggerRule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extends </a:t>
            </a:r>
            <a:r>
              <a:rPr lang="en-US" sz="2800" dirty="0" err="1"/>
              <a:t>TestWatcherRule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/>
              <a:t>failed(</a:t>
            </a:r>
            <a:r>
              <a:rPr lang="en-US" sz="2800" dirty="0" err="1"/>
              <a:t>Throwable</a:t>
            </a:r>
            <a:r>
              <a:rPr lang="en-US" sz="2800" dirty="0"/>
              <a:t> e, </a:t>
            </a:r>
            <a:r>
              <a:rPr lang="en-US" sz="2800" dirty="0" smtClean="0"/>
              <a:t>                                  			</a:t>
            </a: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 err="1" smtClean="0"/>
              <a:t>fMethod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b="1" dirty="0">
                <a:solidFill>
                  <a:srgbClr val="000080"/>
                </a:solidFill>
              </a:rPr>
              <a:t>if </a:t>
            </a:r>
            <a:r>
              <a:rPr lang="en-US" sz="2800" dirty="0"/>
              <a:t>(e </a:t>
            </a:r>
            <a:r>
              <a:rPr lang="en-US" sz="2800" b="1" dirty="0" err="1">
                <a:solidFill>
                  <a:srgbClr val="000080"/>
                </a:solidFill>
              </a:rPr>
              <a:t>instanceof</a:t>
            </a:r>
            <a:r>
              <a:rPr lang="en-US" sz="2800" b="1" dirty="0">
                <a:solidFill>
                  <a:srgbClr val="000080"/>
                </a:solidFill>
              </a:rPr>
              <a:t> </a:t>
            </a:r>
            <a:r>
              <a:rPr lang="en-US" sz="2800" dirty="0" err="1"/>
              <a:t>AssertionError</a:t>
            </a:r>
            <a:r>
              <a:rPr lang="en-US" sz="2800" dirty="0"/>
              <a:t>) {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err="1" smtClean="0"/>
              <a:t>logFinishStatus</a:t>
            </a:r>
            <a:r>
              <a:rPr lang="en-US" sz="2800" dirty="0" smtClean="0"/>
              <a:t>(</a:t>
            </a:r>
            <a:r>
              <a:rPr lang="en-US" sz="2800" dirty="0" err="1"/>
              <a:t>fMethod</a:t>
            </a:r>
            <a:r>
              <a:rPr lang="en-US" sz="2800" dirty="0" err="1" smtClean="0"/>
              <a:t>.getName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rgbClr val="008000"/>
                </a:solidFill>
              </a:rPr>
              <a:t>"fail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smtClean="0"/>
              <a:t>);</a:t>
            </a:r>
            <a:br>
              <a:rPr lang="en-US" sz="2800" dirty="0"/>
            </a:br>
            <a:r>
              <a:rPr lang="en-US" sz="2800" dirty="0"/>
              <a:t>        } </a:t>
            </a:r>
            <a:r>
              <a:rPr lang="en-US" sz="2800" b="1" dirty="0">
                <a:solidFill>
                  <a:srgbClr val="000080"/>
                </a:solidFill>
              </a:rPr>
              <a:t>else </a:t>
            </a:r>
            <a:r>
              <a:rPr lang="en-US" sz="2800" dirty="0"/>
              <a:t>{</a:t>
            </a:r>
            <a:br>
              <a:rPr lang="en-US" sz="2800" dirty="0"/>
            </a:br>
            <a:r>
              <a:rPr lang="en-US" sz="2800" dirty="0"/>
              <a:t>            </a:t>
            </a:r>
            <a:r>
              <a:rPr lang="en-US" sz="2800" dirty="0" err="1" smtClean="0"/>
              <a:t>logFinishStatus</a:t>
            </a:r>
            <a:r>
              <a:rPr lang="en-US" sz="2800" dirty="0" smtClean="0"/>
              <a:t>(</a:t>
            </a:r>
            <a:r>
              <a:rPr lang="en-US" sz="2800" dirty="0" err="1"/>
              <a:t>fMethod</a:t>
            </a:r>
            <a:r>
              <a:rPr lang="en-US" sz="2800" dirty="0" err="1" smtClean="0"/>
              <a:t>.getName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rgbClr val="008000"/>
                </a:solidFill>
              </a:rPr>
              <a:t>"error</a:t>
            </a:r>
            <a:r>
              <a:rPr lang="en-US" sz="2800" b="1" dirty="0" smtClean="0">
                <a:solidFill>
                  <a:srgbClr val="008000"/>
                </a:solidFill>
              </a:rPr>
              <a:t>"</a:t>
            </a:r>
            <a:r>
              <a:rPr lang="en-US" sz="2800" dirty="0" smtClean="0"/>
              <a:t>);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smtClean="0"/>
              <a:t>}</a:t>
            </a:r>
            <a:br>
              <a:rPr lang="en-US" sz="2800" dirty="0"/>
            </a:br>
            <a:r>
              <a:rPr lang="en-US" sz="2800" dirty="0"/>
              <a:t>    }</a:t>
            </a:r>
            <a:endParaRPr lang="ru-RU" sz="2800" dirty="0" smtClean="0"/>
          </a:p>
          <a:p>
            <a:pPr marL="0" indent="0"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Logger Rule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LoggerRule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0080"/>
                </a:solidFill>
              </a:rPr>
              <a:t>extends </a:t>
            </a:r>
            <a:r>
              <a:rPr lang="en-US" sz="2800" dirty="0" err="1"/>
              <a:t>TestWatcherRule</a:t>
            </a:r>
            <a:r>
              <a:rPr lang="en-US" sz="2800" dirty="0"/>
              <a:t> {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808000"/>
                </a:solidFill>
              </a:rPr>
              <a:t>@Override</a:t>
            </a:r>
            <a:br>
              <a:rPr lang="en-US" sz="2800" dirty="0">
                <a:solidFill>
                  <a:srgbClr val="808000"/>
                </a:solidFill>
              </a:rPr>
            </a:br>
            <a:r>
              <a:rPr lang="en-US" sz="2800" dirty="0">
                <a:solidFill>
                  <a:srgbClr val="808000"/>
                </a:solidFill>
              </a:rPr>
              <a:t>    </a:t>
            </a:r>
            <a:r>
              <a:rPr lang="en-US" sz="2800" b="1" dirty="0">
                <a:solidFill>
                  <a:srgbClr val="000080"/>
                </a:solidFill>
              </a:rPr>
              <a:t>protected void </a:t>
            </a:r>
            <a:r>
              <a:rPr lang="en-US" sz="2800" dirty="0" smtClean="0"/>
              <a:t>succeeded(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FrameworkMethod</a:t>
            </a:r>
            <a:r>
              <a:rPr lang="en-US" sz="2800" dirty="0" smtClean="0"/>
              <a:t> </a:t>
            </a:r>
            <a:r>
              <a:rPr lang="en-US" sz="2800" dirty="0" err="1" smtClean="0"/>
              <a:t>fMethod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logFinishStatus</a:t>
            </a:r>
            <a:r>
              <a:rPr lang="en-US" sz="2800" dirty="0" smtClean="0"/>
              <a:t>(</a:t>
            </a:r>
            <a:r>
              <a:rPr lang="en-US" sz="2800" dirty="0" err="1" smtClean="0"/>
              <a:t>fMethod.getName</a:t>
            </a:r>
            <a:r>
              <a:rPr lang="en-US" sz="2800" dirty="0" smtClean="0"/>
              <a:t>(), </a:t>
            </a:r>
            <a:r>
              <a:rPr lang="en-US" sz="2800" b="1" dirty="0" smtClean="0">
                <a:solidFill>
                  <a:srgbClr val="008000"/>
                </a:solidFill>
              </a:rPr>
              <a:t>"success"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    }</a:t>
            </a:r>
            <a:endParaRPr lang="en-US" sz="2800" dirty="0" smtClean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/>
              <a:t>}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token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LogService</a:t>
            </a:r>
            <a:r>
              <a:rPr lang="en-US" sz="2800" dirty="0"/>
              <a:t> {</a:t>
            </a: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private static final </a:t>
            </a:r>
            <a:r>
              <a:rPr lang="en-US" sz="2800" dirty="0"/>
              <a:t>String </a:t>
            </a:r>
            <a:r>
              <a:rPr lang="en-US" sz="2800" b="1" i="1" dirty="0">
                <a:solidFill>
                  <a:srgbClr val="660E7A"/>
                </a:solidFill>
              </a:rPr>
              <a:t>UUID_KEY </a:t>
            </a:r>
            <a:r>
              <a:rPr lang="en-US" sz="2800" dirty="0"/>
              <a:t>= </a:t>
            </a:r>
            <a:r>
              <a:rPr lang="en-US" sz="2800" b="1" dirty="0">
                <a:solidFill>
                  <a:srgbClr val="008000"/>
                </a:solidFill>
              </a:rPr>
              <a:t>"UUID"</a:t>
            </a:r>
            <a:r>
              <a:rPr lang="en-US" sz="2800" dirty="0"/>
              <a:t>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smtClean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public void </a:t>
            </a:r>
            <a:r>
              <a:rPr lang="en-US" sz="2800" dirty="0" err="1"/>
              <a:t>generateUUID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/>
              <a:t>MDC.</a:t>
            </a:r>
            <a:r>
              <a:rPr lang="en-US" sz="2800" i="1" dirty="0" err="1"/>
              <a:t>put</a:t>
            </a:r>
            <a:r>
              <a:rPr lang="en-US" sz="2800" dirty="0"/>
              <a:t>(</a:t>
            </a:r>
            <a:r>
              <a:rPr lang="en-US" sz="2800" b="1" i="1" dirty="0">
                <a:solidFill>
                  <a:srgbClr val="660E7A"/>
                </a:solidFill>
              </a:rPr>
              <a:t>UUID_KEY</a:t>
            </a:r>
            <a:r>
              <a:rPr lang="en-US" sz="2800" dirty="0"/>
              <a:t>, </a:t>
            </a:r>
            <a:r>
              <a:rPr lang="en-US" sz="2800" dirty="0" err="1"/>
              <a:t>UUID.</a:t>
            </a:r>
            <a:r>
              <a:rPr lang="en-US" sz="2800" i="1" dirty="0" err="1"/>
              <a:t>randomUUID</a:t>
            </a:r>
            <a:r>
              <a:rPr lang="en-US" sz="2800" dirty="0"/>
              <a:t>().</a:t>
            </a:r>
            <a:r>
              <a:rPr lang="en-US" sz="2800" dirty="0" err="1"/>
              <a:t>toString</a:t>
            </a:r>
            <a:r>
              <a:rPr lang="en-US" sz="2800" dirty="0"/>
              <a:t>());</a:t>
            </a:r>
            <a:br>
              <a:rPr lang="en-US" sz="2800" dirty="0"/>
            </a:br>
            <a:r>
              <a:rPr lang="en-US" sz="2800" dirty="0"/>
              <a:t>    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>
                <a:solidFill>
                  <a:srgbClr val="000080"/>
                </a:solidFill>
              </a:rPr>
              <a:t>public void </a:t>
            </a:r>
            <a:r>
              <a:rPr lang="en-US" sz="2800" dirty="0" err="1"/>
              <a:t>clearUUID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        </a:t>
            </a:r>
            <a:r>
              <a:rPr lang="en-US" sz="2800" dirty="0" err="1"/>
              <a:t>MDC.</a:t>
            </a:r>
            <a:r>
              <a:rPr lang="en-US" sz="2800" i="1" dirty="0" err="1"/>
              <a:t>remove</a:t>
            </a:r>
            <a:r>
              <a:rPr lang="en-US" sz="2800" dirty="0"/>
              <a:t>(</a:t>
            </a:r>
            <a:r>
              <a:rPr lang="en-US" sz="2800" b="1" i="1" dirty="0">
                <a:solidFill>
                  <a:srgbClr val="660E7A"/>
                </a:solidFill>
              </a:rPr>
              <a:t>UUID_KEY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altLang="en-US" sz="2800" dirty="0"/>
              <a:t>}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69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вывода лога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2916"/>
            <a:ext cx="8229600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2019-05-11 11:52:45.168 [INFO ][be815225-9339-4cd4-9db9-6d35371ba86f] - Starting : test[CaseID:1](0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2019-05-11 11:52:45.182 [INFO ][be815225-9339-4cd4-9db9-6d35371ba86f] - Dataset: input: {request=hello world} output: {request=hello world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2019-05-11 11:52:52.809 [INFO ][be815225-9339-4cd4-9db9-6d35371ba86f] - Test result : </a:t>
            </a:r>
            <a:r>
              <a:rPr lang="en-US" sz="2800" dirty="0" smtClean="0"/>
              <a:t>success</a:t>
            </a:r>
            <a:endParaRPr lang="ru-RU" sz="2800" dirty="0" smtClean="0"/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2019-05-11 11:52:52.810 [INFO ][be815225-9339-4cd4-9db9-6d35371ba86f] - Finish : test[CaseID:1](0)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944628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ru-RU" dirty="0" smtClean="0"/>
              <a:t>Глава </a:t>
            </a:r>
            <a:r>
              <a:rPr lang="en-US" dirty="0" smtClean="0"/>
              <a:t>7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Запуск </a:t>
            </a:r>
            <a:r>
              <a:rPr lang="ru-RU" dirty="0" err="1"/>
              <a:t>автотеста</a:t>
            </a:r>
            <a:r>
              <a:rPr lang="ru-RU" dirty="0"/>
              <a:t> по </a:t>
            </a:r>
            <a:r>
              <a:rPr lang="ru-RU" dirty="0" smtClean="0"/>
              <a:t>требованию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 </a:t>
            </a:r>
            <a:r>
              <a:rPr lang="ru-RU" dirty="0" err="1"/>
              <a:t>автотеста</a:t>
            </a:r>
            <a:r>
              <a:rPr lang="ru-RU" dirty="0"/>
              <a:t> по требованию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Поиск нужного </a:t>
            </a:r>
            <a:r>
              <a:rPr lang="ru-RU" dirty="0" err="1" smtClean="0"/>
              <a:t>автотеста</a:t>
            </a:r>
            <a:r>
              <a:rPr lang="ru-RU" dirty="0" smtClean="0"/>
              <a:t> и его запуск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Любой пользователь может запустить </a:t>
            </a:r>
            <a:r>
              <a:rPr lang="ru-RU" dirty="0" err="1" smtClean="0"/>
              <a:t>автотест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Можно запускать </a:t>
            </a:r>
            <a:r>
              <a:rPr lang="ru-RU" dirty="0" err="1" smtClean="0"/>
              <a:t>автотесты</a:t>
            </a:r>
            <a:r>
              <a:rPr lang="ru-RU" dirty="0" smtClean="0"/>
              <a:t> на разных компьютерах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483768" y="1340768"/>
            <a:ext cx="410445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Указание </a:t>
            </a:r>
            <a:r>
              <a:rPr lang="en-US" sz="2800" dirty="0" err="1" smtClean="0">
                <a:solidFill>
                  <a:schemeClr val="tx1"/>
                </a:solidFill>
              </a:rPr>
              <a:t>CaseId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как аргумента командной строки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83768" y="3176972"/>
            <a:ext cx="410445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Поиск всех классов</a:t>
            </a:r>
            <a:r>
              <a:rPr lang="en-US" altLang="ru-RU" sz="2800" dirty="0" smtClean="0">
                <a:solidFill>
                  <a:schemeClr val="tx1"/>
                </a:solidFill>
              </a:rPr>
              <a:t>,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en-US" altLang="ru-RU" sz="2800" dirty="0" smtClean="0">
                <a:solidFill>
                  <a:schemeClr val="tx1"/>
                </a:solidFill>
              </a:rPr>
              <a:t>где над методами есть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808000"/>
                </a:solidFill>
              </a:rPr>
              <a:t>@</a:t>
            </a:r>
            <a:r>
              <a:rPr lang="en-US" sz="2800" dirty="0" smtClean="0">
                <a:solidFill>
                  <a:srgbClr val="808000"/>
                </a:solidFill>
              </a:rPr>
              <a:t>Test</a:t>
            </a:r>
            <a:r>
              <a:rPr lang="ru-RU" sz="2800" dirty="0" smtClean="0">
                <a:solidFill>
                  <a:srgbClr val="808000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>
                <a:solidFill>
                  <a:srgbClr val="808000"/>
                </a:solidFill>
              </a:rPr>
              <a:t>@</a:t>
            </a:r>
            <a:r>
              <a:rPr lang="en-US" sz="2800" dirty="0" err="1">
                <a:solidFill>
                  <a:srgbClr val="808000"/>
                </a:solidFill>
              </a:rPr>
              <a:t>CaseID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83768" y="5013176"/>
            <a:ext cx="410445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Запуск теста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с указанным </a:t>
            </a:r>
            <a:r>
              <a:rPr lang="en-US" sz="2800" dirty="0" err="1" smtClean="0">
                <a:solidFill>
                  <a:schemeClr val="tx1"/>
                </a:solidFill>
              </a:rPr>
              <a:t>CaseId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3" idx="2"/>
            <a:endCxn id="7" idx="0"/>
          </p:cNvCxnSpPr>
          <p:nvPr/>
        </p:nvCxnSpPr>
        <p:spPr>
          <a:xfrm>
            <a:off x="4535996" y="2708920"/>
            <a:ext cx="0" cy="4680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2"/>
            <a:endCxn id="8" idx="0"/>
          </p:cNvCxnSpPr>
          <p:nvPr/>
        </p:nvCxnSpPr>
        <p:spPr>
          <a:xfrm>
            <a:off x="4535996" y="4545124"/>
            <a:ext cx="0" cy="46805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>
                <a:sym typeface="+mn-ea"/>
              </a:rPr>
              <a:t>Указание </a:t>
            </a:r>
            <a:r>
              <a:rPr lang="en-US" dirty="0" err="1" smtClean="0">
                <a:sym typeface="+mn-ea"/>
              </a:rPr>
              <a:t>CaseId</a:t>
            </a:r>
            <a:r>
              <a:rPr lang="en-US" dirty="0" smtClean="0">
                <a:sym typeface="+mn-ea"/>
              </a:rPr>
              <a:t> </a:t>
            </a:r>
            <a:br>
              <a:rPr lang="en-US" dirty="0" smtClean="0">
                <a:sym typeface="+mn-ea"/>
              </a:rPr>
            </a:br>
            <a:r>
              <a:rPr lang="ru-RU" dirty="0" smtClean="0">
                <a:sym typeface="+mn-ea"/>
              </a:rPr>
              <a:t>как аргумента командной строки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393427" y="4900950"/>
            <a:ext cx="2242469" cy="14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Аргумент 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командной строки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2611" y="4900950"/>
            <a:ext cx="2293725" cy="140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Системное свойство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462256" y="3106440"/>
            <a:ext cx="2002790" cy="17945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65046" y="3106440"/>
            <a:ext cx="2002790" cy="179451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/>
        </p:nvSpPr>
        <p:spPr>
          <a:xfrm>
            <a:off x="3347864" y="1772816"/>
            <a:ext cx="2238917" cy="1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2800" dirty="0" smtClean="0">
                <a:solidFill>
                  <a:schemeClr val="tx1"/>
                </a:solidFill>
              </a:rPr>
              <a:t>Входные параметры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ym typeface="+mn-ea"/>
              </a:rPr>
              <a:t>Поиск всех классов</a:t>
            </a:r>
            <a:r>
              <a:rPr lang="en-US" altLang="ru-RU" sz="3600" dirty="0" smtClean="0">
                <a:sym typeface="+mn-ea"/>
              </a:rPr>
              <a:t>,</a:t>
            </a:r>
            <a:r>
              <a:rPr lang="ru-RU" sz="3600" dirty="0" smtClean="0">
                <a:sym typeface="+mn-ea"/>
              </a:rPr>
              <a:t> </a:t>
            </a:r>
            <a:br>
              <a:rPr lang="ru-RU" sz="3600" dirty="0" smtClean="0">
                <a:sym typeface="+mn-ea"/>
              </a:rPr>
            </a:br>
            <a:r>
              <a:rPr lang="en-US" altLang="ru-RU" sz="3600" dirty="0" smtClean="0">
                <a:sym typeface="+mn-ea"/>
              </a:rPr>
              <a:t>где над методами </a:t>
            </a:r>
            <a:r>
              <a:rPr lang="en-US" altLang="ru-RU" sz="3600" dirty="0" err="1" smtClean="0">
                <a:sym typeface="+mn-ea"/>
              </a:rPr>
              <a:t>есть</a:t>
            </a:r>
            <a:r>
              <a:rPr lang="ru-RU" sz="3600" dirty="0" smtClean="0">
                <a:sym typeface="+mn-ea"/>
              </a:rPr>
              <a:t> </a:t>
            </a:r>
            <a:r>
              <a:rPr lang="en-US" sz="3600" dirty="0">
                <a:solidFill>
                  <a:srgbClr val="808000"/>
                </a:solidFill>
              </a:rPr>
              <a:t>@</a:t>
            </a:r>
            <a:r>
              <a:rPr lang="en-US" sz="3600" dirty="0" smtClean="0">
                <a:solidFill>
                  <a:srgbClr val="808000"/>
                </a:solidFill>
              </a:rPr>
              <a:t>Test </a:t>
            </a:r>
            <a:r>
              <a:rPr lang="ru-RU" sz="3600" dirty="0" smtClean="0">
                <a:sym typeface="+mn-ea"/>
              </a:rPr>
              <a:t>и </a:t>
            </a:r>
            <a:r>
              <a:rPr lang="en-US" sz="3600" dirty="0">
                <a:solidFill>
                  <a:srgbClr val="808000"/>
                </a:solidFill>
              </a:rPr>
              <a:t>@</a:t>
            </a:r>
            <a:r>
              <a:rPr lang="en-US" sz="3600" dirty="0" err="1">
                <a:solidFill>
                  <a:srgbClr val="808000"/>
                </a:solidFill>
              </a:rPr>
              <a:t>CaseID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3" name="Picture 2" descr="ClassGraph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975" y="2012950"/>
            <a:ext cx="3702685" cy="370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Инструментарий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026" name="Picture 2" descr="C:\Users\onodee\Documents\Учебные статьи\autotest-story\presentation\resources\pictures\Selenium big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48880"/>
            <a:ext cx="2114550" cy="191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59710" y="5358003"/>
            <a:ext cx="5778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Инструмент </a:t>
            </a:r>
            <a:r>
              <a:rPr lang="ru-RU" sz="3200" dirty="0"/>
              <a:t>для автоматизации </a:t>
            </a:r>
            <a:endParaRPr lang="ru-RU" sz="3200" dirty="0" smtClean="0"/>
          </a:p>
          <a:p>
            <a:pPr algn="ctr"/>
            <a:r>
              <a:rPr lang="ru-RU" sz="3200" dirty="0" smtClean="0"/>
              <a:t>действий веб-браузера</a:t>
            </a:r>
            <a:endParaRPr lang="ru-RU" sz="32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ym typeface="+mn-ea"/>
              </a:rPr>
              <a:t>Поиск всех классов</a:t>
            </a:r>
            <a:r>
              <a:rPr lang="en-US" altLang="ru-RU" sz="3600" dirty="0" smtClean="0">
                <a:sym typeface="+mn-ea"/>
              </a:rPr>
              <a:t>,</a:t>
            </a:r>
            <a:r>
              <a:rPr lang="ru-RU" sz="3600" dirty="0" smtClean="0">
                <a:sym typeface="+mn-ea"/>
              </a:rPr>
              <a:t> </a:t>
            </a:r>
            <a:br>
              <a:rPr lang="ru-RU" sz="3600" dirty="0" smtClean="0">
                <a:sym typeface="+mn-ea"/>
              </a:rPr>
            </a:br>
            <a:r>
              <a:rPr lang="en-US" altLang="ru-RU" sz="3600" dirty="0" smtClean="0">
                <a:sym typeface="+mn-ea"/>
              </a:rPr>
              <a:t>где над методами </a:t>
            </a:r>
            <a:r>
              <a:rPr lang="en-US" altLang="ru-RU" sz="3600" dirty="0" err="1" smtClean="0">
                <a:sym typeface="+mn-ea"/>
              </a:rPr>
              <a:t>есть</a:t>
            </a:r>
            <a:r>
              <a:rPr lang="ru-RU" sz="3600" dirty="0" smtClean="0">
                <a:sym typeface="+mn-ea"/>
              </a:rPr>
              <a:t> </a:t>
            </a:r>
            <a:r>
              <a:rPr lang="en-US" sz="3600" dirty="0">
                <a:solidFill>
                  <a:srgbClr val="808000"/>
                </a:solidFill>
              </a:rPr>
              <a:t>@</a:t>
            </a:r>
            <a:r>
              <a:rPr lang="en-US" sz="3600" dirty="0" smtClean="0">
                <a:solidFill>
                  <a:srgbClr val="808000"/>
                </a:solidFill>
              </a:rPr>
              <a:t>Test </a:t>
            </a:r>
            <a:r>
              <a:rPr lang="ru-RU" sz="3600" dirty="0" smtClean="0">
                <a:sym typeface="+mn-ea"/>
              </a:rPr>
              <a:t>и </a:t>
            </a:r>
            <a:r>
              <a:rPr lang="en-US" sz="3600" dirty="0">
                <a:solidFill>
                  <a:srgbClr val="808000"/>
                </a:solidFill>
              </a:rPr>
              <a:t>@</a:t>
            </a:r>
            <a:r>
              <a:rPr lang="en-US" sz="3600" dirty="0" err="1">
                <a:solidFill>
                  <a:srgbClr val="808000"/>
                </a:solidFill>
              </a:rPr>
              <a:t>CaseID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920" cy="1727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private </a:t>
            </a:r>
            <a:r>
              <a:rPr lang="en-US" sz="2000" dirty="0"/>
              <a:t>List&lt;Class&lt;?&gt;&gt; </a:t>
            </a:r>
            <a:r>
              <a:rPr lang="en-US" sz="2000" dirty="0" err="1"/>
              <a:t>getTestClasses</a:t>
            </a:r>
            <a:r>
              <a:rPr lang="en-US" sz="2000" dirty="0"/>
              <a:t>(String </a:t>
            </a:r>
            <a:r>
              <a:rPr lang="en-US" sz="2000" dirty="0" err="1"/>
              <a:t>packageName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ClassGraph</a:t>
            </a:r>
            <a:r>
              <a:rPr lang="en-US" sz="2000" dirty="0"/>
              <a:t> </a:t>
            </a:r>
            <a:r>
              <a:rPr lang="en-US" sz="2000" dirty="0" err="1"/>
              <a:t>classGraph</a:t>
            </a:r>
            <a:r>
              <a:rPr lang="en-US" sz="2000" dirty="0"/>
              <a:t> = 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80"/>
                </a:solidFill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</a:rPr>
              <a:t>                  new </a:t>
            </a:r>
            <a:r>
              <a:rPr lang="en-US" sz="2000" dirty="0" err="1"/>
              <a:t>ClassGraph</a:t>
            </a:r>
            <a:r>
              <a:rPr lang="en-US" sz="2000" dirty="0" smtClean="0"/>
              <a:t>().</a:t>
            </a:r>
            <a:r>
              <a:rPr lang="en-US" sz="2000" dirty="0" err="1"/>
              <a:t>enableAllInfo</a:t>
            </a:r>
            <a:r>
              <a:rPr lang="en-US" sz="2000" dirty="0" smtClean="0"/>
              <a:t>().</a:t>
            </a:r>
            <a:r>
              <a:rPr lang="en-US" sz="2000" dirty="0" err="1"/>
              <a:t>whitelistPackages</a:t>
            </a:r>
            <a:r>
              <a:rPr lang="en-US" sz="2000" dirty="0"/>
              <a:t>(</a:t>
            </a:r>
            <a:r>
              <a:rPr lang="en-US" sz="2000" dirty="0" err="1"/>
              <a:t>packageName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  </a:t>
            </a:r>
            <a:endParaRPr lang="ru-RU" sz="2000" dirty="0"/>
          </a:p>
        </p:txBody>
      </p:sp>
      <p:sp>
        <p:nvSpPr>
          <p:cNvPr id="3" name="Text Box 2"/>
          <p:cNvSpPr txBox="1"/>
          <p:nvPr/>
        </p:nvSpPr>
        <p:spPr>
          <a:xfrm>
            <a:off x="564515" y="3255645"/>
            <a:ext cx="5150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dirty="0">
                <a:sym typeface="+mn-ea"/>
              </a:rPr>
              <a:t>  </a:t>
            </a:r>
            <a:r>
              <a:rPr lang="en-US" sz="2000" b="1" dirty="0">
                <a:solidFill>
                  <a:srgbClr val="000080"/>
                </a:solidFill>
                <a:sym typeface="+mn-ea"/>
              </a:rPr>
              <a:t>try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ym typeface="+mn-ea"/>
              </a:rPr>
              <a:t>ScanResult</a:t>
            </a:r>
            <a:r>
              <a:rPr lang="en-US" sz="2000" dirty="0">
                <a:sym typeface="+mn-ea"/>
              </a:rPr>
              <a:t> </a:t>
            </a:r>
            <a:r>
              <a:rPr lang="en-US" sz="2000" dirty="0" err="1">
                <a:sym typeface="+mn-ea"/>
              </a:rPr>
              <a:t>scanResult</a:t>
            </a:r>
            <a:r>
              <a:rPr lang="en-US" sz="2000" dirty="0">
                <a:sym typeface="+mn-ea"/>
              </a:rPr>
              <a:t> = </a:t>
            </a:r>
            <a:r>
              <a:rPr lang="en-US" sz="2000" dirty="0" err="1">
                <a:sym typeface="+mn-ea"/>
              </a:rPr>
              <a:t>classGraph.scan</a:t>
            </a:r>
            <a:r>
              <a:rPr lang="en-US" sz="2000" dirty="0">
                <a:sym typeface="+mn-ea"/>
              </a:rPr>
              <a:t>()){</a:t>
            </a: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    </a:t>
            </a:r>
            <a:endParaRPr lang="ru-RU" sz="2000" dirty="0"/>
          </a:p>
        </p:txBody>
      </p:sp>
      <p:sp>
        <p:nvSpPr>
          <p:cNvPr id="6" name="Text Box 5"/>
          <p:cNvSpPr txBox="1"/>
          <p:nvPr/>
        </p:nvSpPr>
        <p:spPr>
          <a:xfrm>
            <a:off x="564515" y="3731260"/>
            <a:ext cx="839660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000" b="1" dirty="0">
                <a:solidFill>
                  <a:srgbClr val="000080"/>
                </a:solidFill>
                <a:sym typeface="+mn-ea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sym typeface="+mn-ea"/>
              </a:rPr>
              <a:t>return </a:t>
            </a:r>
            <a:r>
              <a:rPr lang="en-US" sz="2000" dirty="0" err="1">
                <a:sym typeface="+mn-ea"/>
              </a:rPr>
              <a:t>scanResult</a:t>
            </a: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            .</a:t>
            </a:r>
            <a:r>
              <a:rPr lang="en-US" sz="2000" dirty="0" err="1">
                <a:sym typeface="+mn-ea"/>
              </a:rPr>
              <a:t>getAllClasses</a:t>
            </a:r>
            <a:r>
              <a:rPr lang="en-US" sz="2000" dirty="0">
                <a:sym typeface="+mn-ea"/>
              </a:rPr>
              <a:t>()</a:t>
            </a: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            .filter(</a:t>
            </a:r>
            <a:r>
              <a:rPr lang="en-US" sz="2000" dirty="0" err="1">
                <a:sym typeface="+mn-ea"/>
              </a:rPr>
              <a:t>classInfo</a:t>
            </a:r>
            <a:r>
              <a:rPr lang="en-US" sz="2000" dirty="0">
                <a:sym typeface="+mn-ea"/>
              </a:rPr>
              <a:t> -&gt;</a:t>
            </a:r>
            <a:br>
              <a:rPr lang="en-US" sz="2000" dirty="0">
                <a:sym typeface="+mn-ea"/>
              </a:rPr>
            </a:br>
            <a:r>
              <a:rPr lang="en-US" sz="2000" dirty="0" smtClean="0">
                <a:sym typeface="+mn-ea"/>
              </a:rPr>
              <a:t>                           </a:t>
            </a:r>
            <a:r>
              <a:rPr lang="en-US" sz="2000" dirty="0" err="1" smtClean="0">
                <a:sym typeface="+mn-ea"/>
              </a:rPr>
              <a:t>classInfo.hasMethodAnnotation</a:t>
            </a:r>
            <a:r>
              <a:rPr lang="en-US" sz="2000" dirty="0" smtClean="0">
                <a:sym typeface="+mn-ea"/>
              </a:rPr>
              <a:t>(</a:t>
            </a:r>
            <a:r>
              <a:rPr lang="en-US" sz="2000" dirty="0" err="1" smtClean="0">
                <a:solidFill>
                  <a:srgbClr val="808000"/>
                </a:solidFill>
                <a:sym typeface="+mn-ea"/>
              </a:rPr>
              <a:t>Test</a:t>
            </a:r>
            <a:r>
              <a:rPr lang="en-US" sz="2000" dirty="0" err="1" smtClean="0">
                <a:sym typeface="+mn-ea"/>
              </a:rPr>
              <a:t>.</a:t>
            </a:r>
            <a:r>
              <a:rPr lang="en-US" sz="2000" b="1" dirty="0" err="1" smtClean="0">
                <a:solidFill>
                  <a:srgbClr val="000080"/>
                </a:solidFill>
                <a:sym typeface="+mn-ea"/>
              </a:rPr>
              <a:t>class</a:t>
            </a:r>
            <a:r>
              <a:rPr lang="en-US" sz="2000" dirty="0" err="1" smtClean="0">
                <a:sym typeface="+mn-ea"/>
              </a:rPr>
              <a:t>.getName</a:t>
            </a:r>
            <a:r>
              <a:rPr lang="en-US" sz="2000" dirty="0">
                <a:sym typeface="+mn-ea"/>
              </a:rPr>
              <a:t>())</a:t>
            </a:r>
            <a:br>
              <a:rPr lang="en-US" sz="2000" dirty="0">
                <a:sym typeface="+mn-ea"/>
              </a:rPr>
            </a:br>
            <a:r>
              <a:rPr lang="en-US" sz="2000" dirty="0" smtClean="0">
                <a:sym typeface="+mn-ea"/>
              </a:rPr>
              <a:t>                           &amp;&amp;  </a:t>
            </a:r>
            <a:r>
              <a:rPr lang="en-US" sz="2000" dirty="0" err="1">
                <a:sym typeface="+mn-ea"/>
              </a:rPr>
              <a:t>classInfo.hasMethodAnnotation</a:t>
            </a:r>
            <a:r>
              <a:rPr lang="en-US" sz="2000" dirty="0">
                <a:sym typeface="+mn-ea"/>
              </a:rPr>
              <a:t>(</a:t>
            </a:r>
            <a:r>
              <a:rPr lang="en-US" sz="2000" dirty="0" err="1">
                <a:solidFill>
                  <a:srgbClr val="808000"/>
                </a:solidFill>
                <a:sym typeface="+mn-ea"/>
              </a:rPr>
              <a:t>CaseID</a:t>
            </a:r>
            <a:r>
              <a:rPr lang="en-US" sz="2000" dirty="0" err="1">
                <a:sym typeface="+mn-ea"/>
              </a:rPr>
              <a:t>.</a:t>
            </a:r>
            <a:r>
              <a:rPr lang="en-US" sz="2000" b="1" dirty="0" err="1">
                <a:solidFill>
                  <a:srgbClr val="000080"/>
                </a:solidFill>
                <a:sym typeface="+mn-ea"/>
              </a:rPr>
              <a:t>class</a:t>
            </a:r>
            <a:r>
              <a:rPr lang="en-US" sz="2000" dirty="0" err="1">
                <a:sym typeface="+mn-ea"/>
              </a:rPr>
              <a:t>.getName</a:t>
            </a:r>
            <a:r>
              <a:rPr lang="en-US" sz="2000" dirty="0">
                <a:sym typeface="+mn-ea"/>
              </a:rPr>
              <a:t>()))</a:t>
            </a: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            .</a:t>
            </a:r>
            <a:r>
              <a:rPr lang="en-US" sz="2000" dirty="0" err="1">
                <a:sym typeface="+mn-ea"/>
              </a:rPr>
              <a:t>loadClasses</a:t>
            </a:r>
            <a:r>
              <a:rPr lang="en-US" sz="2000" dirty="0">
                <a:sym typeface="+mn-ea"/>
              </a:rPr>
              <a:t>();</a:t>
            </a:r>
            <a:br>
              <a:rPr lang="en-US" sz="2000" dirty="0">
                <a:sym typeface="+mn-ea"/>
              </a:rPr>
            </a:br>
            <a:r>
              <a:rPr lang="en-US" sz="2000" dirty="0">
                <a:sym typeface="+mn-ea"/>
              </a:rPr>
              <a:t>    </a:t>
            </a:r>
            <a:r>
              <a:rPr lang="en-US" sz="2000" dirty="0" smtClean="0">
                <a:sym typeface="+mn-ea"/>
              </a:rPr>
              <a:t>}</a:t>
            </a:r>
            <a:endParaRPr lang="en-US" sz="2000" dirty="0" smtClean="0">
              <a:sym typeface="+mn-ea"/>
            </a:endParaRPr>
          </a:p>
          <a:p>
            <a:pPr algn="l"/>
            <a:r>
              <a:rPr lang="en-US" sz="2000" dirty="0" smtClean="0">
                <a:sym typeface="+mn-ea"/>
              </a:rPr>
              <a:t>}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sym typeface="+mn-ea"/>
              </a:rPr>
              <a:t>Запуск теста с указанным </a:t>
            </a:r>
            <a:r>
              <a:rPr lang="en-US" dirty="0" err="1" smtClean="0">
                <a:sym typeface="+mn-ea"/>
              </a:rPr>
              <a:t>CaseId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0080"/>
                </a:solidFill>
              </a:rPr>
              <a:t>public class </a:t>
            </a:r>
            <a:r>
              <a:rPr lang="en-US" sz="2800" dirty="0" err="1"/>
              <a:t>JUnitCore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   </a:t>
            </a:r>
            <a:r>
              <a:rPr lang="ru-RU" sz="2800" dirty="0" smtClean="0"/>
              <a:t> </a:t>
            </a:r>
            <a:r>
              <a:rPr lang="en-US" sz="2800" b="1" dirty="0">
                <a:solidFill>
                  <a:srgbClr val="000080"/>
                </a:solidFill>
              </a:rPr>
              <a:t>public </a:t>
            </a:r>
            <a:r>
              <a:rPr lang="en-US" sz="2800" dirty="0"/>
              <a:t>Result run(Class... classes) </a:t>
            </a:r>
            <a:r>
              <a:rPr lang="en-US" sz="2800" dirty="0" smtClean="0"/>
              <a:t>{  …  }</a:t>
            </a:r>
            <a:endParaRPr lang="en-US" altLang="ru-RU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ru-RU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2800" dirty="0" smtClean="0"/>
              <a:t>    </a:t>
            </a:r>
            <a:r>
              <a:rPr lang="en-US" sz="2800" b="1" dirty="0" smtClean="0">
                <a:solidFill>
                  <a:srgbClr val="000080"/>
                </a:solidFill>
              </a:rPr>
              <a:t>public </a:t>
            </a:r>
            <a:r>
              <a:rPr lang="en-US" altLang="ru-RU" sz="2800" dirty="0" smtClean="0"/>
              <a:t>Result </a:t>
            </a:r>
            <a:r>
              <a:rPr lang="en-US" altLang="ru-RU" sz="2800" dirty="0"/>
              <a:t>run(Request request) { </a:t>
            </a:r>
            <a:r>
              <a:rPr lang="en-US" altLang="ru-RU" sz="2800" dirty="0" smtClean="0"/>
              <a:t> ...  </a:t>
            </a:r>
            <a:r>
              <a:rPr lang="en-US" altLang="ru-RU" sz="2800" dirty="0"/>
              <a:t>}</a:t>
            </a:r>
            <a:endParaRPr lang="en-US" altLang="ru-RU" sz="2800" dirty="0"/>
          </a:p>
          <a:p>
            <a:pPr marL="0" indent="0">
              <a:lnSpc>
                <a:spcPct val="150000"/>
              </a:lnSpc>
              <a:buNone/>
            </a:pPr>
            <a:endParaRPr lang="en-US" altLang="ru-RU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ru-RU" sz="2800" dirty="0"/>
              <a:t>}</a:t>
            </a:r>
            <a:endParaRPr lang="en-US" altLang="ru-RU" sz="28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851910" y="2204720"/>
            <a:ext cx="2016125" cy="108013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nip and Round Single Corner Rectangle 6"/>
          <p:cNvSpPr/>
          <p:nvPr/>
        </p:nvSpPr>
        <p:spPr>
          <a:xfrm>
            <a:off x="5868035" y="1556385"/>
            <a:ext cx="2529205" cy="648335"/>
          </a:xfrm>
          <a:prstGeom prst="snip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>
                <a:solidFill>
                  <a:schemeClr val="tx1"/>
                </a:solidFill>
              </a:rPr>
              <a:t>Только запускает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 flipV="1">
            <a:off x="5868035" y="5445125"/>
            <a:ext cx="2529205" cy="1093470"/>
          </a:xfrm>
          <a:prstGeom prst="snip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indent="0" algn="l"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939790" y="5392420"/>
            <a:ext cx="2144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Сортирует</a:t>
            </a:r>
            <a:endParaRPr lang="en-US" altLang="en-US" sz="24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Фильтрует</a:t>
            </a:r>
            <a:endParaRPr lang="en-US" altLang="en-US" sz="24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>
                <a:sym typeface="+mn-ea"/>
              </a:rPr>
              <a:t>Запускает</a:t>
            </a:r>
            <a:endParaRPr lang="en-US" altLang="en-US" sz="2400">
              <a:sym typeface="+mn-ea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23665" y="5156835"/>
            <a:ext cx="1944370" cy="2882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animBg="1"/>
      <p:bldP spid="7" grpId="1" animBg="1"/>
      <p:bldP spid="9" grpId="0"/>
      <p:bldP spid="8" grpId="0" animBg="1"/>
      <p:bldP spid="9" grpId="1"/>
      <p:bldP spid="8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16" name="Picture 15" descr="TestRunner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92075"/>
            <a:ext cx="6872605" cy="663575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Test CaseId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TestCaseFilter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extends </a:t>
            </a:r>
            <a:r>
              <a:rPr lang="en-US" sz="2400" dirty="0"/>
              <a:t>Filter </a:t>
            </a:r>
            <a:r>
              <a:rPr lang="en-US" sz="2400" dirty="0" smtClean="0"/>
              <a:t>{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0080"/>
                </a:solidFill>
              </a:rPr>
              <a:t>    private </a:t>
            </a:r>
            <a:r>
              <a:rPr lang="en-US" sz="2400" dirty="0"/>
              <a:t>List&lt;String&gt; </a:t>
            </a:r>
            <a:r>
              <a:rPr lang="en-US" sz="2400" b="1" dirty="0" err="1">
                <a:solidFill>
                  <a:srgbClr val="660E7A"/>
                </a:solidFill>
              </a:rPr>
              <a:t>testRunCaseIDs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smtClean="0"/>
              <a:t>    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808000"/>
                </a:solidFill>
              </a:rPr>
              <a:t> </a:t>
            </a:r>
            <a:r>
              <a:rPr lang="en-US" sz="2400" dirty="0" smtClean="0">
                <a:solidFill>
                  <a:srgbClr val="808000"/>
                </a:solidFill>
              </a:rPr>
              <a:t>   @</a:t>
            </a:r>
            <a:r>
              <a:rPr lang="en-US" sz="2400" dirty="0">
                <a:solidFill>
                  <a:srgbClr val="808000"/>
                </a:solidFill>
              </a:rPr>
              <a:t>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</a:t>
            </a:r>
            <a:r>
              <a:rPr lang="en-US" sz="2400" b="1" dirty="0" err="1">
                <a:solidFill>
                  <a:srgbClr val="000080"/>
                </a:solidFill>
              </a:rPr>
              <a:t>boolean</a:t>
            </a:r>
            <a:r>
              <a:rPr lang="en-US" sz="2400" b="1" dirty="0">
                <a:solidFill>
                  <a:srgbClr val="000080"/>
                </a:solidFill>
              </a:rPr>
              <a:t> </a:t>
            </a:r>
            <a:r>
              <a:rPr lang="en-US" sz="2400" dirty="0" err="1"/>
              <a:t>shouldRun</a:t>
            </a:r>
            <a:r>
              <a:rPr lang="en-US" sz="2400" dirty="0"/>
              <a:t>(Description description) {</a:t>
            </a:r>
            <a:br>
              <a:rPr lang="en-US" sz="2400" dirty="0"/>
            </a:br>
            <a:r>
              <a:rPr lang="en-US" sz="2400" dirty="0" smtClean="0"/>
              <a:t>                </a:t>
            </a:r>
            <a:r>
              <a:rPr lang="en-US" sz="2400" dirty="0"/>
              <a:t>String </a:t>
            </a:r>
            <a:r>
              <a:rPr lang="en-US" sz="2400" dirty="0" err="1"/>
              <a:t>methodCaseID</a:t>
            </a:r>
            <a:r>
              <a:rPr lang="en-US" sz="2400" dirty="0"/>
              <a:t> = </a:t>
            </a:r>
            <a:r>
              <a:rPr lang="en-US" sz="2400" i="1" dirty="0" err="1" smtClean="0"/>
              <a:t>getMethodCaseID</a:t>
            </a:r>
            <a:r>
              <a:rPr lang="en-US" sz="2400" dirty="0" smtClean="0"/>
              <a:t>(description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        </a:t>
            </a:r>
            <a:r>
              <a:rPr lang="en-US" sz="2400" b="1" dirty="0">
                <a:solidFill>
                  <a:srgbClr val="000080"/>
                </a:solidFill>
              </a:rPr>
              <a:t>return </a:t>
            </a:r>
            <a:r>
              <a:rPr lang="en-US" sz="2400" b="1" dirty="0" err="1">
                <a:solidFill>
                  <a:srgbClr val="660E7A"/>
                </a:solidFill>
              </a:rPr>
              <a:t>testRunCaseIDs</a:t>
            </a:r>
            <a:r>
              <a:rPr lang="en-US" sz="2400" dirty="0" err="1"/>
              <a:t>.contains</a:t>
            </a:r>
            <a:r>
              <a:rPr lang="en-US" sz="2400" dirty="0"/>
              <a:t>(</a:t>
            </a:r>
            <a:r>
              <a:rPr lang="en-US" sz="2400" dirty="0" err="1"/>
              <a:t>methodCaseID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smtClean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</a:t>
            </a:r>
            <a:r>
              <a:rPr lang="en-US" altLang="en-US" dirty="0" err="1" smtClean="0"/>
              <a:t>U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 err="1" smtClean="0"/>
              <a:t>RunListener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ru-RU" sz="2400" dirty="0"/>
              <a:t>Сбор информации о запуске Test Run'а</a:t>
            </a:r>
            <a:endParaRPr lang="en-US" altLang="ru-RU" sz="2400" dirty="0"/>
          </a:p>
          <a:p>
            <a:pPr>
              <a:lnSpc>
                <a:spcPct val="200000"/>
              </a:lnSpc>
            </a:pPr>
            <a:r>
              <a:rPr lang="en-US" altLang="ru-RU" sz="2400" dirty="0"/>
              <a:t>Общее время выполнения</a:t>
            </a:r>
            <a:endParaRPr lang="en-US" altLang="ru-RU" sz="2400" dirty="0"/>
          </a:p>
          <a:p>
            <a:pPr>
              <a:lnSpc>
                <a:spcPct val="200000"/>
              </a:lnSpc>
            </a:pPr>
            <a:r>
              <a:rPr lang="en-US" altLang="ru-RU" sz="2400" dirty="0"/>
              <a:t>Список CaseId для которых не были запущенны автотесты </a:t>
            </a:r>
            <a:endParaRPr lang="en-US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</a:t>
            </a:r>
            <a:r>
              <a:rPr lang="en-US" altLang="en-US" dirty="0" err="1" smtClean="0"/>
              <a:t>U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 err="1" smtClean="0"/>
              <a:t>RunListener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TestRunnerListener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extends </a:t>
            </a:r>
            <a:r>
              <a:rPr lang="en-US" sz="2400" dirty="0" err="1"/>
              <a:t>RunListener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 err="1"/>
              <a:t>LocalTime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startTime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/>
              <a:t>List&lt;String&gt; </a:t>
            </a:r>
            <a:r>
              <a:rPr lang="en-US" sz="2400" b="1" dirty="0" err="1">
                <a:solidFill>
                  <a:srgbClr val="660E7A"/>
                </a:solidFill>
              </a:rPr>
              <a:t>caseIDs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>
                <a:solidFill>
                  <a:srgbClr val="808000"/>
                </a:solidFill>
              </a:rPr>
              <a:t>@Override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 err="1"/>
              <a:t>testRunStarted</a:t>
            </a:r>
            <a:r>
              <a:rPr lang="en-US" sz="2400" dirty="0"/>
              <a:t>(Description description) </a:t>
            </a:r>
            <a:r>
              <a:rPr lang="en-US" sz="2400" dirty="0" smtClean="0"/>
              <a:t>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>
                <a:solidFill>
                  <a:srgbClr val="660E7A"/>
                </a:solidFill>
              </a:rPr>
              <a:t>startTime</a:t>
            </a:r>
            <a:r>
              <a:rPr lang="en-US" sz="2400" b="1" dirty="0">
                <a:solidFill>
                  <a:srgbClr val="660E7A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LocalTime.</a:t>
            </a:r>
            <a:r>
              <a:rPr lang="en-US" sz="2400" i="1" dirty="0" err="1"/>
              <a:t>now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 err="1"/>
              <a:t>testFinished</a:t>
            </a:r>
            <a:r>
              <a:rPr lang="en-US" sz="2400" dirty="0"/>
              <a:t>(Description </a:t>
            </a:r>
            <a:r>
              <a:rPr lang="en-US" sz="2400" dirty="0" smtClean="0"/>
              <a:t>description) {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 err="1" smtClean="0">
                <a:solidFill>
                  <a:srgbClr val="660E7A"/>
                </a:solidFill>
              </a:rPr>
              <a:t>caseIDs</a:t>
            </a:r>
            <a:r>
              <a:rPr lang="en-US" sz="2400" dirty="0" err="1" smtClean="0"/>
              <a:t>.remove</a:t>
            </a:r>
            <a:r>
              <a:rPr lang="en-US" sz="2400" dirty="0" smtClean="0"/>
              <a:t>(</a:t>
            </a:r>
            <a:r>
              <a:rPr lang="en-US" sz="2400" i="1" dirty="0" err="1"/>
              <a:t>getMethodCaseID</a:t>
            </a:r>
            <a:r>
              <a:rPr lang="en-US" sz="2400" dirty="0"/>
              <a:t>(description)</a:t>
            </a:r>
            <a:r>
              <a:rPr lang="en-US" sz="2400" dirty="0" smtClean="0"/>
              <a:t>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smtClean="0"/>
              <a:t>}</a:t>
            </a:r>
            <a:endParaRPr lang="en-US" alt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</a:t>
            </a:r>
            <a:r>
              <a:rPr lang="en-US" altLang="en-US" dirty="0" err="1" smtClean="0"/>
              <a:t>U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 err="1" smtClean="0"/>
              <a:t>RunListener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229600" cy="543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TestRunnerListener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extends </a:t>
            </a:r>
            <a:r>
              <a:rPr lang="en-US" sz="2400" dirty="0" err="1"/>
              <a:t>RunListener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 err="1"/>
              <a:t>LocalTime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660E7A"/>
                </a:solidFill>
              </a:rPr>
              <a:t>startTime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b="1" dirty="0">
                <a:solidFill>
                  <a:srgbClr val="000080"/>
                </a:solidFill>
              </a:rPr>
              <a:t>private </a:t>
            </a:r>
            <a:r>
              <a:rPr lang="en-US" sz="2400" dirty="0"/>
              <a:t>List&lt;String&gt; </a:t>
            </a:r>
            <a:r>
              <a:rPr lang="en-US" sz="2400" b="1" dirty="0" err="1">
                <a:solidFill>
                  <a:srgbClr val="660E7A"/>
                </a:solidFill>
              </a:rPr>
              <a:t>caseIDs</a:t>
            </a:r>
            <a:r>
              <a:rPr lang="en-US" sz="2400" dirty="0"/>
              <a:t>;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808000"/>
                </a:solidFill>
              </a:rPr>
              <a:t>@Override</a:t>
            </a:r>
            <a:br>
              <a:rPr lang="en-US" sz="2400" dirty="0">
                <a:solidFill>
                  <a:srgbClr val="808000"/>
                </a:solidFill>
              </a:rPr>
            </a:br>
            <a:r>
              <a:rPr lang="en-US" sz="2400" dirty="0">
                <a:solidFill>
                  <a:srgbClr val="808000"/>
                </a:solidFill>
              </a:rPr>
              <a:t>    </a:t>
            </a:r>
            <a:r>
              <a:rPr lang="en-US" sz="2400" b="1" dirty="0">
                <a:solidFill>
                  <a:srgbClr val="000080"/>
                </a:solidFill>
              </a:rPr>
              <a:t>public void </a:t>
            </a:r>
            <a:r>
              <a:rPr lang="en-US" sz="2400" dirty="0" err="1"/>
              <a:t>testRunFinished</a:t>
            </a:r>
            <a:r>
              <a:rPr lang="en-US" sz="2400" dirty="0"/>
              <a:t>(Result result) </a:t>
            </a:r>
            <a:r>
              <a:rPr lang="en-US" sz="2400" dirty="0" smtClean="0"/>
              <a:t>{</a:t>
            </a:r>
            <a:br>
              <a:rPr lang="en-US" sz="2400" dirty="0"/>
            </a:br>
            <a:r>
              <a:rPr lang="en-US" sz="2400" dirty="0"/>
              <a:t>        summary(result);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err="1"/>
              <a:t>logMismatchCaseID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ru-RU" sz="2400" dirty="0"/>
              <a:t>}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</a:t>
            </a:r>
            <a:r>
              <a:rPr lang="en-US" altLang="en-US" dirty="0" err="1" smtClean="0"/>
              <a:t>U</a:t>
            </a:r>
            <a:r>
              <a:rPr lang="en-US" dirty="0" err="1" smtClean="0"/>
              <a:t>nit</a:t>
            </a:r>
            <a:r>
              <a:rPr lang="en-US" dirty="0" smtClean="0"/>
              <a:t> </a:t>
            </a:r>
            <a:r>
              <a:rPr lang="en-US" dirty="0" err="1" smtClean="0"/>
              <a:t>RunListener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290955"/>
            <a:ext cx="8435280" cy="543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</a:rPr>
              <a:t>public class </a:t>
            </a:r>
            <a:r>
              <a:rPr lang="en-US" sz="2400" dirty="0" err="1"/>
              <a:t>TestRunnerListener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80"/>
                </a:solidFill>
              </a:rPr>
              <a:t>extends </a:t>
            </a:r>
            <a:r>
              <a:rPr lang="en-US" sz="2400" dirty="0" err="1"/>
              <a:t>RunListener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</a:rPr>
              <a:t>private </a:t>
            </a:r>
            <a:r>
              <a:rPr lang="en-US" sz="2400" b="1" dirty="0">
                <a:solidFill>
                  <a:srgbClr val="000080"/>
                </a:solidFill>
              </a:rPr>
              <a:t>void </a:t>
            </a:r>
            <a:r>
              <a:rPr lang="en-US" sz="2400" dirty="0"/>
              <a:t>summary(Result result)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b="1" i="1" dirty="0">
                <a:solidFill>
                  <a:srgbClr val="660E7A"/>
                </a:solidFill>
              </a:rPr>
              <a:t>logger</a:t>
            </a:r>
            <a:r>
              <a:rPr lang="en-US" sz="2400" dirty="0" smtClean="0"/>
              <a:t>.info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"Summary :"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b="1" i="1" dirty="0">
                <a:solidFill>
                  <a:srgbClr val="660E7A"/>
                </a:solidFill>
              </a:rPr>
              <a:t>logger</a:t>
            </a:r>
            <a:r>
              <a:rPr lang="en-US" sz="2400" dirty="0" smtClean="0"/>
              <a:t>.info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"Test Run is complete."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  </a:t>
            </a:r>
            <a:r>
              <a:rPr lang="en-US" sz="2400" b="1" i="1" dirty="0">
                <a:solidFill>
                  <a:srgbClr val="660E7A"/>
                </a:solidFill>
              </a:rPr>
              <a:t>logger</a:t>
            </a:r>
            <a:r>
              <a:rPr lang="en-US" sz="2400" dirty="0" smtClean="0"/>
              <a:t>.info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"Test count : {}"</a:t>
            </a:r>
            <a:r>
              <a:rPr lang="en-US" sz="2400" dirty="0"/>
              <a:t>, </a:t>
            </a:r>
            <a:r>
              <a:rPr lang="en-US" sz="2400" dirty="0" err="1"/>
              <a:t>result.getRunCount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  </a:t>
            </a:r>
            <a:r>
              <a:rPr lang="en-US" sz="2400" b="1" i="1" dirty="0">
                <a:solidFill>
                  <a:srgbClr val="660E7A"/>
                </a:solidFill>
              </a:rPr>
              <a:t>logger</a:t>
            </a:r>
            <a:r>
              <a:rPr lang="en-US" sz="2400" dirty="0" smtClean="0"/>
              <a:t>.info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"Test Run duration : {}"</a:t>
            </a:r>
            <a:r>
              <a:rPr lang="en-US" sz="2400" dirty="0"/>
              <a:t>, </a:t>
            </a:r>
            <a:r>
              <a:rPr lang="en-US" sz="2400" dirty="0" err="1"/>
              <a:t>getTestRunDuration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</a:rPr>
              <a:t>private </a:t>
            </a:r>
            <a:r>
              <a:rPr lang="en-US" sz="2400" b="1" dirty="0">
                <a:solidFill>
                  <a:srgbClr val="000080"/>
                </a:solidFill>
              </a:rPr>
              <a:t>void </a:t>
            </a:r>
            <a:r>
              <a:rPr lang="en-US" sz="2400" dirty="0" err="1"/>
              <a:t>logMismatchCaseID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</a:rPr>
              <a:t>if </a:t>
            </a:r>
            <a:r>
              <a:rPr lang="en-US" sz="2400" dirty="0"/>
              <a:t>(!</a:t>
            </a:r>
            <a:r>
              <a:rPr lang="en-US" sz="2400" b="1" dirty="0" err="1">
                <a:solidFill>
                  <a:srgbClr val="660E7A"/>
                </a:solidFill>
              </a:rPr>
              <a:t>caseIDs</a:t>
            </a:r>
            <a:r>
              <a:rPr lang="en-US" sz="2400" dirty="0" err="1"/>
              <a:t>.isEmpty</a:t>
            </a:r>
            <a:r>
              <a:rPr lang="en-US" sz="2400" dirty="0"/>
              <a:t>()) {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 smtClean="0"/>
              <a:t>     </a:t>
            </a:r>
            <a:r>
              <a:rPr lang="en-US" sz="2400" b="1" i="1" dirty="0" err="1">
                <a:solidFill>
                  <a:srgbClr val="660E7A"/>
                </a:solidFill>
              </a:rPr>
              <a:t>logger</a:t>
            </a:r>
            <a:r>
              <a:rPr lang="en-US" sz="2400" dirty="0" err="1" smtClean="0"/>
              <a:t>.warn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8000"/>
                </a:solidFill>
              </a:rPr>
              <a:t>"</a:t>
            </a:r>
            <a:r>
              <a:rPr lang="en-US" sz="2400" b="1" dirty="0" err="1">
                <a:solidFill>
                  <a:srgbClr val="008000"/>
                </a:solidFill>
              </a:rPr>
              <a:t>CaseID</a:t>
            </a:r>
            <a:r>
              <a:rPr lang="en-US" sz="2400" b="1" dirty="0">
                <a:solidFill>
                  <a:srgbClr val="008000"/>
                </a:solidFill>
              </a:rPr>
              <a:t> which doesn't run :"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 smtClean="0"/>
              <a:t>    </a:t>
            </a:r>
            <a:r>
              <a:rPr lang="en-US" sz="2400" b="1" i="1" dirty="0" err="1">
                <a:solidFill>
                  <a:srgbClr val="660E7A"/>
                </a:solidFill>
              </a:rPr>
              <a:t>logger</a:t>
            </a:r>
            <a:r>
              <a:rPr lang="en-US" sz="2400" dirty="0" err="1" smtClean="0"/>
              <a:t>.warn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660E7A"/>
                </a:solidFill>
              </a:rPr>
              <a:t>caseIDs</a:t>
            </a:r>
            <a:r>
              <a:rPr lang="en-US" sz="2400" dirty="0" err="1" smtClean="0"/>
              <a:t>.toString</a:t>
            </a:r>
            <a:r>
              <a:rPr lang="en-US" sz="2400" dirty="0"/>
              <a:t>());</a:t>
            </a: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dirty="0" smtClean="0"/>
              <a:t>    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 smtClean="0"/>
              <a:t>   }</a:t>
            </a:r>
            <a:br>
              <a:rPr lang="en-US" sz="2400" dirty="0" smtClean="0"/>
            </a:br>
            <a:r>
              <a:rPr lang="en-US" altLang="ru-RU" sz="2400" dirty="0" smtClean="0"/>
              <a:t>}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  <p:pic>
        <p:nvPicPr>
          <p:cNvPr id="5" name="Picture 2" descr="C:\Users\onodee\Documents\Учебные статьи\autotest-story\presentation\resources\pictures\showtim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62" y="1714604"/>
            <a:ext cx="431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690" y="2140585"/>
            <a:ext cx="8229600" cy="257683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altLang="ru-RU" dirty="0" smtClean="0"/>
              <a:t>    </a:t>
            </a:r>
            <a:r>
              <a:rPr lang="ru-RU" dirty="0" smtClean="0"/>
              <a:t>Глава </a:t>
            </a:r>
            <a:r>
              <a:rPr lang="en-US" dirty="0" smtClean="0"/>
              <a:t>8</a:t>
            </a:r>
            <a:r>
              <a:rPr lang="ru-RU" dirty="0" smtClean="0"/>
              <a:t>. </a:t>
            </a:r>
            <a:br>
              <a:rPr lang="ru-RU" dirty="0" smtClean="0"/>
            </a:br>
            <a:br>
              <a:rPr lang="ru-RU" dirty="0" smtClean="0"/>
            </a:br>
            <a:r>
              <a:rPr lang="ru-RU" dirty="0"/>
              <a:t>Многопоточное </a:t>
            </a:r>
            <a:br>
              <a:rPr lang="en-US" dirty="0" smtClean="0"/>
            </a:br>
            <a:r>
              <a:rPr lang="ru-RU" dirty="0" smtClean="0"/>
              <a:t>выполнение </a:t>
            </a:r>
            <a:r>
              <a:rPr lang="ru-RU" dirty="0" err="1" smtClean="0"/>
              <a:t>автотесто</a:t>
            </a:r>
            <a:r>
              <a:rPr lang="ru-RU" dirty="0" err="1"/>
              <a:t>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40F64-A4A4-4660-B6FD-F3F45147620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25171</Words>
  <Application>WPS Presentation</Application>
  <PresentationFormat>Экран (4:3)</PresentationFormat>
  <Paragraphs>1215</Paragraphs>
  <Slides>144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55" baseType="lpstr">
      <vt:lpstr>Arial</vt:lpstr>
      <vt:lpstr>SimSun</vt:lpstr>
      <vt:lpstr>Wingdings</vt:lpstr>
      <vt:lpstr>Calibri</vt:lpstr>
      <vt:lpstr>微软雅黑</vt:lpstr>
      <vt:lpstr>Monospace</vt:lpstr>
      <vt:lpstr/>
      <vt:lpstr>Arial Unicode MS</vt:lpstr>
      <vt:lpstr>Noto Sans CJK JP</vt:lpstr>
      <vt:lpstr>DejaVu Sans</vt:lpstr>
      <vt:lpstr>Тема Office</vt:lpstr>
      <vt:lpstr>История одного автотеста</vt:lpstr>
      <vt:lpstr>Компетенции</vt:lpstr>
      <vt:lpstr>Содержание</vt:lpstr>
      <vt:lpstr>Глава 1.   Начало Истории</vt:lpstr>
      <vt:lpstr>Процессы, которые могут быть автоматизированными:</vt:lpstr>
      <vt:lpstr>Наиболее подходящие сценарии,  где можно применить автоматизацию:</vt:lpstr>
      <vt:lpstr>Тестирование веб-приложения</vt:lpstr>
      <vt:lpstr>Инструментарий</vt:lpstr>
      <vt:lpstr>Инструментарий</vt:lpstr>
      <vt:lpstr>Selenium architecture</vt:lpstr>
      <vt:lpstr>Selenium webdriver workflow</vt:lpstr>
      <vt:lpstr>JUnit test workflow</vt:lpstr>
      <vt:lpstr>Selenium</vt:lpstr>
      <vt:lpstr>Selenium + JUnit  пример кода</vt:lpstr>
      <vt:lpstr>PowerPoint 演示文稿</vt:lpstr>
      <vt:lpstr>JUnit  ExternalResource </vt:lpstr>
      <vt:lpstr>Webdriver Rule</vt:lpstr>
      <vt:lpstr>Selenium + JUnit  пример кода</vt:lpstr>
      <vt:lpstr>PowerPoint 演示文稿</vt:lpstr>
      <vt:lpstr>Глава 2.   Автоматизация тест кейса</vt:lpstr>
      <vt:lpstr>Тест кейс</vt:lpstr>
      <vt:lpstr>Page Object pattern</vt:lpstr>
      <vt:lpstr>Page Object pattern</vt:lpstr>
      <vt:lpstr>Page Object pattern</vt:lpstr>
      <vt:lpstr>Page Object pattern</vt:lpstr>
      <vt:lpstr>Page Object pattern</vt:lpstr>
      <vt:lpstr>Page Object pattern</vt:lpstr>
      <vt:lpstr>Page Object pattern</vt:lpstr>
      <vt:lpstr>Page Object pattern</vt:lpstr>
      <vt:lpstr>Поиск веб-элемента на странице</vt:lpstr>
      <vt:lpstr>Поиск веб-элемента на странице</vt:lpstr>
      <vt:lpstr>Пользовательские шаги</vt:lpstr>
      <vt:lpstr>Пользовательские шаги</vt:lpstr>
      <vt:lpstr>PowerPoint 演示文稿</vt:lpstr>
      <vt:lpstr>Глава 3.   Поставщик тестовых данных</vt:lpstr>
      <vt:lpstr>Тестовые данные</vt:lpstr>
      <vt:lpstr>Запускать тест  с набором тестовых данных</vt:lpstr>
      <vt:lpstr>Junit parameters</vt:lpstr>
      <vt:lpstr>Недостатки Junit parameters</vt:lpstr>
      <vt:lpstr>TNG JUnit Data Provider</vt:lpstr>
      <vt:lpstr>TNG JUnit Data Provider</vt:lpstr>
      <vt:lpstr>TNG JUnit Data Provider</vt:lpstr>
      <vt:lpstr>Какие есть недостатки?</vt:lpstr>
      <vt:lpstr>TNG JUnit Data Provider</vt:lpstr>
      <vt:lpstr>Хранение данных в файле</vt:lpstr>
      <vt:lpstr>Как сопоставить тестовые данные для конкретного автотеста?</vt:lpstr>
      <vt:lpstr>CaseId</vt:lpstr>
      <vt:lpstr>CaseId</vt:lpstr>
      <vt:lpstr>Модель тестовых данных</vt:lpstr>
      <vt:lpstr>Модель тестовых данных</vt:lpstr>
      <vt:lpstr>PowerPoint 演示文稿</vt:lpstr>
      <vt:lpstr>    Глава 4.  Фотофиниш</vt:lpstr>
      <vt:lpstr>Почему падают автотесты?</vt:lpstr>
      <vt:lpstr>Как поставить диагноз?</vt:lpstr>
      <vt:lpstr>Эх… не воспроизводится…</vt:lpstr>
      <vt:lpstr>Как поставить диагноз?</vt:lpstr>
      <vt:lpstr>Как сделать фото</vt:lpstr>
      <vt:lpstr>Как сделать фото</vt:lpstr>
      <vt:lpstr>Как сделать фото</vt:lpstr>
      <vt:lpstr>WebScreenshotRule  зависит от  WebDriver (WebDriverRule)</vt:lpstr>
      <vt:lpstr>Rule chain</vt:lpstr>
      <vt:lpstr>Rule chain</vt:lpstr>
      <vt:lpstr>PowerPoint 演示文稿</vt:lpstr>
      <vt:lpstr>     Глава 5.   Работа с БД</vt:lpstr>
      <vt:lpstr>Подготовка БД к тестированию</vt:lpstr>
      <vt:lpstr>Workflow</vt:lpstr>
      <vt:lpstr>TestRule  vs  MethodRule</vt:lpstr>
      <vt:lpstr>TestRule vs MethodRule</vt:lpstr>
      <vt:lpstr>TestRule vs MethodRule</vt:lpstr>
      <vt:lpstr>Database Rule</vt:lpstr>
      <vt:lpstr>Database Rule</vt:lpstr>
      <vt:lpstr>Структура данных для SQL запросов</vt:lpstr>
      <vt:lpstr>Структура данных для SQL запросов</vt:lpstr>
      <vt:lpstr>Модель данных</vt:lpstr>
      <vt:lpstr>JOOQ</vt:lpstr>
      <vt:lpstr>PowerPoint 演示文稿</vt:lpstr>
      <vt:lpstr>     Глава 6.   Логирование</vt:lpstr>
      <vt:lpstr>Логирование автотестов</vt:lpstr>
      <vt:lpstr>Logger Rule</vt:lpstr>
      <vt:lpstr>Logger Rule</vt:lpstr>
      <vt:lpstr>Logger Rule</vt:lpstr>
      <vt:lpstr>Log token</vt:lpstr>
      <vt:lpstr>Пример вывода лога</vt:lpstr>
      <vt:lpstr>PowerPoint 演示文稿</vt:lpstr>
      <vt:lpstr>Глава 7.   Запуск автотеста по требованию</vt:lpstr>
      <vt:lpstr>Запуск автотеста по требованию</vt:lpstr>
      <vt:lpstr>Workflow</vt:lpstr>
      <vt:lpstr>Указание CaseId  как аргумента командной строки</vt:lpstr>
      <vt:lpstr>Поиск всех классов,  где над методами есть @Test и @CaseID</vt:lpstr>
      <vt:lpstr>Поиск всех классов,  где над методами есть @Test и @CaseID</vt:lpstr>
      <vt:lpstr>Запуск теста с указанным CaseId</vt:lpstr>
      <vt:lpstr>PowerPoint 演示文稿</vt:lpstr>
      <vt:lpstr>Test CaseId Filter</vt:lpstr>
      <vt:lpstr>JUnit RunListener</vt:lpstr>
      <vt:lpstr>JUnit RunListener</vt:lpstr>
      <vt:lpstr>JUnit RunListener</vt:lpstr>
      <vt:lpstr>JUnit RunListener</vt:lpstr>
      <vt:lpstr>PowerPoint 演示文稿</vt:lpstr>
      <vt:lpstr>    Глава 8.   Многопоточное  выполнение автотестов</vt:lpstr>
      <vt:lpstr>Знакомые ситуации в карикатуре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Важно  получить обратную связь максимально быстро</vt:lpstr>
      <vt:lpstr>JUnit Computer</vt:lpstr>
      <vt:lpstr>Parallel computer</vt:lpstr>
      <vt:lpstr>Run scheduler</vt:lpstr>
      <vt:lpstr>Run scheduler</vt:lpstr>
      <vt:lpstr>Run scheduler</vt:lpstr>
      <vt:lpstr>Parallel computer</vt:lpstr>
      <vt:lpstr>PowerPoint 演示文稿</vt:lpstr>
      <vt:lpstr>   Глава 9.   Ускорение выполнения  веб автотестов</vt:lpstr>
      <vt:lpstr>Selenium webdriver workflow</vt:lpstr>
      <vt:lpstr>Selenium webdriver workflow</vt:lpstr>
      <vt:lpstr>Web Driver Factory</vt:lpstr>
      <vt:lpstr>Web Driver Factory</vt:lpstr>
      <vt:lpstr>PowerPoint 演示文稿</vt:lpstr>
      <vt:lpstr>PowerPoint 演示文稿</vt:lpstr>
      <vt:lpstr>   Глава 10.   Интеграция с системой управлением тестирования</vt:lpstr>
      <vt:lpstr>Результат автотеста в консоле</vt:lpstr>
      <vt:lpstr>Результат автотеста в TestRail</vt:lpstr>
      <vt:lpstr>Схема запуска автотестов</vt:lpstr>
      <vt:lpstr>CaseProvider</vt:lpstr>
      <vt:lpstr>CaseProvider</vt:lpstr>
      <vt:lpstr>TestRailCaseProvider</vt:lpstr>
      <vt:lpstr>TestRailCaseProvider</vt:lpstr>
      <vt:lpstr>PowerPoint 演示文稿</vt:lpstr>
      <vt:lpstr>Result collector</vt:lpstr>
      <vt:lpstr>Result collector</vt:lpstr>
      <vt:lpstr>Result collector</vt:lpstr>
      <vt:lpstr>PowerPoint 演示文稿</vt:lpstr>
      <vt:lpstr>    Экстра.   Aвтотест API</vt:lpstr>
      <vt:lpstr>Тест кейс</vt:lpstr>
      <vt:lpstr>PowerPoint 演示文稿</vt:lpstr>
      <vt:lpstr>Register autotest</vt:lpstr>
      <vt:lpstr>PowerPoint 演示文稿</vt:lpstr>
      <vt:lpstr>Спасибо за внимание!</vt:lpstr>
      <vt:lpstr>Готов ответить на вопросы!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onodee</dc:creator>
  <cp:lastModifiedBy>darrmirr</cp:lastModifiedBy>
  <cp:revision>261</cp:revision>
  <dcterms:created xsi:type="dcterms:W3CDTF">2019-05-24T06:13:30Z</dcterms:created>
  <dcterms:modified xsi:type="dcterms:W3CDTF">2019-05-24T06:13:30Z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