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1"/>
  </p:notesMasterIdLst>
  <p:sldIdLst>
    <p:sldId id="256" r:id="rId2"/>
    <p:sldId id="258" r:id="rId3"/>
    <p:sldId id="376" r:id="rId4"/>
    <p:sldId id="285" r:id="rId5"/>
    <p:sldId id="259" r:id="rId6"/>
    <p:sldId id="260" r:id="rId7"/>
    <p:sldId id="262" r:id="rId8"/>
    <p:sldId id="263" r:id="rId9"/>
    <p:sldId id="264" r:id="rId10"/>
    <p:sldId id="265" r:id="rId11"/>
    <p:sldId id="284" r:id="rId12"/>
    <p:sldId id="266" r:id="rId13"/>
    <p:sldId id="268" r:id="rId14"/>
    <p:sldId id="267" r:id="rId15"/>
    <p:sldId id="269" r:id="rId16"/>
    <p:sldId id="270" r:id="rId17"/>
    <p:sldId id="271" r:id="rId18"/>
    <p:sldId id="274" r:id="rId19"/>
    <p:sldId id="275" r:id="rId20"/>
    <p:sldId id="282" r:id="rId21"/>
    <p:sldId id="277" r:id="rId22"/>
    <p:sldId id="283" r:id="rId23"/>
    <p:sldId id="278" r:id="rId24"/>
    <p:sldId id="281" r:id="rId25"/>
    <p:sldId id="279" r:id="rId26"/>
    <p:sldId id="286" r:id="rId27"/>
    <p:sldId id="287" r:id="rId28"/>
    <p:sldId id="289" r:id="rId29"/>
    <p:sldId id="290" r:id="rId30"/>
    <p:sldId id="288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29" r:id="rId40"/>
    <p:sldId id="303" r:id="rId41"/>
    <p:sldId id="304" r:id="rId42"/>
    <p:sldId id="305" r:id="rId43"/>
    <p:sldId id="306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7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30" r:id="rId67"/>
    <p:sldId id="331" r:id="rId68"/>
    <p:sldId id="332" r:id="rId69"/>
    <p:sldId id="378" r:id="rId70"/>
    <p:sldId id="381" r:id="rId71"/>
    <p:sldId id="334" r:id="rId72"/>
    <p:sldId id="333" r:id="rId73"/>
    <p:sldId id="335" r:id="rId74"/>
    <p:sldId id="336" r:id="rId75"/>
    <p:sldId id="337" r:id="rId76"/>
    <p:sldId id="338" r:id="rId77"/>
    <p:sldId id="339" r:id="rId78"/>
    <p:sldId id="379" r:id="rId79"/>
    <p:sldId id="341" r:id="rId80"/>
    <p:sldId id="380" r:id="rId81"/>
    <p:sldId id="340" r:id="rId82"/>
    <p:sldId id="342" r:id="rId83"/>
    <p:sldId id="343" r:id="rId84"/>
    <p:sldId id="344" r:id="rId85"/>
    <p:sldId id="350" r:id="rId86"/>
    <p:sldId id="346" r:id="rId87"/>
    <p:sldId id="347" r:id="rId88"/>
    <p:sldId id="351" r:id="rId89"/>
    <p:sldId id="352" r:id="rId90"/>
    <p:sldId id="353" r:id="rId91"/>
    <p:sldId id="354" r:id="rId92"/>
    <p:sldId id="355" r:id="rId93"/>
    <p:sldId id="356" r:id="rId94"/>
    <p:sldId id="357" r:id="rId95"/>
    <p:sldId id="348" r:id="rId96"/>
    <p:sldId id="349" r:id="rId97"/>
    <p:sldId id="358" r:id="rId98"/>
    <p:sldId id="359" r:id="rId99"/>
    <p:sldId id="360" r:id="rId100"/>
    <p:sldId id="361" r:id="rId101"/>
    <p:sldId id="367" r:id="rId102"/>
    <p:sldId id="369" r:id="rId103"/>
    <p:sldId id="370" r:id="rId104"/>
    <p:sldId id="368" r:id="rId105"/>
    <p:sldId id="371" r:id="rId106"/>
    <p:sldId id="362" r:id="rId107"/>
    <p:sldId id="363" r:id="rId108"/>
    <p:sldId id="365" r:id="rId109"/>
    <p:sldId id="364" r:id="rId110"/>
    <p:sldId id="372" r:id="rId111"/>
    <p:sldId id="373" r:id="rId112"/>
    <p:sldId id="374" r:id="rId113"/>
    <p:sldId id="375" r:id="rId114"/>
    <p:sldId id="387" r:id="rId115"/>
    <p:sldId id="385" r:id="rId116"/>
    <p:sldId id="386" r:id="rId117"/>
    <p:sldId id="384" r:id="rId118"/>
    <p:sldId id="382" r:id="rId119"/>
    <p:sldId id="383" r:id="rId1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CAA93-F51A-4797-A946-58F1E5E28078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FF567-337B-4A1A-B5A1-DFFE7779A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854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7393-6B8B-4B97-98F8-1F6CAA26DA36}" type="datetime1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21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D6B-476B-4AFA-B373-7E5961D019EE}" type="datetime1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40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97E8-0186-482F-9C77-E322ED00D2DF}" type="datetime1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76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F1B2-A11B-4547-81DC-84F88F656FD7}" type="datetime1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37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4043-4C01-4F31-BA20-1FF8A3CE853C}" type="datetime1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63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31CD-FAE7-411B-86E1-3221DD2257CF}" type="datetime1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9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8D3B-EA40-4847-BA3D-20A900BA4057}" type="datetime1">
              <a:rPr lang="ru-RU" smtClean="0"/>
              <a:t>06.12.2018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71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675-72E7-4DC4-A202-AE3C322FA6DB}" type="datetime1">
              <a:rPr lang="ru-RU" smtClean="0"/>
              <a:t>06.12.2018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75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4EDE-32C8-4CB5-9D7D-3B2A15C612C7}" type="datetime1">
              <a:rPr lang="ru-RU" smtClean="0"/>
              <a:t>06.12.2018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41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E105-F0A5-44BE-A3C6-146AD7467FA1}" type="datetime1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80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88B1-7646-4A5C-B3CC-98F2E1CF0851}" type="datetime1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1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1235-163B-49FC-B430-07068F02E6F5}" type="datetime1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52C7D-132C-47D3-B95C-A1C07F96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63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rrMirr/presentation-monad-java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eingprofessional/understanding-functor-and-monad-with-a-bag-of-peanuts-8fa702b3f69e" TargetMode="External"/><Relationship Id="rId2" Type="http://schemas.openxmlformats.org/officeDocument/2006/relationships/hyperlink" Target="https://stepik.org/users/65478486/cours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Monad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886200"/>
            <a:ext cx="6440760" cy="1752600"/>
          </a:xfrm>
        </p:spPr>
        <p:txBody>
          <a:bodyPr/>
          <a:lstStyle/>
          <a:p>
            <a:r>
              <a:rPr lang="en-US" dirty="0" smtClean="0"/>
              <a:t>Functional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7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new 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3143"/>
            <a:ext cx="8435280" cy="5398226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public</a:t>
            </a:r>
            <a:r>
              <a:rPr lang="en-US" sz="2000" b="1" dirty="0" smtClean="0">
                <a:solidFill>
                  <a:srgbClr val="000080"/>
                </a:solidFill>
                <a:effectLst/>
                <a:ea typeface="Times New Roman"/>
                <a:cs typeface="Times New Roman"/>
              </a:rPr>
              <a:t> interface </a:t>
            </a:r>
            <a:r>
              <a:rPr lang="en-US" sz="2000" b="1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Stream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&lt;T&gt; extends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BaseStream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&lt;T, Stream&lt;T&gt;&gt;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 {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&lt;R&gt;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Stream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&lt;R&gt; </a:t>
            </a:r>
            <a:r>
              <a:rPr lang="en-US" sz="2000" b="1" dirty="0" smtClean="0">
                <a:solidFill>
                  <a:srgbClr val="00B0F0"/>
                </a:solidFill>
                <a:effectLst/>
                <a:ea typeface="Times New Roman"/>
                <a:cs typeface="Times New Roman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  <a:effectLst/>
                <a:ea typeface="Times New Roman"/>
                <a:cs typeface="Times New Roman"/>
              </a:rPr>
              <a:t>Function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&lt;? super T, ? extends R&gt; </a:t>
            </a:r>
            <a:r>
              <a:rPr lang="en-US" sz="2000" b="1" dirty="0" smtClean="0">
                <a:solidFill>
                  <a:srgbClr val="C00000"/>
                </a:solidFill>
                <a:effectLst/>
                <a:ea typeface="Times New Roman"/>
                <a:cs typeface="Times New Roman"/>
              </a:rPr>
              <a:t>mapper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);</a:t>
            </a:r>
            <a:endParaRPr lang="en-US" sz="2000" dirty="0" smtClean="0"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 smtClean="0"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&lt;R&gt;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Stream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&lt;R&gt; </a:t>
            </a:r>
            <a:r>
              <a:rPr lang="en-US" sz="2000" b="1" dirty="0" err="1" smtClean="0">
                <a:solidFill>
                  <a:srgbClr val="00B0F0"/>
                </a:solidFill>
                <a:effectLst/>
                <a:ea typeface="Times New Roman"/>
                <a:cs typeface="Times New Roman"/>
              </a:rPr>
              <a:t>flatMap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  <a:effectLst/>
                <a:ea typeface="Times New Roman"/>
                <a:cs typeface="Times New Roman"/>
              </a:rPr>
              <a:t>Function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&lt;? super T,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a typeface="Times New Roman"/>
                <a:cs typeface="Times New Roman"/>
              </a:rPr>
              <a:t>                                           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? extends Stream&lt;? extends R&gt;&gt; </a:t>
            </a:r>
            <a:r>
              <a:rPr lang="en-US" sz="2000" b="1" dirty="0" smtClean="0">
                <a:solidFill>
                  <a:srgbClr val="C00000"/>
                </a:solidFill>
                <a:effectLst/>
                <a:ea typeface="Times New Roman"/>
                <a:cs typeface="Times New Roman"/>
              </a:rPr>
              <a:t>mapper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);</a:t>
            </a:r>
            <a:b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}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public final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class </a:t>
            </a:r>
            <a:r>
              <a:rPr lang="en-US" sz="2000" b="1" dirty="0" smtClean="0">
                <a:solidFill>
                  <a:srgbClr val="000000"/>
                </a:solidFill>
                <a:effectLst/>
              </a:rPr>
              <a:t>Optional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&lt;T&gt; 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{ </a:t>
            </a:r>
            <a:r>
              <a:rPr lang="en-US" sz="2000" i="1" dirty="0" smtClean="0">
                <a:solidFill>
                  <a:srgbClr val="808080"/>
                </a:solidFill>
                <a:effectLst/>
              </a:rPr>
              <a:t>   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&lt;U&gt;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Optional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&lt;U&gt; </a:t>
            </a:r>
            <a:r>
              <a:rPr lang="en-US" sz="2000" b="1" dirty="0" smtClean="0">
                <a:solidFill>
                  <a:srgbClr val="00B0F0"/>
                </a:solidFill>
                <a:effectLst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  <a:effectLst/>
              </a:rPr>
              <a:t>Function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&lt;? super T, ? extends U&gt; </a:t>
            </a:r>
            <a:r>
              <a:rPr lang="en-US" sz="2000" b="1" dirty="0" smtClean="0">
                <a:solidFill>
                  <a:srgbClr val="C00000"/>
                </a:solidFill>
                <a:effectLst/>
              </a:rPr>
              <a:t>mapper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) {…}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/>
            </a:r>
            <a:br>
              <a:rPr lang="en-US" sz="2000" dirty="0" smtClean="0">
                <a:solidFill>
                  <a:srgbClr val="000000"/>
                </a:solidFill>
                <a:effectLst/>
              </a:rPr>
            </a:br>
            <a:r>
              <a:rPr lang="en-US" sz="2000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&lt;U&gt;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Optional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&lt;U&gt; </a:t>
            </a:r>
            <a:r>
              <a:rPr lang="en-US" sz="2000" b="1" dirty="0" err="1" smtClean="0">
                <a:solidFill>
                  <a:srgbClr val="00B0F0"/>
                </a:solidFill>
                <a:effectLst/>
              </a:rPr>
              <a:t>flatMap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  <a:effectLst/>
              </a:rPr>
              <a:t>Function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&lt;? super T,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                                                    ? extends Optional&lt;? extends U&gt;&gt; </a:t>
            </a:r>
            <a:r>
              <a:rPr lang="en-US" sz="2000" b="1" dirty="0" smtClean="0">
                <a:solidFill>
                  <a:srgbClr val="C00000"/>
                </a:solidFill>
                <a:effectLst/>
              </a:rPr>
              <a:t>mapper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) {…}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>}</a:t>
            </a:r>
            <a:endParaRPr lang="ru-RU" sz="2000" dirty="0">
              <a:ea typeface="Calibri"/>
              <a:cs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3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</a:rPr>
              <a:t>public static </a:t>
            </a:r>
            <a:r>
              <a:rPr lang="en-US" sz="2400" dirty="0"/>
              <a:t>List&lt;Track&gt; </a:t>
            </a:r>
            <a:r>
              <a:rPr lang="en-US" sz="2400" dirty="0" err="1"/>
              <a:t>findFavoriteSongs</a:t>
            </a:r>
            <a:r>
              <a:rPr lang="en-US" sz="2400" dirty="0"/>
              <a:t>()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return </a:t>
            </a:r>
            <a:r>
              <a:rPr lang="en-US" sz="2400" dirty="0" err="1"/>
              <a:t>ArethaFranklin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smtClean="0"/>
              <a:t>                 .</a:t>
            </a:r>
            <a:r>
              <a:rPr lang="en-US" sz="2400" i="1" dirty="0" err="1"/>
              <a:t>getAlbums</a:t>
            </a:r>
            <a:r>
              <a:rPr lang="en-US" sz="2400" dirty="0"/>
              <a:t>()</a:t>
            </a:r>
            <a:br>
              <a:rPr lang="en-US" sz="2400" dirty="0"/>
            </a:br>
            <a:r>
              <a:rPr lang="en-US" sz="2400" dirty="0"/>
              <a:t>          </a:t>
            </a:r>
            <a:r>
              <a:rPr lang="en-US" sz="2400" dirty="0" smtClean="0"/>
              <a:t>                   </a:t>
            </a:r>
            <a:r>
              <a:rPr lang="en-US" sz="2400" dirty="0"/>
              <a:t>.stream()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smtClean="0"/>
              <a:t>                 .</a:t>
            </a:r>
            <a:r>
              <a:rPr lang="en-US" sz="2400" dirty="0"/>
              <a:t>map(Album::</a:t>
            </a:r>
            <a:r>
              <a:rPr lang="en-US" sz="2400" dirty="0" err="1"/>
              <a:t>getTracks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smtClean="0"/>
              <a:t>                 .</a:t>
            </a:r>
            <a:r>
              <a:rPr lang="en-US" sz="2400" dirty="0" err="1"/>
              <a:t>flatMap</a:t>
            </a:r>
            <a:r>
              <a:rPr lang="en-US" sz="2400" dirty="0"/>
              <a:t>(List::stream)</a:t>
            </a:r>
            <a:br>
              <a:rPr lang="en-US" sz="2400" dirty="0"/>
            </a:br>
            <a:r>
              <a:rPr lang="en-US" sz="2400" dirty="0"/>
              <a:t>           </a:t>
            </a:r>
            <a:r>
              <a:rPr lang="en-US" sz="2400" dirty="0" smtClean="0"/>
              <a:t>                  </a:t>
            </a:r>
            <a:r>
              <a:rPr lang="en-US" sz="2400" dirty="0"/>
              <a:t>.filter(track -&gt; </a:t>
            </a:r>
            <a:r>
              <a:rPr lang="en-US" sz="2400" dirty="0" err="1"/>
              <a:t>track.getRating</a:t>
            </a:r>
            <a:r>
              <a:rPr lang="en-US" sz="2400" dirty="0"/>
              <a:t>() == 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       </a:t>
            </a:r>
            <a:r>
              <a:rPr lang="en-US" sz="2400" dirty="0" smtClean="0"/>
              <a:t>                  </a:t>
            </a:r>
            <a:r>
              <a:rPr lang="en-US" sz="2400" dirty="0"/>
              <a:t>.sorted((t1, t2) -&gt; </a:t>
            </a:r>
            <a:r>
              <a:rPr lang="en-US" sz="2400" dirty="0" smtClean="0"/>
              <a:t>         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t1.getName</a:t>
            </a:r>
            <a:r>
              <a:rPr lang="en-US" sz="2400" dirty="0"/>
              <a:t>().</a:t>
            </a:r>
            <a:r>
              <a:rPr lang="en-US" sz="2400" dirty="0" err="1"/>
              <a:t>compareTo</a:t>
            </a:r>
            <a:r>
              <a:rPr lang="en-US" sz="2400" dirty="0"/>
              <a:t>(t2.getName()))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smtClean="0"/>
              <a:t>                 .</a:t>
            </a:r>
            <a:r>
              <a:rPr lang="en-US" sz="2400" dirty="0"/>
              <a:t>collect(</a:t>
            </a:r>
            <a:r>
              <a:rPr lang="en-US" sz="2400" dirty="0" err="1"/>
              <a:t>Collectors.</a:t>
            </a:r>
            <a:r>
              <a:rPr lang="en-US" sz="2400" i="1" dirty="0" err="1"/>
              <a:t>toList</a:t>
            </a:r>
            <a:r>
              <a:rPr lang="en-US" sz="2400" dirty="0"/>
              <a:t>());</a:t>
            </a:r>
            <a:br>
              <a:rPr lang="en-US" sz="2400" dirty="0"/>
            </a:br>
            <a:r>
              <a:rPr lang="en-US" sz="2400" dirty="0"/>
              <a:t>}</a:t>
            </a: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100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</a:t>
            </a:r>
            <a:br>
              <a:rPr lang="en-US" dirty="0" smtClean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(function-style)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2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public static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List&lt;Track&gt;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findFavoriteSongs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{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return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ArethaFranklin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en-US" sz="2400" b="1" dirty="0" smtClean="0"/>
              <a:t>.</a:t>
            </a:r>
            <a:r>
              <a:rPr lang="en-US" sz="2400" b="1" i="1" dirty="0" err="1"/>
              <a:t>getAlbums</a:t>
            </a:r>
            <a:r>
              <a:rPr lang="en-US" sz="2400" b="1" dirty="0"/>
              <a:t>()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stream()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smtClean="0"/>
              <a:t>   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map(Album::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getTracks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smtClean="0"/>
              <a:t>   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flatMap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(List::stream)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filter(track -&gt;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track.getRating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== 5)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.sorted((t1, t2) -&gt;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t1.getName().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compareTo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(t2.getName()))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collect(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Collectors.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toList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</a:t>
            </a: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101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</a:t>
            </a:r>
            <a:br>
              <a:rPr lang="en-US" dirty="0" smtClean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(function-style)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9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public static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List&lt;Track&gt;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findFavoriteSongs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{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return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ArethaFranklin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getAlbums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en-US" sz="2400" b="1" dirty="0" smtClean="0"/>
              <a:t>.</a:t>
            </a:r>
            <a:r>
              <a:rPr lang="en-US" sz="2400" b="1" dirty="0"/>
              <a:t>stream()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smtClean="0"/>
              <a:t>   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map(Album::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getTracks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smtClean="0"/>
              <a:t>   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flatMap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(List::stream)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filter(track -&gt;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track.getRating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== 5)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.sorted((t1, t2) -&gt;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t1.getName().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compareTo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(t2.getName()))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collect(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Collectors.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toList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</a:t>
            </a: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102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</a:t>
            </a:r>
            <a:br>
              <a:rPr lang="en-US" dirty="0" smtClean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(function-style)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971600" y="3068960"/>
            <a:ext cx="1548172" cy="27275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5796553"/>
            <a:ext cx="583264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Like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dirty="0" smtClean="0"/>
              <a:t>as </a:t>
            </a:r>
            <a:r>
              <a:rPr lang="en-US" sz="3200" b="1" dirty="0" smtClean="0">
                <a:solidFill>
                  <a:srgbClr val="00B0F0"/>
                </a:solidFill>
              </a:rPr>
              <a:t>unit</a:t>
            </a:r>
            <a:r>
              <a:rPr lang="en-US" sz="3200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411374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public static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List&lt;Track&gt;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findFavoriteSongs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{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return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ArethaFranklin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getAlbums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stream()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smtClean="0"/>
              <a:t>                 </a:t>
            </a:r>
            <a:r>
              <a:rPr lang="en-US" sz="2400" b="1" dirty="0" smtClean="0"/>
              <a:t>.</a:t>
            </a:r>
            <a:r>
              <a:rPr lang="en-US" sz="2400" b="1" dirty="0"/>
              <a:t>map(Album::</a:t>
            </a:r>
            <a:r>
              <a:rPr lang="en-US" sz="2400" b="1" dirty="0" err="1"/>
              <a:t>getTracks</a:t>
            </a:r>
            <a:r>
              <a:rPr lang="en-US" sz="2400" b="1" dirty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smtClean="0"/>
              <a:t>   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flatMap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(List::stream)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filter(track -&gt;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track.getRating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== 5)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.sorted((t1, t2) -&gt;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t1.getName().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compareTo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(t2.getName()))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collect(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Collectors.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toList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</a:t>
            </a: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103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</a:t>
            </a:r>
            <a:br>
              <a:rPr lang="en-US" dirty="0" smtClean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(function-style)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9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199"/>
            <a:ext cx="8507288" cy="419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public static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List&lt;Track&gt;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findFavoriteSongs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{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return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ArethaFranklin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getAlbums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stream()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smtClean="0"/>
              <a:t>   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map(Album::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getTracks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smtClean="0"/>
              <a:t>                 </a:t>
            </a:r>
            <a:r>
              <a:rPr lang="en-US" sz="2400" b="1" dirty="0" smtClean="0"/>
              <a:t>.</a:t>
            </a:r>
            <a:r>
              <a:rPr lang="en-US" sz="2400" b="1" dirty="0" err="1"/>
              <a:t>flatMap</a:t>
            </a:r>
            <a:r>
              <a:rPr lang="en-US" sz="2400" b="1" dirty="0"/>
              <a:t>(List::stream)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filter(track -&gt;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track.getRating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== 5)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sorted((t1, t2) -&gt;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t1.getName().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compareTo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(t2.getName()))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collect(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Collectors.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toList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</a:t>
            </a: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104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</a:t>
            </a:r>
            <a:br>
              <a:rPr lang="en-US" dirty="0" smtClean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(function-style)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971600" y="3789040"/>
            <a:ext cx="1548172" cy="21602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5796553"/>
            <a:ext cx="424847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Stream&lt;Stream&lt;Track&gt;&gt;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6056" y="5789860"/>
            <a:ext cx="57606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itchFamily="2" charset="2"/>
              </a:rPr>
              <a:t></a:t>
            </a:r>
            <a:endParaRPr lang="en-US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84168" y="5788599"/>
            <a:ext cx="266429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Stream&lt;Track&gt;</a:t>
            </a:r>
          </a:p>
        </p:txBody>
      </p:sp>
    </p:spTree>
    <p:extLst>
      <p:ext uri="{BB962C8B-B14F-4D97-AF65-F5344CB8AC3E}">
        <p14:creationId xmlns:p14="http://schemas.microsoft.com/office/powerpoint/2010/main" val="19992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public static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List&lt;Track&gt;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findFavoriteSongs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{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return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ArethaFranklin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getAlbums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stream()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smtClean="0"/>
              <a:t>   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map(Album::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getTracks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smtClean="0"/>
              <a:t>   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flatMap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(List::stream)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en-US" sz="2400" b="1" dirty="0" smtClean="0"/>
              <a:t>.</a:t>
            </a:r>
            <a:r>
              <a:rPr lang="en-US" sz="2400" b="1" dirty="0"/>
              <a:t>filter(track -&gt; </a:t>
            </a:r>
            <a:r>
              <a:rPr lang="en-US" sz="2400" b="1" dirty="0" err="1"/>
              <a:t>track.getRating</a:t>
            </a:r>
            <a:r>
              <a:rPr lang="en-US" sz="2400" b="1" dirty="0"/>
              <a:t>() == 5)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.sorted((t1, t2) -&gt;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t1.getName().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compareTo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(t2.getName()))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collect(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Collectors.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toList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</a:t>
            </a: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105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</a:t>
            </a:r>
            <a:br>
              <a:rPr lang="en-US" dirty="0" smtClean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(function-style)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92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public static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List&lt;Track&gt;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findFavoriteSongs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{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return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ArethaFranklin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getAlbums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.stream()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map(Album::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getTracks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flatMap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(List::stream)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.filter(track -&gt;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track.getRating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== 5)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           </a:t>
            </a:r>
            <a:r>
              <a:rPr lang="en-US" sz="2400" b="1" dirty="0" smtClean="0"/>
              <a:t>                  </a:t>
            </a:r>
            <a:r>
              <a:rPr lang="en-US" sz="2400" b="1" dirty="0"/>
              <a:t>.sorted((t1, t2) -&gt; </a:t>
            </a:r>
            <a:r>
              <a:rPr lang="en-US" sz="2400" b="1" dirty="0" smtClean="0"/>
              <a:t>              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       t1.getName</a:t>
            </a:r>
            <a:r>
              <a:rPr lang="en-US" sz="2400" b="1" dirty="0"/>
              <a:t>().</a:t>
            </a:r>
            <a:r>
              <a:rPr lang="en-US" sz="2400" b="1" dirty="0" err="1"/>
              <a:t>compareTo</a:t>
            </a:r>
            <a:r>
              <a:rPr lang="en-US" sz="2400" b="1" dirty="0"/>
              <a:t>(t2.getName()))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collect(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Collectors.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toList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</a:t>
            </a: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106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</a:t>
            </a:r>
            <a:br>
              <a:rPr lang="en-US" dirty="0" smtClean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(function-style)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3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public static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List&lt;Track&gt;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findFavoriteSongs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{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return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ArethaFranklin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getAlbums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.stream()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map(Album::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getTracks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flatMap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(List::stream)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.filter(track -&gt;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track.getRating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== 5)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/>
              <a:t>	                .</a:t>
            </a:r>
            <a:r>
              <a:rPr lang="en-US" sz="2400" b="1" dirty="0"/>
              <a:t>sorted(</a:t>
            </a:r>
            <a:r>
              <a:rPr lang="en-US" sz="2400" b="1" dirty="0" err="1"/>
              <a:t>Comparator.</a:t>
            </a:r>
            <a:r>
              <a:rPr lang="en-US" sz="2400" b="1" i="1" dirty="0" err="1"/>
              <a:t>comparing</a:t>
            </a:r>
            <a:r>
              <a:rPr lang="en-US" sz="2400" b="1" dirty="0"/>
              <a:t>(track -&gt;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                                                   </a:t>
            </a:r>
            <a:r>
              <a:rPr lang="en-US" sz="2400" b="1" dirty="0" err="1" smtClean="0"/>
              <a:t>track.getName</a:t>
            </a:r>
            <a:r>
              <a:rPr lang="en-US" sz="2400" b="1" dirty="0"/>
              <a:t>()))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collect(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Collectors.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toList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</a:t>
            </a: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107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</a:t>
            </a:r>
            <a:br>
              <a:rPr lang="en-US" dirty="0" smtClean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(function-style)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18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public static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List&lt;Track&gt;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findFavoriteSongs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{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return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ArethaFranklin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getAlbums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.stream()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map(Album::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getTracks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flatMap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(List::stream)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.filter(track -&gt;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track.getRating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== 5)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/>
              <a:t>	              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sorted(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Comparator.</a:t>
            </a:r>
            <a:r>
              <a:rPr lang="en-US" sz="2400" b="1" i="1" dirty="0" err="1">
                <a:solidFill>
                  <a:schemeClr val="bg1">
                    <a:lumMod val="50000"/>
                  </a:schemeClr>
                </a:solidFill>
              </a:rPr>
              <a:t>comparing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/>
              <a:t>track -&gt;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                                                   </a:t>
            </a:r>
            <a:r>
              <a:rPr lang="en-US" sz="2400" b="1" dirty="0" err="1" smtClean="0"/>
              <a:t>track.getName</a:t>
            </a:r>
            <a:r>
              <a:rPr lang="en-US" sz="2400" b="1" dirty="0"/>
              <a:t>()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))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collect(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Collectors.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toList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</a:t>
            </a: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108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</a:t>
            </a:r>
            <a:br>
              <a:rPr lang="en-US" dirty="0" smtClean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(function-style)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3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public static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List&lt;Track&gt;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findFavoriteSongs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{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return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ArethaFranklin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getAlbums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.stream()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map(Album::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getTracks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flatMap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(List::stream)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.filter(track -&gt;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track.getRating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== 5)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/>
              <a:t>	              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.sorted(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Comparator.</a:t>
            </a:r>
            <a:r>
              <a:rPr lang="en-US" sz="2400" b="1" i="1" dirty="0" err="1" smtClean="0">
                <a:solidFill>
                  <a:schemeClr val="bg1">
                    <a:lumMod val="50000"/>
                  </a:schemeClr>
                </a:solidFill>
              </a:rPr>
              <a:t>comparing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/>
              <a:t>Track::</a:t>
            </a:r>
            <a:r>
              <a:rPr lang="en-US" sz="2400" b="1" dirty="0" err="1"/>
              <a:t>getName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))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            .collect(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Collectors.</a:t>
            </a: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</a:rPr>
              <a:t>toList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());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109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</a:t>
            </a:r>
            <a:br>
              <a:rPr lang="en-US" dirty="0" smtClean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(function-style)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new 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3143"/>
            <a:ext cx="8435280" cy="5398226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public</a:t>
            </a:r>
            <a:r>
              <a:rPr lang="en-US" sz="2000" b="1" dirty="0" smtClean="0">
                <a:solidFill>
                  <a:srgbClr val="000080"/>
                </a:solidFill>
                <a:effectLst/>
                <a:ea typeface="Times New Roman"/>
                <a:cs typeface="Times New Roman"/>
              </a:rPr>
              <a:t> interface </a:t>
            </a:r>
            <a:r>
              <a:rPr lang="en-US" sz="2000" b="1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Stream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&lt;T&gt; extends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BaseStream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&lt;T, Stream&lt;T&gt;&gt;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 {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&lt;R&gt; </a:t>
            </a:r>
            <a:r>
              <a:rPr lang="en-US" sz="2000" b="1" dirty="0" smtClean="0">
                <a:effectLst/>
                <a:ea typeface="Times New Roman"/>
                <a:cs typeface="Times New Roman"/>
              </a:rPr>
              <a:t>Stream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&lt;R&gt; </a:t>
            </a:r>
            <a:r>
              <a:rPr lang="en-US" sz="2000" b="1" dirty="0" smtClean="0">
                <a:solidFill>
                  <a:srgbClr val="00B0F0"/>
                </a:solidFill>
                <a:effectLst/>
                <a:ea typeface="Times New Roman"/>
                <a:cs typeface="Times New Roman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  <a:effectLst/>
                <a:ea typeface="Times New Roman"/>
                <a:cs typeface="Times New Roman"/>
              </a:rPr>
              <a:t>Function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&lt;? super T, ? extends R&gt; </a:t>
            </a:r>
            <a:r>
              <a:rPr lang="en-US" sz="2000" b="1" dirty="0" smtClean="0">
                <a:solidFill>
                  <a:srgbClr val="C00000"/>
                </a:solidFill>
                <a:effectLst/>
                <a:ea typeface="Times New Roman"/>
                <a:cs typeface="Times New Roman"/>
              </a:rPr>
              <a:t>mapper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);</a:t>
            </a:r>
            <a:endParaRPr lang="en-US" sz="2000" dirty="0" smtClean="0"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 smtClean="0"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&lt;R&gt; </a:t>
            </a:r>
            <a:r>
              <a:rPr lang="en-US" sz="2000" b="1" dirty="0" smtClean="0">
                <a:effectLst/>
                <a:ea typeface="Times New Roman"/>
                <a:cs typeface="Times New Roman"/>
              </a:rPr>
              <a:t>Stream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&lt;R&gt; </a:t>
            </a:r>
            <a:r>
              <a:rPr lang="en-US" sz="2000" b="1" dirty="0" err="1" smtClean="0">
                <a:solidFill>
                  <a:srgbClr val="00B0F0"/>
                </a:solidFill>
                <a:effectLst/>
                <a:ea typeface="Times New Roman"/>
                <a:cs typeface="Times New Roman"/>
              </a:rPr>
              <a:t>flatMap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  <a:effectLst/>
                <a:ea typeface="Times New Roman"/>
                <a:cs typeface="Times New Roman"/>
              </a:rPr>
              <a:t>Function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&lt;? super T,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a typeface="Times New Roman"/>
                <a:cs typeface="Times New Roman"/>
              </a:rPr>
              <a:t>                                           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? extends Stream&lt;? extends R&gt;&gt; </a:t>
            </a:r>
            <a:r>
              <a:rPr lang="en-US" sz="2000" b="1" dirty="0" smtClean="0">
                <a:solidFill>
                  <a:srgbClr val="C00000"/>
                </a:solidFill>
                <a:effectLst/>
                <a:ea typeface="Times New Roman"/>
                <a:cs typeface="Times New Roman"/>
              </a:rPr>
              <a:t>mapper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);</a:t>
            </a:r>
            <a:b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}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public final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class </a:t>
            </a:r>
            <a:r>
              <a:rPr lang="en-US" sz="2000" b="1" dirty="0" smtClean="0">
                <a:solidFill>
                  <a:srgbClr val="000000"/>
                </a:solidFill>
                <a:effectLst/>
              </a:rPr>
              <a:t>Optional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&lt;T&gt; 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{ </a:t>
            </a:r>
            <a:r>
              <a:rPr lang="en-US" sz="2000" i="1" dirty="0" smtClean="0">
                <a:solidFill>
                  <a:srgbClr val="808080"/>
                </a:solidFill>
                <a:effectLst/>
              </a:rPr>
              <a:t>   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&lt;U&gt; </a:t>
            </a:r>
            <a:r>
              <a:rPr lang="en-US" sz="2000" b="1" dirty="0" smtClean="0">
                <a:effectLst/>
              </a:rPr>
              <a:t>Optional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&lt;U&gt; </a:t>
            </a:r>
            <a:r>
              <a:rPr lang="en-US" sz="2000" b="1" dirty="0" smtClean="0">
                <a:solidFill>
                  <a:srgbClr val="00B0F0"/>
                </a:solidFill>
                <a:effectLst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  <a:effectLst/>
              </a:rPr>
              <a:t>Function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&lt;? super T, ? extends U&gt; </a:t>
            </a:r>
            <a:r>
              <a:rPr lang="en-US" sz="2000" b="1" dirty="0" smtClean="0">
                <a:solidFill>
                  <a:srgbClr val="C00000"/>
                </a:solidFill>
                <a:effectLst/>
              </a:rPr>
              <a:t>mapper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) {…}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/>
            </a:r>
            <a:br>
              <a:rPr lang="en-US" sz="2000" dirty="0" smtClean="0">
                <a:solidFill>
                  <a:srgbClr val="000000"/>
                </a:solidFill>
                <a:effectLst/>
              </a:rPr>
            </a:br>
            <a:r>
              <a:rPr lang="en-US" sz="2000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&lt;U&gt; </a:t>
            </a:r>
            <a:r>
              <a:rPr lang="en-US" sz="2000" b="1" dirty="0" smtClean="0">
                <a:effectLst/>
              </a:rPr>
              <a:t>Optional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&lt;U&gt; </a:t>
            </a:r>
            <a:r>
              <a:rPr lang="en-US" sz="2000" b="1" dirty="0" err="1" smtClean="0">
                <a:solidFill>
                  <a:srgbClr val="00B0F0"/>
                </a:solidFill>
                <a:effectLst/>
              </a:rPr>
              <a:t>flatMap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  <a:effectLst/>
              </a:rPr>
              <a:t>Function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&lt;? super T,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                                                    ? extends Optional&lt;? extends U&gt;&gt; </a:t>
            </a:r>
            <a:r>
              <a:rPr lang="en-US" sz="2000" b="1" dirty="0" smtClean="0">
                <a:solidFill>
                  <a:srgbClr val="C00000"/>
                </a:solidFill>
                <a:effectLst/>
              </a:rPr>
              <a:t>mapper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) {…}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>}</a:t>
            </a:r>
            <a:endParaRPr lang="ru-RU" sz="2000" dirty="0">
              <a:ea typeface="Calibri"/>
              <a:cs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5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public static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List&lt;Track&gt;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findFavoriteSongs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{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return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ArethaFranklin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getAlbums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stream()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smtClean="0"/>
              <a:t>   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map(Album::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getTracks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smtClean="0"/>
              <a:t>   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flatMap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(List::stream)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filter(track -&gt;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track.getRating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== 5)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en-US" sz="2400" b="1" dirty="0" smtClean="0"/>
              <a:t>.</a:t>
            </a:r>
            <a:r>
              <a:rPr lang="en-US" sz="2400" b="1" dirty="0"/>
              <a:t>sorted(</a:t>
            </a:r>
            <a:r>
              <a:rPr lang="en-US" sz="2400" b="1" dirty="0" err="1"/>
              <a:t>Comparator.</a:t>
            </a:r>
            <a:r>
              <a:rPr lang="en-US" sz="2400" b="1" i="1" dirty="0" err="1"/>
              <a:t>comparing</a:t>
            </a:r>
            <a:r>
              <a:rPr lang="en-US" sz="2400" b="1" dirty="0"/>
              <a:t>(Track::</a:t>
            </a:r>
            <a:r>
              <a:rPr lang="en-US" sz="2400" b="1" dirty="0" err="1"/>
              <a:t>getName</a:t>
            </a:r>
            <a:r>
              <a:rPr lang="en-US" sz="2400" b="1" dirty="0"/>
              <a:t>))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collect(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Collectors.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toList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</a:t>
            </a: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110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</a:t>
            </a:r>
            <a:br>
              <a:rPr lang="en-US" dirty="0" smtClean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(function-style)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16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public static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List&lt;Track&gt;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findFavoriteSongs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{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return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ArethaFranklin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getAlbums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stream()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smtClean="0"/>
              <a:t>   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map(Album::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getTracks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smtClean="0"/>
              <a:t>   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flatMap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(List::stream)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filter(track -&gt;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track.getRating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== 5)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sorted(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Comparator.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comparing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(Track::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getName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))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en-US" sz="2400" b="1" dirty="0" smtClean="0"/>
              <a:t>.</a:t>
            </a:r>
            <a:r>
              <a:rPr lang="en-US" sz="2400" b="1" dirty="0"/>
              <a:t>collect(</a:t>
            </a:r>
            <a:r>
              <a:rPr lang="en-US" sz="2400" b="1" dirty="0" err="1"/>
              <a:t>Collectors.</a:t>
            </a:r>
            <a:r>
              <a:rPr lang="en-US" sz="2400" b="1" i="1" dirty="0" err="1"/>
              <a:t>toList</a:t>
            </a:r>
            <a:r>
              <a:rPr lang="en-US" sz="2400" b="1" dirty="0"/>
              <a:t>());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</a:t>
            </a: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</a:t>
            </a:r>
            <a:br>
              <a:rPr lang="en-US" dirty="0" smtClean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(function-style)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8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6632"/>
            <a:ext cx="8496944" cy="65527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000080"/>
                </a:solidFill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</a:rPr>
              <a:t> </a:t>
            </a:r>
            <a:r>
              <a:rPr lang="en-US" sz="2400" dirty="0" err="1"/>
              <a:t>favoriteSongs</a:t>
            </a:r>
            <a:r>
              <a:rPr lang="en-US" sz="2400" dirty="0"/>
              <a:t> = </a:t>
            </a:r>
            <a:r>
              <a:rPr lang="en-US" sz="2400" b="1" dirty="0" smtClean="0">
                <a:solidFill>
                  <a:srgbClr val="000080"/>
                </a:solidFill>
              </a:rPr>
              <a:t>new </a:t>
            </a:r>
            <a:r>
              <a:rPr lang="en-US" sz="2400" dirty="0" err="1"/>
              <a:t>ArrayList</a:t>
            </a:r>
            <a:r>
              <a:rPr lang="en-US" sz="2400" dirty="0"/>
              <a:t>&lt;Track&gt;();</a:t>
            </a:r>
            <a:br>
              <a:rPr lang="en-US" sz="2400" dirty="0"/>
            </a:br>
            <a:r>
              <a:rPr lang="en-US" sz="2400" b="1" dirty="0" smtClean="0">
                <a:solidFill>
                  <a:srgbClr val="000080"/>
                </a:solidFill>
              </a:rPr>
              <a:t>for </a:t>
            </a:r>
            <a:r>
              <a:rPr lang="en-US" sz="2400" dirty="0"/>
              <a:t>(Album </a:t>
            </a:r>
            <a:r>
              <a:rPr lang="en-US" sz="2400" dirty="0" err="1"/>
              <a:t>album</a:t>
            </a:r>
            <a:r>
              <a:rPr lang="en-US" sz="2400" dirty="0"/>
              <a:t> : </a:t>
            </a:r>
            <a:r>
              <a:rPr lang="en-US" sz="2400" dirty="0" err="1"/>
              <a:t>ArethaFranklin.</a:t>
            </a:r>
            <a:r>
              <a:rPr lang="en-US" sz="2400" i="1" dirty="0" err="1"/>
              <a:t>getAlbums</a:t>
            </a:r>
            <a:r>
              <a:rPr lang="en-US" sz="2400" dirty="0"/>
              <a:t>()) {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>
                <a:solidFill>
                  <a:srgbClr val="000080"/>
                </a:solidFill>
              </a:rPr>
              <a:t>for </a:t>
            </a:r>
            <a:r>
              <a:rPr lang="en-US" sz="2400" dirty="0"/>
              <a:t>(Track </a:t>
            </a:r>
            <a:r>
              <a:rPr lang="en-US" sz="2400" dirty="0" err="1"/>
              <a:t>track</a:t>
            </a:r>
            <a:r>
              <a:rPr lang="en-US" sz="2400" dirty="0"/>
              <a:t> : </a:t>
            </a:r>
            <a:r>
              <a:rPr lang="en-US" sz="2400" dirty="0" err="1"/>
              <a:t>album.getTracks</a:t>
            </a:r>
            <a:r>
              <a:rPr lang="en-US" sz="2400" dirty="0"/>
              <a:t>()) {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b="1" dirty="0">
                <a:solidFill>
                  <a:srgbClr val="000080"/>
                </a:solidFill>
              </a:rPr>
              <a:t>if </a:t>
            </a:r>
            <a:r>
              <a:rPr lang="en-US" sz="2400" dirty="0"/>
              <a:t>(</a:t>
            </a:r>
            <a:r>
              <a:rPr lang="en-US" sz="2400" dirty="0" err="1"/>
              <a:t>track.getRating</a:t>
            </a:r>
            <a:r>
              <a:rPr lang="en-US" sz="2400" dirty="0"/>
              <a:t>() == 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 smtClean="0"/>
              <a:t>) { </a:t>
            </a:r>
            <a:r>
              <a:rPr lang="en-US" sz="2400" dirty="0" err="1" smtClean="0"/>
              <a:t>favoriteSongs.add</a:t>
            </a:r>
            <a:r>
              <a:rPr lang="en-US" sz="2400" dirty="0" smtClean="0"/>
              <a:t>(track);  }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}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 err="1" smtClean="0"/>
              <a:t>favoriteSongs.sort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0080"/>
                </a:solidFill>
              </a:rPr>
              <a:t>new </a:t>
            </a:r>
            <a:r>
              <a:rPr lang="en-US" sz="2400" dirty="0"/>
              <a:t>Comparator&lt;&gt;() {</a:t>
            </a:r>
            <a:br>
              <a:rPr lang="en-US" sz="2400" dirty="0"/>
            </a:br>
            <a:r>
              <a:rPr lang="en-US" sz="2400" b="1" dirty="0" smtClean="0">
                <a:solidFill>
                  <a:srgbClr val="000080"/>
                </a:solidFill>
              </a:rPr>
              <a:t>public </a:t>
            </a:r>
            <a:r>
              <a:rPr lang="en-US" sz="2400" b="1" dirty="0" err="1">
                <a:solidFill>
                  <a:srgbClr val="000080"/>
                </a:solidFill>
              </a:rPr>
              <a:t>int</a:t>
            </a:r>
            <a:r>
              <a:rPr lang="en-US" sz="2400" b="1" dirty="0">
                <a:solidFill>
                  <a:srgbClr val="000080"/>
                </a:solidFill>
              </a:rPr>
              <a:t> </a:t>
            </a:r>
            <a:r>
              <a:rPr lang="en-US" sz="2400" dirty="0"/>
              <a:t>compare(Track t1, Track t2) {</a:t>
            </a:r>
            <a:br>
              <a:rPr lang="en-US" sz="2400" dirty="0"/>
            </a:br>
            <a:r>
              <a:rPr lang="en-US" sz="2400" dirty="0" smtClean="0"/>
              <a:t>        </a:t>
            </a:r>
            <a:r>
              <a:rPr lang="en-US" sz="2400" b="1" dirty="0" smtClean="0">
                <a:solidFill>
                  <a:srgbClr val="000080"/>
                </a:solidFill>
              </a:rPr>
              <a:t>return </a:t>
            </a:r>
            <a:r>
              <a:rPr lang="en-US" sz="2400" dirty="0"/>
              <a:t>t1.getName().</a:t>
            </a:r>
            <a:r>
              <a:rPr lang="en-US" sz="2400" dirty="0" err="1"/>
              <a:t>compareTo</a:t>
            </a:r>
            <a:r>
              <a:rPr lang="en-US" sz="2400" dirty="0"/>
              <a:t>(t2.getName());</a:t>
            </a:r>
            <a:br>
              <a:rPr lang="en-US" sz="2400" dirty="0"/>
            </a:br>
            <a:r>
              <a:rPr lang="en-US" sz="2400" dirty="0" smtClean="0"/>
              <a:t>}});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>
                <a:solidFill>
                  <a:srgbClr val="000080"/>
                </a:solidFill>
              </a:rPr>
              <a:t>return </a:t>
            </a:r>
            <a:r>
              <a:rPr lang="en-US" sz="2400" dirty="0" err="1"/>
              <a:t>favoriteSongs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400" b="1" dirty="0" smtClean="0">
                <a:solidFill>
                  <a:srgbClr val="000080"/>
                </a:solidFill>
              </a:rPr>
              <a:t>return </a:t>
            </a:r>
            <a:r>
              <a:rPr lang="en-US" sz="2400" dirty="0" err="1"/>
              <a:t>ArethaFranklin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 .</a:t>
            </a:r>
            <a:r>
              <a:rPr lang="en-US" sz="2400" i="1" dirty="0" err="1"/>
              <a:t>getAlbums</a:t>
            </a:r>
            <a:r>
              <a:rPr lang="en-US" sz="2400" dirty="0"/>
              <a:t>()</a:t>
            </a:r>
            <a:br>
              <a:rPr lang="en-US" sz="2400" dirty="0"/>
            </a:br>
            <a:r>
              <a:rPr lang="en-US" sz="2400" dirty="0"/>
              <a:t>                         </a:t>
            </a:r>
            <a:r>
              <a:rPr lang="en-US" sz="2400" dirty="0" smtClean="0"/>
              <a:t>.</a:t>
            </a:r>
            <a:r>
              <a:rPr lang="en-US" sz="2400" dirty="0"/>
              <a:t>stream()</a:t>
            </a:r>
            <a:br>
              <a:rPr lang="en-US" sz="2400" dirty="0"/>
            </a:br>
            <a:r>
              <a:rPr lang="en-US" sz="2400" dirty="0"/>
              <a:t>                         </a:t>
            </a:r>
            <a:r>
              <a:rPr lang="en-US" sz="2400" dirty="0" smtClean="0"/>
              <a:t>.</a:t>
            </a:r>
            <a:r>
              <a:rPr lang="en-US" sz="2400" dirty="0"/>
              <a:t>map(Album::</a:t>
            </a:r>
            <a:r>
              <a:rPr lang="en-US" sz="2400" dirty="0" err="1"/>
              <a:t>getTracks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                     </a:t>
            </a:r>
            <a:r>
              <a:rPr lang="en-US" sz="2400" dirty="0" smtClean="0"/>
              <a:t>.</a:t>
            </a:r>
            <a:r>
              <a:rPr lang="en-US" sz="2400" dirty="0" err="1"/>
              <a:t>flatMap</a:t>
            </a:r>
            <a:r>
              <a:rPr lang="en-US" sz="2400" dirty="0"/>
              <a:t>(List::stream)</a:t>
            </a:r>
            <a:br>
              <a:rPr lang="en-US" sz="2400" dirty="0"/>
            </a:br>
            <a:r>
              <a:rPr lang="en-US" sz="2400" dirty="0"/>
              <a:t>                         </a:t>
            </a:r>
            <a:r>
              <a:rPr lang="en-US" sz="2400" dirty="0" smtClean="0"/>
              <a:t>.</a:t>
            </a:r>
            <a:r>
              <a:rPr lang="en-US" sz="2400" dirty="0"/>
              <a:t>filter(track -&gt; </a:t>
            </a:r>
            <a:r>
              <a:rPr lang="en-US" sz="2400" dirty="0" err="1"/>
              <a:t>track.getRating</a:t>
            </a:r>
            <a:r>
              <a:rPr lang="en-US" sz="2400" dirty="0"/>
              <a:t>() == 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                     </a:t>
            </a:r>
            <a:r>
              <a:rPr lang="en-US" sz="2400" dirty="0" smtClean="0"/>
              <a:t>.</a:t>
            </a:r>
            <a:r>
              <a:rPr lang="en-US" sz="2400" dirty="0"/>
              <a:t>sorted(</a:t>
            </a:r>
            <a:r>
              <a:rPr lang="en-US" sz="2400" dirty="0" err="1"/>
              <a:t>Comparator.</a:t>
            </a:r>
            <a:r>
              <a:rPr lang="en-US" sz="2400" i="1" dirty="0" err="1"/>
              <a:t>comparing</a:t>
            </a:r>
            <a:r>
              <a:rPr lang="en-US" sz="2400" dirty="0"/>
              <a:t>(Track::</a:t>
            </a:r>
            <a:r>
              <a:rPr lang="en-US" sz="2400" dirty="0" err="1"/>
              <a:t>getName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/>
              <a:t>                         </a:t>
            </a:r>
            <a:r>
              <a:rPr lang="en-US" sz="2400" dirty="0" smtClean="0"/>
              <a:t>.</a:t>
            </a:r>
            <a:r>
              <a:rPr lang="en-US" sz="2400" dirty="0"/>
              <a:t>collect(</a:t>
            </a:r>
            <a:r>
              <a:rPr lang="en-US" sz="2400" dirty="0" err="1"/>
              <a:t>Collectors.</a:t>
            </a:r>
            <a:r>
              <a:rPr lang="en-US" sz="2400" i="1" dirty="0" err="1"/>
              <a:t>toList</a:t>
            </a:r>
            <a:r>
              <a:rPr lang="en-US" sz="2400" dirty="0"/>
              <a:t>());</a:t>
            </a:r>
            <a:endParaRPr lang="en-US" sz="2000" b="1" dirty="0">
              <a:solidFill>
                <a:srgbClr val="00008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112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23528" y="3789040"/>
            <a:ext cx="85689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0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113</a:t>
            </a:fld>
            <a:endParaRPr lang="ru-RU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4849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Stream monad makes</a:t>
            </a:r>
            <a:br>
              <a:rPr lang="en-US" dirty="0"/>
            </a:br>
            <a:r>
              <a:rPr lang="en-US" dirty="0"/>
              <a:t>the possibility of multiple data</a:t>
            </a:r>
            <a:br>
              <a:rPr lang="en-US" dirty="0"/>
            </a:br>
            <a:r>
              <a:rPr lang="en-US" b="1" dirty="0">
                <a:solidFill>
                  <a:srgbClr val="00B0F0"/>
                </a:solidFill>
              </a:rPr>
              <a:t>explicit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the type system, while</a:t>
            </a:r>
            <a:br>
              <a:rPr lang="en-US" dirty="0"/>
            </a:br>
            <a:r>
              <a:rPr lang="en-US" b="1" dirty="0">
                <a:solidFill>
                  <a:srgbClr val="00B0F0"/>
                </a:solidFill>
              </a:rPr>
              <a:t>hiding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boilerplate of nested </a:t>
            </a:r>
            <a:r>
              <a:rPr lang="en-US" dirty="0" smtClean="0"/>
              <a:t>loops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</a:t>
            </a:r>
            <a:br>
              <a:rPr lang="en-US" dirty="0" smtClean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(conclusion)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6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Conclusion</a:t>
            </a:r>
            <a:endParaRPr lang="ru-RU" sz="66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5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Monad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is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structure </a:t>
            </a:r>
            <a:r>
              <a:rPr lang="en-US" sz="4000" dirty="0"/>
              <a:t>that puts a value in a computational context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2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Monad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data type</a:t>
            </a:r>
          </a:p>
          <a:p>
            <a:pPr>
              <a:buFontTx/>
              <a:buChar char="-"/>
            </a:pPr>
            <a:r>
              <a:rPr lang="en-US" dirty="0" smtClean="0"/>
              <a:t>wrap values of any type (</a:t>
            </a:r>
            <a:r>
              <a:rPr lang="en-US" b="1" dirty="0" smtClean="0">
                <a:solidFill>
                  <a:srgbClr val="00B0F0"/>
                </a:solidFill>
              </a:rPr>
              <a:t>unit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bind wrapped values with function (</a:t>
            </a:r>
            <a:r>
              <a:rPr lang="en-US" b="1" dirty="0" err="1" smtClean="0">
                <a:solidFill>
                  <a:srgbClr val="00B0F0"/>
                </a:solidFill>
              </a:rPr>
              <a:t>flatMap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combine </a:t>
            </a:r>
            <a:r>
              <a:rPr lang="en-US" dirty="0" err="1" smtClean="0"/>
              <a:t>flatMap</a:t>
            </a:r>
            <a:r>
              <a:rPr lang="en-US" dirty="0" smtClean="0"/>
              <a:t> and unit (</a:t>
            </a:r>
            <a:r>
              <a:rPr lang="en-US" b="1" dirty="0" smtClean="0">
                <a:solidFill>
                  <a:srgbClr val="00B0F0"/>
                </a:solidFill>
              </a:rPr>
              <a:t>map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7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117</a:t>
            </a:fld>
            <a:endParaRPr lang="ru-RU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5157192"/>
            <a:ext cx="8229600" cy="15841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author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Vladimir </a:t>
            </a:r>
            <a:r>
              <a:rPr lang="en-US" sz="2400" b="1" dirty="0" err="1" smtClean="0"/>
              <a:t>Polukeev</a:t>
            </a:r>
            <a:endParaRPr lang="en-US" sz="2400" b="1" dirty="0" smtClean="0"/>
          </a:p>
          <a:p>
            <a:pPr marL="0" indent="0" algn="ctr">
              <a:buNone/>
            </a:pP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1800" b="1" dirty="0">
                <a:hlinkClick r:id="rId2"/>
              </a:rPr>
              <a:t>https://</a:t>
            </a:r>
            <a:r>
              <a:rPr lang="en-US" sz="1800" b="1" dirty="0" smtClean="0">
                <a:hlinkClick r:id="rId2"/>
              </a:rPr>
              <a:t>github.com/DarrMirr/presentation-monad-java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846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06896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44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400" dirty="0" smtClean="0"/>
              <a:t>Java</a:t>
            </a:r>
            <a:r>
              <a:rPr lang="en-US" sz="2400" dirty="0"/>
              <a:t>. Functional </a:t>
            </a:r>
            <a:r>
              <a:rPr lang="en-US" sz="2400" dirty="0" smtClean="0"/>
              <a:t>programming by </a:t>
            </a:r>
            <a:r>
              <a:rPr lang="en-US" sz="2400" dirty="0" err="1" smtClean="0"/>
              <a:t>Artyom</a:t>
            </a:r>
            <a:r>
              <a:rPr lang="en-US" sz="2400" dirty="0" smtClean="0"/>
              <a:t> </a:t>
            </a:r>
            <a:r>
              <a:rPr lang="en-US" sz="2400" dirty="0" err="1" smtClean="0"/>
              <a:t>Burylov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(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://stepik.org/users/65478486/courses</a:t>
            </a:r>
            <a:r>
              <a:rPr lang="en-US" sz="2400" dirty="0" smtClean="0"/>
              <a:t>)</a:t>
            </a:r>
          </a:p>
          <a:p>
            <a:pPr>
              <a:buFontTx/>
              <a:buChar char="-"/>
            </a:pPr>
            <a:r>
              <a:rPr lang="en-US" sz="2400" dirty="0"/>
              <a:t>Understanding </a:t>
            </a:r>
            <a:r>
              <a:rPr lang="en-US" sz="2400" dirty="0" err="1"/>
              <a:t>Functor</a:t>
            </a:r>
            <a:r>
              <a:rPr lang="en-US" sz="2400" dirty="0"/>
              <a:t> and Monad With a Bag of Peanuts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>
                <a:hlinkClick r:id="rId3"/>
              </a:rPr>
              <a:t>https://medium.com/beingprofessional/understanding-functor-and-monad-with-a-bag-of-peanuts-8fa702b3f69e</a:t>
            </a:r>
            <a:r>
              <a:rPr lang="en-US" sz="2400" dirty="0" smtClean="0"/>
              <a:t>)</a:t>
            </a:r>
          </a:p>
          <a:p>
            <a:pPr>
              <a:buFontTx/>
              <a:buChar char="-"/>
            </a:pPr>
            <a:r>
              <a:rPr lang="en-US" sz="2400" dirty="0" smtClean="0"/>
              <a:t>Monadic Java by Mario Fusco</a:t>
            </a:r>
          </a:p>
          <a:p>
            <a:pPr>
              <a:buFontTx/>
              <a:buChar char="-"/>
            </a:pPr>
            <a:r>
              <a:rPr lang="en-US" sz="2400" dirty="0"/>
              <a:t>Fallout Shelter developers</a:t>
            </a:r>
            <a:br>
              <a:rPr lang="en-US" sz="2400" dirty="0"/>
            </a:br>
            <a:r>
              <a:rPr lang="en-US" sz="2400" dirty="0"/>
              <a:t>(http://fallout.wikia.com/wiki/Fallout_Shelter_developers)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97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two questions: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76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two questions: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What is </a:t>
            </a:r>
            <a:r>
              <a:rPr lang="en-US" b="1" dirty="0" smtClean="0"/>
              <a:t>equals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           between </a:t>
            </a:r>
            <a:r>
              <a:rPr lang="en-US" b="1" dirty="0" smtClean="0">
                <a:solidFill>
                  <a:srgbClr val="00B0F0"/>
                </a:solidFill>
              </a:rPr>
              <a:t>Stream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B0F0"/>
                </a:solidFill>
              </a:rPr>
              <a:t>Optional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2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two questions: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What is </a:t>
            </a:r>
            <a:r>
              <a:rPr lang="en-US" b="1" dirty="0" smtClean="0"/>
              <a:t>equals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           between </a:t>
            </a:r>
            <a:r>
              <a:rPr lang="en-US" b="1" dirty="0" smtClean="0">
                <a:solidFill>
                  <a:srgbClr val="00B0F0"/>
                </a:solidFill>
              </a:rPr>
              <a:t>Stream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B0F0"/>
                </a:solidFill>
              </a:rPr>
              <a:t>Optional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What is </a:t>
            </a:r>
            <a:r>
              <a:rPr lang="en-US" b="1" dirty="0" smtClean="0"/>
              <a:t>difference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           between </a:t>
            </a:r>
            <a:r>
              <a:rPr lang="en-US" b="1" dirty="0" smtClean="0">
                <a:solidFill>
                  <a:srgbClr val="00B0F0"/>
                </a:solidFill>
              </a:rPr>
              <a:t>map()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rgbClr val="00B0F0"/>
                </a:solidFill>
              </a:rPr>
              <a:t>flatmap</a:t>
            </a:r>
            <a:r>
              <a:rPr lang="en-US" b="1" dirty="0" smtClean="0">
                <a:solidFill>
                  <a:srgbClr val="00B0F0"/>
                </a:solidFill>
              </a:rPr>
              <a:t>()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2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to first one: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B0F0"/>
                </a:solidFill>
              </a:rPr>
              <a:t>   </a:t>
            </a:r>
            <a:r>
              <a:rPr lang="en-US" sz="4000" dirty="0" smtClean="0">
                <a:solidFill>
                  <a:srgbClr val="00B0F0"/>
                </a:solidFill>
              </a:rPr>
              <a:t>Stream</a:t>
            </a:r>
            <a:r>
              <a:rPr lang="en-US" sz="4000" dirty="0" smtClean="0"/>
              <a:t> and </a:t>
            </a:r>
            <a:r>
              <a:rPr lang="en-US" sz="4000" dirty="0" smtClean="0">
                <a:solidFill>
                  <a:srgbClr val="00B0F0"/>
                </a:solidFill>
              </a:rPr>
              <a:t>Optional </a:t>
            </a:r>
          </a:p>
          <a:p>
            <a:pPr marL="0" indent="0" algn="ctr">
              <a:buNone/>
            </a:pPr>
            <a:r>
              <a:rPr lang="en-US" sz="4000" dirty="0" smtClean="0"/>
              <a:t>are </a:t>
            </a:r>
          </a:p>
          <a:p>
            <a:pPr marL="0" indent="0" algn="ctr">
              <a:buNone/>
            </a:pPr>
            <a:r>
              <a:rPr lang="en-US" sz="7200" b="1" dirty="0" smtClean="0"/>
              <a:t>Monad</a:t>
            </a:r>
            <a:endParaRPr lang="ru-RU" sz="5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8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sz="4000" dirty="0" smtClean="0"/>
              <a:t>What is </a:t>
            </a:r>
          </a:p>
          <a:p>
            <a:pPr marL="0" indent="0" algn="ctr">
              <a:buNone/>
            </a:pPr>
            <a:r>
              <a:rPr lang="en-US" sz="7200" b="1" dirty="0" smtClean="0"/>
              <a:t>Monad?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2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Listen to my story…</a:t>
            </a:r>
            <a:endParaRPr lang="ru-RU" sz="66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5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onodee\Documents\Учебные статьи\monad\presentation\images\shop-158317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-459432"/>
            <a:ext cx="8015646" cy="623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18</a:t>
            </a:fld>
            <a:endParaRPr lang="ru-RU"/>
          </a:p>
        </p:txBody>
      </p:sp>
      <p:pic>
        <p:nvPicPr>
          <p:cNvPr id="1028" name="Picture 4" descr="C:\Users\onodee\Documents\Учебные статьи\monad\presentation\images\Teller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Группа 1"/>
          <p:cNvGrpSpPr/>
          <p:nvPr/>
        </p:nvGrpSpPr>
        <p:grpSpPr>
          <a:xfrm>
            <a:off x="755576" y="332656"/>
            <a:ext cx="4680520" cy="2232248"/>
            <a:chOff x="755576" y="332656"/>
            <a:chExt cx="4680520" cy="2232248"/>
          </a:xfrm>
        </p:grpSpPr>
        <p:sp>
          <p:nvSpPr>
            <p:cNvPr id="6" name="Выноска-облако 5"/>
            <p:cNvSpPr/>
            <p:nvPr/>
          </p:nvSpPr>
          <p:spPr>
            <a:xfrm>
              <a:off x="755576" y="332656"/>
              <a:ext cx="4680520" cy="2232248"/>
            </a:xfrm>
            <a:prstGeom prst="cloud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31640" y="839614"/>
              <a:ext cx="338437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I would like to buy </a:t>
              </a:r>
              <a:br>
                <a:rPr lang="en-US" sz="3200" dirty="0" smtClean="0"/>
              </a:br>
              <a:r>
                <a:rPr lang="en-US" sz="3200" dirty="0" smtClean="0"/>
                <a:t>2 kilos of peanuts</a:t>
              </a:r>
              <a:endParaRPr lang="ru-R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13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19</a:t>
            </a:fld>
            <a:endParaRPr lang="ru-RU"/>
          </a:p>
        </p:txBody>
      </p:sp>
      <p:pic>
        <p:nvPicPr>
          <p:cNvPr id="1028" name="Picture 4" descr="C:\Users\onodee\Documents\Учебные статьи\monad\presentation\images\Teller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Выноска-облако 9"/>
          <p:cNvSpPr/>
          <p:nvPr/>
        </p:nvSpPr>
        <p:spPr>
          <a:xfrm>
            <a:off x="755576" y="332656"/>
            <a:ext cx="4680520" cy="223224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839614"/>
            <a:ext cx="338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Now I have</a:t>
            </a:r>
            <a:br>
              <a:rPr lang="en-US" sz="3200" dirty="0" smtClean="0"/>
            </a:br>
            <a:r>
              <a:rPr lang="en-US" sz="3200" dirty="0" smtClean="0"/>
              <a:t>2 kilos of peanuts</a:t>
            </a:r>
            <a:endParaRPr lang="ru-RU" sz="32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3419872" y="2888627"/>
            <a:ext cx="2376264" cy="2376264"/>
            <a:chOff x="3419872" y="2888627"/>
            <a:chExt cx="2376264" cy="2376264"/>
          </a:xfrm>
        </p:grpSpPr>
        <p:sp>
          <p:nvSpPr>
            <p:cNvPr id="15" name="Облако 14"/>
            <p:cNvSpPr/>
            <p:nvPr/>
          </p:nvSpPr>
          <p:spPr>
            <a:xfrm>
              <a:off x="3419872" y="2888627"/>
              <a:ext cx="2376264" cy="2376264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Picture 2" descr="C:\Users\onodee\Documents\Учебные статьи\monad\presentation\images\numbers\toy-story-number-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178" y="3356992"/>
              <a:ext cx="906131" cy="128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628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new features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8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20</a:t>
            </a:fld>
            <a:endParaRPr lang="ru-RU"/>
          </a:p>
        </p:txBody>
      </p:sp>
      <p:pic>
        <p:nvPicPr>
          <p:cNvPr id="1028" name="Picture 4" descr="C:\Users\onodee\Documents\Учебные статьи\monad\presentation\images\Teller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Выноска-облако 9"/>
          <p:cNvSpPr/>
          <p:nvPr/>
        </p:nvSpPr>
        <p:spPr>
          <a:xfrm>
            <a:off x="755576" y="332656"/>
            <a:ext cx="4680520" cy="223224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331640" y="692696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But I looking for something to carry them</a:t>
            </a:r>
            <a:endParaRPr lang="ru-RU" sz="3200" dirty="0"/>
          </a:p>
        </p:txBody>
      </p:sp>
      <p:pic>
        <p:nvPicPr>
          <p:cNvPr id="13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3419872" y="2888627"/>
            <a:ext cx="2376264" cy="2376264"/>
            <a:chOff x="3419872" y="2888627"/>
            <a:chExt cx="2376264" cy="2376264"/>
          </a:xfrm>
        </p:grpSpPr>
        <p:sp>
          <p:nvSpPr>
            <p:cNvPr id="2" name="Облако 1"/>
            <p:cNvSpPr/>
            <p:nvPr/>
          </p:nvSpPr>
          <p:spPr>
            <a:xfrm>
              <a:off x="3419872" y="2888627"/>
              <a:ext cx="2376264" cy="2376264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098" name="Picture 2" descr="C:\Users\onodee\Documents\Учебные статьи\monad\presentation\images\numbers\toy-story-number-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178" y="3356992"/>
              <a:ext cx="906131" cy="128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01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21</a:t>
            </a:fld>
            <a:endParaRPr lang="ru-RU"/>
          </a:p>
        </p:txBody>
      </p:sp>
      <p:pic>
        <p:nvPicPr>
          <p:cNvPr id="4098" name="Picture 2" descr="C:\Users\onodee\Documents\Учебные статьи\monad\presentation\images\Unit_character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6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09225" y="1193354"/>
            <a:ext cx="2830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May I help you?</a:t>
            </a:r>
            <a:endParaRPr lang="ru-RU" sz="32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899592" y="620688"/>
            <a:ext cx="3528392" cy="1800200"/>
            <a:chOff x="899592" y="620688"/>
            <a:chExt cx="3528392" cy="1800200"/>
          </a:xfrm>
        </p:grpSpPr>
        <p:sp>
          <p:nvSpPr>
            <p:cNvPr id="13" name="Овальная выноска 12"/>
            <p:cNvSpPr/>
            <p:nvPr/>
          </p:nvSpPr>
          <p:spPr>
            <a:xfrm>
              <a:off x="899592" y="620688"/>
              <a:ext cx="3528392" cy="1800200"/>
            </a:xfrm>
            <a:prstGeom prst="wedgeEllipse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07379" y="836712"/>
              <a:ext cx="268855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I want to wrap </a:t>
              </a:r>
              <a:br>
                <a:rPr lang="en-US" sz="3200" dirty="0" smtClean="0"/>
              </a:br>
              <a:r>
                <a:rPr lang="en-US" sz="3200" dirty="0" smtClean="0"/>
                <a:t>these peanuts </a:t>
              </a:r>
              <a:br>
                <a:rPr lang="en-US" sz="3200" dirty="0" smtClean="0"/>
              </a:br>
              <a:r>
                <a:rPr lang="en-US" sz="3200" dirty="0" smtClean="0"/>
                <a:t>in bag</a:t>
              </a:r>
              <a:endParaRPr lang="ru-RU" sz="3200" dirty="0"/>
            </a:p>
          </p:txBody>
        </p:sp>
      </p:grpSp>
      <p:sp>
        <p:nvSpPr>
          <p:cNvPr id="15" name="Овальная выноска 14"/>
          <p:cNvSpPr/>
          <p:nvPr/>
        </p:nvSpPr>
        <p:spPr>
          <a:xfrm flipH="1">
            <a:off x="486003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3419872" y="2888627"/>
            <a:ext cx="2376264" cy="2376264"/>
            <a:chOff x="3419872" y="2888627"/>
            <a:chExt cx="2376264" cy="2376264"/>
          </a:xfrm>
        </p:grpSpPr>
        <p:sp>
          <p:nvSpPr>
            <p:cNvPr id="17" name="Облако 16"/>
            <p:cNvSpPr/>
            <p:nvPr/>
          </p:nvSpPr>
          <p:spPr>
            <a:xfrm>
              <a:off x="3419872" y="2888627"/>
              <a:ext cx="2376264" cy="2376264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2" descr="C:\Users\onodee\Documents\Учебные статьи\monad\presentation\images\numbers\toy-story-number-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178" y="3356992"/>
              <a:ext cx="906131" cy="128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962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22</a:t>
            </a:fld>
            <a:endParaRPr lang="ru-RU"/>
          </a:p>
        </p:txBody>
      </p:sp>
      <p:pic>
        <p:nvPicPr>
          <p:cNvPr id="4098" name="Picture 2" descr="C:\Users\onodee\Documents\Учебные статьи\monad\presentation\images\Unit_character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6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ьная выноска 4"/>
          <p:cNvSpPr/>
          <p:nvPr/>
        </p:nvSpPr>
        <p:spPr>
          <a:xfrm flipH="1">
            <a:off x="486003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ьная выноска 12"/>
          <p:cNvSpPr/>
          <p:nvPr/>
        </p:nvSpPr>
        <p:spPr>
          <a:xfrm>
            <a:off x="89959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307379" y="836712"/>
            <a:ext cx="2688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 want to wrap </a:t>
            </a:r>
            <a:br>
              <a:rPr lang="en-US" sz="3200" dirty="0" smtClean="0"/>
            </a:br>
            <a:r>
              <a:rPr lang="en-US" sz="3200" dirty="0" smtClean="0"/>
              <a:t>these peanuts </a:t>
            </a:r>
            <a:br>
              <a:rPr lang="en-US" sz="3200" dirty="0" smtClean="0"/>
            </a:br>
            <a:r>
              <a:rPr lang="en-US" sz="3200" dirty="0" smtClean="0"/>
              <a:t>in bag</a:t>
            </a:r>
            <a:endParaRPr lang="ru-RU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022764" y="779220"/>
            <a:ext cx="32029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dirty="0" smtClean="0"/>
              <a:t>Sure, just give me</a:t>
            </a:r>
          </a:p>
          <a:p>
            <a:pPr algn="ctr"/>
            <a:r>
              <a:rPr lang="en-US" sz="3100" dirty="0" smtClean="0"/>
              <a:t>peanuts and I will </a:t>
            </a:r>
          </a:p>
          <a:p>
            <a:pPr algn="ctr"/>
            <a:r>
              <a:rPr lang="en-US" sz="3100" dirty="0" smtClean="0"/>
              <a:t>wrap it in a bag</a:t>
            </a:r>
            <a:endParaRPr lang="ru-RU" sz="3100" dirty="0"/>
          </a:p>
        </p:txBody>
      </p:sp>
      <p:pic>
        <p:nvPicPr>
          <p:cNvPr id="21" name="Picture 4" descr="C:\Users\onodee\Documents\Учебные статьи\monad\presentation\images\Teller_hap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Группа 17"/>
          <p:cNvGrpSpPr/>
          <p:nvPr/>
        </p:nvGrpSpPr>
        <p:grpSpPr>
          <a:xfrm>
            <a:off x="3419872" y="2888627"/>
            <a:ext cx="2376264" cy="2376264"/>
            <a:chOff x="3419872" y="2888627"/>
            <a:chExt cx="2376264" cy="2376264"/>
          </a:xfrm>
        </p:grpSpPr>
        <p:sp>
          <p:nvSpPr>
            <p:cNvPr id="20" name="Облако 19"/>
            <p:cNvSpPr/>
            <p:nvPr/>
          </p:nvSpPr>
          <p:spPr>
            <a:xfrm>
              <a:off x="3419872" y="2888627"/>
              <a:ext cx="2376264" cy="2376264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2" name="Picture 2" descr="C:\Users\onodee\Documents\Учебные статьи\monad\presentation\images\numbers\toy-story-number-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178" y="3356992"/>
              <a:ext cx="906131" cy="128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27" y="31409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42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/>
      <p:bldP spid="19" grpId="0"/>
      <p:bldP spid="1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23</a:t>
            </a:fld>
            <a:endParaRPr lang="ru-RU"/>
          </a:p>
        </p:txBody>
      </p:sp>
      <p:pic>
        <p:nvPicPr>
          <p:cNvPr id="4098" name="Picture 2" descr="C:\Users\onodee\Documents\Учебные статьи\monad\presentation\images\Unit_character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6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onodee\Documents\Учебные статьи\monad\presentation\images\Teller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Группа 22"/>
          <p:cNvGrpSpPr/>
          <p:nvPr/>
        </p:nvGrpSpPr>
        <p:grpSpPr>
          <a:xfrm>
            <a:off x="899592" y="620688"/>
            <a:ext cx="3528392" cy="1800200"/>
            <a:chOff x="899592" y="620688"/>
            <a:chExt cx="3528392" cy="1800200"/>
          </a:xfrm>
        </p:grpSpPr>
        <p:sp>
          <p:nvSpPr>
            <p:cNvPr id="24" name="Овальная выноска 23"/>
            <p:cNvSpPr/>
            <p:nvPr/>
          </p:nvSpPr>
          <p:spPr>
            <a:xfrm>
              <a:off x="899592" y="620688"/>
              <a:ext cx="3528392" cy="1800200"/>
            </a:xfrm>
            <a:prstGeom prst="wedgeEllipse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66267" y="980728"/>
              <a:ext cx="2170787" cy="89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What is </a:t>
              </a:r>
              <a:br>
                <a:rPr lang="en-US" sz="3200" dirty="0" smtClean="0"/>
              </a:br>
              <a:r>
                <a:rPr lang="en-US" sz="3200" dirty="0" smtClean="0"/>
                <a:t>your name?</a:t>
              </a:r>
              <a:endParaRPr lang="ru-RU" sz="3200" dirty="0"/>
            </a:p>
          </p:txBody>
        </p:sp>
      </p:grpSp>
      <p:sp>
        <p:nvSpPr>
          <p:cNvPr id="28" name="Овальная выноска 27"/>
          <p:cNvSpPr/>
          <p:nvPr/>
        </p:nvSpPr>
        <p:spPr>
          <a:xfrm flipH="1">
            <a:off x="486003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5016896" y="1243789"/>
            <a:ext cx="3214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People call me </a:t>
            </a:r>
            <a:r>
              <a:rPr lang="en-US" sz="3000" b="1" dirty="0" smtClean="0">
                <a:solidFill>
                  <a:srgbClr val="00B0F0"/>
                </a:solidFill>
              </a:rPr>
              <a:t>Unit</a:t>
            </a:r>
            <a:endParaRPr lang="ru-RU" sz="3000" b="1" dirty="0"/>
          </a:p>
        </p:txBody>
      </p:sp>
      <p:pic>
        <p:nvPicPr>
          <p:cNvPr id="12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27" y="31409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94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/>
      <p:bldP spid="2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24</a:t>
            </a:fld>
            <a:endParaRPr lang="ru-RU"/>
          </a:p>
        </p:txBody>
      </p:sp>
      <p:pic>
        <p:nvPicPr>
          <p:cNvPr id="4098" name="Picture 2" descr="C:\Users\onodee\Documents\Учебные статьи\monad\presentation\images\Unit_character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6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08173" y="3019401"/>
            <a:ext cx="49997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“Give me anything 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and I </a:t>
            </a:r>
            <a:r>
              <a:rPr lang="en-US" sz="3200" i="1" dirty="0"/>
              <a:t>will hand it over to you 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wrapped </a:t>
            </a:r>
            <a:r>
              <a:rPr lang="en-US" sz="3200" i="1" dirty="0"/>
              <a:t>in a bag. 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That’s </a:t>
            </a:r>
            <a:r>
              <a:rPr lang="en-US" sz="3200" i="1" dirty="0"/>
              <a:t>my job.” </a:t>
            </a:r>
            <a:r>
              <a:rPr lang="en-US" sz="3200" i="1" dirty="0" smtClean="0"/>
              <a:t>— </a:t>
            </a:r>
            <a:r>
              <a:rPr lang="en-US" sz="3200" b="1" i="1" dirty="0" smtClean="0">
                <a:solidFill>
                  <a:srgbClr val="00B0F0"/>
                </a:solidFill>
              </a:rPr>
              <a:t>Unit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48133" y="3140968"/>
            <a:ext cx="72008" cy="1800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97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animBg="1"/>
      <p:bldP spid="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25</a:t>
            </a:fld>
            <a:endParaRPr lang="ru-RU"/>
          </a:p>
        </p:txBody>
      </p:sp>
      <p:pic>
        <p:nvPicPr>
          <p:cNvPr id="4098" name="Picture 2" descr="C:\Users\onodee\Documents\Учебные статьи\monad\presentation\images\Unit_character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6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onodee\Documents\Учебные статьи\monad\presentation\images\Teller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Овальная выноска 27"/>
          <p:cNvSpPr/>
          <p:nvPr/>
        </p:nvSpPr>
        <p:spPr>
          <a:xfrm flipH="1">
            <a:off x="486003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5004048" y="799544"/>
            <a:ext cx="34202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In Java </a:t>
            </a:r>
            <a:r>
              <a:rPr lang="en-US" sz="3000" dirty="0" smtClean="0"/>
              <a:t>I </a:t>
            </a:r>
            <a:r>
              <a:rPr lang="en-US" sz="3000" dirty="0"/>
              <a:t>famous </a:t>
            </a:r>
            <a:r>
              <a:rPr lang="en-US" sz="3000" dirty="0" smtClean="0"/>
              <a:t>as </a:t>
            </a:r>
            <a:br>
              <a:rPr lang="en-US" sz="3000" dirty="0" smtClean="0"/>
            </a:br>
            <a:r>
              <a:rPr lang="en-US" sz="3000" b="1" dirty="0" smtClean="0">
                <a:solidFill>
                  <a:srgbClr val="00B0F0"/>
                </a:solidFill>
              </a:rPr>
              <a:t>Of</a:t>
            </a:r>
            <a:r>
              <a:rPr lang="en-US" sz="3000" dirty="0" smtClean="0"/>
              <a:t>. Java people is so </a:t>
            </a:r>
            <a:br>
              <a:rPr lang="en-US" sz="3000" dirty="0" smtClean="0"/>
            </a:br>
            <a:r>
              <a:rPr lang="en-US" sz="3000" dirty="0" smtClean="0"/>
              <a:t>strange, is not it? </a:t>
            </a:r>
            <a:endParaRPr lang="ru-RU" sz="3000" b="1" dirty="0"/>
          </a:p>
        </p:txBody>
      </p:sp>
      <p:pic>
        <p:nvPicPr>
          <p:cNvPr id="8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27" y="31409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14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/>
      <p:bldP spid="2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26</a:t>
            </a:fld>
            <a:endParaRPr lang="ru-RU"/>
          </a:p>
        </p:txBody>
      </p:sp>
      <p:pic>
        <p:nvPicPr>
          <p:cNvPr id="4098" name="Picture 2" descr="C:\Users\onodee\Documents\Учебные статьи\monad\presentation\images\Unit_character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6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onodee\Documents\Учебные статьи\monad\presentation\images\Teller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Выноска-облако 7"/>
          <p:cNvSpPr/>
          <p:nvPr/>
        </p:nvSpPr>
        <p:spPr>
          <a:xfrm>
            <a:off x="755576" y="332656"/>
            <a:ext cx="4680520" cy="223224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692696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Oh! My brother asked to buy peanuts too</a:t>
            </a:r>
            <a:endParaRPr lang="ru-RU" sz="3200" dirty="0"/>
          </a:p>
        </p:txBody>
      </p:sp>
      <p:pic>
        <p:nvPicPr>
          <p:cNvPr id="9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27" y="31409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6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/>
      <p:bldP spid="1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27</a:t>
            </a:fld>
            <a:endParaRPr lang="ru-RU"/>
          </a:p>
        </p:txBody>
      </p:sp>
      <p:pic>
        <p:nvPicPr>
          <p:cNvPr id="4098" name="Picture 2" descr="C:\Users\onodee\Documents\Учебные статьи\monad\presentation\images\Unit_character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6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onodee\Documents\Учебные статьи\monad\presentation\images\Teller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99620" y="983630"/>
            <a:ext cx="33041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Could you bag </a:t>
            </a:r>
          </a:p>
          <a:p>
            <a:pPr algn="ctr"/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en-US" sz="3200" dirty="0" smtClean="0"/>
              <a:t>kilos of peanuts?</a:t>
            </a:r>
            <a:endParaRPr lang="ru-RU" sz="3200" dirty="0"/>
          </a:p>
        </p:txBody>
      </p:sp>
      <p:sp>
        <p:nvSpPr>
          <p:cNvPr id="11" name="Овальная выноска 10"/>
          <p:cNvSpPr/>
          <p:nvPr/>
        </p:nvSpPr>
        <p:spPr>
          <a:xfrm>
            <a:off x="89959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ьная выноска 11"/>
          <p:cNvSpPr/>
          <p:nvPr/>
        </p:nvSpPr>
        <p:spPr>
          <a:xfrm flipH="1">
            <a:off x="486003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097685" y="1228400"/>
            <a:ext cx="1128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Sure. </a:t>
            </a:r>
          </a:p>
        </p:txBody>
      </p:sp>
      <p:pic>
        <p:nvPicPr>
          <p:cNvPr id="16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27" y="31409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627" y="32933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03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 animBg="1"/>
      <p:bldP spid="11" grpId="1" animBg="1"/>
      <p:bldP spid="12" grpId="0" animBg="1"/>
      <p:bldP spid="12" grpId="1" animBg="1"/>
      <p:bldP spid="13" grpId="0"/>
      <p:bldP spid="1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28</a:t>
            </a:fld>
            <a:endParaRPr lang="ru-RU"/>
          </a:p>
        </p:txBody>
      </p:sp>
      <p:pic>
        <p:nvPicPr>
          <p:cNvPr id="4098" name="Picture 2" descr="C:\Users\onodee\Documents\Учебные статьи\monad\presentation\images\Unit_character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6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onodee\Documents\Учебные статьи\monad\presentation\images\Teller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Выноска-облако 13"/>
          <p:cNvSpPr/>
          <p:nvPr/>
        </p:nvSpPr>
        <p:spPr>
          <a:xfrm>
            <a:off x="755576" y="332656"/>
            <a:ext cx="4680520" cy="223224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331640" y="692696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Oh! My brother asked for 1 kilo of peanuts only</a:t>
            </a:r>
            <a:endParaRPr lang="ru-RU" sz="3200" dirty="0"/>
          </a:p>
        </p:txBody>
      </p:sp>
      <p:pic>
        <p:nvPicPr>
          <p:cNvPr id="9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27" y="31409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627" y="32933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0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29</a:t>
            </a:fld>
            <a:endParaRPr lang="ru-RU"/>
          </a:p>
        </p:txBody>
      </p:sp>
      <p:pic>
        <p:nvPicPr>
          <p:cNvPr id="4098" name="Picture 2" descr="C:\Users\onodee\Documents\Учебные статьи\monad\presentation\images\Unit_character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6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onodee\Documents\Учебные статьи\monad\presentation\images\Teller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58028" y="983630"/>
            <a:ext cx="29872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Could you make </a:t>
            </a:r>
          </a:p>
          <a:p>
            <a:pPr algn="ctr"/>
            <a:r>
              <a:rPr lang="en-US" sz="3200" dirty="0" smtClean="0"/>
              <a:t>half my last bag?</a:t>
            </a:r>
            <a:endParaRPr lang="ru-RU" sz="3200" dirty="0"/>
          </a:p>
        </p:txBody>
      </p:sp>
      <p:sp>
        <p:nvSpPr>
          <p:cNvPr id="11" name="Овальная выноска 10"/>
          <p:cNvSpPr/>
          <p:nvPr/>
        </p:nvSpPr>
        <p:spPr>
          <a:xfrm>
            <a:off x="89959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ьная выноска 11"/>
          <p:cNvSpPr/>
          <p:nvPr/>
        </p:nvSpPr>
        <p:spPr>
          <a:xfrm flipH="1">
            <a:off x="486003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5148625" y="476672"/>
            <a:ext cx="30957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Sorry, </a:t>
            </a:r>
          </a:p>
          <a:p>
            <a:pPr algn="ctr"/>
            <a:r>
              <a:rPr lang="en-US" sz="2800" dirty="0" smtClean="0"/>
              <a:t>I cannot do that. </a:t>
            </a:r>
          </a:p>
          <a:p>
            <a:pPr algn="ctr"/>
            <a:r>
              <a:rPr lang="en-US" sz="2800" dirty="0" smtClean="0"/>
              <a:t>All I know is how to </a:t>
            </a:r>
          </a:p>
          <a:p>
            <a:pPr algn="ctr"/>
            <a:r>
              <a:rPr lang="en-US" sz="2800" dirty="0" smtClean="0"/>
              <a:t>wrap things in bag. </a:t>
            </a:r>
          </a:p>
        </p:txBody>
      </p:sp>
      <p:pic>
        <p:nvPicPr>
          <p:cNvPr id="1026" name="Picture 2" descr="C:\Users\onodee\Documents\Учебные статьи\monad\presentation\images\Unit_character_s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5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27" y="31409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627" y="32933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38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new 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70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Stream.</a:t>
            </a:r>
            <a:r>
              <a:rPr lang="en-US" sz="2400" i="1" dirty="0" err="1" smtClean="0">
                <a:effectLst/>
              </a:rPr>
              <a:t>of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ru-RU" sz="2400" b="1" dirty="0" smtClean="0">
                <a:solidFill>
                  <a:srgbClr val="008000"/>
                </a:solidFill>
                <a:effectLst/>
              </a:rPr>
              <a:t>Дима"</a:t>
            </a:r>
            <a:r>
              <a:rPr lang="ru-RU" sz="2400" dirty="0" smtClean="0"/>
              <a:t>, </a:t>
            </a:r>
            <a:r>
              <a:rPr lang="ru-RU" sz="2400" b="1" dirty="0" smtClean="0">
                <a:solidFill>
                  <a:srgbClr val="008000"/>
                </a:solidFill>
                <a:effectLst/>
              </a:rPr>
              <a:t>"Женя"</a:t>
            </a:r>
            <a:r>
              <a:rPr lang="ru-RU" sz="2400" dirty="0" smtClean="0"/>
              <a:t>, </a:t>
            </a:r>
            <a:r>
              <a:rPr lang="ru-RU" sz="2400" b="1" dirty="0" smtClean="0">
                <a:solidFill>
                  <a:srgbClr val="008000"/>
                </a:solidFill>
                <a:effectLst/>
              </a:rPr>
              <a:t>"Артём"</a:t>
            </a:r>
            <a:r>
              <a:rPr lang="ru-RU" sz="2400" dirty="0" smtClean="0"/>
              <a:t>, </a:t>
            </a:r>
            <a:r>
              <a:rPr lang="ru-RU" sz="2400" b="1" dirty="0" smtClean="0">
                <a:solidFill>
                  <a:srgbClr val="008000"/>
                </a:solidFill>
                <a:effectLst/>
              </a:rPr>
              <a:t>"Аня"</a:t>
            </a:r>
            <a:r>
              <a:rPr lang="ru-RU" sz="2400" dirty="0" smtClean="0"/>
              <a:t>, </a:t>
            </a:r>
            <a:r>
              <a:rPr lang="ru-RU" sz="2400" b="1" dirty="0" smtClean="0">
                <a:solidFill>
                  <a:srgbClr val="008000"/>
                </a:solidFill>
                <a:effectLst/>
              </a:rPr>
              <a:t>"Саша"</a:t>
            </a:r>
            <a:r>
              <a:rPr lang="ru-RU" sz="2400" dirty="0" smtClean="0"/>
              <a:t>)</a:t>
            </a:r>
            <a:br>
              <a:rPr lang="ru-RU" sz="2400" dirty="0" smtClean="0"/>
            </a:br>
            <a:r>
              <a:rPr lang="ru-RU" sz="2400" dirty="0" smtClean="0"/>
              <a:t>        .</a:t>
            </a:r>
            <a:r>
              <a:rPr lang="en-US" sz="2400" dirty="0" smtClean="0"/>
              <a:t>map(String::chars)</a:t>
            </a:r>
            <a:br>
              <a:rPr lang="en-US" sz="2400" dirty="0" smtClean="0"/>
            </a:br>
            <a:r>
              <a:rPr lang="en-US" sz="2400" dirty="0" smtClean="0"/>
              <a:t>        .</a:t>
            </a:r>
            <a:r>
              <a:rPr lang="en-US" sz="2400" dirty="0" err="1" smtClean="0"/>
              <a:t>flatMap</a:t>
            </a:r>
            <a:r>
              <a:rPr lang="en-US" sz="2400" dirty="0" smtClean="0"/>
              <a:t>(</a:t>
            </a:r>
            <a:r>
              <a:rPr lang="en-US" sz="2400" dirty="0" err="1" smtClean="0"/>
              <a:t>intStream</a:t>
            </a:r>
            <a:r>
              <a:rPr lang="en-US" sz="2400" dirty="0" smtClean="0"/>
              <a:t> -&gt; </a:t>
            </a:r>
            <a:r>
              <a:rPr lang="en-US" sz="2400" dirty="0" err="1" smtClean="0"/>
              <a:t>intStream.mapToObj</a:t>
            </a:r>
            <a:r>
              <a:rPr lang="en-US" sz="2400" dirty="0" smtClean="0"/>
              <a:t>(n -&gt; (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char</a:t>
            </a:r>
            <a:r>
              <a:rPr lang="en-US" sz="2400" dirty="0" smtClean="0"/>
              <a:t>) n))</a:t>
            </a:r>
            <a:br>
              <a:rPr lang="en-US" sz="2400" dirty="0" smtClean="0"/>
            </a:br>
            <a:r>
              <a:rPr lang="en-US" sz="2400" dirty="0" smtClean="0"/>
              <a:t>        .filter(</a:t>
            </a:r>
            <a:r>
              <a:rPr lang="en-US" sz="2400" dirty="0" err="1" smtClean="0"/>
              <a:t>ch</a:t>
            </a:r>
            <a:r>
              <a:rPr lang="en-US" sz="2400" dirty="0" smtClean="0"/>
              <a:t> -&gt; </a:t>
            </a:r>
            <a:r>
              <a:rPr lang="en-US" sz="2400" dirty="0" err="1" smtClean="0"/>
              <a:t>ch</a:t>
            </a:r>
            <a:r>
              <a:rPr lang="en-US" sz="2400" dirty="0" smtClean="0"/>
              <a:t> == 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ru-RU" sz="2400" b="1" dirty="0" smtClean="0">
                <a:solidFill>
                  <a:srgbClr val="008000"/>
                </a:solidFill>
                <a:effectLst/>
              </a:rPr>
              <a:t>а'</a:t>
            </a:r>
            <a:r>
              <a:rPr lang="ru-RU" sz="2400" dirty="0" smtClean="0"/>
              <a:t>)</a:t>
            </a:r>
            <a:br>
              <a:rPr lang="ru-RU" sz="2400" dirty="0" smtClean="0"/>
            </a:br>
            <a:r>
              <a:rPr lang="ru-RU" sz="2400" dirty="0" smtClean="0"/>
              <a:t>        .</a:t>
            </a:r>
            <a:r>
              <a:rPr lang="en-US" sz="2400" dirty="0" smtClean="0"/>
              <a:t>count();</a:t>
            </a:r>
            <a:endParaRPr lang="ru-RU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8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30</a:t>
            </a:fld>
            <a:endParaRPr lang="ru-RU"/>
          </a:p>
        </p:txBody>
      </p:sp>
      <p:pic>
        <p:nvPicPr>
          <p:cNvPr id="4098" name="Picture 2" descr="C:\Users\onodee\Documents\Учебные статьи\monad\presentation\images\Unit_character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6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onodee\Documents\Учебные статьи\monad\presentation\images\Teller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вальная выноска 10"/>
          <p:cNvSpPr/>
          <p:nvPr/>
        </p:nvSpPr>
        <p:spPr>
          <a:xfrm>
            <a:off x="89959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ьная выноска 11"/>
          <p:cNvSpPr/>
          <p:nvPr/>
        </p:nvSpPr>
        <p:spPr>
          <a:xfrm flipH="1">
            <a:off x="486003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5165039" y="764704"/>
            <a:ext cx="29834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 </a:t>
            </a:r>
            <a:r>
              <a:rPr lang="en-US" sz="3000" dirty="0"/>
              <a:t>I cannot perform </a:t>
            </a:r>
          </a:p>
          <a:p>
            <a:pPr algn="ctr"/>
            <a:r>
              <a:rPr lang="en-US" sz="3000" dirty="0" smtClean="0"/>
              <a:t>any </a:t>
            </a:r>
            <a:r>
              <a:rPr lang="en-US" sz="3000" dirty="0"/>
              <a:t>operation </a:t>
            </a:r>
            <a:endParaRPr lang="en-US" sz="3000" dirty="0" smtClean="0"/>
          </a:p>
          <a:p>
            <a:pPr algn="ctr"/>
            <a:r>
              <a:rPr lang="en-US" sz="3000" dirty="0" smtClean="0"/>
              <a:t>on </a:t>
            </a:r>
            <a:r>
              <a:rPr lang="en-US" sz="3000" dirty="0"/>
              <a:t>what is </a:t>
            </a:r>
            <a:r>
              <a:rPr lang="en-US" sz="3000" dirty="0" smtClean="0"/>
              <a:t>inside.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8028" y="983630"/>
            <a:ext cx="29872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Could you make </a:t>
            </a:r>
          </a:p>
          <a:p>
            <a:pPr algn="ctr"/>
            <a:r>
              <a:rPr lang="en-US" sz="3200" dirty="0" smtClean="0"/>
              <a:t>half my last bag?</a:t>
            </a:r>
            <a:endParaRPr lang="ru-RU" sz="3200" dirty="0"/>
          </a:p>
        </p:txBody>
      </p:sp>
      <p:pic>
        <p:nvPicPr>
          <p:cNvPr id="15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onodee\Documents\Учебные статьи\monad\presentation\images\Unit_character_s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5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27" y="31409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627" y="32933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25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3" grpId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31</a:t>
            </a:fld>
            <a:endParaRPr lang="ru-RU"/>
          </a:p>
        </p:txBody>
      </p:sp>
      <p:pic>
        <p:nvPicPr>
          <p:cNvPr id="4098" name="Picture 2" descr="C:\Users\onodee\Documents\Учебные статьи\monad\presentation\images\Unit_character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6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Выноска-облако 14"/>
          <p:cNvSpPr/>
          <p:nvPr/>
        </p:nvSpPr>
        <p:spPr>
          <a:xfrm>
            <a:off x="755576" y="332656"/>
            <a:ext cx="4680520" cy="223224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8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onodee\Documents\Учебные статьи\monad\presentation\images\Unit_character_s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5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331640" y="692696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 have to unwrap the </a:t>
            </a:r>
            <a:r>
              <a:rPr lang="en-US" sz="3200" dirty="0" smtClean="0"/>
              <a:t>bag </a:t>
            </a:r>
            <a:r>
              <a:rPr lang="en-US" sz="3200" dirty="0"/>
              <a:t>make </a:t>
            </a:r>
            <a:r>
              <a:rPr lang="en-US" sz="3200" dirty="0" smtClean="0"/>
              <a:t>its half</a:t>
            </a:r>
            <a:endParaRPr lang="ru-RU" sz="3200" dirty="0"/>
          </a:p>
        </p:txBody>
      </p:sp>
      <p:pic>
        <p:nvPicPr>
          <p:cNvPr id="22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27" y="31409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627" y="32933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54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2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32</a:t>
            </a:fld>
            <a:endParaRPr lang="ru-RU"/>
          </a:p>
        </p:txBody>
      </p:sp>
      <p:pic>
        <p:nvPicPr>
          <p:cNvPr id="4098" name="Picture 2" descr="C:\Users\onodee\Documents\Учебные статьи\monad\presentation\images\Unit_character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6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Выноска-облако 14"/>
          <p:cNvSpPr/>
          <p:nvPr/>
        </p:nvSpPr>
        <p:spPr>
          <a:xfrm>
            <a:off x="755576" y="332656"/>
            <a:ext cx="4680520" cy="223224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8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onodee\Documents\Учебные статьи\monad\presentation\images\Unit_character_s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5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331640" y="692696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And </a:t>
            </a:r>
            <a:r>
              <a:rPr lang="en-US" sz="3200" dirty="0"/>
              <a:t>then </a:t>
            </a:r>
            <a:r>
              <a:rPr lang="en-US" sz="3200" dirty="0" smtClean="0"/>
              <a:t>give it back </a:t>
            </a:r>
            <a:r>
              <a:rPr lang="en-US" sz="3200" dirty="0"/>
              <a:t>to </a:t>
            </a:r>
            <a:r>
              <a:rPr lang="en-US" sz="3200" b="1" dirty="0">
                <a:solidFill>
                  <a:srgbClr val="00B0F0"/>
                </a:solidFill>
              </a:rPr>
              <a:t>Unit</a:t>
            </a:r>
            <a:r>
              <a:rPr lang="en-US" sz="3200" dirty="0"/>
              <a:t> 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for re-bagging</a:t>
            </a:r>
            <a:endParaRPr lang="ru-RU" sz="3200" dirty="0"/>
          </a:p>
        </p:txBody>
      </p:sp>
      <p:pic>
        <p:nvPicPr>
          <p:cNvPr id="10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27" y="31409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627" y="32933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74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33</a:t>
            </a:fld>
            <a:endParaRPr lang="ru-RU"/>
          </a:p>
        </p:txBody>
      </p:sp>
      <p:pic>
        <p:nvPicPr>
          <p:cNvPr id="4098" name="Picture 2" descr="C:\Users\onodee\Documents\Учебные статьи\monad\presentation\images\Unit_character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6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Выноска-облако 14"/>
          <p:cNvSpPr/>
          <p:nvPr/>
        </p:nvSpPr>
        <p:spPr>
          <a:xfrm>
            <a:off x="755576" y="332656"/>
            <a:ext cx="4680520" cy="223224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8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onodee\Documents\Учебные статьи\monad\presentation\images\Unit_character_s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5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87624" y="620688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Too much of </a:t>
            </a:r>
            <a:r>
              <a:rPr lang="en-US" sz="3200" dirty="0" smtClean="0"/>
              <a:t>work!</a:t>
            </a:r>
            <a:br>
              <a:rPr lang="en-US" sz="3200" dirty="0" smtClean="0"/>
            </a:br>
            <a:r>
              <a:rPr lang="en-US" sz="3200" dirty="0"/>
              <a:t>I wished if </a:t>
            </a:r>
            <a:r>
              <a:rPr lang="en-US" sz="3200" dirty="0" smtClean="0"/>
              <a:t>someone </a:t>
            </a:r>
            <a:r>
              <a:rPr lang="en-US" sz="3200" dirty="0"/>
              <a:t>could help me.</a:t>
            </a:r>
            <a:endParaRPr lang="ru-RU" sz="3200" dirty="0"/>
          </a:p>
        </p:txBody>
      </p:sp>
      <p:pic>
        <p:nvPicPr>
          <p:cNvPr id="10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27" y="31409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627" y="32933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4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20" grpId="1"/>
      <p:bldP spid="20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34</a:t>
            </a:fld>
            <a:endParaRPr lang="ru-RU"/>
          </a:p>
        </p:txBody>
      </p:sp>
      <p:pic>
        <p:nvPicPr>
          <p:cNvPr id="4098" name="Picture 2" descr="C:\Users\onodee\Documents\Учебные статьи\monad\presentation\images\Unit_character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6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onodee\Documents\Учебные статьи\monad\presentation\images\Unit_character_s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5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380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вальная выноска 10"/>
          <p:cNvSpPr/>
          <p:nvPr/>
        </p:nvSpPr>
        <p:spPr>
          <a:xfrm flipH="1">
            <a:off x="4247964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597157" y="1228400"/>
            <a:ext cx="2830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May I help you?</a:t>
            </a:r>
            <a:endParaRPr lang="en-US" sz="3200" dirty="0" smtClean="0"/>
          </a:p>
        </p:txBody>
      </p:sp>
      <p:pic>
        <p:nvPicPr>
          <p:cNvPr id="13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27" y="31409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627" y="32933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09670" y="985081"/>
            <a:ext cx="29872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Could you make </a:t>
            </a:r>
          </a:p>
          <a:p>
            <a:pPr algn="ctr"/>
            <a:r>
              <a:rPr lang="en-US" sz="3200" dirty="0" smtClean="0"/>
              <a:t>half my last bag?</a:t>
            </a:r>
            <a:endParaRPr lang="ru-RU" sz="3200" dirty="0"/>
          </a:p>
        </p:txBody>
      </p:sp>
      <p:sp>
        <p:nvSpPr>
          <p:cNvPr id="21" name="Овальная выноска 20"/>
          <p:cNvSpPr/>
          <p:nvPr/>
        </p:nvSpPr>
        <p:spPr>
          <a:xfrm>
            <a:off x="651234" y="622139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98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7" grpId="0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35</a:t>
            </a:fld>
            <a:endParaRPr lang="ru-RU"/>
          </a:p>
        </p:txBody>
      </p:sp>
      <p:pic>
        <p:nvPicPr>
          <p:cNvPr id="4098" name="Picture 2" descr="C:\Users\onodee\Documents\Учебные статьи\monad\presentation\images\Unit_character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6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onodee\Documents\Учебные статьи\monad\presentation\images\Unit_character_s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5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380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вальная выноска 10"/>
          <p:cNvSpPr/>
          <p:nvPr/>
        </p:nvSpPr>
        <p:spPr>
          <a:xfrm flipH="1">
            <a:off x="4247964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560602" y="620688"/>
            <a:ext cx="299473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Sure! I just call </a:t>
            </a:r>
            <a:br>
              <a:rPr lang="en-US" sz="2800" dirty="0" smtClean="0"/>
            </a:br>
            <a:r>
              <a:rPr lang="en-US" sz="2800" dirty="0" smtClean="0"/>
              <a:t>a function which is </a:t>
            </a:r>
            <a:br>
              <a:rPr lang="en-US" sz="2800" dirty="0" smtClean="0"/>
            </a:br>
            <a:r>
              <a:rPr lang="en-US" sz="2800" dirty="0" smtClean="0"/>
              <a:t>expert in making </a:t>
            </a:r>
            <a:br>
              <a:rPr lang="en-US" sz="2800" dirty="0" smtClean="0"/>
            </a:br>
            <a:r>
              <a:rPr lang="en-US" sz="2800" dirty="0" smtClean="0"/>
              <a:t>peanuts half </a:t>
            </a:r>
          </a:p>
        </p:txBody>
      </p:sp>
      <p:pic>
        <p:nvPicPr>
          <p:cNvPr id="13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27" y="31409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627" y="32933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09670" y="985081"/>
            <a:ext cx="29872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Could you make </a:t>
            </a:r>
          </a:p>
          <a:p>
            <a:pPr algn="ctr"/>
            <a:r>
              <a:rPr lang="en-US" sz="3200" dirty="0" smtClean="0"/>
              <a:t>half my last bag?</a:t>
            </a:r>
            <a:endParaRPr lang="ru-RU" sz="3200" dirty="0"/>
          </a:p>
        </p:txBody>
      </p:sp>
      <p:sp>
        <p:nvSpPr>
          <p:cNvPr id="21" name="Овальная выноска 20"/>
          <p:cNvSpPr/>
          <p:nvPr/>
        </p:nvSpPr>
        <p:spPr>
          <a:xfrm>
            <a:off x="651234" y="622139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21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36</a:t>
            </a:fld>
            <a:endParaRPr lang="ru-RU"/>
          </a:p>
        </p:txBody>
      </p:sp>
      <p:pic>
        <p:nvPicPr>
          <p:cNvPr id="18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onodee\Documents\Учебные статьи\monad\presentation\images\Unit_character_s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5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вальная выноска 10"/>
          <p:cNvSpPr/>
          <p:nvPr/>
        </p:nvSpPr>
        <p:spPr>
          <a:xfrm flipH="1">
            <a:off x="4247964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546146" y="620688"/>
            <a:ext cx="302364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And </a:t>
            </a:r>
            <a:r>
              <a:rPr lang="en-US" sz="2800" dirty="0"/>
              <a:t>then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 re-pack it </a:t>
            </a:r>
            <a:r>
              <a:rPr lang="en-US" sz="2800" dirty="0"/>
              <a:t>in a bag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and handed </a:t>
            </a:r>
            <a:r>
              <a:rPr lang="en-US" sz="2800" dirty="0"/>
              <a:t>it over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to you</a:t>
            </a:r>
          </a:p>
        </p:txBody>
      </p:sp>
      <p:pic>
        <p:nvPicPr>
          <p:cNvPr id="13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27" y="31409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627" y="32933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onodee\Documents\Учебные статьи\monad\presentation\images\box\box_number_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296" y="3293368"/>
            <a:ext cx="1735200" cy="17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09670" y="985081"/>
            <a:ext cx="29872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Could you make </a:t>
            </a:r>
          </a:p>
          <a:p>
            <a:pPr algn="ctr"/>
            <a:r>
              <a:rPr lang="en-US" sz="3200" dirty="0" smtClean="0"/>
              <a:t>half my last bag?</a:t>
            </a:r>
            <a:endParaRPr lang="ru-RU" sz="3200" dirty="0"/>
          </a:p>
        </p:txBody>
      </p:sp>
      <p:sp>
        <p:nvSpPr>
          <p:cNvPr id="21" name="Овальная выноска 20"/>
          <p:cNvSpPr/>
          <p:nvPr/>
        </p:nvSpPr>
        <p:spPr>
          <a:xfrm>
            <a:off x="651234" y="622139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Picture 4" descr="C:\Users\onodee\Documents\Учебные статьи\monad\presentation\images\Teller_happ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nodee\Documents\Учебные статьи\monad\presentation\images\Unit_character_happ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6" y="2836016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380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45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onodee\Documents\Учебные статьи\monad\presentation\images\Unit_character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6" y="2836016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onodee\Documents\Учебные статьи\monad\presentation\images\Teller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37</a:t>
            </a:fld>
            <a:endParaRPr lang="ru-RU"/>
          </a:p>
        </p:txBody>
      </p:sp>
      <p:sp>
        <p:nvSpPr>
          <p:cNvPr id="11" name="Овальная выноска 10"/>
          <p:cNvSpPr/>
          <p:nvPr/>
        </p:nvSpPr>
        <p:spPr>
          <a:xfrm flipH="1">
            <a:off x="4247964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83968" y="1229851"/>
            <a:ext cx="3444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People </a:t>
            </a:r>
            <a:r>
              <a:rPr lang="en-US" sz="3200" dirty="0"/>
              <a:t>call me </a:t>
            </a:r>
            <a:r>
              <a:rPr lang="en-US" sz="3200" b="1" dirty="0">
                <a:solidFill>
                  <a:srgbClr val="00B0F0"/>
                </a:solidFill>
              </a:rPr>
              <a:t>map</a:t>
            </a:r>
            <a:endParaRPr lang="en-US" sz="3200" dirty="0" smtClean="0">
              <a:solidFill>
                <a:srgbClr val="00B0F0"/>
              </a:solidFill>
            </a:endParaRPr>
          </a:p>
        </p:txBody>
      </p:sp>
      <p:pic>
        <p:nvPicPr>
          <p:cNvPr id="13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27" y="31409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onodee\Documents\Учебные статьи\monad\presentation\images\box\box_number_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296" y="3293368"/>
            <a:ext cx="1735200" cy="17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8843" y="908720"/>
            <a:ext cx="34289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Thank you!</a:t>
            </a:r>
            <a:br>
              <a:rPr lang="en-US" sz="3200" dirty="0" smtClean="0"/>
            </a:br>
            <a:r>
              <a:rPr lang="en-US" sz="3200" dirty="0"/>
              <a:t>What’s your </a:t>
            </a:r>
            <a:r>
              <a:rPr lang="en-US" sz="3200" dirty="0" smtClean="0"/>
              <a:t>name?</a:t>
            </a:r>
            <a:endParaRPr lang="ru-RU" sz="3200" dirty="0"/>
          </a:p>
        </p:txBody>
      </p:sp>
      <p:sp>
        <p:nvSpPr>
          <p:cNvPr id="21" name="Овальная выноска 20"/>
          <p:cNvSpPr/>
          <p:nvPr/>
        </p:nvSpPr>
        <p:spPr>
          <a:xfrm>
            <a:off x="651234" y="622139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380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54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  <p:bldP spid="17" grpId="0"/>
      <p:bldP spid="17" grpId="1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38</a:t>
            </a:fld>
            <a:endParaRPr lang="ru-RU"/>
          </a:p>
        </p:txBody>
      </p:sp>
      <p:pic>
        <p:nvPicPr>
          <p:cNvPr id="2050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380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308173" y="2542252"/>
            <a:ext cx="488101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“Tell </a:t>
            </a:r>
            <a:r>
              <a:rPr lang="en-US" sz="3200" i="1" dirty="0"/>
              <a:t>me to do anything 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on </a:t>
            </a:r>
            <a:r>
              <a:rPr lang="en-US" sz="3200" i="1" dirty="0"/>
              <a:t>what is inside the bag 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and </a:t>
            </a:r>
            <a:r>
              <a:rPr lang="en-US" sz="3200" i="1" dirty="0"/>
              <a:t>I will do it, 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first </a:t>
            </a:r>
            <a:r>
              <a:rPr lang="en-US" sz="3200" i="1" dirty="0"/>
              <a:t>by unpacking the bag 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and </a:t>
            </a:r>
            <a:r>
              <a:rPr lang="en-US" sz="3200" i="1" dirty="0"/>
              <a:t>then repacking it 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with </a:t>
            </a:r>
            <a:r>
              <a:rPr lang="en-US" sz="3200" i="1" dirty="0"/>
              <a:t>new thing in it.” — </a:t>
            </a:r>
            <a:r>
              <a:rPr lang="en-US" sz="3200" b="1" i="1" dirty="0">
                <a:solidFill>
                  <a:srgbClr val="00B0F0"/>
                </a:solidFill>
              </a:rPr>
              <a:t>map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48133" y="2663819"/>
            <a:ext cx="72008" cy="280831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2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39</a:t>
            </a:fld>
            <a:endParaRPr lang="ru-RU"/>
          </a:p>
        </p:txBody>
      </p:sp>
      <p:pic>
        <p:nvPicPr>
          <p:cNvPr id="5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608" y="2818850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onodee\Documents\Учебные статьи\monad\presentation\images\Unit_character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805145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42247" y="1837185"/>
            <a:ext cx="96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map</a:t>
            </a:r>
            <a:endParaRPr lang="en-US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00156" y="1823480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unit</a:t>
            </a:r>
            <a:endParaRPr lang="en-US" sz="3200" dirty="0" smtClean="0"/>
          </a:p>
        </p:txBody>
      </p:sp>
      <p:pic>
        <p:nvPicPr>
          <p:cNvPr id="6146" name="Picture 2" descr="C:\Users\onodee\Documents\Учебные статьи\monad\presentation\images\box\box_empt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75212"/>
            <a:ext cx="1735200" cy="17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45448" y="1837184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bag</a:t>
            </a:r>
            <a:endParaRPr lang="en-US" sz="3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635896" y="3284984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/>
              <a:t>+</a:t>
            </a:r>
            <a:endParaRPr lang="ru-RU" sz="3200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16632"/>
            <a:ext cx="8229600" cy="171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</a:rPr>
              <a:t>Functor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2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new 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70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Stream.</a:t>
            </a:r>
            <a:r>
              <a:rPr lang="en-US" sz="2400" i="1" dirty="0" err="1" smtClean="0">
                <a:effectLst/>
              </a:rPr>
              <a:t>of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ru-RU" sz="2400" b="1" dirty="0" smtClean="0">
                <a:solidFill>
                  <a:srgbClr val="008000"/>
                </a:solidFill>
                <a:effectLst/>
              </a:rPr>
              <a:t>Дима"</a:t>
            </a:r>
            <a:r>
              <a:rPr lang="ru-RU" sz="2400" dirty="0" smtClean="0"/>
              <a:t>, </a:t>
            </a:r>
            <a:r>
              <a:rPr lang="ru-RU" sz="2400" b="1" dirty="0" smtClean="0">
                <a:solidFill>
                  <a:srgbClr val="008000"/>
                </a:solidFill>
                <a:effectLst/>
              </a:rPr>
              <a:t>"Женя"</a:t>
            </a:r>
            <a:r>
              <a:rPr lang="ru-RU" sz="2400" dirty="0" smtClean="0"/>
              <a:t>, </a:t>
            </a:r>
            <a:r>
              <a:rPr lang="ru-RU" sz="2400" b="1" dirty="0" smtClean="0">
                <a:solidFill>
                  <a:srgbClr val="008000"/>
                </a:solidFill>
                <a:effectLst/>
              </a:rPr>
              <a:t>"Артём"</a:t>
            </a:r>
            <a:r>
              <a:rPr lang="ru-RU" sz="2400" dirty="0" smtClean="0"/>
              <a:t>, </a:t>
            </a:r>
            <a:r>
              <a:rPr lang="ru-RU" sz="2400" b="1" dirty="0" smtClean="0">
                <a:solidFill>
                  <a:srgbClr val="008000"/>
                </a:solidFill>
                <a:effectLst/>
              </a:rPr>
              <a:t>"Аня"</a:t>
            </a:r>
            <a:r>
              <a:rPr lang="ru-RU" sz="2400" dirty="0" smtClean="0"/>
              <a:t>, </a:t>
            </a:r>
            <a:r>
              <a:rPr lang="ru-RU" sz="2400" b="1" dirty="0" smtClean="0">
                <a:solidFill>
                  <a:srgbClr val="008000"/>
                </a:solidFill>
                <a:effectLst/>
              </a:rPr>
              <a:t>"Саша"</a:t>
            </a:r>
            <a:r>
              <a:rPr lang="ru-RU" sz="2400" dirty="0" smtClean="0"/>
              <a:t>)</a:t>
            </a:r>
            <a:br>
              <a:rPr lang="ru-RU" sz="2400" dirty="0" smtClean="0"/>
            </a:br>
            <a:r>
              <a:rPr lang="ru-RU" sz="2400" dirty="0" smtClean="0"/>
              <a:t>        .</a:t>
            </a:r>
            <a:r>
              <a:rPr lang="en-US" sz="2400" dirty="0" smtClean="0"/>
              <a:t>map(String::chars)</a:t>
            </a:r>
            <a:br>
              <a:rPr lang="en-US" sz="2400" dirty="0" smtClean="0"/>
            </a:br>
            <a:r>
              <a:rPr lang="en-US" sz="2400" dirty="0" smtClean="0"/>
              <a:t>        .</a:t>
            </a:r>
            <a:r>
              <a:rPr lang="en-US" sz="2400" dirty="0" err="1" smtClean="0"/>
              <a:t>flatMap</a:t>
            </a:r>
            <a:r>
              <a:rPr lang="en-US" sz="2400" dirty="0" smtClean="0"/>
              <a:t>(</a:t>
            </a:r>
            <a:r>
              <a:rPr lang="en-US" sz="2400" dirty="0" err="1" smtClean="0"/>
              <a:t>intStream</a:t>
            </a:r>
            <a:r>
              <a:rPr lang="en-US" sz="2400" dirty="0" smtClean="0"/>
              <a:t> -&gt; </a:t>
            </a:r>
            <a:r>
              <a:rPr lang="en-US" sz="2400" dirty="0" err="1" smtClean="0"/>
              <a:t>intStream.mapToObj</a:t>
            </a:r>
            <a:r>
              <a:rPr lang="en-US" sz="2400" dirty="0" smtClean="0"/>
              <a:t>(n -&gt; (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char</a:t>
            </a:r>
            <a:r>
              <a:rPr lang="en-US" sz="2400" dirty="0" smtClean="0"/>
              <a:t>) n))</a:t>
            </a:r>
            <a:br>
              <a:rPr lang="en-US" sz="2400" dirty="0" smtClean="0"/>
            </a:br>
            <a:r>
              <a:rPr lang="en-US" sz="2400" dirty="0" smtClean="0"/>
              <a:t>        .filter(</a:t>
            </a:r>
            <a:r>
              <a:rPr lang="en-US" sz="2400" dirty="0" err="1" smtClean="0"/>
              <a:t>ch</a:t>
            </a:r>
            <a:r>
              <a:rPr lang="en-US" sz="2400" dirty="0" smtClean="0"/>
              <a:t> -&gt; </a:t>
            </a:r>
            <a:r>
              <a:rPr lang="en-US" sz="2400" dirty="0" err="1" smtClean="0"/>
              <a:t>ch</a:t>
            </a:r>
            <a:r>
              <a:rPr lang="en-US" sz="2400" dirty="0" smtClean="0"/>
              <a:t> == 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ru-RU" sz="2400" b="1" dirty="0" smtClean="0">
                <a:solidFill>
                  <a:srgbClr val="008000"/>
                </a:solidFill>
                <a:effectLst/>
              </a:rPr>
              <a:t>а'</a:t>
            </a:r>
            <a:r>
              <a:rPr lang="ru-RU" sz="2400" dirty="0" smtClean="0"/>
              <a:t>)</a:t>
            </a:r>
            <a:br>
              <a:rPr lang="ru-RU" sz="2400" dirty="0" smtClean="0"/>
            </a:br>
            <a:r>
              <a:rPr lang="ru-RU" sz="2400" dirty="0" smtClean="0"/>
              <a:t>        .</a:t>
            </a:r>
            <a:r>
              <a:rPr lang="en-US" sz="2400" dirty="0" smtClean="0"/>
              <a:t>count();</a:t>
            </a:r>
            <a:endParaRPr lang="ru-RU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 smtClean="0"/>
              <a:t>Optional.</a:t>
            </a:r>
            <a:r>
              <a:rPr lang="en-US" sz="2400" i="1" dirty="0" err="1" smtClean="0">
                <a:effectLst/>
              </a:rPr>
              <a:t>of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ru-RU" sz="2400" b="1" dirty="0" smtClean="0">
                <a:solidFill>
                  <a:srgbClr val="008000"/>
                </a:solidFill>
                <a:effectLst/>
              </a:rPr>
              <a:t>Железнодорожный"</a:t>
            </a:r>
            <a:r>
              <a:rPr lang="ru-RU" sz="2400" dirty="0" smtClean="0"/>
              <a:t>)</a:t>
            </a:r>
            <a:br>
              <a:rPr lang="ru-RU" sz="2400" dirty="0" smtClean="0"/>
            </a:br>
            <a:r>
              <a:rPr lang="ru-RU" sz="2400" dirty="0" smtClean="0"/>
              <a:t>        .</a:t>
            </a:r>
            <a:r>
              <a:rPr lang="en-US" sz="2400" dirty="0" smtClean="0"/>
              <a:t>map(String::chars)</a:t>
            </a:r>
            <a:br>
              <a:rPr lang="en-US" sz="2400" dirty="0" smtClean="0"/>
            </a:br>
            <a:r>
              <a:rPr lang="en-US" sz="2400" dirty="0" smtClean="0"/>
              <a:t>        .</a:t>
            </a:r>
            <a:r>
              <a:rPr lang="en-US" sz="2400" dirty="0" err="1" smtClean="0"/>
              <a:t>flatMap</a:t>
            </a:r>
            <a:r>
              <a:rPr lang="en-US" sz="2400" dirty="0" smtClean="0"/>
              <a:t>(</a:t>
            </a:r>
            <a:r>
              <a:rPr lang="en-US" sz="2400" dirty="0" err="1" smtClean="0"/>
              <a:t>intStream</a:t>
            </a:r>
            <a:r>
              <a:rPr lang="en-US" sz="2400" dirty="0" smtClean="0"/>
              <a:t> -&gt; </a:t>
            </a:r>
            <a:r>
              <a:rPr lang="en-US" sz="2400" dirty="0" err="1" smtClean="0"/>
              <a:t>Optional.</a:t>
            </a:r>
            <a:r>
              <a:rPr lang="en-US" sz="2400" i="1" dirty="0" err="1" smtClean="0">
                <a:effectLst/>
              </a:rPr>
              <a:t>of</a:t>
            </a:r>
            <a:r>
              <a:rPr lang="en-US" sz="2400" dirty="0" smtClean="0"/>
              <a:t>(</a:t>
            </a:r>
            <a:r>
              <a:rPr lang="en-US" sz="2400" dirty="0" err="1" smtClean="0"/>
              <a:t>intStream.count</a:t>
            </a:r>
            <a:r>
              <a:rPr lang="en-US" sz="2400" dirty="0" smtClean="0"/>
              <a:t>()))</a:t>
            </a:r>
            <a:br>
              <a:rPr lang="en-US" sz="2400" dirty="0" smtClean="0"/>
            </a:br>
            <a:r>
              <a:rPr lang="en-US" sz="2400" dirty="0" smtClean="0"/>
              <a:t>        .</a:t>
            </a:r>
            <a:r>
              <a:rPr lang="en-US" sz="2400" dirty="0" err="1" smtClean="0"/>
              <a:t>ifPresent</a:t>
            </a:r>
            <a:r>
              <a:rPr lang="en-US" sz="2400" dirty="0" smtClean="0"/>
              <a:t>(</a:t>
            </a:r>
            <a:r>
              <a:rPr lang="en-US" sz="2400" dirty="0" err="1" smtClean="0"/>
              <a:t>System.</a:t>
            </a:r>
            <a:r>
              <a:rPr lang="en-US" sz="2400" b="1" i="1" dirty="0" err="1" smtClean="0">
                <a:solidFill>
                  <a:srgbClr val="660E7A"/>
                </a:solidFill>
                <a:effectLst/>
              </a:rPr>
              <a:t>out</a:t>
            </a:r>
            <a:r>
              <a:rPr lang="en-US" sz="2400" dirty="0" smtClean="0"/>
              <a:t>::</a:t>
            </a:r>
            <a:r>
              <a:rPr lang="en-US" sz="2400" dirty="0" err="1" smtClean="0"/>
              <a:t>println</a:t>
            </a:r>
            <a:r>
              <a:rPr lang="en-US" sz="2400" dirty="0" smtClean="0"/>
              <a:t>);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76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3391" y="206084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</a:rPr>
              <a:t>public final class </a:t>
            </a:r>
            <a:r>
              <a:rPr lang="en-US" dirty="0" smtClean="0"/>
              <a:t>Bag&lt;</a:t>
            </a:r>
            <a:r>
              <a:rPr lang="en-US" dirty="0" smtClean="0">
                <a:solidFill>
                  <a:srgbClr val="20999D"/>
                </a:solidFill>
              </a:rPr>
              <a:t>T</a:t>
            </a:r>
            <a:r>
              <a:rPr lang="en-US" dirty="0" smtClean="0"/>
              <a:t>&gt;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</a:rPr>
              <a:t>private final </a:t>
            </a:r>
            <a:r>
              <a:rPr lang="en-US" dirty="0" smtClean="0">
                <a:solidFill>
                  <a:srgbClr val="20999D"/>
                </a:solidFill>
              </a:rPr>
              <a:t>T </a:t>
            </a:r>
            <a:r>
              <a:rPr lang="en-US" b="1" dirty="0" smtClean="0">
                <a:solidFill>
                  <a:srgbClr val="660E7A"/>
                </a:solidFill>
              </a:rPr>
              <a:t>value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</a:rPr>
              <a:t>private </a:t>
            </a:r>
            <a:r>
              <a:rPr lang="en-US" dirty="0" smtClean="0"/>
              <a:t>Bag(</a:t>
            </a:r>
            <a:r>
              <a:rPr lang="en-US" dirty="0" smtClean="0">
                <a:solidFill>
                  <a:srgbClr val="20999D"/>
                </a:solidFill>
              </a:rPr>
              <a:t>T </a:t>
            </a:r>
            <a:r>
              <a:rPr lang="en-US" dirty="0" smtClean="0"/>
              <a:t>value)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</a:rPr>
              <a:t>value</a:t>
            </a:r>
            <a:r>
              <a:rPr lang="en-US" b="1" dirty="0" smtClean="0">
                <a:solidFill>
                  <a:srgbClr val="660E7A"/>
                </a:solidFill>
              </a:rPr>
              <a:t> </a:t>
            </a:r>
            <a:r>
              <a:rPr lang="en-US" dirty="0" smtClean="0"/>
              <a:t>= value;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</a:rPr>
              <a:t>public static 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20999D"/>
                </a:solidFill>
              </a:rPr>
              <a:t>T</a:t>
            </a:r>
            <a:r>
              <a:rPr lang="en-US" dirty="0" smtClean="0"/>
              <a:t>&gt; Bag&lt;</a:t>
            </a:r>
            <a:r>
              <a:rPr lang="en-US" dirty="0" smtClean="0">
                <a:solidFill>
                  <a:srgbClr val="20999D"/>
                </a:solidFill>
              </a:rPr>
              <a:t>T</a:t>
            </a:r>
            <a:r>
              <a:rPr lang="en-US" dirty="0" smtClean="0"/>
              <a:t>&gt; of(</a:t>
            </a:r>
            <a:r>
              <a:rPr lang="en-US" dirty="0" smtClean="0">
                <a:solidFill>
                  <a:srgbClr val="20999D"/>
                </a:solidFill>
              </a:rPr>
              <a:t>T </a:t>
            </a:r>
            <a:r>
              <a:rPr lang="en-US" dirty="0" smtClean="0"/>
              <a:t>value)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0080"/>
                </a:solidFill>
              </a:rPr>
              <a:t>return new </a:t>
            </a:r>
            <a:r>
              <a:rPr lang="en-US" dirty="0" smtClean="0"/>
              <a:t>Bag&lt;&gt;(value);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</a:rPr>
              <a:t>public 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20999D"/>
                </a:solidFill>
              </a:rPr>
              <a:t>U</a:t>
            </a:r>
            <a:r>
              <a:rPr lang="en-US" dirty="0" smtClean="0"/>
              <a:t>&gt; Bag&lt;</a:t>
            </a:r>
            <a:r>
              <a:rPr lang="en-US" dirty="0" smtClean="0">
                <a:solidFill>
                  <a:srgbClr val="20999D"/>
                </a:solidFill>
              </a:rPr>
              <a:t>U</a:t>
            </a:r>
            <a:r>
              <a:rPr lang="en-US" dirty="0" smtClean="0"/>
              <a:t>&gt; map(Function&lt;</a:t>
            </a:r>
            <a:r>
              <a:rPr lang="en-US" b="1" dirty="0" smtClean="0">
                <a:solidFill>
                  <a:srgbClr val="000080"/>
                </a:solidFill>
              </a:rPr>
              <a:t> </a:t>
            </a:r>
            <a:r>
              <a:rPr lang="en-US" dirty="0" smtClean="0">
                <a:solidFill>
                  <a:srgbClr val="20999D"/>
                </a:solidFill>
              </a:rPr>
              <a:t>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20999D"/>
                </a:solidFill>
              </a:rPr>
              <a:t>U</a:t>
            </a:r>
            <a:r>
              <a:rPr lang="en-US" dirty="0" smtClean="0"/>
              <a:t>&gt; mapper)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0080"/>
                </a:solidFill>
              </a:rPr>
              <a:t>return new </a:t>
            </a:r>
            <a:r>
              <a:rPr lang="en-US" dirty="0" smtClean="0"/>
              <a:t>Bag&lt;&gt;(</a:t>
            </a:r>
            <a:r>
              <a:rPr lang="en-US" dirty="0" err="1" smtClean="0"/>
              <a:t>mapper.apply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660E7A"/>
                </a:solidFill>
              </a:rPr>
              <a:t>value</a:t>
            </a:r>
            <a:r>
              <a:rPr lang="en-US" dirty="0" smtClean="0"/>
              <a:t>));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40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171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</a:rPr>
              <a:t>Functor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3391" y="206084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</a:rPr>
              <a:t>public class </a:t>
            </a:r>
            <a:r>
              <a:rPr lang="en-US" sz="2400" dirty="0" err="1"/>
              <a:t>OurStory</a:t>
            </a:r>
            <a:r>
              <a:rPr lang="en-US" sz="2400" dirty="0"/>
              <a:t> {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public static void </a:t>
            </a:r>
            <a:r>
              <a:rPr lang="en-US" sz="2400" dirty="0"/>
              <a:t>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 err="1">
                <a:solidFill>
                  <a:srgbClr val="000080"/>
                </a:solidFill>
              </a:rPr>
              <a:t>var</a:t>
            </a:r>
            <a:r>
              <a:rPr lang="en-US" sz="2400" b="1" dirty="0">
                <a:solidFill>
                  <a:srgbClr val="000080"/>
                </a:solidFill>
              </a:rPr>
              <a:t> </a:t>
            </a:r>
            <a:r>
              <a:rPr lang="en-US" sz="2400" dirty="0" err="1"/>
              <a:t>peanutsForMe</a:t>
            </a:r>
            <a:r>
              <a:rPr lang="en-US" sz="2400" dirty="0"/>
              <a:t> </a:t>
            </a:r>
            <a:r>
              <a:rPr lang="en-US" sz="2400" dirty="0" smtClean="0"/>
              <a:t>= </a:t>
            </a:r>
            <a:r>
              <a:rPr lang="en-US" sz="2400" dirty="0" err="1"/>
              <a:t>Bag.</a:t>
            </a:r>
            <a:r>
              <a:rPr lang="en-US" sz="2400" i="1" dirty="0" err="1"/>
              <a:t>of</a:t>
            </a:r>
            <a:r>
              <a:rPr lang="en-US" sz="2400" dirty="0"/>
              <a:t>(</a:t>
            </a:r>
            <a:r>
              <a:rPr lang="en-US" sz="2400" dirty="0" err="1"/>
              <a:t>Peanuts.</a:t>
            </a:r>
            <a:r>
              <a:rPr lang="en-US" sz="2400" i="1" dirty="0" err="1"/>
              <a:t>kilo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2</a:t>
            </a:r>
            <a:r>
              <a:rPr lang="en-US" sz="2400" dirty="0"/>
              <a:t>));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 err="1">
                <a:solidFill>
                  <a:srgbClr val="000080"/>
                </a:solidFill>
              </a:rPr>
              <a:t>var</a:t>
            </a:r>
            <a:r>
              <a:rPr lang="en-US" sz="2400" b="1" dirty="0">
                <a:solidFill>
                  <a:srgbClr val="000080"/>
                </a:solidFill>
              </a:rPr>
              <a:t> </a:t>
            </a:r>
            <a:r>
              <a:rPr lang="en-US" sz="2400" dirty="0" err="1"/>
              <a:t>peanutsForBrother</a:t>
            </a:r>
            <a:r>
              <a:rPr lang="en-US" sz="2400" dirty="0"/>
              <a:t> = </a:t>
            </a:r>
            <a:r>
              <a:rPr lang="en-US" sz="2400" dirty="0" err="1"/>
              <a:t>Bag.</a:t>
            </a:r>
            <a:r>
              <a:rPr lang="en-US" sz="2400" i="1" dirty="0" err="1"/>
              <a:t>of</a:t>
            </a:r>
            <a:r>
              <a:rPr lang="en-US" sz="2400" dirty="0"/>
              <a:t>(</a:t>
            </a:r>
            <a:r>
              <a:rPr lang="en-US" sz="2400" dirty="0" err="1"/>
              <a:t>Peanuts.</a:t>
            </a:r>
            <a:r>
              <a:rPr lang="en-US" sz="2400" i="1" dirty="0" err="1"/>
              <a:t>kilo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2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/>
              <a:t>                                   </a:t>
            </a:r>
            <a:r>
              <a:rPr lang="en-US" sz="2400" dirty="0" smtClean="0"/>
              <a:t>                          .</a:t>
            </a:r>
            <a:r>
              <a:rPr lang="en-US" sz="2400" dirty="0"/>
              <a:t>map(Peanuts::</a:t>
            </a:r>
            <a:r>
              <a:rPr lang="en-US" sz="2400" dirty="0" err="1"/>
              <a:t>makeHalf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41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171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Our story </a:t>
            </a:r>
            <a:br>
              <a:rPr lang="en-US" smtClean="0"/>
            </a:b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(in java code)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One day</a:t>
            </a:r>
            <a:endParaRPr lang="ru-RU" sz="66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7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43</a:t>
            </a:fld>
            <a:endParaRPr lang="ru-RU"/>
          </a:p>
        </p:txBody>
      </p:sp>
      <p:pic>
        <p:nvPicPr>
          <p:cNvPr id="1028" name="Picture 4" descr="C:\Users\onodee\Documents\Учебные статьи\monad\presentation\images\Teller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Выноска-облако 5"/>
          <p:cNvSpPr/>
          <p:nvPr/>
        </p:nvSpPr>
        <p:spPr>
          <a:xfrm>
            <a:off x="755576" y="332656"/>
            <a:ext cx="4680520" cy="223224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620688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Peanuts is over.</a:t>
            </a:r>
            <a:br>
              <a:rPr lang="en-US" sz="3200" dirty="0" smtClean="0"/>
            </a:br>
            <a:r>
              <a:rPr lang="en-US" sz="3200" dirty="0" smtClean="0"/>
              <a:t>I would like to buy 2 kilos of peanuts</a:t>
            </a:r>
            <a:endParaRPr lang="ru-RU" sz="3200" dirty="0"/>
          </a:p>
        </p:txBody>
      </p:sp>
      <p:pic>
        <p:nvPicPr>
          <p:cNvPr id="8" name="Picture 2" descr="C:\Users\onodee\Documents\Учебные статьи\monad\presentation\images\numbers\toy-story-number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8" y="3356992"/>
            <a:ext cx="906131" cy="128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3419872" y="2888627"/>
            <a:ext cx="2376264" cy="2376264"/>
            <a:chOff x="3419872" y="2888627"/>
            <a:chExt cx="2376264" cy="2376264"/>
          </a:xfrm>
        </p:grpSpPr>
        <p:sp>
          <p:nvSpPr>
            <p:cNvPr id="10" name="Облако 9"/>
            <p:cNvSpPr/>
            <p:nvPr/>
          </p:nvSpPr>
          <p:spPr>
            <a:xfrm>
              <a:off x="3419872" y="2888627"/>
              <a:ext cx="2376264" cy="2376264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Picture 2" descr="C:\Users\onodee\Documents\Учебные статьи\monad\presentation\images\numbers\toy-story-number-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178" y="3356992"/>
              <a:ext cx="906131" cy="128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2851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44</a:t>
            </a:fld>
            <a:endParaRPr lang="ru-RU"/>
          </a:p>
        </p:txBody>
      </p:sp>
      <p:pic>
        <p:nvPicPr>
          <p:cNvPr id="4098" name="Picture 2" descr="C:\Users\onodee\Documents\Учебные статьи\monad\presentation\images\Unit_character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6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09225" y="1193354"/>
            <a:ext cx="2830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May I help you?</a:t>
            </a:r>
            <a:endParaRPr lang="ru-RU" sz="32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899592" y="620688"/>
            <a:ext cx="3528392" cy="1800200"/>
            <a:chOff x="899592" y="620688"/>
            <a:chExt cx="3528392" cy="1800200"/>
          </a:xfrm>
        </p:grpSpPr>
        <p:sp>
          <p:nvSpPr>
            <p:cNvPr id="13" name="Овальная выноска 12"/>
            <p:cNvSpPr/>
            <p:nvPr/>
          </p:nvSpPr>
          <p:spPr>
            <a:xfrm>
              <a:off x="899592" y="620688"/>
              <a:ext cx="3528392" cy="1800200"/>
            </a:xfrm>
            <a:prstGeom prst="wedgeEllipse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07379" y="836712"/>
              <a:ext cx="268855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I want to wrap </a:t>
              </a:r>
              <a:br>
                <a:rPr lang="en-US" sz="3200" dirty="0" smtClean="0"/>
              </a:br>
              <a:r>
                <a:rPr lang="en-US" sz="3200" dirty="0" smtClean="0"/>
                <a:t>these peanuts </a:t>
              </a:r>
              <a:br>
                <a:rPr lang="en-US" sz="3200" dirty="0" smtClean="0"/>
              </a:br>
              <a:r>
                <a:rPr lang="en-US" sz="3200" dirty="0" smtClean="0"/>
                <a:t>in bag</a:t>
              </a:r>
              <a:endParaRPr lang="ru-RU" sz="3200" dirty="0"/>
            </a:p>
          </p:txBody>
        </p:sp>
      </p:grpSp>
      <p:sp>
        <p:nvSpPr>
          <p:cNvPr id="15" name="Овальная выноска 14"/>
          <p:cNvSpPr/>
          <p:nvPr/>
        </p:nvSpPr>
        <p:spPr>
          <a:xfrm flipH="1">
            <a:off x="486003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3419872" y="2888627"/>
            <a:ext cx="2376264" cy="2376264"/>
            <a:chOff x="3419872" y="2888627"/>
            <a:chExt cx="2376264" cy="2376264"/>
          </a:xfrm>
        </p:grpSpPr>
        <p:sp>
          <p:nvSpPr>
            <p:cNvPr id="17" name="Облако 16"/>
            <p:cNvSpPr/>
            <p:nvPr/>
          </p:nvSpPr>
          <p:spPr>
            <a:xfrm>
              <a:off x="3419872" y="2888627"/>
              <a:ext cx="2376264" cy="2376264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2" descr="C:\Users\onodee\Documents\Учебные статьи\monad\presentation\images\numbers\toy-story-number-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178" y="3356992"/>
              <a:ext cx="906131" cy="128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4" descr="C:\Users\onodee\Documents\Учебные статьи\monad\presentation\images\Teller_hap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29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C:\Users\onodee\Documents\Учебные статьи\monad\presentation\images\Teller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45</a:t>
            </a:fld>
            <a:endParaRPr lang="ru-RU"/>
          </a:p>
        </p:txBody>
      </p:sp>
      <p:pic>
        <p:nvPicPr>
          <p:cNvPr id="4098" name="Picture 2" descr="C:\Users\onodee\Documents\Учебные статьи\monad\presentation\images\Unit_character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67" y="2836016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ьная выноска 4"/>
          <p:cNvSpPr/>
          <p:nvPr/>
        </p:nvSpPr>
        <p:spPr>
          <a:xfrm flipH="1">
            <a:off x="486003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ьная выноска 12"/>
          <p:cNvSpPr/>
          <p:nvPr/>
        </p:nvSpPr>
        <p:spPr>
          <a:xfrm>
            <a:off x="89959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307379" y="836712"/>
            <a:ext cx="2688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 want to wrap </a:t>
            </a:r>
            <a:br>
              <a:rPr lang="en-US" sz="3200" dirty="0" smtClean="0"/>
            </a:br>
            <a:r>
              <a:rPr lang="en-US" sz="3200" dirty="0" smtClean="0"/>
              <a:t>these peanuts </a:t>
            </a:r>
            <a:br>
              <a:rPr lang="en-US" sz="3200" dirty="0" smtClean="0"/>
            </a:br>
            <a:r>
              <a:rPr lang="en-US" sz="3200" dirty="0" smtClean="0"/>
              <a:t>in bag</a:t>
            </a:r>
            <a:endParaRPr lang="ru-RU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022764" y="779220"/>
            <a:ext cx="32029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dirty="0" smtClean="0"/>
              <a:t>Sure, just give me</a:t>
            </a:r>
          </a:p>
          <a:p>
            <a:pPr algn="ctr"/>
            <a:r>
              <a:rPr lang="en-US" sz="3100" dirty="0" smtClean="0"/>
              <a:t>peanuts and I will </a:t>
            </a:r>
          </a:p>
          <a:p>
            <a:pPr algn="ctr"/>
            <a:r>
              <a:rPr lang="en-US" sz="3100" dirty="0" smtClean="0"/>
              <a:t>wrap it in a bag</a:t>
            </a:r>
            <a:endParaRPr lang="ru-RU" sz="31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3419872" y="2888627"/>
            <a:ext cx="2376264" cy="2376264"/>
            <a:chOff x="3419872" y="2888627"/>
            <a:chExt cx="2376264" cy="2376264"/>
          </a:xfrm>
        </p:grpSpPr>
        <p:sp>
          <p:nvSpPr>
            <p:cNvPr id="20" name="Облако 19"/>
            <p:cNvSpPr/>
            <p:nvPr/>
          </p:nvSpPr>
          <p:spPr>
            <a:xfrm>
              <a:off x="3419872" y="2888627"/>
              <a:ext cx="2376264" cy="2376264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2" name="Picture 2" descr="C:\Users\onodee\Documents\Учебные статьи\monad\presentation\images\numbers\toy-story-number-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178" y="3356992"/>
              <a:ext cx="906131" cy="128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27" y="31409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71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xit" presetSubtype="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/>
      <p:bldP spid="19" grpId="0"/>
      <p:bldP spid="19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C:\Users\onodee\Documents\Учебные статьи\monad\presentation\images\Teller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46</a:t>
            </a:fld>
            <a:endParaRPr lang="ru-RU"/>
          </a:p>
        </p:txBody>
      </p:sp>
      <p:pic>
        <p:nvPicPr>
          <p:cNvPr id="3075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27" y="31409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Выноска-облако 15"/>
          <p:cNvSpPr/>
          <p:nvPr/>
        </p:nvSpPr>
        <p:spPr>
          <a:xfrm>
            <a:off x="755576" y="332656"/>
            <a:ext cx="4680520" cy="223224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331640" y="851228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Peanuts is delicious!</a:t>
            </a:r>
            <a:br>
              <a:rPr lang="en-US" sz="3200" dirty="0" smtClean="0"/>
            </a:br>
            <a:r>
              <a:rPr lang="en-US" sz="3200" dirty="0" smtClean="0"/>
              <a:t>I buy some extra kilos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0577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7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77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onodee\Documents\Учебные статьи\monad\presentation\images\Teller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47</a:t>
            </a:fld>
            <a:endParaRPr lang="ru-RU"/>
          </a:p>
        </p:txBody>
      </p:sp>
      <p:sp>
        <p:nvSpPr>
          <p:cNvPr id="5" name="Овальная выноска 4"/>
          <p:cNvSpPr/>
          <p:nvPr/>
        </p:nvSpPr>
        <p:spPr>
          <a:xfrm flipH="1">
            <a:off x="486003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ьная выноска 12"/>
          <p:cNvSpPr/>
          <p:nvPr/>
        </p:nvSpPr>
        <p:spPr>
          <a:xfrm>
            <a:off x="89959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268910" y="764704"/>
            <a:ext cx="29430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Could you make </a:t>
            </a:r>
          </a:p>
          <a:p>
            <a:pPr algn="ctr"/>
            <a:r>
              <a:rPr lang="en-US" sz="3200" dirty="0"/>
              <a:t>peanuts double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in my bag?</a:t>
            </a:r>
            <a:endParaRPr lang="ru-RU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110450" y="836712"/>
            <a:ext cx="3027560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dirty="0" smtClean="0"/>
              <a:t>Sure, just give me</a:t>
            </a:r>
          </a:p>
          <a:p>
            <a:pPr algn="ctr"/>
            <a:r>
              <a:rPr lang="en-US" sz="3100" dirty="0" smtClean="0"/>
              <a:t>peanuts and </a:t>
            </a:r>
          </a:p>
          <a:p>
            <a:pPr algn="ctr"/>
            <a:r>
              <a:rPr lang="en-US" sz="3100" dirty="0" smtClean="0"/>
              <a:t>I will do it!</a:t>
            </a:r>
            <a:endParaRPr lang="ru-RU" sz="3100" dirty="0"/>
          </a:p>
        </p:txBody>
      </p:sp>
      <p:pic>
        <p:nvPicPr>
          <p:cNvPr id="3075" name="Picture 3" descr="C:\Users\onodee\Documents\Учебные статьи\monad\presentation\images\box\box_number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27" y="3140968"/>
            <a:ext cx="1733869" cy="1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3" descr="C:\Users\onodee\Documents\Учебные статьи\monad\presentation\images\box\box_in_box_number_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807" y="2651064"/>
            <a:ext cx="2623345" cy="26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4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14" grpId="0"/>
      <p:bldP spid="14" grpId="1"/>
      <p:bldP spid="19" grpId="0"/>
      <p:bldP spid="19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onodee\Documents\Учебные статьи\monad\presentation\images\box\box_in_box_number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807" y="2651064"/>
            <a:ext cx="2623345" cy="26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77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48</a:t>
            </a:fld>
            <a:endParaRPr lang="ru-RU"/>
          </a:p>
        </p:txBody>
      </p:sp>
      <p:sp>
        <p:nvSpPr>
          <p:cNvPr id="5" name="Овальная выноска 4"/>
          <p:cNvSpPr/>
          <p:nvPr/>
        </p:nvSpPr>
        <p:spPr>
          <a:xfrm flipH="1">
            <a:off x="486003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ьная выноска 12"/>
          <p:cNvSpPr/>
          <p:nvPr/>
        </p:nvSpPr>
        <p:spPr>
          <a:xfrm>
            <a:off x="89959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602055" y="982179"/>
            <a:ext cx="21234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Oh my god!</a:t>
            </a:r>
            <a:br>
              <a:rPr lang="en-US" sz="3200" dirty="0" smtClean="0"/>
            </a:br>
            <a:r>
              <a:rPr lang="en-US" sz="3200" dirty="0" smtClean="0"/>
              <a:t>What is it?</a:t>
            </a:r>
            <a:endParaRPr lang="ru-RU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4805077" y="1221867"/>
            <a:ext cx="371569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dirty="0" smtClean="0"/>
              <a:t>You double order, sir!</a:t>
            </a:r>
            <a:endParaRPr lang="ru-RU" sz="3100" dirty="0"/>
          </a:p>
        </p:txBody>
      </p:sp>
      <p:pic>
        <p:nvPicPr>
          <p:cNvPr id="11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54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/>
      <p:bldP spid="14" grpId="1"/>
      <p:bldP spid="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onodee\Documents\Учебные статьи\monad\presentation\images\box\box_in_box_number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807" y="2651064"/>
            <a:ext cx="2623345" cy="26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77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49</a:t>
            </a:fld>
            <a:endParaRPr lang="ru-RU"/>
          </a:p>
        </p:txBody>
      </p:sp>
      <p:sp>
        <p:nvSpPr>
          <p:cNvPr id="5" name="Овальная выноска 4"/>
          <p:cNvSpPr/>
          <p:nvPr/>
        </p:nvSpPr>
        <p:spPr>
          <a:xfrm flipH="1">
            <a:off x="486003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ьная выноска 12"/>
          <p:cNvSpPr/>
          <p:nvPr/>
        </p:nvSpPr>
        <p:spPr>
          <a:xfrm>
            <a:off x="89959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187624" y="707212"/>
            <a:ext cx="30155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 asked only </a:t>
            </a:r>
            <a:br>
              <a:rPr lang="en-US" sz="3200" dirty="0" smtClean="0"/>
            </a:br>
            <a:r>
              <a:rPr lang="en-US" sz="3200" dirty="0" smtClean="0"/>
              <a:t>double peanuts! </a:t>
            </a:r>
            <a:br>
              <a:rPr lang="en-US" sz="3200" dirty="0" smtClean="0"/>
            </a:br>
            <a:r>
              <a:rPr lang="en-US" sz="3200" dirty="0" smtClean="0"/>
              <a:t>No double bag!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805077" y="1221867"/>
            <a:ext cx="371569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dirty="0" smtClean="0"/>
              <a:t>You double order, sir!</a:t>
            </a:r>
            <a:endParaRPr lang="ru-RU" sz="3100" dirty="0"/>
          </a:p>
        </p:txBody>
      </p:sp>
      <p:pic>
        <p:nvPicPr>
          <p:cNvPr id="11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80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new 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70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Stream.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effectLst/>
              </a:rPr>
              <a:t>of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"</a:t>
            </a:r>
            <a:r>
              <a:rPr lang="ru-RU" sz="24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Дима"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24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"Женя"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24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"Артём"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24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"Аня"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24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"Саша"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        .</a:t>
            </a:r>
            <a:r>
              <a:rPr lang="en-US" sz="2400" b="1" dirty="0" smtClean="0"/>
              <a:t>map</a:t>
            </a:r>
            <a:r>
              <a:rPr lang="en-US" sz="2400" dirty="0" smtClean="0"/>
              <a:t>(String::chars)</a:t>
            </a:r>
            <a:br>
              <a:rPr lang="en-US" sz="2400" dirty="0" smtClean="0"/>
            </a:br>
            <a:r>
              <a:rPr lang="en-US" sz="2400" dirty="0" smtClean="0"/>
              <a:t>        .</a:t>
            </a:r>
            <a:r>
              <a:rPr lang="en-US" sz="2400" b="1" dirty="0" err="1" smtClean="0"/>
              <a:t>flatMap</a:t>
            </a:r>
            <a:r>
              <a:rPr lang="en-US" sz="2400" dirty="0" smtClean="0"/>
              <a:t>(</a:t>
            </a:r>
            <a:r>
              <a:rPr lang="en-US" sz="2400" dirty="0" err="1" smtClean="0"/>
              <a:t>intStream</a:t>
            </a:r>
            <a:r>
              <a:rPr lang="en-US" sz="2400" dirty="0" smtClean="0"/>
              <a:t> -&gt; </a:t>
            </a:r>
            <a:r>
              <a:rPr lang="en-US" sz="2400" dirty="0" err="1" smtClean="0"/>
              <a:t>intStream.mapToObj</a:t>
            </a:r>
            <a:r>
              <a:rPr lang="en-US" sz="2400" dirty="0" smtClean="0"/>
              <a:t>(n -&gt; (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char</a:t>
            </a:r>
            <a:r>
              <a:rPr lang="en-US" sz="2400" dirty="0" smtClean="0"/>
              <a:t>) n))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 .filter(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-&gt;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==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'</a:t>
            </a:r>
            <a:r>
              <a:rPr lang="ru-RU" sz="24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а'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b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        .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count();</a:t>
            </a:r>
            <a:endParaRPr lang="ru-RU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Optional.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effectLst/>
              </a:rPr>
              <a:t>of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"</a:t>
            </a:r>
            <a:r>
              <a:rPr lang="ru-RU" sz="24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Железнодорожный"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        .</a:t>
            </a:r>
            <a:r>
              <a:rPr lang="en-US" sz="2400" b="1" dirty="0" smtClean="0"/>
              <a:t>map</a:t>
            </a:r>
            <a:r>
              <a:rPr lang="en-US" sz="2400" dirty="0" smtClean="0"/>
              <a:t>(String::chars)</a:t>
            </a:r>
            <a:br>
              <a:rPr lang="en-US" sz="2400" dirty="0" smtClean="0"/>
            </a:br>
            <a:r>
              <a:rPr lang="en-US" sz="2400" dirty="0" smtClean="0"/>
              <a:t>        .</a:t>
            </a:r>
            <a:r>
              <a:rPr lang="en-US" sz="2400" b="1" dirty="0" err="1" smtClean="0"/>
              <a:t>flatMap</a:t>
            </a:r>
            <a:r>
              <a:rPr lang="en-US" sz="2400" dirty="0" smtClean="0"/>
              <a:t>(</a:t>
            </a:r>
            <a:r>
              <a:rPr lang="en-US" sz="2400" dirty="0" err="1" smtClean="0"/>
              <a:t>intStream</a:t>
            </a:r>
            <a:r>
              <a:rPr lang="en-US" sz="2400" dirty="0" smtClean="0"/>
              <a:t> -&gt; </a:t>
            </a:r>
            <a:r>
              <a:rPr lang="en-US" sz="2400" dirty="0" err="1" smtClean="0"/>
              <a:t>Optional.</a:t>
            </a:r>
            <a:r>
              <a:rPr lang="en-US" sz="2400" i="1" dirty="0" err="1" smtClean="0">
                <a:effectLst/>
              </a:rPr>
              <a:t>of</a:t>
            </a:r>
            <a:r>
              <a:rPr lang="en-US" sz="2400" dirty="0" smtClean="0"/>
              <a:t>(</a:t>
            </a:r>
            <a:r>
              <a:rPr lang="en-US" sz="2400" dirty="0" err="1" smtClean="0"/>
              <a:t>intStream.count</a:t>
            </a:r>
            <a:r>
              <a:rPr lang="en-US" sz="2400" dirty="0" smtClean="0"/>
              <a:t>()))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ifPresent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System.</a:t>
            </a:r>
            <a:r>
              <a:rPr lang="en-US" sz="2400" b="1" i="1" dirty="0" err="1" smtClean="0">
                <a:solidFill>
                  <a:schemeClr val="bg1">
                    <a:lumMod val="65000"/>
                  </a:schemeClr>
                </a:solidFill>
                <a:effectLst/>
              </a:rPr>
              <a:t>out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::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println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);</a:t>
            </a: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3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onodee\Documents\Учебные статьи\monad\presentation\images\box\box_in_box_number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807" y="2651064"/>
            <a:ext cx="2623345" cy="26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77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50</a:t>
            </a:fld>
            <a:endParaRPr lang="ru-RU"/>
          </a:p>
        </p:txBody>
      </p:sp>
      <p:sp>
        <p:nvSpPr>
          <p:cNvPr id="5" name="Овальная выноска 4"/>
          <p:cNvSpPr/>
          <p:nvPr/>
        </p:nvSpPr>
        <p:spPr>
          <a:xfrm flipH="1">
            <a:off x="486003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ьная выноска 12"/>
          <p:cNvSpPr/>
          <p:nvPr/>
        </p:nvSpPr>
        <p:spPr>
          <a:xfrm>
            <a:off x="89959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187624" y="707212"/>
            <a:ext cx="30155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 asked only </a:t>
            </a:r>
            <a:br>
              <a:rPr lang="en-US" sz="3200" dirty="0" smtClean="0"/>
            </a:br>
            <a:r>
              <a:rPr lang="en-US" sz="3200" dirty="0" smtClean="0"/>
              <a:t>double peanuts! </a:t>
            </a:r>
            <a:br>
              <a:rPr lang="en-US" sz="3200" dirty="0" smtClean="0"/>
            </a:br>
            <a:r>
              <a:rPr lang="en-US" sz="3200" dirty="0" smtClean="0"/>
              <a:t>No double bag!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156" y="1221867"/>
            <a:ext cx="298754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dirty="0" smtClean="0"/>
              <a:t>Oh, I so sorry, sir!</a:t>
            </a:r>
            <a:endParaRPr lang="ru-RU" sz="3100" dirty="0"/>
          </a:p>
        </p:txBody>
      </p:sp>
      <p:pic>
        <p:nvPicPr>
          <p:cNvPr id="11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0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onodee\Documents\Учебные статьи\monad\presentation\images\box\box_in_box_number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807" y="2651064"/>
            <a:ext cx="2623345" cy="26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77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51</a:t>
            </a:fld>
            <a:endParaRPr lang="ru-RU"/>
          </a:p>
        </p:txBody>
      </p:sp>
      <p:sp>
        <p:nvSpPr>
          <p:cNvPr id="5" name="Овальная выноска 4"/>
          <p:cNvSpPr/>
          <p:nvPr/>
        </p:nvSpPr>
        <p:spPr>
          <a:xfrm flipH="1">
            <a:off x="486003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ьная выноска 12"/>
          <p:cNvSpPr/>
          <p:nvPr/>
        </p:nvSpPr>
        <p:spPr>
          <a:xfrm>
            <a:off x="89959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187624" y="707212"/>
            <a:ext cx="30155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 asked only </a:t>
            </a:r>
            <a:br>
              <a:rPr lang="en-US" sz="3200" dirty="0" smtClean="0"/>
            </a:br>
            <a:r>
              <a:rPr lang="en-US" sz="3200" dirty="0" smtClean="0"/>
              <a:t>double peanuts! </a:t>
            </a:r>
            <a:br>
              <a:rPr lang="en-US" sz="3200" dirty="0" smtClean="0"/>
            </a:br>
            <a:r>
              <a:rPr lang="en-US" sz="3200" dirty="0" smtClean="0"/>
              <a:t>No double bag!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047910" y="730295"/>
            <a:ext cx="3174267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dirty="0" smtClean="0"/>
              <a:t>Our new </a:t>
            </a:r>
            <a:br>
              <a:rPr lang="en-US" sz="3100" dirty="0" smtClean="0"/>
            </a:br>
            <a:r>
              <a:rPr lang="en-US" sz="3100" dirty="0" smtClean="0"/>
              <a:t>double function is </a:t>
            </a:r>
            <a:br>
              <a:rPr lang="en-US" sz="3100" dirty="0" smtClean="0"/>
            </a:br>
            <a:r>
              <a:rPr lang="en-US" sz="3100" dirty="0" smtClean="0"/>
              <a:t>over smart</a:t>
            </a:r>
            <a:endParaRPr lang="ru-RU" sz="3100" dirty="0"/>
          </a:p>
        </p:txBody>
      </p:sp>
      <p:pic>
        <p:nvPicPr>
          <p:cNvPr id="11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3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onodee\Documents\Учебные статьи\monad\presentation\images\box\box_in_box_number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807" y="2651064"/>
            <a:ext cx="2623345" cy="26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77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52</a:t>
            </a:fld>
            <a:endParaRPr lang="ru-RU"/>
          </a:p>
        </p:txBody>
      </p:sp>
      <p:sp>
        <p:nvSpPr>
          <p:cNvPr id="5" name="Овальная выноска 4"/>
          <p:cNvSpPr/>
          <p:nvPr/>
        </p:nvSpPr>
        <p:spPr>
          <a:xfrm flipH="1">
            <a:off x="486003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ьная выноска 12"/>
          <p:cNvSpPr/>
          <p:nvPr/>
        </p:nvSpPr>
        <p:spPr>
          <a:xfrm>
            <a:off x="89959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187624" y="707212"/>
            <a:ext cx="30155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 asked only </a:t>
            </a:r>
            <a:br>
              <a:rPr lang="en-US" sz="3200" dirty="0" smtClean="0"/>
            </a:br>
            <a:r>
              <a:rPr lang="en-US" sz="3200" dirty="0" smtClean="0"/>
              <a:t>double peanuts! </a:t>
            </a:r>
            <a:br>
              <a:rPr lang="en-US" sz="3200" dirty="0" smtClean="0"/>
            </a:br>
            <a:r>
              <a:rPr lang="en-US" sz="3200" dirty="0" smtClean="0"/>
              <a:t>No double bag!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059047" y="825386"/>
            <a:ext cx="3113353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dirty="0" smtClean="0"/>
              <a:t>So it is double,</a:t>
            </a:r>
          </a:p>
          <a:p>
            <a:pPr algn="ctr"/>
            <a:r>
              <a:rPr lang="en-US" sz="3100" dirty="0" smtClean="0"/>
              <a:t>and also packed it</a:t>
            </a:r>
          </a:p>
          <a:p>
            <a:pPr algn="ctr"/>
            <a:r>
              <a:rPr lang="en-US" sz="3100" dirty="0"/>
              <a:t>i</a:t>
            </a:r>
            <a:r>
              <a:rPr lang="en-US" sz="3100" dirty="0" smtClean="0"/>
              <a:t>n a bag</a:t>
            </a:r>
            <a:endParaRPr lang="ru-RU" sz="3100" dirty="0"/>
          </a:p>
        </p:txBody>
      </p:sp>
      <p:pic>
        <p:nvPicPr>
          <p:cNvPr id="11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onodee\Documents\Учебные статьи\monad\presentation\images\box\box_in_box_number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807" y="2651064"/>
            <a:ext cx="2623345" cy="26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77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53</a:t>
            </a:fld>
            <a:endParaRPr lang="ru-RU"/>
          </a:p>
        </p:txBody>
      </p:sp>
      <p:sp>
        <p:nvSpPr>
          <p:cNvPr id="5" name="Овальная выноска 4"/>
          <p:cNvSpPr/>
          <p:nvPr/>
        </p:nvSpPr>
        <p:spPr>
          <a:xfrm flipH="1">
            <a:off x="486003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ьная выноска 12"/>
          <p:cNvSpPr/>
          <p:nvPr/>
        </p:nvSpPr>
        <p:spPr>
          <a:xfrm>
            <a:off x="89959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076056" y="897394"/>
            <a:ext cx="3182282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dirty="0" smtClean="0"/>
              <a:t>So it is not double,</a:t>
            </a:r>
          </a:p>
          <a:p>
            <a:pPr algn="ctr"/>
            <a:r>
              <a:rPr lang="en-US" sz="3100" dirty="0" smtClean="0"/>
              <a:t>but also packed it</a:t>
            </a:r>
          </a:p>
          <a:p>
            <a:pPr algn="ctr"/>
            <a:r>
              <a:rPr lang="en-US" sz="3100" dirty="0"/>
              <a:t>i</a:t>
            </a:r>
            <a:r>
              <a:rPr lang="en-US" sz="3100" dirty="0" smtClean="0"/>
              <a:t>n a bag</a:t>
            </a:r>
            <a:endParaRPr lang="ru-RU" sz="3100" dirty="0"/>
          </a:p>
        </p:txBody>
      </p:sp>
      <p:pic>
        <p:nvPicPr>
          <p:cNvPr id="11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87624" y="707212"/>
            <a:ext cx="30155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 asked only </a:t>
            </a:r>
            <a:br>
              <a:rPr lang="en-US" sz="3200" dirty="0" smtClean="0"/>
            </a:br>
            <a:r>
              <a:rPr lang="en-US" sz="3200" dirty="0" smtClean="0"/>
              <a:t>double peanuts! </a:t>
            </a:r>
            <a:br>
              <a:rPr lang="en-US" sz="3200" dirty="0" smtClean="0"/>
            </a:br>
            <a:r>
              <a:rPr lang="en-US" sz="3200" dirty="0" smtClean="0"/>
              <a:t>No double bag!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31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onodee\Documents\Учебные статьи\monad\presentation\images\box\box_in_box_number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807" y="2651064"/>
            <a:ext cx="2623345" cy="26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77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54</a:t>
            </a:fld>
            <a:endParaRPr lang="ru-RU"/>
          </a:p>
        </p:txBody>
      </p:sp>
      <p:sp>
        <p:nvSpPr>
          <p:cNvPr id="5" name="Овальная выноска 4"/>
          <p:cNvSpPr/>
          <p:nvPr/>
        </p:nvSpPr>
        <p:spPr>
          <a:xfrm flipH="1">
            <a:off x="486003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ьная выноска 12"/>
          <p:cNvSpPr/>
          <p:nvPr/>
        </p:nvSpPr>
        <p:spPr>
          <a:xfrm>
            <a:off x="89959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197947" y="707212"/>
            <a:ext cx="2994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Why did you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pack the </a:t>
            </a:r>
            <a:r>
              <a:rPr lang="en-US" sz="3200" dirty="0"/>
              <a:t>bag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into another </a:t>
            </a:r>
            <a:r>
              <a:rPr lang="en-US" sz="3200" dirty="0"/>
              <a:t>one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076056" y="897394"/>
            <a:ext cx="3182282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dirty="0" smtClean="0"/>
              <a:t>So it is not double,</a:t>
            </a:r>
          </a:p>
          <a:p>
            <a:pPr algn="ctr"/>
            <a:r>
              <a:rPr lang="en-US" sz="3100" dirty="0" smtClean="0"/>
              <a:t>but also packed it</a:t>
            </a:r>
          </a:p>
          <a:p>
            <a:pPr algn="ctr"/>
            <a:r>
              <a:rPr lang="en-US" sz="3100" dirty="0"/>
              <a:t>i</a:t>
            </a:r>
            <a:r>
              <a:rPr lang="en-US" sz="3100" dirty="0" smtClean="0"/>
              <a:t>n a bag</a:t>
            </a:r>
            <a:endParaRPr lang="ru-RU" sz="3100" dirty="0"/>
          </a:p>
        </p:txBody>
      </p:sp>
      <p:pic>
        <p:nvPicPr>
          <p:cNvPr id="11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8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onodee\Documents\Учебные статьи\monad\presentation\images\box\box_in_box_number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807" y="2651064"/>
            <a:ext cx="2623345" cy="26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77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55</a:t>
            </a:fld>
            <a:endParaRPr lang="ru-RU"/>
          </a:p>
        </p:txBody>
      </p:sp>
      <p:sp>
        <p:nvSpPr>
          <p:cNvPr id="5" name="Овальная выноска 4"/>
          <p:cNvSpPr/>
          <p:nvPr/>
        </p:nvSpPr>
        <p:spPr>
          <a:xfrm flipH="1">
            <a:off x="486003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ьная выноска 12"/>
          <p:cNvSpPr/>
          <p:nvPr/>
        </p:nvSpPr>
        <p:spPr>
          <a:xfrm>
            <a:off x="89959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197947" y="707212"/>
            <a:ext cx="2994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Why did you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pack the </a:t>
            </a:r>
            <a:r>
              <a:rPr lang="en-US" sz="3200" dirty="0"/>
              <a:t>bag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into another </a:t>
            </a:r>
            <a:r>
              <a:rPr lang="en-US" sz="3200" dirty="0"/>
              <a:t>one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047234" y="982179"/>
            <a:ext cx="32399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Sorry </a:t>
            </a:r>
            <a:r>
              <a:rPr lang="en-US" sz="3200" dirty="0" smtClean="0"/>
              <a:t>sir, I </a:t>
            </a:r>
            <a:r>
              <a:rPr lang="en-US" sz="3200" dirty="0"/>
              <a:t>have to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follow the </a:t>
            </a:r>
            <a:r>
              <a:rPr lang="en-US" sz="3200" dirty="0"/>
              <a:t>laws. </a:t>
            </a:r>
            <a:endParaRPr lang="ru-RU" sz="3100" dirty="0"/>
          </a:p>
        </p:txBody>
      </p:sp>
      <p:pic>
        <p:nvPicPr>
          <p:cNvPr id="11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28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onodee\Documents\Учебные статьи\monad\presentation\images\box\box_in_box_number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807" y="2651064"/>
            <a:ext cx="2623345" cy="26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77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56</a:t>
            </a:fld>
            <a:endParaRPr lang="ru-RU"/>
          </a:p>
        </p:txBody>
      </p:sp>
      <p:sp>
        <p:nvSpPr>
          <p:cNvPr id="5" name="Овальная выноска 4"/>
          <p:cNvSpPr/>
          <p:nvPr/>
        </p:nvSpPr>
        <p:spPr>
          <a:xfrm flipH="1">
            <a:off x="486003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ьная выноска 12"/>
          <p:cNvSpPr/>
          <p:nvPr/>
        </p:nvSpPr>
        <p:spPr>
          <a:xfrm>
            <a:off x="89959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197947" y="707212"/>
            <a:ext cx="2994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Why did you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pack the </a:t>
            </a:r>
            <a:r>
              <a:rPr lang="en-US" sz="3200" dirty="0"/>
              <a:t>bag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into another </a:t>
            </a:r>
            <a:r>
              <a:rPr lang="en-US" sz="3200" dirty="0"/>
              <a:t>one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029428" y="851228"/>
            <a:ext cx="33589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 am </a:t>
            </a:r>
            <a:r>
              <a:rPr lang="en-US" sz="3200" dirty="0" smtClean="0"/>
              <a:t>doing my </a:t>
            </a:r>
            <a:r>
              <a:rPr lang="en-US" sz="3200" dirty="0"/>
              <a:t>job.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 </a:t>
            </a:r>
            <a:r>
              <a:rPr lang="en-US" sz="3200" dirty="0"/>
              <a:t>cannot make any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mistake </a:t>
            </a:r>
            <a:r>
              <a:rPr lang="en-US" sz="3200" dirty="0"/>
              <a:t>in it</a:t>
            </a:r>
            <a:endParaRPr lang="ru-RU" sz="3100" dirty="0"/>
          </a:p>
        </p:txBody>
      </p:sp>
      <p:pic>
        <p:nvPicPr>
          <p:cNvPr id="11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14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onodee\Documents\Учебные статьи\monad\presentation\images\box\box_in_box_number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807" y="2651064"/>
            <a:ext cx="2623345" cy="26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77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57</a:t>
            </a:fld>
            <a:endParaRPr lang="ru-RU"/>
          </a:p>
        </p:txBody>
      </p:sp>
      <p:sp>
        <p:nvSpPr>
          <p:cNvPr id="5" name="Овальная выноска 4"/>
          <p:cNvSpPr/>
          <p:nvPr/>
        </p:nvSpPr>
        <p:spPr>
          <a:xfrm flipH="1">
            <a:off x="486003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ьная выноска 12"/>
          <p:cNvSpPr/>
          <p:nvPr/>
        </p:nvSpPr>
        <p:spPr>
          <a:xfrm>
            <a:off x="89959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197947" y="707212"/>
            <a:ext cx="2994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Why did you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pack the </a:t>
            </a:r>
            <a:r>
              <a:rPr lang="en-US" sz="3200" dirty="0"/>
              <a:t>bag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into another </a:t>
            </a:r>
            <a:r>
              <a:rPr lang="en-US" sz="3200" dirty="0"/>
              <a:t>one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952071" y="875142"/>
            <a:ext cx="33443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 My job is to unwrap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the </a:t>
            </a:r>
            <a:r>
              <a:rPr lang="en-US" sz="2800" dirty="0"/>
              <a:t>bag give the stuff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inside </a:t>
            </a:r>
            <a:r>
              <a:rPr lang="en-US" sz="2800" dirty="0"/>
              <a:t>to </a:t>
            </a:r>
            <a:r>
              <a:rPr lang="en-US" sz="2800" dirty="0" smtClean="0"/>
              <a:t>function</a:t>
            </a:r>
            <a:endParaRPr lang="ru-RU" sz="2800" dirty="0"/>
          </a:p>
        </p:txBody>
      </p:sp>
      <p:pic>
        <p:nvPicPr>
          <p:cNvPr id="11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24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onodee\Documents\Учебные статьи\monad\presentation\images\box\box_in_box_number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807" y="2651064"/>
            <a:ext cx="2623345" cy="26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77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58</a:t>
            </a:fld>
            <a:endParaRPr lang="ru-RU"/>
          </a:p>
        </p:txBody>
      </p:sp>
      <p:sp>
        <p:nvSpPr>
          <p:cNvPr id="5" name="Овальная выноска 4"/>
          <p:cNvSpPr/>
          <p:nvPr/>
        </p:nvSpPr>
        <p:spPr>
          <a:xfrm flipH="1">
            <a:off x="486003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ьная выноска 12"/>
          <p:cNvSpPr/>
          <p:nvPr/>
        </p:nvSpPr>
        <p:spPr>
          <a:xfrm>
            <a:off x="89959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197947" y="707212"/>
            <a:ext cx="2994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Why did you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pack the </a:t>
            </a:r>
            <a:r>
              <a:rPr lang="en-US" sz="3200" dirty="0"/>
              <a:t>bag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into another </a:t>
            </a:r>
            <a:r>
              <a:rPr lang="en-US" sz="3200" dirty="0"/>
              <a:t>one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906189" y="819869"/>
            <a:ext cx="35542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Then </a:t>
            </a:r>
            <a:r>
              <a:rPr lang="en-US" sz="2800" dirty="0"/>
              <a:t>repack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whatever is </a:t>
            </a:r>
            <a:r>
              <a:rPr lang="en-US" sz="2800" dirty="0"/>
              <a:t>given back </a:t>
            </a:r>
            <a:endParaRPr lang="en-US" sz="2800" dirty="0" smtClean="0"/>
          </a:p>
          <a:p>
            <a:pPr algn="ctr"/>
            <a:r>
              <a:rPr lang="en-US" sz="2800" dirty="0" smtClean="0"/>
              <a:t>by </a:t>
            </a:r>
            <a:r>
              <a:rPr lang="en-US" sz="2800" dirty="0"/>
              <a:t>the </a:t>
            </a:r>
            <a:r>
              <a:rPr lang="en-US" sz="2800" dirty="0" smtClean="0"/>
              <a:t>function</a:t>
            </a:r>
            <a:endParaRPr lang="ru-RU" sz="2800" dirty="0"/>
          </a:p>
        </p:txBody>
      </p:sp>
      <p:pic>
        <p:nvPicPr>
          <p:cNvPr id="11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34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onodee\Documents\Учебные статьи\monad\presentation\images\box\box_in_box_number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807" y="2651064"/>
            <a:ext cx="2623345" cy="26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77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59</a:t>
            </a:fld>
            <a:endParaRPr lang="ru-RU"/>
          </a:p>
        </p:txBody>
      </p:sp>
      <p:sp>
        <p:nvSpPr>
          <p:cNvPr id="5" name="Овальная выноска 4"/>
          <p:cNvSpPr/>
          <p:nvPr/>
        </p:nvSpPr>
        <p:spPr>
          <a:xfrm flipH="1">
            <a:off x="486003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ьная выноска 12"/>
          <p:cNvSpPr/>
          <p:nvPr/>
        </p:nvSpPr>
        <p:spPr>
          <a:xfrm>
            <a:off x="89959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197947" y="707212"/>
            <a:ext cx="2994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Why did you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pack the </a:t>
            </a:r>
            <a:r>
              <a:rPr lang="en-US" sz="3200" dirty="0"/>
              <a:t>bag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into another </a:t>
            </a:r>
            <a:r>
              <a:rPr lang="en-US" sz="3200" dirty="0"/>
              <a:t>one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833286" y="677014"/>
            <a:ext cx="3699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 don’t care </a:t>
            </a:r>
            <a:r>
              <a:rPr lang="en-US" sz="2800" dirty="0" smtClean="0"/>
              <a:t>if </a:t>
            </a:r>
            <a:r>
              <a:rPr lang="en-US" sz="2800" dirty="0"/>
              <a:t>it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already </a:t>
            </a:r>
            <a:r>
              <a:rPr lang="en-US" sz="2800" dirty="0"/>
              <a:t>wrapped or not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I have to wrap </a:t>
            </a:r>
            <a:endParaRPr lang="en-US" sz="2800" dirty="0" smtClean="0"/>
          </a:p>
          <a:p>
            <a:pPr algn="ctr"/>
            <a:r>
              <a:rPr lang="en-US" sz="2800" dirty="0" smtClean="0"/>
              <a:t>it again</a:t>
            </a:r>
            <a:endParaRPr lang="ru-RU" sz="2800" dirty="0"/>
          </a:p>
        </p:txBody>
      </p:sp>
      <p:pic>
        <p:nvPicPr>
          <p:cNvPr id="11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8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new 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3143"/>
            <a:ext cx="8435280" cy="5326218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public</a:t>
            </a:r>
            <a:r>
              <a:rPr lang="en-US" sz="2000" b="1" dirty="0" smtClean="0">
                <a:solidFill>
                  <a:srgbClr val="000080"/>
                </a:solidFill>
                <a:effectLst/>
                <a:ea typeface="Times New Roman"/>
                <a:cs typeface="Times New Roman"/>
              </a:rPr>
              <a:t> interface </a:t>
            </a:r>
            <a:r>
              <a:rPr lang="en-US" sz="2000" b="1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Stream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&lt;T&gt; extends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BaseStream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&lt;T, Stream&lt;T&gt;&gt;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 {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  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 smtClean="0"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   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/>
            </a:r>
            <a:b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}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public final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class </a:t>
            </a:r>
            <a:r>
              <a:rPr lang="en-US" sz="2000" b="1" dirty="0" smtClean="0">
                <a:solidFill>
                  <a:srgbClr val="000000"/>
                </a:solidFill>
                <a:effectLst/>
              </a:rPr>
              <a:t>Optional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&lt;T&gt; 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{ </a:t>
            </a:r>
            <a:r>
              <a:rPr lang="en-US" sz="2000" i="1" dirty="0" smtClean="0">
                <a:solidFill>
                  <a:srgbClr val="808080"/>
                </a:solidFill>
                <a:effectLst/>
              </a:rPr>
              <a:t>   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>   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/>
            </a:r>
            <a:br>
              <a:rPr lang="en-US" sz="2000" dirty="0" smtClean="0">
                <a:solidFill>
                  <a:srgbClr val="000000"/>
                </a:solidFill>
                <a:effectLst/>
              </a:rPr>
            </a:br>
            <a:endParaRPr lang="en-US" sz="2000" dirty="0" smtClean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>}</a:t>
            </a:r>
            <a:endParaRPr lang="ru-RU" sz="2000" dirty="0">
              <a:ea typeface="Calibri"/>
              <a:cs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80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onodee\Documents\Учебные статьи\monad\presentation\images\box\box_in_box_number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807" y="2651064"/>
            <a:ext cx="2623345" cy="26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77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60</a:t>
            </a:fld>
            <a:endParaRPr lang="ru-RU"/>
          </a:p>
        </p:txBody>
      </p:sp>
      <p:sp>
        <p:nvSpPr>
          <p:cNvPr id="5" name="Овальная выноска 4"/>
          <p:cNvSpPr/>
          <p:nvPr/>
        </p:nvSpPr>
        <p:spPr>
          <a:xfrm flipH="1">
            <a:off x="4160385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738425" y="908720"/>
            <a:ext cx="24895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Maybe I </a:t>
            </a:r>
            <a:br>
              <a:rPr lang="en-US" sz="3200" dirty="0" smtClean="0"/>
            </a:br>
            <a:r>
              <a:rPr lang="en-US" sz="3200" dirty="0" smtClean="0"/>
              <a:t>can help you?</a:t>
            </a:r>
            <a:endParaRPr lang="ru-RU" sz="3200" dirty="0"/>
          </a:p>
        </p:txBody>
      </p:sp>
      <p:pic>
        <p:nvPicPr>
          <p:cNvPr id="24578" name="Picture 2" descr="C:\Users\onodee\Documents\Учебные статьи\monad\presentation\images\Flatmap_character_hap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698" y="2823681"/>
            <a:ext cx="11144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вальная выноска 10"/>
          <p:cNvSpPr/>
          <p:nvPr/>
        </p:nvSpPr>
        <p:spPr>
          <a:xfrm>
            <a:off x="53955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043608" y="1197623"/>
            <a:ext cx="2511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Who are you?</a:t>
            </a:r>
            <a:endParaRPr lang="ru-RU" sz="3200" dirty="0"/>
          </a:p>
        </p:txBody>
      </p:sp>
      <p:pic>
        <p:nvPicPr>
          <p:cNvPr id="13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61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0" grpId="1"/>
      <p:bldP spid="11" grpId="0" animBg="1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onodee\Documents\Учебные статьи\monad\presentation\images\box\box_in_box_number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807" y="2651064"/>
            <a:ext cx="2623345" cy="26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77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onodee\Documents\Учебные статьи\monad\presentation\images\Teller_hap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61</a:t>
            </a:fld>
            <a:endParaRPr lang="ru-RU"/>
          </a:p>
        </p:txBody>
      </p:sp>
      <p:sp>
        <p:nvSpPr>
          <p:cNvPr id="5" name="Овальная выноска 4"/>
          <p:cNvSpPr/>
          <p:nvPr/>
        </p:nvSpPr>
        <p:spPr>
          <a:xfrm flipH="1">
            <a:off x="4160385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202739" y="1228400"/>
            <a:ext cx="3560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My name is </a:t>
            </a:r>
            <a:r>
              <a:rPr lang="en-US" sz="3200" b="1" dirty="0" smtClean="0">
                <a:solidFill>
                  <a:srgbClr val="00B0F0"/>
                </a:solidFill>
              </a:rPr>
              <a:t>Flatten</a:t>
            </a:r>
            <a:r>
              <a:rPr lang="en-US" sz="3200" dirty="0" smtClean="0"/>
              <a:t>.</a:t>
            </a:r>
            <a:r>
              <a:rPr lang="en-US" sz="3200" dirty="0"/>
              <a:t> </a:t>
            </a:r>
            <a:endParaRPr lang="en-US" sz="3200" dirty="0" smtClean="0"/>
          </a:p>
        </p:txBody>
      </p:sp>
      <p:pic>
        <p:nvPicPr>
          <p:cNvPr id="24578" name="Picture 2" descr="C:\Users\onodee\Documents\Учебные статьи\monad\presentation\images\Flatmap_character_hap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698" y="2823681"/>
            <a:ext cx="11144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вальная выноска 10"/>
          <p:cNvSpPr/>
          <p:nvPr/>
        </p:nvSpPr>
        <p:spPr>
          <a:xfrm>
            <a:off x="53955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043608" y="1197623"/>
            <a:ext cx="2511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Who are you?</a:t>
            </a:r>
            <a:endParaRPr lang="ru-RU" sz="3200" dirty="0"/>
          </a:p>
        </p:txBody>
      </p:sp>
      <p:pic>
        <p:nvPicPr>
          <p:cNvPr id="13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6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onodee\Documents\Учебные статьи\monad\presentation\images\box\box_in_box_number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807" y="2651064"/>
            <a:ext cx="2623345" cy="26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77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onodee\Documents\Учебные статьи\monad\presentation\images\Teller_hap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62</a:t>
            </a:fld>
            <a:endParaRPr lang="ru-RU"/>
          </a:p>
        </p:txBody>
      </p:sp>
      <p:sp>
        <p:nvSpPr>
          <p:cNvPr id="5" name="Овальная выноска 4"/>
          <p:cNvSpPr/>
          <p:nvPr/>
        </p:nvSpPr>
        <p:spPr>
          <a:xfrm flipH="1">
            <a:off x="4160385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283968" y="836712"/>
            <a:ext cx="33291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Give </a:t>
            </a:r>
            <a:r>
              <a:rPr lang="en-US" sz="3000" dirty="0"/>
              <a:t>me the </a:t>
            </a:r>
            <a:r>
              <a:rPr lang="en-US" sz="3000" dirty="0" smtClean="0"/>
              <a:t>double </a:t>
            </a:r>
            <a:br>
              <a:rPr lang="en-US" sz="3000" dirty="0" smtClean="0"/>
            </a:br>
            <a:r>
              <a:rPr lang="en-US" sz="3000" dirty="0" smtClean="0"/>
              <a:t>wrapped </a:t>
            </a:r>
            <a:r>
              <a:rPr lang="en-US" sz="3000" dirty="0"/>
              <a:t>bag </a:t>
            </a:r>
            <a:r>
              <a:rPr lang="en-US" sz="3000" dirty="0" smtClean="0"/>
              <a:t>and </a:t>
            </a:r>
            <a:br>
              <a:rPr lang="en-US" sz="3000" dirty="0" smtClean="0"/>
            </a:br>
            <a:r>
              <a:rPr lang="en-US" sz="3000" dirty="0" smtClean="0"/>
              <a:t>I </a:t>
            </a:r>
            <a:r>
              <a:rPr lang="en-US" sz="3000" dirty="0"/>
              <a:t>will flatten it</a:t>
            </a:r>
            <a:endParaRPr lang="en-US" sz="3000" dirty="0" smtClean="0"/>
          </a:p>
        </p:txBody>
      </p:sp>
      <p:pic>
        <p:nvPicPr>
          <p:cNvPr id="24578" name="Picture 2" descr="C:\Users\onodee\Documents\Учебные статьи\monad\presentation\images\Flatmap_character_hap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698" y="2823681"/>
            <a:ext cx="11144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вальная выноска 10"/>
          <p:cNvSpPr/>
          <p:nvPr/>
        </p:nvSpPr>
        <p:spPr>
          <a:xfrm>
            <a:off x="53955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043608" y="1197623"/>
            <a:ext cx="2511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Who are you?</a:t>
            </a:r>
            <a:endParaRPr lang="ru-RU" sz="3200" dirty="0"/>
          </a:p>
        </p:txBody>
      </p:sp>
      <p:pic>
        <p:nvPicPr>
          <p:cNvPr id="13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12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onodee\Documents\Учебные статьи\monad\presentation\images\box\box_in_box_number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807" y="2651064"/>
            <a:ext cx="2623345" cy="26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77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onodee\Documents\Учебные статьи\monad\presentation\images\Teller_hap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63</a:t>
            </a:fld>
            <a:endParaRPr lang="ru-RU"/>
          </a:p>
        </p:txBody>
      </p:sp>
      <p:sp>
        <p:nvSpPr>
          <p:cNvPr id="5" name="Овальная выноска 4"/>
          <p:cNvSpPr/>
          <p:nvPr/>
        </p:nvSpPr>
        <p:spPr>
          <a:xfrm flipH="1">
            <a:off x="4160385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326417" y="620688"/>
            <a:ext cx="31963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 I will give </a:t>
            </a:r>
            <a:r>
              <a:rPr lang="en-US" sz="3200" dirty="0" smtClean="0"/>
              <a:t>you </a:t>
            </a:r>
          </a:p>
          <a:p>
            <a:pPr algn="ctr"/>
            <a:r>
              <a:rPr lang="en-US" sz="3200" dirty="0" smtClean="0"/>
              <a:t>peanuts wrapped </a:t>
            </a:r>
          </a:p>
          <a:p>
            <a:pPr algn="ctr"/>
            <a:r>
              <a:rPr lang="en-US" sz="3200" dirty="0" smtClean="0"/>
              <a:t>into </a:t>
            </a:r>
            <a:r>
              <a:rPr lang="en-US" sz="3200" dirty="0"/>
              <a:t>only one bag</a:t>
            </a:r>
            <a:endParaRPr lang="en-US" sz="3000" dirty="0" smtClean="0"/>
          </a:p>
        </p:txBody>
      </p:sp>
      <p:pic>
        <p:nvPicPr>
          <p:cNvPr id="24578" name="Picture 2" descr="C:\Users\onodee\Documents\Учебные статьи\monad\presentation\images\Flatmap_character_hap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698" y="2823681"/>
            <a:ext cx="11144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вальная выноска 10"/>
          <p:cNvSpPr/>
          <p:nvPr/>
        </p:nvSpPr>
        <p:spPr>
          <a:xfrm>
            <a:off x="539552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043608" y="1197623"/>
            <a:ext cx="2511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Who are you?</a:t>
            </a:r>
            <a:endParaRPr lang="ru-RU" sz="3200" dirty="0"/>
          </a:p>
        </p:txBody>
      </p:sp>
      <p:pic>
        <p:nvPicPr>
          <p:cNvPr id="25602" name="Picture 2" descr="C:\Users\onodee\Documents\Учебные статьи\monad\presentation\images\box\box_number_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09298"/>
            <a:ext cx="1735200" cy="17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onodee\Documents\Учебные статьи\monad\presentation\images\Teller_sa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4520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65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0" grpId="1"/>
      <p:bldP spid="11" grpId="0" animBg="1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77" y="2826489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onodee\Documents\Учебные статьи\monad\presentation\images\Teller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1123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64</a:t>
            </a:fld>
            <a:endParaRPr lang="ru-RU"/>
          </a:p>
        </p:txBody>
      </p:sp>
      <p:sp>
        <p:nvSpPr>
          <p:cNvPr id="5" name="Овальная выноска 4"/>
          <p:cNvSpPr/>
          <p:nvPr/>
        </p:nvSpPr>
        <p:spPr>
          <a:xfrm flipH="1">
            <a:off x="4160385" y="620688"/>
            <a:ext cx="3528392" cy="180020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518971" y="951401"/>
            <a:ext cx="28112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In Java people</a:t>
            </a:r>
          </a:p>
          <a:p>
            <a:pPr algn="ctr"/>
            <a:r>
              <a:rPr lang="en-US" sz="3200" dirty="0" smtClean="0"/>
              <a:t>call me </a:t>
            </a:r>
            <a:r>
              <a:rPr lang="en-US" sz="3200" b="1" dirty="0" err="1" smtClean="0">
                <a:solidFill>
                  <a:srgbClr val="00B0F0"/>
                </a:solidFill>
              </a:rPr>
              <a:t>flatMap</a:t>
            </a:r>
            <a:endParaRPr lang="en-US" sz="3000" b="1" dirty="0" smtClean="0">
              <a:solidFill>
                <a:srgbClr val="00B0F0"/>
              </a:solidFill>
            </a:endParaRPr>
          </a:p>
        </p:txBody>
      </p:sp>
      <p:pic>
        <p:nvPicPr>
          <p:cNvPr id="24578" name="Picture 2" descr="C:\Users\onodee\Documents\Учебные статьи\monad\presentation\images\Flatmap_character_hap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698" y="2823681"/>
            <a:ext cx="11144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 descr="C:\Users\onodee\Documents\Учебные статьи\monad\presentation\images\box\box_number_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09298"/>
            <a:ext cx="1735200" cy="17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2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/>
      <p:bldP spid="10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65</a:t>
            </a:fld>
            <a:endParaRPr lang="ru-RU"/>
          </a:p>
        </p:txBody>
      </p:sp>
      <p:pic>
        <p:nvPicPr>
          <p:cNvPr id="24578" name="Picture 2" descr="C:\Users\onodee\Documents\Учебные статьи\monad\presentation\images\Flatmap_character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698" y="2823681"/>
            <a:ext cx="11144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43608" y="2798281"/>
            <a:ext cx="51876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“Give me stuff </a:t>
            </a:r>
            <a:endParaRPr lang="en-US" sz="3200" i="1" dirty="0" smtClean="0"/>
          </a:p>
          <a:p>
            <a:r>
              <a:rPr lang="en-US" sz="3200" i="1" dirty="0" smtClean="0"/>
              <a:t>doubly </a:t>
            </a:r>
            <a:r>
              <a:rPr lang="en-US" sz="3200" i="1" dirty="0"/>
              <a:t>wrapped into bag </a:t>
            </a:r>
            <a:endParaRPr lang="en-US" sz="3200" i="1" dirty="0" smtClean="0"/>
          </a:p>
          <a:p>
            <a:r>
              <a:rPr lang="en-US" sz="3200" i="1" dirty="0" smtClean="0"/>
              <a:t>and I </a:t>
            </a:r>
            <a:r>
              <a:rPr lang="en-US" sz="3200" i="1" dirty="0"/>
              <a:t>will return you 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the </a:t>
            </a:r>
            <a:r>
              <a:rPr lang="en-US" sz="3200" i="1" dirty="0"/>
              <a:t>same stuff </a:t>
            </a:r>
            <a:r>
              <a:rPr lang="en-US" sz="3200" i="1" dirty="0" smtClean="0"/>
              <a:t>but with </a:t>
            </a:r>
            <a:br>
              <a:rPr lang="en-US" sz="3200" i="1" dirty="0" smtClean="0"/>
            </a:br>
            <a:r>
              <a:rPr lang="en-US" sz="3200" i="1" dirty="0" smtClean="0"/>
              <a:t>a </a:t>
            </a:r>
            <a:r>
              <a:rPr lang="en-US" sz="3200" i="1" dirty="0"/>
              <a:t>single wrapping”  </a:t>
            </a:r>
            <a:r>
              <a:rPr lang="en-US" sz="3200" i="1" dirty="0" smtClean="0"/>
              <a:t>—</a:t>
            </a:r>
            <a:r>
              <a:rPr lang="en-US" sz="3200" i="1" dirty="0"/>
              <a:t> </a:t>
            </a:r>
            <a:r>
              <a:rPr lang="en-US" sz="3200" b="1" i="1" dirty="0" err="1" smtClean="0">
                <a:solidFill>
                  <a:srgbClr val="00B0F0"/>
                </a:solidFill>
              </a:rPr>
              <a:t>flatMap</a:t>
            </a:r>
            <a:endParaRPr lang="ru-RU" sz="3200" b="1" i="1" dirty="0">
              <a:solidFill>
                <a:srgbClr val="00B0F0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83568" y="2919848"/>
            <a:ext cx="72008" cy="227734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 animBg="1"/>
      <p:bldP spid="14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66</a:t>
            </a:fld>
            <a:endParaRPr lang="ru-RU"/>
          </a:p>
        </p:txBody>
      </p:sp>
      <p:pic>
        <p:nvPicPr>
          <p:cNvPr id="5" name="Picture 2" descr="C:\Users\onodee\Documents\Учебные статьи\monad\presentation\images\Map_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723" y="2800415"/>
            <a:ext cx="10668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onodee\Documents\Учебные статьи\monad\presentation\images\Unit_character_h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203" y="2786710"/>
            <a:ext cx="1000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11362" y="1818750"/>
            <a:ext cx="96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map</a:t>
            </a:r>
            <a:endParaRPr lang="en-US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269271" y="1805045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unit</a:t>
            </a:r>
            <a:endParaRPr lang="en-US" sz="3200" dirty="0" smtClean="0"/>
          </a:p>
        </p:txBody>
      </p:sp>
      <p:pic>
        <p:nvPicPr>
          <p:cNvPr id="6146" name="Picture 2" descr="C:\Users\onodee\Documents\Учебные статьи\monad\presentation\images\box\box_empt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75212"/>
            <a:ext cx="1735200" cy="17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45448" y="1837184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bag</a:t>
            </a:r>
            <a:endParaRPr lang="en-US" sz="3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003620" y="3284983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/>
              <a:t>+</a:t>
            </a:r>
            <a:endParaRPr lang="ru-RU" sz="3200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16632"/>
            <a:ext cx="8229600" cy="171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B0F0"/>
                </a:solidFill>
              </a:rPr>
              <a:t>Monad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2" descr="C:\Users\onodee\Documents\Учебные статьи\monad\presentation\images\Flatmap_character_hap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99" y="2823681"/>
            <a:ext cx="11144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307698" y="1805044"/>
            <a:ext cx="1596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/>
              <a:t>flatMap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8591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public final class </a:t>
            </a:r>
            <a:r>
              <a:rPr lang="en-US" dirty="0"/>
              <a:t>Bag&lt;</a:t>
            </a:r>
            <a:r>
              <a:rPr lang="en-US" dirty="0">
                <a:solidFill>
                  <a:srgbClr val="20999D"/>
                </a:solidFill>
              </a:rPr>
              <a:t>T</a:t>
            </a:r>
            <a:r>
              <a:rPr lang="en-US" dirty="0"/>
              <a:t>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final </a:t>
            </a:r>
            <a:r>
              <a:rPr lang="en-US" dirty="0">
                <a:solidFill>
                  <a:srgbClr val="20999D"/>
                </a:solidFill>
              </a:rPr>
              <a:t>T </a:t>
            </a:r>
            <a:r>
              <a:rPr lang="en-US" b="1" dirty="0">
                <a:solidFill>
                  <a:srgbClr val="660E7A"/>
                </a:solidFill>
              </a:rPr>
              <a:t>value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/>
              <a:t>Bag(</a:t>
            </a:r>
            <a:r>
              <a:rPr lang="en-US" dirty="0">
                <a:solidFill>
                  <a:srgbClr val="20999D"/>
                </a:solidFill>
              </a:rPr>
              <a:t>T </a:t>
            </a:r>
            <a:r>
              <a:rPr lang="en-US" dirty="0"/>
              <a:t>value)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value;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static </a:t>
            </a:r>
            <a:r>
              <a:rPr lang="en-US" dirty="0"/>
              <a:t>&lt;</a:t>
            </a:r>
            <a:r>
              <a:rPr lang="en-US" dirty="0">
                <a:solidFill>
                  <a:srgbClr val="20999D"/>
                </a:solidFill>
              </a:rPr>
              <a:t>T</a:t>
            </a:r>
            <a:r>
              <a:rPr lang="en-US" dirty="0"/>
              <a:t>&gt; Bag&lt;</a:t>
            </a:r>
            <a:r>
              <a:rPr lang="en-US" dirty="0">
                <a:solidFill>
                  <a:srgbClr val="20999D"/>
                </a:solidFill>
              </a:rPr>
              <a:t>T</a:t>
            </a:r>
            <a:r>
              <a:rPr lang="en-US" dirty="0"/>
              <a:t>&gt; of(</a:t>
            </a:r>
            <a:r>
              <a:rPr lang="en-US" dirty="0">
                <a:solidFill>
                  <a:srgbClr val="20999D"/>
                </a:solidFill>
              </a:rPr>
              <a:t>T </a:t>
            </a:r>
            <a:r>
              <a:rPr lang="en-US" dirty="0"/>
              <a:t>value)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new </a:t>
            </a:r>
            <a:r>
              <a:rPr lang="en-US" dirty="0"/>
              <a:t>Bag&lt;&gt;(value);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&lt;</a:t>
            </a:r>
            <a:r>
              <a:rPr lang="en-US" dirty="0">
                <a:solidFill>
                  <a:srgbClr val="20999D"/>
                </a:solidFill>
              </a:rPr>
              <a:t>U</a:t>
            </a:r>
            <a:r>
              <a:rPr lang="en-US" dirty="0"/>
              <a:t>&gt; Bag&lt;</a:t>
            </a:r>
            <a:r>
              <a:rPr lang="en-US" dirty="0">
                <a:solidFill>
                  <a:srgbClr val="20999D"/>
                </a:solidFill>
              </a:rPr>
              <a:t>U</a:t>
            </a:r>
            <a:r>
              <a:rPr lang="en-US" dirty="0"/>
              <a:t>&gt; map(Function&lt;</a:t>
            </a:r>
            <a:r>
              <a:rPr lang="en-US" dirty="0">
                <a:solidFill>
                  <a:srgbClr val="20999D"/>
                </a:solidFill>
              </a:rPr>
              <a:t>T</a:t>
            </a:r>
            <a:r>
              <a:rPr lang="en-US" dirty="0"/>
              <a:t>, </a:t>
            </a:r>
            <a:r>
              <a:rPr lang="en-US" dirty="0">
                <a:solidFill>
                  <a:srgbClr val="20999D"/>
                </a:solidFill>
              </a:rPr>
              <a:t>U</a:t>
            </a:r>
            <a:r>
              <a:rPr lang="en-US" dirty="0"/>
              <a:t>&gt; mapper)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new </a:t>
            </a:r>
            <a:r>
              <a:rPr lang="en-US" dirty="0"/>
              <a:t>Bag&lt;&gt;(</a:t>
            </a:r>
            <a:r>
              <a:rPr lang="en-US" dirty="0" err="1"/>
              <a:t>mapper.apply</a:t>
            </a:r>
            <a:r>
              <a:rPr lang="en-US" dirty="0"/>
              <a:t>(</a:t>
            </a:r>
            <a:r>
              <a:rPr lang="en-US" b="1" dirty="0">
                <a:solidFill>
                  <a:srgbClr val="660E7A"/>
                </a:solidFill>
              </a:rPr>
              <a:t>value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&lt;</a:t>
            </a:r>
            <a:r>
              <a:rPr lang="en-US" dirty="0">
                <a:solidFill>
                  <a:srgbClr val="20999D"/>
                </a:solidFill>
              </a:rPr>
              <a:t>U</a:t>
            </a:r>
            <a:r>
              <a:rPr lang="en-US" dirty="0"/>
              <a:t>&gt; Bag&lt;</a:t>
            </a:r>
            <a:r>
              <a:rPr lang="en-US" dirty="0">
                <a:solidFill>
                  <a:srgbClr val="20999D"/>
                </a:solidFill>
              </a:rPr>
              <a:t>U</a:t>
            </a:r>
            <a:r>
              <a:rPr lang="en-US" dirty="0"/>
              <a:t>&gt; </a:t>
            </a:r>
            <a:r>
              <a:rPr lang="en-US" dirty="0" err="1"/>
              <a:t>flatMap</a:t>
            </a:r>
            <a:r>
              <a:rPr lang="en-US" dirty="0"/>
              <a:t>(Function&lt;</a:t>
            </a:r>
            <a:r>
              <a:rPr lang="en-US" dirty="0">
                <a:solidFill>
                  <a:srgbClr val="20999D"/>
                </a:solidFill>
              </a:rPr>
              <a:t>T</a:t>
            </a:r>
            <a:r>
              <a:rPr lang="en-US" dirty="0"/>
              <a:t>, Bag&lt;</a:t>
            </a:r>
            <a:r>
              <a:rPr lang="en-US" dirty="0">
                <a:solidFill>
                  <a:srgbClr val="20999D"/>
                </a:solidFill>
              </a:rPr>
              <a:t>U</a:t>
            </a:r>
            <a:r>
              <a:rPr lang="en-US" dirty="0"/>
              <a:t>&gt;&gt; mapper)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mapper.apply</a:t>
            </a:r>
            <a:r>
              <a:rPr lang="en-US" dirty="0"/>
              <a:t>(</a:t>
            </a:r>
            <a:r>
              <a:rPr lang="en-US" b="1" dirty="0">
                <a:solidFill>
                  <a:srgbClr val="660E7A"/>
                </a:solidFill>
              </a:rPr>
              <a:t>value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67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171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</a:rPr>
              <a:t>Monad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2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3391" y="206084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</a:rPr>
              <a:t>public class </a:t>
            </a:r>
            <a:r>
              <a:rPr lang="en-US" sz="2400" dirty="0" err="1"/>
              <a:t>OneDayStory</a:t>
            </a:r>
            <a:r>
              <a:rPr lang="en-US" sz="2400" dirty="0"/>
              <a:t> {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public static void </a:t>
            </a:r>
            <a:r>
              <a:rPr lang="en-US" sz="2400" dirty="0"/>
              <a:t>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 err="1">
                <a:solidFill>
                  <a:srgbClr val="000080"/>
                </a:solidFill>
              </a:rPr>
              <a:t>var</a:t>
            </a:r>
            <a:r>
              <a:rPr lang="en-US" sz="2400" b="1" dirty="0">
                <a:solidFill>
                  <a:srgbClr val="000080"/>
                </a:solidFill>
              </a:rPr>
              <a:t> </a:t>
            </a:r>
            <a:r>
              <a:rPr lang="en-US" sz="2400" dirty="0" err="1"/>
              <a:t>peanutsDouble</a:t>
            </a:r>
            <a:r>
              <a:rPr lang="en-US" sz="2400" dirty="0"/>
              <a:t> = </a:t>
            </a:r>
            <a:r>
              <a:rPr lang="en-US" sz="2400" dirty="0" err="1"/>
              <a:t>Bag.</a:t>
            </a:r>
            <a:r>
              <a:rPr lang="en-US" sz="2400" i="1" dirty="0" err="1"/>
              <a:t>of</a:t>
            </a:r>
            <a:r>
              <a:rPr lang="en-US" sz="2400" dirty="0"/>
              <a:t>(</a:t>
            </a:r>
            <a:r>
              <a:rPr lang="en-US" sz="2400" dirty="0" err="1"/>
              <a:t>Peanuts.</a:t>
            </a:r>
            <a:r>
              <a:rPr lang="en-US" sz="2400" i="1" dirty="0" err="1"/>
              <a:t>kilo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2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/>
              <a:t>                               </a:t>
            </a:r>
            <a:r>
              <a:rPr lang="en-US" sz="2400" dirty="0" smtClean="0"/>
              <a:t>                       .</a:t>
            </a:r>
            <a:r>
              <a:rPr lang="en-US" sz="2400" dirty="0" err="1"/>
              <a:t>flatMap</a:t>
            </a:r>
            <a:r>
              <a:rPr lang="en-US" sz="2400" dirty="0"/>
              <a:t>(Peanuts::</a:t>
            </a:r>
            <a:r>
              <a:rPr lang="en-US" sz="2400" dirty="0" err="1"/>
              <a:t>toDouble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68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171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One day story 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(in java code)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2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Monad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is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structure </a:t>
            </a:r>
            <a:r>
              <a:rPr lang="en-US" sz="4000" dirty="0"/>
              <a:t>that puts a value in a computational context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2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new 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3143"/>
            <a:ext cx="8435280" cy="5398226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public</a:t>
            </a:r>
            <a:r>
              <a:rPr lang="en-US" sz="2000" b="1" dirty="0" smtClean="0">
                <a:solidFill>
                  <a:srgbClr val="000080"/>
                </a:solidFill>
                <a:effectLst/>
                <a:ea typeface="Times New Roman"/>
                <a:cs typeface="Times New Roman"/>
              </a:rPr>
              <a:t> interface </a:t>
            </a:r>
            <a:r>
              <a:rPr lang="en-US" sz="2000" b="1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Stream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&lt;T&gt; extends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BaseStream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&lt;T, Stream&lt;T&gt;&gt;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 {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&lt;R&gt;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Stream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&lt;R&gt; </a:t>
            </a:r>
            <a:r>
              <a:rPr lang="en-US" sz="2000" b="1" dirty="0" smtClean="0">
                <a:solidFill>
                  <a:srgbClr val="00B0F0"/>
                </a:solidFill>
                <a:effectLst/>
                <a:ea typeface="Times New Roman"/>
                <a:cs typeface="Times New Roman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(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Function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&lt;? super T, ? extends R&gt;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mapper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);</a:t>
            </a:r>
            <a:endParaRPr lang="en-US" sz="2000" dirty="0" smtClean="0"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 smtClean="0"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 smtClean="0">
              <a:solidFill>
                <a:srgbClr val="000000"/>
              </a:solidFill>
              <a:effectLst/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/>
            </a:r>
            <a:b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}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public final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class </a:t>
            </a:r>
            <a:r>
              <a:rPr lang="en-US" sz="2000" b="1" dirty="0" smtClean="0">
                <a:solidFill>
                  <a:srgbClr val="000000"/>
                </a:solidFill>
                <a:effectLst/>
              </a:rPr>
              <a:t>Optional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&lt;T&gt; 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{ </a:t>
            </a:r>
            <a:r>
              <a:rPr lang="en-US" sz="2000" i="1" dirty="0" smtClean="0">
                <a:solidFill>
                  <a:srgbClr val="808080"/>
                </a:solidFill>
                <a:effectLst/>
              </a:rPr>
              <a:t>   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&lt;U&gt;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Optional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&lt;U&gt; </a:t>
            </a:r>
            <a:r>
              <a:rPr lang="en-US" sz="2000" b="1" dirty="0" smtClean="0">
                <a:solidFill>
                  <a:srgbClr val="00B0F0"/>
                </a:solidFill>
                <a:effectLst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(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Function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&lt;? super T, ? extends U&gt;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mapper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) {…}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/>
            </a:r>
            <a:br>
              <a:rPr lang="en-US" sz="2000" dirty="0" smtClean="0">
                <a:solidFill>
                  <a:srgbClr val="000000"/>
                </a:solidFill>
                <a:effectLst/>
              </a:rPr>
            </a:br>
            <a:endParaRPr lang="en-US" sz="2000" dirty="0" smtClean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 smtClean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>}</a:t>
            </a:r>
            <a:endParaRPr lang="ru-RU" sz="2000" dirty="0">
              <a:ea typeface="Calibri"/>
              <a:cs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Monad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data type</a:t>
            </a:r>
          </a:p>
          <a:p>
            <a:pPr>
              <a:buFontTx/>
              <a:buChar char="-"/>
            </a:pPr>
            <a:r>
              <a:rPr lang="en-US" dirty="0" smtClean="0"/>
              <a:t>wrap values of any type (</a:t>
            </a:r>
            <a:r>
              <a:rPr lang="en-US" b="1" dirty="0" smtClean="0">
                <a:solidFill>
                  <a:srgbClr val="00B0F0"/>
                </a:solidFill>
              </a:rPr>
              <a:t>unit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bind wrapped values with function (</a:t>
            </a:r>
            <a:r>
              <a:rPr lang="en-US" b="1" dirty="0" err="1" smtClean="0">
                <a:solidFill>
                  <a:srgbClr val="00B0F0"/>
                </a:solidFill>
              </a:rPr>
              <a:t>flatMap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combine </a:t>
            </a:r>
            <a:r>
              <a:rPr lang="en-US" dirty="0" err="1" smtClean="0"/>
              <a:t>flatMap</a:t>
            </a:r>
            <a:r>
              <a:rPr lang="en-US" dirty="0" smtClean="0"/>
              <a:t> and unit (</a:t>
            </a:r>
            <a:r>
              <a:rPr lang="en-US" b="1" dirty="0" smtClean="0">
                <a:solidFill>
                  <a:srgbClr val="00B0F0"/>
                </a:solidFill>
              </a:rPr>
              <a:t>map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0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Examples time</a:t>
            </a:r>
            <a:endParaRPr lang="ru-RU" sz="66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81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212976"/>
            <a:ext cx="8229600" cy="964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Finding car’s insurance name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/>
              <a:t>Person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/>
              <a:t>Car </a:t>
            </a:r>
            <a:r>
              <a:rPr lang="en-US" b="1" dirty="0" err="1">
                <a:solidFill>
                  <a:srgbClr val="660E7A"/>
                </a:solidFill>
              </a:rPr>
              <a:t>car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Car </a:t>
            </a:r>
            <a:r>
              <a:rPr lang="en-US" dirty="0" err="1"/>
              <a:t>getCar</a:t>
            </a:r>
            <a:r>
              <a:rPr lang="en-US" dirty="0"/>
              <a:t>() </a:t>
            </a:r>
            <a:r>
              <a:rPr lang="en-US" dirty="0" smtClean="0"/>
              <a:t>{</a:t>
            </a:r>
            <a:r>
              <a:rPr lang="en-US" b="1" dirty="0" smtClean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660E7A"/>
                </a:solidFill>
              </a:rPr>
              <a:t>car</a:t>
            </a:r>
            <a:r>
              <a:rPr lang="en-US" dirty="0" smtClean="0"/>
              <a:t>;}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/>
              <a:t>Car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/>
              <a:t>Insurance </a:t>
            </a:r>
            <a:r>
              <a:rPr lang="en-US" b="1" dirty="0" err="1">
                <a:solidFill>
                  <a:srgbClr val="660E7A"/>
                </a:solidFill>
              </a:rPr>
              <a:t>insurance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Insurance </a:t>
            </a:r>
            <a:r>
              <a:rPr lang="en-US" dirty="0" err="1"/>
              <a:t>getInsurance</a:t>
            </a:r>
            <a:r>
              <a:rPr lang="en-US" dirty="0"/>
              <a:t>() {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660E7A"/>
                </a:solidFill>
              </a:rPr>
              <a:t>insurance</a:t>
            </a:r>
            <a:r>
              <a:rPr lang="en-US" dirty="0"/>
              <a:t>;}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/>
              <a:t>Insurance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/>
              <a:t>String </a:t>
            </a:r>
            <a:r>
              <a:rPr lang="en-US" b="1" dirty="0">
                <a:solidFill>
                  <a:srgbClr val="660E7A"/>
                </a:solidFill>
              </a:rPr>
              <a:t>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String </a:t>
            </a:r>
            <a:r>
              <a:rPr lang="en-US" dirty="0" err="1"/>
              <a:t>getName</a:t>
            </a:r>
            <a:r>
              <a:rPr lang="en-US" dirty="0"/>
              <a:t>() {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660E7A"/>
                </a:solidFill>
              </a:rPr>
              <a:t>name</a:t>
            </a:r>
            <a:r>
              <a:rPr lang="en-US" dirty="0"/>
              <a:t>;}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99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String </a:t>
            </a:r>
            <a:r>
              <a:rPr lang="en-US" dirty="0" err="1"/>
              <a:t>getInsuranceName</a:t>
            </a:r>
            <a:r>
              <a:rPr lang="en-US" dirty="0"/>
              <a:t>(Person person)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(person != 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Car </a:t>
            </a:r>
            <a:r>
              <a:rPr lang="en-US" dirty="0" err="1"/>
              <a:t>car</a:t>
            </a:r>
            <a:r>
              <a:rPr lang="en-US" dirty="0"/>
              <a:t> = </a:t>
            </a:r>
            <a:r>
              <a:rPr lang="en-US" dirty="0" err="1"/>
              <a:t>person.getCar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(car != 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Insurance </a:t>
            </a:r>
            <a:r>
              <a:rPr lang="en-US" dirty="0" err="1"/>
              <a:t>insurance</a:t>
            </a:r>
            <a:r>
              <a:rPr lang="en-US" dirty="0"/>
              <a:t> = </a:t>
            </a:r>
            <a:r>
              <a:rPr lang="en-US" dirty="0" err="1"/>
              <a:t>car.getInsurance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(insurance != 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insurance.getName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008000"/>
                </a:solidFill>
              </a:rPr>
              <a:t>"Unknown"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74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Optional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(object-style)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String </a:t>
            </a:r>
            <a:r>
              <a:rPr lang="en-US" dirty="0" err="1"/>
              <a:t>getInsuranceName</a:t>
            </a:r>
            <a:r>
              <a:rPr lang="en-US" dirty="0"/>
              <a:t>(Person person)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(person == 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008000"/>
                </a:solidFill>
              </a:rPr>
              <a:t>"Unknown"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(</a:t>
            </a:r>
            <a:r>
              <a:rPr lang="en-US" dirty="0" err="1"/>
              <a:t>person.getCar</a:t>
            </a:r>
            <a:r>
              <a:rPr lang="en-US" dirty="0"/>
              <a:t>() == 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008000"/>
                </a:solidFill>
              </a:rPr>
              <a:t>"Unknown"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(</a:t>
            </a:r>
            <a:r>
              <a:rPr lang="en-US" dirty="0" err="1"/>
              <a:t>person.getCar</a:t>
            </a:r>
            <a:r>
              <a:rPr lang="en-US" dirty="0"/>
              <a:t>().</a:t>
            </a:r>
            <a:r>
              <a:rPr lang="en-US" dirty="0" err="1"/>
              <a:t>getInsurance</a:t>
            </a:r>
            <a:r>
              <a:rPr lang="en-US" dirty="0"/>
              <a:t>() == 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008000"/>
                </a:solidFill>
              </a:rPr>
              <a:t>"Unknown"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person.getCar</a:t>
            </a:r>
            <a:r>
              <a:rPr lang="en-US" dirty="0"/>
              <a:t>().</a:t>
            </a:r>
            <a:r>
              <a:rPr lang="en-US" dirty="0" err="1"/>
              <a:t>getInsurance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75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Optional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(object-style)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8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</a:t>
            </a:r>
            <a:r>
              <a:rPr lang="en-US" sz="2800" dirty="0"/>
              <a:t>String </a:t>
            </a:r>
            <a:r>
              <a:rPr lang="en-US" sz="2800" dirty="0" err="1"/>
              <a:t>getInsuranceName</a:t>
            </a:r>
            <a:r>
              <a:rPr lang="en-US" sz="2800" dirty="0"/>
              <a:t>(Person person) {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>
                <a:solidFill>
                  <a:srgbClr val="000080"/>
                </a:solidFill>
              </a:rPr>
              <a:t>if </a:t>
            </a:r>
            <a:r>
              <a:rPr lang="en-US" sz="2800" dirty="0"/>
              <a:t>(person == </a:t>
            </a:r>
            <a:r>
              <a:rPr lang="en-US" sz="2800" b="1" dirty="0">
                <a:solidFill>
                  <a:srgbClr val="000080"/>
                </a:solidFill>
              </a:rPr>
              <a:t>null </a:t>
            </a:r>
            <a:r>
              <a:rPr lang="en-US" sz="2800" dirty="0"/>
              <a:t>||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dirty="0" err="1" smtClean="0"/>
              <a:t>person.getCar</a:t>
            </a:r>
            <a:r>
              <a:rPr lang="en-US" sz="2800" dirty="0"/>
              <a:t>() == </a:t>
            </a:r>
            <a:r>
              <a:rPr lang="en-US" sz="2800" b="1" dirty="0">
                <a:solidFill>
                  <a:srgbClr val="000080"/>
                </a:solidFill>
              </a:rPr>
              <a:t>null </a:t>
            </a:r>
            <a:r>
              <a:rPr lang="en-US" sz="2800" dirty="0" smtClean="0"/>
              <a:t>||</a:t>
            </a:r>
          </a:p>
          <a:p>
            <a:pPr marL="0" indent="0"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person.getCar</a:t>
            </a:r>
            <a:r>
              <a:rPr lang="en-US" sz="2800" dirty="0"/>
              <a:t>().</a:t>
            </a:r>
            <a:r>
              <a:rPr lang="en-US" sz="2800" dirty="0" err="1"/>
              <a:t>getInsurance</a:t>
            </a:r>
            <a:r>
              <a:rPr lang="en-US" sz="2800" dirty="0"/>
              <a:t>() == </a:t>
            </a:r>
            <a:r>
              <a:rPr lang="en-US" sz="2800" b="1" dirty="0">
                <a:solidFill>
                  <a:srgbClr val="000080"/>
                </a:solidFill>
              </a:rPr>
              <a:t>null</a:t>
            </a:r>
            <a:r>
              <a:rPr lang="en-US" sz="2800" dirty="0"/>
              <a:t>) {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b="1" dirty="0">
                <a:solidFill>
                  <a:srgbClr val="000080"/>
                </a:solidFill>
              </a:rPr>
              <a:t>return </a:t>
            </a:r>
            <a:r>
              <a:rPr lang="en-US" sz="2800" b="1" dirty="0">
                <a:solidFill>
                  <a:srgbClr val="008000"/>
                </a:solidFill>
              </a:rPr>
              <a:t>"Unknown"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  }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>
                <a:solidFill>
                  <a:srgbClr val="000080"/>
                </a:solidFill>
              </a:rPr>
              <a:t>return </a:t>
            </a:r>
            <a:r>
              <a:rPr lang="en-US" sz="2800" dirty="0" err="1"/>
              <a:t>person.getCar</a:t>
            </a:r>
            <a:r>
              <a:rPr lang="en-US" sz="2800" dirty="0"/>
              <a:t>().</a:t>
            </a:r>
            <a:r>
              <a:rPr lang="en-US" sz="2800" dirty="0" err="1"/>
              <a:t>getInsurance</a:t>
            </a:r>
            <a:r>
              <a:rPr lang="en-US" sz="2800" dirty="0"/>
              <a:t>().</a:t>
            </a:r>
            <a:r>
              <a:rPr lang="en-US" sz="2800" dirty="0" err="1"/>
              <a:t>getName</a:t>
            </a:r>
            <a:r>
              <a:rPr lang="en-US" sz="2800" dirty="0"/>
              <a:t>();</a:t>
            </a:r>
            <a:br>
              <a:rPr lang="en-US" sz="2800" dirty="0"/>
            </a:br>
            <a:r>
              <a:rPr lang="en-US" sz="2800" dirty="0"/>
              <a:t>}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76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Optional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(object-style)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91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</a:t>
            </a:r>
            <a:r>
              <a:rPr lang="en-US" sz="2800" dirty="0"/>
              <a:t>String </a:t>
            </a:r>
            <a:r>
              <a:rPr lang="en-US" sz="2800" dirty="0" err="1"/>
              <a:t>getInsuranceName</a:t>
            </a:r>
            <a:r>
              <a:rPr lang="en-US" sz="2800" dirty="0"/>
              <a:t>(Person person) {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>
                <a:solidFill>
                  <a:srgbClr val="000080"/>
                </a:solidFill>
              </a:rPr>
              <a:t>return </a:t>
            </a:r>
            <a:r>
              <a:rPr lang="en-US" sz="2800" dirty="0"/>
              <a:t>Optional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i="1" dirty="0" err="1"/>
              <a:t>ofNullable</a:t>
            </a:r>
            <a:r>
              <a:rPr lang="en-US" sz="2800" dirty="0"/>
              <a:t>(person)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.map(person1 -&gt; person1.getCar())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.map(car -&gt; </a:t>
            </a:r>
            <a:r>
              <a:rPr lang="en-US" sz="2800" dirty="0" err="1" smtClean="0"/>
              <a:t>car.getInsurance</a:t>
            </a:r>
            <a:r>
              <a:rPr lang="en-US" sz="2800" dirty="0" smtClean="0"/>
              <a:t>())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.map(insurance -&gt; </a:t>
            </a:r>
            <a:r>
              <a:rPr lang="en-US" sz="2800" dirty="0" err="1" smtClean="0"/>
              <a:t>insurance.getName</a:t>
            </a:r>
            <a:r>
              <a:rPr lang="en-US" sz="2800" dirty="0" smtClean="0"/>
              <a:t>())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dirty="0" err="1"/>
              <a:t>orElse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008000"/>
                </a:solidFill>
              </a:rPr>
              <a:t>"Unknown"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/>
              <a:t>}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77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Optional</a:t>
            </a:r>
            <a:br>
              <a:rPr lang="en-US" dirty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(function-style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4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public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String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getInsuranceName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(Person person) {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return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Optional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              .</a:t>
            </a:r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</a:rPr>
              <a:t>ofNullable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(person)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              .map(</a:t>
            </a:r>
            <a:r>
              <a:rPr lang="en-US" sz="2800" b="1" dirty="0" smtClean="0"/>
              <a:t>person1 -&gt; person1.getCar()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              .map(</a:t>
            </a:r>
            <a:r>
              <a:rPr lang="en-US" sz="2800" b="1" dirty="0" smtClean="0"/>
              <a:t>car -&gt; </a:t>
            </a:r>
            <a:r>
              <a:rPr lang="en-US" sz="2800" b="1" dirty="0" err="1" smtClean="0"/>
              <a:t>car.getInsurance</a:t>
            </a:r>
            <a:r>
              <a:rPr lang="en-US" sz="2800" b="1" dirty="0" smtClean="0"/>
              <a:t>()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              .map(</a:t>
            </a:r>
            <a:r>
              <a:rPr lang="en-US" sz="2800" b="1" dirty="0" smtClean="0"/>
              <a:t>insurance -&gt; </a:t>
            </a:r>
            <a:r>
              <a:rPr lang="en-US" sz="2800" b="1" dirty="0" err="1" smtClean="0"/>
              <a:t>insurance.getName</a:t>
            </a:r>
            <a:r>
              <a:rPr lang="en-US" sz="2800" b="1" dirty="0" smtClean="0"/>
              <a:t>()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              .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orElse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("Unknown");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78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Optional</a:t>
            </a:r>
            <a:br>
              <a:rPr lang="en-US" dirty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(function-style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9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public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String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getInsuranceName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(Person person) {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return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Optional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              .</a:t>
            </a:r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</a:rPr>
              <a:t>ofNullable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(person)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              .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map(</a:t>
            </a:r>
            <a:r>
              <a:rPr lang="en-US" sz="2800" b="1" dirty="0"/>
              <a:t>Person::</a:t>
            </a:r>
            <a:r>
              <a:rPr lang="en-US" sz="2800" b="1" dirty="0" err="1"/>
              <a:t>getCar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              .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map(</a:t>
            </a:r>
            <a:r>
              <a:rPr lang="en-US" sz="2800" b="1" dirty="0"/>
              <a:t>Car::</a:t>
            </a:r>
            <a:r>
              <a:rPr lang="en-US" sz="2800" b="1" dirty="0" err="1"/>
              <a:t>getInsurance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              .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map(</a:t>
            </a:r>
            <a:r>
              <a:rPr lang="en-US" sz="2800" b="1" dirty="0"/>
              <a:t>Insurance::</a:t>
            </a:r>
            <a:r>
              <a:rPr lang="en-US" sz="2800" b="1" dirty="0" err="1"/>
              <a:t>getName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              .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orElse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("Unknown");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79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Optional</a:t>
            </a:r>
            <a:br>
              <a:rPr lang="en-US" dirty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(function-style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77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new 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3143"/>
            <a:ext cx="8435280" cy="5398226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public</a:t>
            </a:r>
            <a:r>
              <a:rPr lang="en-US" sz="2000" b="1" dirty="0" smtClean="0">
                <a:solidFill>
                  <a:srgbClr val="000080"/>
                </a:solidFill>
                <a:effectLst/>
                <a:ea typeface="Times New Roman"/>
                <a:cs typeface="Times New Roman"/>
              </a:rPr>
              <a:t> interface </a:t>
            </a:r>
            <a:r>
              <a:rPr lang="en-US" sz="2000" b="1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Stream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&lt;T&gt; extends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BaseStream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&lt;T, Stream&lt;T&gt;&gt;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 {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&lt;R&gt;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Stream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&lt;R&gt; </a:t>
            </a:r>
            <a:r>
              <a:rPr lang="en-US" sz="2000" b="1" dirty="0" smtClean="0">
                <a:solidFill>
                  <a:srgbClr val="00B0F0"/>
                </a:solidFill>
                <a:effectLst/>
                <a:ea typeface="Times New Roman"/>
                <a:cs typeface="Times New Roman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  <a:effectLst/>
                <a:ea typeface="Times New Roman"/>
                <a:cs typeface="Times New Roman"/>
              </a:rPr>
              <a:t>Function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&lt;? super T, ? extends R&gt; </a:t>
            </a:r>
            <a:r>
              <a:rPr lang="en-US" sz="2000" b="1" dirty="0" smtClean="0">
                <a:solidFill>
                  <a:srgbClr val="C00000"/>
                </a:solidFill>
                <a:effectLst/>
                <a:ea typeface="Times New Roman"/>
                <a:cs typeface="Times New Roman"/>
              </a:rPr>
              <a:t>mapper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);</a:t>
            </a:r>
            <a:endParaRPr lang="en-US" sz="2000" dirty="0" smtClean="0"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 smtClean="0"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 smtClean="0">
              <a:solidFill>
                <a:srgbClr val="000000"/>
              </a:solidFill>
              <a:effectLst/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/>
            </a:r>
            <a:b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}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public final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class </a:t>
            </a:r>
            <a:r>
              <a:rPr lang="en-US" sz="2000" b="1" dirty="0" smtClean="0">
                <a:solidFill>
                  <a:srgbClr val="000000"/>
                </a:solidFill>
                <a:effectLst/>
              </a:rPr>
              <a:t>Optional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&lt;T&gt; 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{ </a:t>
            </a:r>
            <a:r>
              <a:rPr lang="en-US" sz="2000" i="1" dirty="0" smtClean="0">
                <a:solidFill>
                  <a:srgbClr val="808080"/>
                </a:solidFill>
                <a:effectLst/>
              </a:rPr>
              <a:t>   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&lt;U&gt;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Optional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&lt;U&gt; </a:t>
            </a:r>
            <a:r>
              <a:rPr lang="en-US" sz="2000" b="1" dirty="0" smtClean="0">
                <a:solidFill>
                  <a:srgbClr val="00B0F0"/>
                </a:solidFill>
                <a:effectLst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  <a:effectLst/>
              </a:rPr>
              <a:t>Function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&lt;? super T, ? extends U&gt; </a:t>
            </a:r>
            <a:r>
              <a:rPr lang="en-US" sz="2000" b="1" dirty="0" smtClean="0">
                <a:solidFill>
                  <a:srgbClr val="C00000"/>
                </a:solidFill>
                <a:effectLst/>
              </a:rPr>
              <a:t>mapper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) {…}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/>
            </a:r>
            <a:br>
              <a:rPr lang="en-US" sz="2000" dirty="0" smtClean="0">
                <a:solidFill>
                  <a:srgbClr val="000000"/>
                </a:solidFill>
                <a:effectLst/>
              </a:rPr>
            </a:br>
            <a:endParaRPr lang="en-US" sz="2000" dirty="0" smtClean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 smtClean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>}</a:t>
            </a:r>
            <a:endParaRPr lang="ru-RU" sz="2000" dirty="0">
              <a:ea typeface="Calibri"/>
              <a:cs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4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</a:t>
            </a:r>
            <a:r>
              <a:rPr lang="en-US" sz="2800" dirty="0"/>
              <a:t>String </a:t>
            </a:r>
            <a:r>
              <a:rPr lang="en-US" sz="2800" dirty="0" err="1"/>
              <a:t>getInsuranceName</a:t>
            </a:r>
            <a:r>
              <a:rPr lang="en-US" sz="2800" dirty="0"/>
              <a:t>(Person person) {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>
                <a:solidFill>
                  <a:srgbClr val="000080"/>
                </a:solidFill>
              </a:rPr>
              <a:t>return </a:t>
            </a:r>
            <a:r>
              <a:rPr lang="en-US" sz="2800" dirty="0"/>
              <a:t>Optional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i="1" dirty="0" err="1"/>
              <a:t>ofNullable</a:t>
            </a:r>
            <a:r>
              <a:rPr lang="en-US" sz="2800" dirty="0"/>
              <a:t>(person)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dirty="0"/>
              <a:t>map(Person::</a:t>
            </a:r>
            <a:r>
              <a:rPr lang="en-US" sz="2800" dirty="0" err="1"/>
              <a:t>getCar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dirty="0"/>
              <a:t>map(Car::</a:t>
            </a:r>
            <a:r>
              <a:rPr lang="en-US" sz="2800" dirty="0" err="1"/>
              <a:t>getInsurance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dirty="0"/>
              <a:t>map(Insurance::</a:t>
            </a:r>
            <a:r>
              <a:rPr lang="en-US" sz="2800" dirty="0" err="1"/>
              <a:t>getName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dirty="0" err="1"/>
              <a:t>orElse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008000"/>
                </a:solidFill>
              </a:rPr>
              <a:t>"Unknown"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/>
              <a:t>}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80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Optional</a:t>
            </a:r>
            <a:br>
              <a:rPr lang="en-US" dirty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(function-style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5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</a:t>
            </a:r>
            <a:r>
              <a:rPr lang="en-US" sz="2800" dirty="0">
                <a:solidFill>
                  <a:prstClr val="black"/>
                </a:solidFill>
              </a:rPr>
              <a:t>String </a:t>
            </a:r>
            <a:r>
              <a:rPr lang="en-US" sz="2800" dirty="0" err="1">
                <a:solidFill>
                  <a:prstClr val="black"/>
                </a:solidFill>
              </a:rPr>
              <a:t>getInsuranceName</a:t>
            </a:r>
            <a:r>
              <a:rPr lang="en-US" sz="2800" dirty="0">
                <a:solidFill>
                  <a:prstClr val="black"/>
                </a:solidFill>
              </a:rPr>
              <a:t>(Person person) {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    </a:t>
            </a:r>
            <a:r>
              <a:rPr lang="en-US" sz="2800" b="1" dirty="0">
                <a:solidFill>
                  <a:srgbClr val="000080"/>
                </a:solidFill>
              </a:rPr>
              <a:t>if </a:t>
            </a:r>
            <a:r>
              <a:rPr lang="en-US" sz="2800" dirty="0">
                <a:solidFill>
                  <a:prstClr val="black"/>
                </a:solidFill>
              </a:rPr>
              <a:t>(person == </a:t>
            </a:r>
            <a:r>
              <a:rPr lang="en-US" sz="2800" b="1" dirty="0">
                <a:solidFill>
                  <a:srgbClr val="000080"/>
                </a:solidFill>
              </a:rPr>
              <a:t>null </a:t>
            </a:r>
            <a:r>
              <a:rPr lang="en-US" sz="2800" dirty="0">
                <a:solidFill>
                  <a:prstClr val="black"/>
                </a:solidFill>
              </a:rPr>
              <a:t>||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         </a:t>
            </a:r>
            <a:r>
              <a:rPr lang="en-US" sz="2800" dirty="0" err="1">
                <a:solidFill>
                  <a:prstClr val="black"/>
                </a:solidFill>
              </a:rPr>
              <a:t>person.getCar</a:t>
            </a:r>
            <a:r>
              <a:rPr lang="en-US" sz="2800" dirty="0">
                <a:solidFill>
                  <a:prstClr val="black"/>
                </a:solidFill>
              </a:rPr>
              <a:t>() == </a:t>
            </a:r>
            <a:r>
              <a:rPr lang="en-US" sz="2800" b="1" dirty="0">
                <a:solidFill>
                  <a:srgbClr val="000080"/>
                </a:solidFill>
              </a:rPr>
              <a:t>null </a:t>
            </a:r>
            <a:r>
              <a:rPr lang="en-US" sz="2800" dirty="0">
                <a:solidFill>
                  <a:prstClr val="black"/>
                </a:solidFill>
              </a:rPr>
              <a:t>||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         </a:t>
            </a:r>
            <a:r>
              <a:rPr lang="en-US" sz="2800" dirty="0" err="1">
                <a:solidFill>
                  <a:prstClr val="black"/>
                </a:solidFill>
              </a:rPr>
              <a:t>person.getCar</a:t>
            </a:r>
            <a:r>
              <a:rPr lang="en-US" sz="2800" dirty="0">
                <a:solidFill>
                  <a:prstClr val="black"/>
                </a:solidFill>
              </a:rPr>
              <a:t>().</a:t>
            </a:r>
            <a:r>
              <a:rPr lang="en-US" sz="2800" dirty="0" err="1">
                <a:solidFill>
                  <a:prstClr val="black"/>
                </a:solidFill>
              </a:rPr>
              <a:t>getInsurance</a:t>
            </a:r>
            <a:r>
              <a:rPr lang="en-US" sz="2800" dirty="0">
                <a:solidFill>
                  <a:prstClr val="black"/>
                </a:solidFill>
              </a:rPr>
              <a:t>() == </a:t>
            </a:r>
            <a:r>
              <a:rPr lang="en-US" sz="2800" b="1" dirty="0">
                <a:solidFill>
                  <a:srgbClr val="000080"/>
                </a:solidFill>
              </a:rPr>
              <a:t>null</a:t>
            </a:r>
            <a:r>
              <a:rPr lang="en-US" sz="2800" dirty="0">
                <a:solidFill>
                  <a:prstClr val="black"/>
                </a:solidFill>
              </a:rPr>
              <a:t>) {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        </a:t>
            </a:r>
            <a:r>
              <a:rPr lang="en-US" sz="2800" b="1" dirty="0">
                <a:solidFill>
                  <a:srgbClr val="000080"/>
                </a:solidFill>
              </a:rPr>
              <a:t>return </a:t>
            </a:r>
            <a:r>
              <a:rPr lang="en-US" sz="2800" b="1" dirty="0">
                <a:solidFill>
                  <a:srgbClr val="008000"/>
                </a:solidFill>
              </a:rPr>
              <a:t>"Unknown"</a:t>
            </a:r>
            <a:r>
              <a:rPr lang="en-US" sz="2800" dirty="0">
                <a:solidFill>
                  <a:prstClr val="black"/>
                </a:solidFill>
              </a:rPr>
              <a:t>;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    }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/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    </a:t>
            </a:r>
            <a:r>
              <a:rPr lang="en-US" sz="2800" b="1" dirty="0">
                <a:solidFill>
                  <a:srgbClr val="000080"/>
                </a:solidFill>
              </a:rPr>
              <a:t>return </a:t>
            </a:r>
            <a:r>
              <a:rPr lang="en-US" sz="2800" dirty="0" err="1">
                <a:solidFill>
                  <a:prstClr val="black"/>
                </a:solidFill>
              </a:rPr>
              <a:t>person.getCar</a:t>
            </a:r>
            <a:r>
              <a:rPr lang="en-US" sz="2800" dirty="0">
                <a:solidFill>
                  <a:prstClr val="black"/>
                </a:solidFill>
              </a:rPr>
              <a:t>().</a:t>
            </a:r>
            <a:r>
              <a:rPr lang="en-US" sz="2800" dirty="0" err="1">
                <a:solidFill>
                  <a:prstClr val="black"/>
                </a:solidFill>
              </a:rPr>
              <a:t>getInsurance</a:t>
            </a:r>
            <a:r>
              <a:rPr lang="en-US" sz="2800" dirty="0">
                <a:solidFill>
                  <a:prstClr val="black"/>
                </a:solidFill>
              </a:rPr>
              <a:t>().</a:t>
            </a:r>
            <a:r>
              <a:rPr lang="en-US" sz="2800" dirty="0" err="1">
                <a:solidFill>
                  <a:prstClr val="black"/>
                </a:solidFill>
              </a:rPr>
              <a:t>getName</a:t>
            </a:r>
            <a:r>
              <a:rPr lang="en-US" sz="2800" dirty="0">
                <a:solidFill>
                  <a:prstClr val="black"/>
                </a:solidFill>
              </a:rPr>
              <a:t>();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}</a:t>
            </a:r>
            <a:endParaRPr lang="ru-RU" sz="28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/>
            </a:r>
            <a:br>
              <a:rPr lang="en-US" sz="2800" b="1" dirty="0" smtClean="0">
                <a:solidFill>
                  <a:srgbClr val="000080"/>
                </a:solidFill>
              </a:rPr>
            </a:br>
            <a:r>
              <a:rPr lang="en-US" sz="2800" b="1" dirty="0" smtClean="0">
                <a:solidFill>
                  <a:srgbClr val="000080"/>
                </a:solidFill>
              </a:rPr>
              <a:t>public </a:t>
            </a:r>
            <a:r>
              <a:rPr lang="en-US" sz="2800" dirty="0"/>
              <a:t>String </a:t>
            </a:r>
            <a:r>
              <a:rPr lang="en-US" sz="2800" dirty="0" err="1"/>
              <a:t>getInsuranceName</a:t>
            </a:r>
            <a:r>
              <a:rPr lang="en-US" sz="2800" dirty="0"/>
              <a:t>(Person person) {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>
                <a:solidFill>
                  <a:srgbClr val="000080"/>
                </a:solidFill>
              </a:rPr>
              <a:t>return </a:t>
            </a:r>
            <a:r>
              <a:rPr lang="en-US" sz="2800" dirty="0"/>
              <a:t>Optional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i="1" dirty="0" err="1"/>
              <a:t>ofNullable</a:t>
            </a:r>
            <a:r>
              <a:rPr lang="en-US" sz="2800" dirty="0"/>
              <a:t>(person)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dirty="0"/>
              <a:t>map(Person::</a:t>
            </a:r>
            <a:r>
              <a:rPr lang="en-US" sz="2800" dirty="0" err="1"/>
              <a:t>getCar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dirty="0"/>
              <a:t>map(Car::</a:t>
            </a:r>
            <a:r>
              <a:rPr lang="en-US" sz="2800" dirty="0" err="1"/>
              <a:t>getInsurance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dirty="0"/>
              <a:t>map(Insurance::</a:t>
            </a:r>
            <a:r>
              <a:rPr lang="en-US" sz="2800" dirty="0" err="1"/>
              <a:t>getName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dirty="0" err="1"/>
              <a:t>orElse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008000"/>
                </a:solidFill>
              </a:rPr>
              <a:t>"Unknown"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/>
              <a:t>}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81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Optional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15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2016224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sz="3600" dirty="0" smtClean="0"/>
              <a:t>Which of two </a:t>
            </a:r>
          </a:p>
          <a:p>
            <a:pPr marL="0" lvl="0" indent="0" algn="ctr">
              <a:buNone/>
            </a:pPr>
            <a:r>
              <a:rPr lang="en-US" sz="3600" dirty="0" smtClean="0"/>
              <a:t>previous code snippets </a:t>
            </a:r>
          </a:p>
          <a:p>
            <a:pPr marL="0" lvl="0" indent="0" algn="ctr">
              <a:buNone/>
            </a:pPr>
            <a:r>
              <a:rPr lang="en-US" sz="3600" dirty="0" smtClean="0"/>
              <a:t>are </a:t>
            </a:r>
          </a:p>
          <a:p>
            <a:pPr marL="0" lvl="0" indent="0" algn="ctr">
              <a:buNone/>
            </a:pPr>
            <a:r>
              <a:rPr lang="en-US" sz="3600" dirty="0" smtClean="0"/>
              <a:t>the most </a:t>
            </a:r>
            <a:r>
              <a:rPr lang="en-US" sz="3600" u="sng" dirty="0" smtClean="0"/>
              <a:t>safety</a:t>
            </a:r>
            <a:r>
              <a:rPr lang="en-US" sz="3600" dirty="0" smtClean="0"/>
              <a:t>?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82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Optional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5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201622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600" dirty="0" smtClean="0"/>
              <a:t>What output will be </a:t>
            </a:r>
            <a:br>
              <a:rPr lang="en-US" sz="3600" dirty="0" smtClean="0"/>
            </a:br>
            <a:r>
              <a:rPr lang="en-US" sz="3600" dirty="0" smtClean="0"/>
              <a:t>if </a:t>
            </a:r>
            <a:r>
              <a:rPr lang="en-US" sz="3600" dirty="0" err="1" smtClean="0">
                <a:solidFill>
                  <a:srgbClr val="00B0F0"/>
                </a:solidFill>
              </a:rPr>
              <a:t>insurance.getName</a:t>
            </a:r>
            <a:r>
              <a:rPr lang="en-US" sz="3600" dirty="0" smtClean="0">
                <a:solidFill>
                  <a:srgbClr val="00B0F0"/>
                </a:solidFill>
              </a:rPr>
              <a:t>() == null</a:t>
            </a:r>
            <a:r>
              <a:rPr lang="en-US" sz="3600" dirty="0" smtClean="0"/>
              <a:t>?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83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Optional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0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81642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600" dirty="0" smtClean="0"/>
              <a:t>Object-style code output:</a:t>
            </a:r>
          </a:p>
          <a:p>
            <a:pPr marL="0" lvl="0" indent="0" algn="ctr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null</a:t>
            </a:r>
          </a:p>
          <a:p>
            <a:pPr marL="0" lvl="0" indent="0" algn="ctr">
              <a:buNone/>
            </a:pPr>
            <a:endParaRPr lang="en-US" sz="3600" dirty="0" smtClean="0">
              <a:solidFill>
                <a:srgbClr val="FF0000"/>
              </a:solidFill>
            </a:endParaRPr>
          </a:p>
          <a:p>
            <a:pPr marL="0" lvl="0" indent="0" algn="ctr">
              <a:buNone/>
            </a:pPr>
            <a:r>
              <a:rPr lang="en-US" sz="3600" dirty="0" smtClean="0"/>
              <a:t>Function-style code output:</a:t>
            </a:r>
          </a:p>
          <a:p>
            <a:pPr marL="0" lvl="0" indent="0" algn="ctr"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Unknown</a:t>
            </a: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84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Optional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5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068960"/>
            <a:ext cx="8229600" cy="100811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600" dirty="0" smtClean="0"/>
              <a:t>Why is happen?</a:t>
            </a: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85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Optional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4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86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Optional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615212" y="3073073"/>
            <a:ext cx="1117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What</a:t>
            </a:r>
            <a:endParaRPr 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96336" y="1840468"/>
            <a:ext cx="970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How</a:t>
            </a:r>
            <a:endParaRPr lang="en-US" sz="3200" dirty="0" smtClean="0"/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7092280" y="1412776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авая фигурная скобка 7"/>
          <p:cNvSpPr/>
          <p:nvPr/>
        </p:nvSpPr>
        <p:spPr>
          <a:xfrm>
            <a:off x="7111156" y="3073073"/>
            <a:ext cx="360040" cy="5847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6635080" cy="3024336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</a:t>
            </a:r>
            <a:r>
              <a:rPr lang="en-US" sz="2800" dirty="0">
                <a:solidFill>
                  <a:prstClr val="black"/>
                </a:solidFill>
              </a:rPr>
              <a:t>String </a:t>
            </a:r>
            <a:r>
              <a:rPr lang="en-US" sz="2800" dirty="0" err="1">
                <a:solidFill>
                  <a:prstClr val="black"/>
                </a:solidFill>
              </a:rPr>
              <a:t>getInsuranceName</a:t>
            </a:r>
            <a:r>
              <a:rPr lang="en-US" sz="2800" dirty="0">
                <a:solidFill>
                  <a:prstClr val="black"/>
                </a:solidFill>
              </a:rPr>
              <a:t>(Person person) {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    </a:t>
            </a:r>
            <a:r>
              <a:rPr lang="en-US" sz="2800" b="1" dirty="0">
                <a:solidFill>
                  <a:srgbClr val="000080"/>
                </a:solidFill>
              </a:rPr>
              <a:t>if </a:t>
            </a:r>
            <a:r>
              <a:rPr lang="en-US" sz="2800" dirty="0">
                <a:solidFill>
                  <a:prstClr val="black"/>
                </a:solidFill>
              </a:rPr>
              <a:t>(person == </a:t>
            </a:r>
            <a:r>
              <a:rPr lang="en-US" sz="2800" b="1" dirty="0">
                <a:solidFill>
                  <a:srgbClr val="000080"/>
                </a:solidFill>
              </a:rPr>
              <a:t>null </a:t>
            </a:r>
            <a:r>
              <a:rPr lang="en-US" sz="2800" dirty="0">
                <a:solidFill>
                  <a:prstClr val="black"/>
                </a:solidFill>
              </a:rPr>
              <a:t>||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         </a:t>
            </a:r>
            <a:r>
              <a:rPr lang="en-US" sz="2800" dirty="0" err="1">
                <a:solidFill>
                  <a:prstClr val="black"/>
                </a:solidFill>
              </a:rPr>
              <a:t>person.getCar</a:t>
            </a:r>
            <a:r>
              <a:rPr lang="en-US" sz="2800" dirty="0">
                <a:solidFill>
                  <a:prstClr val="black"/>
                </a:solidFill>
              </a:rPr>
              <a:t>() == </a:t>
            </a:r>
            <a:r>
              <a:rPr lang="en-US" sz="2800" b="1" dirty="0">
                <a:solidFill>
                  <a:srgbClr val="000080"/>
                </a:solidFill>
              </a:rPr>
              <a:t>null </a:t>
            </a:r>
            <a:r>
              <a:rPr lang="en-US" sz="2800" dirty="0">
                <a:solidFill>
                  <a:prstClr val="black"/>
                </a:solidFill>
              </a:rPr>
              <a:t>||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         </a:t>
            </a:r>
            <a:r>
              <a:rPr lang="en-US" sz="2800" dirty="0" err="1">
                <a:solidFill>
                  <a:prstClr val="black"/>
                </a:solidFill>
              </a:rPr>
              <a:t>person.getCar</a:t>
            </a:r>
            <a:r>
              <a:rPr lang="en-US" sz="2800" dirty="0">
                <a:solidFill>
                  <a:prstClr val="black"/>
                </a:solidFill>
              </a:rPr>
              <a:t>().</a:t>
            </a:r>
            <a:r>
              <a:rPr lang="en-US" sz="2800" dirty="0" err="1">
                <a:solidFill>
                  <a:prstClr val="black"/>
                </a:solidFill>
              </a:rPr>
              <a:t>getInsurance</a:t>
            </a:r>
            <a:r>
              <a:rPr lang="en-US" sz="2800" dirty="0">
                <a:solidFill>
                  <a:prstClr val="black"/>
                </a:solidFill>
              </a:rPr>
              <a:t>() == </a:t>
            </a:r>
            <a:r>
              <a:rPr lang="en-US" sz="2800" b="1" dirty="0">
                <a:solidFill>
                  <a:srgbClr val="000080"/>
                </a:solidFill>
              </a:rPr>
              <a:t>null</a:t>
            </a:r>
            <a:r>
              <a:rPr lang="en-US" sz="2800" dirty="0">
                <a:solidFill>
                  <a:prstClr val="black"/>
                </a:solidFill>
              </a:rPr>
              <a:t>) {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        </a:t>
            </a:r>
            <a:r>
              <a:rPr lang="en-US" sz="2800" b="1" dirty="0">
                <a:solidFill>
                  <a:srgbClr val="000080"/>
                </a:solidFill>
              </a:rPr>
              <a:t>return </a:t>
            </a:r>
            <a:r>
              <a:rPr lang="en-US" sz="2800" b="1" dirty="0">
                <a:solidFill>
                  <a:srgbClr val="008000"/>
                </a:solidFill>
              </a:rPr>
              <a:t>"Unknown"</a:t>
            </a:r>
            <a:r>
              <a:rPr lang="en-US" sz="2800" dirty="0">
                <a:solidFill>
                  <a:prstClr val="black"/>
                </a:solidFill>
              </a:rPr>
              <a:t>;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    }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/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    </a:t>
            </a:r>
            <a:r>
              <a:rPr lang="en-US" sz="2800" b="1" dirty="0">
                <a:solidFill>
                  <a:srgbClr val="000080"/>
                </a:solidFill>
              </a:rPr>
              <a:t>return </a:t>
            </a:r>
            <a:r>
              <a:rPr lang="en-US" sz="2800" dirty="0" err="1">
                <a:solidFill>
                  <a:prstClr val="black"/>
                </a:solidFill>
              </a:rPr>
              <a:t>person.getCar</a:t>
            </a:r>
            <a:r>
              <a:rPr lang="en-US" sz="2800" dirty="0">
                <a:solidFill>
                  <a:prstClr val="black"/>
                </a:solidFill>
              </a:rPr>
              <a:t>().</a:t>
            </a:r>
            <a:r>
              <a:rPr lang="en-US" sz="2800" dirty="0" err="1">
                <a:solidFill>
                  <a:prstClr val="black"/>
                </a:solidFill>
              </a:rPr>
              <a:t>getInsurance</a:t>
            </a:r>
            <a:r>
              <a:rPr lang="en-US" sz="2800" dirty="0">
                <a:solidFill>
                  <a:prstClr val="black"/>
                </a:solidFill>
              </a:rPr>
              <a:t>().</a:t>
            </a:r>
            <a:r>
              <a:rPr lang="en-US" sz="2800" dirty="0" err="1">
                <a:solidFill>
                  <a:prstClr val="black"/>
                </a:solidFill>
              </a:rPr>
              <a:t>getName</a:t>
            </a:r>
            <a:r>
              <a:rPr lang="en-US" sz="2800" dirty="0">
                <a:solidFill>
                  <a:prstClr val="black"/>
                </a:solidFill>
              </a:rPr>
              <a:t>();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 smtClean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930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 animBg="1"/>
      <p:bldP spid="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87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Optional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615212" y="3073073"/>
            <a:ext cx="1117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What</a:t>
            </a:r>
            <a:endParaRPr 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96336" y="1840468"/>
            <a:ext cx="970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How</a:t>
            </a:r>
            <a:endParaRPr lang="en-US" sz="3200" dirty="0" smtClean="0"/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7092280" y="1412776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авая фигурная скобка 7"/>
          <p:cNvSpPr/>
          <p:nvPr/>
        </p:nvSpPr>
        <p:spPr>
          <a:xfrm>
            <a:off x="7111156" y="3073073"/>
            <a:ext cx="360040" cy="5847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6635080" cy="576064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</a:t>
            </a:r>
            <a:r>
              <a:rPr lang="en-US" sz="2800" dirty="0">
                <a:solidFill>
                  <a:prstClr val="black"/>
                </a:solidFill>
              </a:rPr>
              <a:t>String </a:t>
            </a:r>
            <a:r>
              <a:rPr lang="en-US" sz="2800" dirty="0" err="1">
                <a:solidFill>
                  <a:prstClr val="black"/>
                </a:solidFill>
              </a:rPr>
              <a:t>getInsuranceName</a:t>
            </a:r>
            <a:r>
              <a:rPr lang="en-US" sz="2800" dirty="0">
                <a:solidFill>
                  <a:prstClr val="black"/>
                </a:solidFill>
              </a:rPr>
              <a:t>(Person person) {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    </a:t>
            </a:r>
            <a:r>
              <a:rPr lang="en-US" sz="2800" b="1" dirty="0">
                <a:solidFill>
                  <a:srgbClr val="000080"/>
                </a:solidFill>
              </a:rPr>
              <a:t>if </a:t>
            </a:r>
            <a:r>
              <a:rPr lang="en-US" sz="2800" dirty="0">
                <a:solidFill>
                  <a:prstClr val="black"/>
                </a:solidFill>
              </a:rPr>
              <a:t>(person == </a:t>
            </a:r>
            <a:r>
              <a:rPr lang="en-US" sz="2800" b="1" dirty="0">
                <a:solidFill>
                  <a:srgbClr val="000080"/>
                </a:solidFill>
              </a:rPr>
              <a:t>null </a:t>
            </a:r>
            <a:r>
              <a:rPr lang="en-US" sz="2800" dirty="0">
                <a:solidFill>
                  <a:prstClr val="black"/>
                </a:solidFill>
              </a:rPr>
              <a:t>||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         </a:t>
            </a:r>
            <a:r>
              <a:rPr lang="en-US" sz="2800" dirty="0" err="1">
                <a:solidFill>
                  <a:prstClr val="black"/>
                </a:solidFill>
              </a:rPr>
              <a:t>person.getCar</a:t>
            </a:r>
            <a:r>
              <a:rPr lang="en-US" sz="2800" dirty="0">
                <a:solidFill>
                  <a:prstClr val="black"/>
                </a:solidFill>
              </a:rPr>
              <a:t>() == </a:t>
            </a:r>
            <a:r>
              <a:rPr lang="en-US" sz="2800" b="1" dirty="0">
                <a:solidFill>
                  <a:srgbClr val="000080"/>
                </a:solidFill>
              </a:rPr>
              <a:t>null </a:t>
            </a:r>
            <a:r>
              <a:rPr lang="en-US" sz="2800" dirty="0">
                <a:solidFill>
                  <a:prstClr val="black"/>
                </a:solidFill>
              </a:rPr>
              <a:t>||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         </a:t>
            </a:r>
            <a:r>
              <a:rPr lang="en-US" sz="2800" dirty="0" err="1">
                <a:solidFill>
                  <a:prstClr val="black"/>
                </a:solidFill>
              </a:rPr>
              <a:t>person.getCar</a:t>
            </a:r>
            <a:r>
              <a:rPr lang="en-US" sz="2800" dirty="0">
                <a:solidFill>
                  <a:prstClr val="black"/>
                </a:solidFill>
              </a:rPr>
              <a:t>().</a:t>
            </a:r>
            <a:r>
              <a:rPr lang="en-US" sz="2800" dirty="0" err="1">
                <a:solidFill>
                  <a:prstClr val="black"/>
                </a:solidFill>
              </a:rPr>
              <a:t>getInsurance</a:t>
            </a:r>
            <a:r>
              <a:rPr lang="en-US" sz="2800" dirty="0">
                <a:solidFill>
                  <a:prstClr val="black"/>
                </a:solidFill>
              </a:rPr>
              <a:t>() == </a:t>
            </a:r>
            <a:r>
              <a:rPr lang="en-US" sz="2800" b="1" dirty="0">
                <a:solidFill>
                  <a:srgbClr val="000080"/>
                </a:solidFill>
              </a:rPr>
              <a:t>null</a:t>
            </a:r>
            <a:r>
              <a:rPr lang="en-US" sz="2800" dirty="0">
                <a:solidFill>
                  <a:prstClr val="black"/>
                </a:solidFill>
              </a:rPr>
              <a:t>) {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        </a:t>
            </a:r>
            <a:r>
              <a:rPr lang="en-US" sz="2800" b="1" dirty="0">
                <a:solidFill>
                  <a:srgbClr val="000080"/>
                </a:solidFill>
              </a:rPr>
              <a:t>return </a:t>
            </a:r>
            <a:r>
              <a:rPr lang="en-US" sz="2800" b="1" dirty="0">
                <a:solidFill>
                  <a:srgbClr val="008000"/>
                </a:solidFill>
              </a:rPr>
              <a:t>"Unknown"</a:t>
            </a:r>
            <a:r>
              <a:rPr lang="en-US" sz="2800" dirty="0">
                <a:solidFill>
                  <a:prstClr val="black"/>
                </a:solidFill>
              </a:rPr>
              <a:t>;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    }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/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    </a:t>
            </a:r>
            <a:r>
              <a:rPr lang="en-US" sz="2800" b="1" dirty="0">
                <a:solidFill>
                  <a:srgbClr val="000080"/>
                </a:solidFill>
              </a:rPr>
              <a:t>return </a:t>
            </a:r>
            <a:r>
              <a:rPr lang="en-US" sz="2800" dirty="0" err="1">
                <a:solidFill>
                  <a:prstClr val="black"/>
                </a:solidFill>
              </a:rPr>
              <a:t>person.getCar</a:t>
            </a:r>
            <a:r>
              <a:rPr lang="en-US" sz="2800" dirty="0">
                <a:solidFill>
                  <a:prstClr val="black"/>
                </a:solidFill>
              </a:rPr>
              <a:t>().</a:t>
            </a:r>
            <a:r>
              <a:rPr lang="en-US" sz="2800" dirty="0" err="1">
                <a:solidFill>
                  <a:prstClr val="black"/>
                </a:solidFill>
              </a:rPr>
              <a:t>getInsurance</a:t>
            </a:r>
            <a:r>
              <a:rPr lang="en-US" sz="2800" dirty="0">
                <a:solidFill>
                  <a:prstClr val="black"/>
                </a:solidFill>
              </a:rPr>
              <a:t>().</a:t>
            </a:r>
            <a:r>
              <a:rPr lang="en-US" sz="2800" dirty="0" err="1">
                <a:solidFill>
                  <a:prstClr val="black"/>
                </a:solidFill>
              </a:rPr>
              <a:t>getName</a:t>
            </a:r>
            <a:r>
              <a:rPr lang="en-US" sz="2800" dirty="0">
                <a:solidFill>
                  <a:prstClr val="black"/>
                </a:solidFill>
              </a:rPr>
              <a:t>();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}</a:t>
            </a:r>
            <a:endParaRPr lang="ru-RU" sz="28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/>
            </a:r>
            <a:br>
              <a:rPr lang="en-US" sz="2800" b="1" dirty="0" smtClean="0">
                <a:solidFill>
                  <a:srgbClr val="000080"/>
                </a:solidFill>
              </a:rPr>
            </a:br>
            <a:r>
              <a:rPr lang="en-US" sz="2800" b="1" dirty="0" smtClean="0">
                <a:solidFill>
                  <a:srgbClr val="000080"/>
                </a:solidFill>
              </a:rPr>
              <a:t>public </a:t>
            </a:r>
            <a:r>
              <a:rPr lang="en-US" sz="2800" dirty="0"/>
              <a:t>String </a:t>
            </a:r>
            <a:r>
              <a:rPr lang="en-US" sz="2800" dirty="0" err="1"/>
              <a:t>getInsuranceName</a:t>
            </a:r>
            <a:r>
              <a:rPr lang="en-US" sz="2800" dirty="0"/>
              <a:t>(Person person) {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>
                <a:solidFill>
                  <a:srgbClr val="000080"/>
                </a:solidFill>
              </a:rPr>
              <a:t>return </a:t>
            </a:r>
            <a:r>
              <a:rPr lang="en-US" sz="2800" dirty="0"/>
              <a:t>Optional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i="1" dirty="0" err="1"/>
              <a:t>ofNullable</a:t>
            </a:r>
            <a:r>
              <a:rPr lang="en-US" sz="2800" dirty="0"/>
              <a:t>(person)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dirty="0"/>
              <a:t>map(Person::</a:t>
            </a:r>
            <a:r>
              <a:rPr lang="en-US" sz="2800" dirty="0" err="1"/>
              <a:t>getCar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dirty="0"/>
              <a:t>map(Car::</a:t>
            </a:r>
            <a:r>
              <a:rPr lang="en-US" sz="2800" dirty="0" err="1"/>
              <a:t>getInsurance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dirty="0"/>
              <a:t>map(Insurance::</a:t>
            </a:r>
            <a:r>
              <a:rPr lang="en-US" sz="2800" dirty="0" err="1"/>
              <a:t>getName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dirty="0" err="1"/>
              <a:t>orElse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008000"/>
                </a:solidFill>
              </a:rPr>
              <a:t>"Unknown"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/>
              <a:t>}</a:t>
            </a:r>
            <a:endParaRPr lang="ru-RU" sz="2800" dirty="0"/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7092280" y="4509120"/>
            <a:ext cx="360040" cy="18722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619802" y="5152836"/>
            <a:ext cx="1117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What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7569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068960"/>
            <a:ext cx="8229600" cy="100811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600" dirty="0" smtClean="0"/>
              <a:t>What about </a:t>
            </a:r>
            <a:r>
              <a:rPr lang="en-US" sz="3600" dirty="0" err="1" smtClean="0">
                <a:solidFill>
                  <a:srgbClr val="00B0F0"/>
                </a:solidFill>
              </a:rPr>
              <a:t>flatMap</a:t>
            </a:r>
            <a:r>
              <a:rPr lang="en-US" sz="3600" dirty="0" smtClean="0">
                <a:solidFill>
                  <a:srgbClr val="00B0F0"/>
                </a:solidFill>
              </a:rPr>
              <a:t>()</a:t>
            </a:r>
            <a:r>
              <a:rPr lang="en-US" sz="3600" dirty="0" smtClean="0"/>
              <a:t>?</a:t>
            </a: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88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Optional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public </a:t>
            </a:r>
            <a:r>
              <a:rPr lang="en-US" sz="2800" b="1" dirty="0">
                <a:solidFill>
                  <a:srgbClr val="000080"/>
                </a:solidFill>
              </a:rPr>
              <a:t>class </a:t>
            </a:r>
            <a:r>
              <a:rPr lang="en-US" sz="2800" dirty="0"/>
              <a:t>Insurance {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>
                <a:solidFill>
                  <a:srgbClr val="000080"/>
                </a:solidFill>
              </a:rPr>
              <a:t>private </a:t>
            </a:r>
            <a:r>
              <a:rPr lang="en-US" sz="2800" dirty="0"/>
              <a:t>String </a:t>
            </a:r>
            <a:r>
              <a:rPr lang="en-US" sz="2800" b="1" dirty="0">
                <a:solidFill>
                  <a:srgbClr val="660E7A"/>
                </a:solidFill>
              </a:rPr>
              <a:t>name</a:t>
            </a:r>
            <a:r>
              <a:rPr lang="en-US" sz="2800" dirty="0" smtClean="0"/>
              <a:t>;</a:t>
            </a:r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>
                <a:solidFill>
                  <a:srgbClr val="000080"/>
                </a:solidFill>
              </a:rPr>
              <a:t>public </a:t>
            </a:r>
            <a:r>
              <a:rPr lang="en-US" sz="2800" dirty="0"/>
              <a:t>String </a:t>
            </a:r>
            <a:r>
              <a:rPr lang="en-US" sz="2800" dirty="0" err="1"/>
              <a:t>getName</a:t>
            </a:r>
            <a:r>
              <a:rPr lang="en-US" sz="2800" dirty="0"/>
              <a:t>() </a:t>
            </a:r>
            <a:r>
              <a:rPr lang="en-US" sz="2800" dirty="0" smtClean="0"/>
              <a:t>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            return </a:t>
            </a:r>
            <a:r>
              <a:rPr lang="en-US" sz="2800" b="1" dirty="0">
                <a:solidFill>
                  <a:srgbClr val="660E7A"/>
                </a:solidFill>
              </a:rPr>
              <a:t>name</a:t>
            </a:r>
            <a:r>
              <a:rPr lang="en-US" sz="2800" dirty="0" smtClean="0"/>
              <a:t>;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}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}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0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new 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3143"/>
            <a:ext cx="8435280" cy="5398226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public</a:t>
            </a:r>
            <a:r>
              <a:rPr lang="en-US" sz="2000" b="1" dirty="0" smtClean="0">
                <a:solidFill>
                  <a:srgbClr val="000080"/>
                </a:solidFill>
                <a:effectLst/>
                <a:ea typeface="Times New Roman"/>
                <a:cs typeface="Times New Roman"/>
              </a:rPr>
              <a:t> interface </a:t>
            </a:r>
            <a:r>
              <a:rPr lang="en-US" sz="2000" b="1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Stream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&lt;T&gt;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extends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BaseStream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&lt;T, Stream&lt;T&gt;&gt;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 {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&lt;R&gt;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Stream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&lt;R&gt; </a:t>
            </a:r>
            <a:r>
              <a:rPr lang="en-US" sz="2000" b="1" dirty="0" smtClean="0">
                <a:solidFill>
                  <a:srgbClr val="00B0F0"/>
                </a:solidFill>
                <a:effectLst/>
                <a:ea typeface="Times New Roman"/>
                <a:cs typeface="Times New Roman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  <a:effectLst/>
                <a:ea typeface="Times New Roman"/>
                <a:cs typeface="Times New Roman"/>
              </a:rPr>
              <a:t>Function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&lt;? super T, ? extends R&gt; </a:t>
            </a:r>
            <a:r>
              <a:rPr lang="en-US" sz="2000" b="1" dirty="0" smtClean="0">
                <a:solidFill>
                  <a:srgbClr val="C00000"/>
                </a:solidFill>
                <a:effectLst/>
                <a:ea typeface="Times New Roman"/>
                <a:cs typeface="Times New Roman"/>
              </a:rPr>
              <a:t>mapper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);</a:t>
            </a:r>
            <a:endParaRPr lang="en-US" sz="2000" dirty="0" smtClean="0"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 smtClean="0"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&lt;R&gt;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Stream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&lt;R&gt; </a:t>
            </a:r>
            <a:r>
              <a:rPr lang="en-US" sz="2000" b="1" dirty="0" err="1" smtClean="0">
                <a:solidFill>
                  <a:srgbClr val="00B0F0"/>
                </a:solidFill>
                <a:effectLst/>
                <a:ea typeface="Times New Roman"/>
                <a:cs typeface="Times New Roman"/>
              </a:rPr>
              <a:t>flatMap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(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Function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&lt;? super T,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a typeface="Times New Roman"/>
                <a:cs typeface="Times New Roman"/>
              </a:rPr>
              <a:t>                                           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? extends Stream&lt;? extends R&gt;&gt;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  <a:ea typeface="Times New Roman"/>
                <a:cs typeface="Times New Roman"/>
              </a:rPr>
              <a:t>mapper</a:t>
            </a: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);</a:t>
            </a:r>
            <a:b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}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public final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class </a:t>
            </a:r>
            <a:r>
              <a:rPr lang="en-US" sz="2000" b="1" dirty="0" smtClean="0">
                <a:solidFill>
                  <a:srgbClr val="000000"/>
                </a:solidFill>
                <a:effectLst/>
              </a:rPr>
              <a:t>Optional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&lt;T&gt; 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{ </a:t>
            </a:r>
            <a:r>
              <a:rPr lang="en-US" sz="2000" i="1" dirty="0" smtClean="0">
                <a:solidFill>
                  <a:srgbClr val="808080"/>
                </a:solidFill>
                <a:effectLst/>
              </a:rPr>
              <a:t>   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&lt;U&gt;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Optional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&lt;U&gt; </a:t>
            </a:r>
            <a:r>
              <a:rPr lang="en-US" sz="2000" b="1" dirty="0" smtClean="0">
                <a:solidFill>
                  <a:srgbClr val="00B0F0"/>
                </a:solidFill>
                <a:effectLst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  <a:effectLst/>
              </a:rPr>
              <a:t>Function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&lt;? super T, ? extends U&gt; </a:t>
            </a:r>
            <a:r>
              <a:rPr lang="en-US" sz="2000" b="1" dirty="0" smtClean="0">
                <a:solidFill>
                  <a:srgbClr val="C00000"/>
                </a:solidFill>
                <a:effectLst/>
              </a:rPr>
              <a:t>mapper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) {…}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/>
            </a:r>
            <a:br>
              <a:rPr lang="en-US" sz="2000" dirty="0" smtClean="0">
                <a:solidFill>
                  <a:srgbClr val="000000"/>
                </a:solidFill>
                <a:effectLst/>
              </a:rPr>
            </a:br>
            <a:r>
              <a:rPr lang="en-US" sz="2000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&lt;U&gt;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Optional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&lt;U&gt; </a:t>
            </a:r>
            <a:r>
              <a:rPr lang="en-US" sz="2000" b="1" dirty="0" err="1" smtClean="0">
                <a:solidFill>
                  <a:srgbClr val="00B0F0"/>
                </a:solidFill>
                <a:effectLst/>
              </a:rPr>
              <a:t>flatMap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(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Function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&lt;? super T,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                                                    ? extends Optional&lt;? extends U&gt;&gt;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mapper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) {…}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</a:rPr>
              <a:t>}</a:t>
            </a:r>
            <a:endParaRPr lang="ru-RU" sz="2000" dirty="0">
              <a:ea typeface="Calibri"/>
              <a:cs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6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class </a:t>
            </a:r>
            <a:r>
              <a:rPr lang="en-US" sz="2800" dirty="0"/>
              <a:t>Insurance {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>
                <a:solidFill>
                  <a:srgbClr val="000080"/>
                </a:solidFill>
              </a:rPr>
              <a:t>private </a:t>
            </a:r>
            <a:r>
              <a:rPr lang="en-US" sz="2800" dirty="0"/>
              <a:t>String </a:t>
            </a:r>
            <a:r>
              <a:rPr lang="en-US" sz="2800" b="1" dirty="0">
                <a:solidFill>
                  <a:srgbClr val="660E7A"/>
                </a:solidFill>
              </a:rPr>
              <a:t>name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   </a:t>
            </a:r>
            <a:r>
              <a:rPr lang="en-US" sz="2800" b="1" dirty="0" smtClean="0">
                <a:solidFill>
                  <a:srgbClr val="000080"/>
                </a:solidFill>
              </a:rPr>
              <a:t>public </a:t>
            </a:r>
            <a:r>
              <a:rPr lang="en-US" sz="2800" dirty="0"/>
              <a:t>Optional&lt;String&gt; </a:t>
            </a:r>
            <a:r>
              <a:rPr lang="en-US" sz="2800" dirty="0" err="1"/>
              <a:t>getName</a:t>
            </a:r>
            <a:r>
              <a:rPr lang="en-US" sz="2800" dirty="0"/>
              <a:t>() {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smtClean="0"/>
              <a:t>        </a:t>
            </a:r>
            <a:r>
              <a:rPr lang="en-US" sz="2800" b="1" dirty="0" smtClean="0">
                <a:solidFill>
                  <a:srgbClr val="000080"/>
                </a:solidFill>
              </a:rPr>
              <a:t>return </a:t>
            </a:r>
            <a:r>
              <a:rPr lang="en-US" sz="2800" dirty="0" err="1"/>
              <a:t>Optional.</a:t>
            </a:r>
            <a:r>
              <a:rPr lang="en-US" sz="2800" i="1" dirty="0" err="1"/>
              <a:t>ofNullable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660E7A"/>
                </a:solidFill>
              </a:rPr>
              <a:t>name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 smtClean="0"/>
              <a:t>    }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8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</a:t>
            </a:r>
            <a:r>
              <a:rPr lang="en-US" sz="2800" dirty="0"/>
              <a:t>String </a:t>
            </a:r>
            <a:r>
              <a:rPr lang="en-US" sz="2800" dirty="0" err="1"/>
              <a:t>getInsuranceName</a:t>
            </a:r>
            <a:r>
              <a:rPr lang="en-US" sz="2800" dirty="0"/>
              <a:t>(Person person) {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>
                <a:solidFill>
                  <a:srgbClr val="000080"/>
                </a:solidFill>
              </a:rPr>
              <a:t>return </a:t>
            </a:r>
            <a:r>
              <a:rPr lang="en-US" sz="2800" dirty="0"/>
              <a:t>Optional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i="1" dirty="0" err="1"/>
              <a:t>ofNullable</a:t>
            </a:r>
            <a:r>
              <a:rPr lang="en-US" sz="2800" dirty="0"/>
              <a:t>(person)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dirty="0"/>
              <a:t>map(Person::</a:t>
            </a:r>
            <a:r>
              <a:rPr lang="en-US" sz="2800" dirty="0" err="1"/>
              <a:t>getCar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dirty="0"/>
              <a:t>map(Car::</a:t>
            </a:r>
            <a:r>
              <a:rPr lang="en-US" sz="2800" dirty="0" err="1"/>
              <a:t>getInsurance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dirty="0"/>
              <a:t>map(Insurance::</a:t>
            </a:r>
            <a:r>
              <a:rPr lang="en-US" sz="2800" dirty="0" err="1"/>
              <a:t>getName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dirty="0" err="1"/>
              <a:t>orElse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008000"/>
                </a:solidFill>
              </a:rPr>
              <a:t>"Unknown"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/>
              <a:t>}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91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Optional</a:t>
            </a:r>
            <a:br>
              <a:rPr lang="en-US" dirty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(function-style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915816" y="4653136"/>
            <a:ext cx="28083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0647271">
            <a:off x="5292080" y="4844384"/>
            <a:ext cx="3215176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compilation error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5517232"/>
            <a:ext cx="46428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required: Optional&lt;String&gt;</a:t>
            </a:r>
            <a:br>
              <a:rPr lang="en-US" sz="3200" dirty="0" smtClean="0"/>
            </a:br>
            <a:endParaRPr lang="en-US" sz="3200" dirty="0" smtClean="0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971600" y="4653136"/>
            <a:ext cx="180020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47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</a:t>
            </a:r>
            <a:r>
              <a:rPr lang="en-US" sz="2800" dirty="0"/>
              <a:t>String </a:t>
            </a:r>
            <a:r>
              <a:rPr lang="en-US" sz="2800" dirty="0" err="1"/>
              <a:t>getInsuranceName</a:t>
            </a:r>
            <a:r>
              <a:rPr lang="en-US" sz="2800" dirty="0"/>
              <a:t>(Person person) {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>
                <a:solidFill>
                  <a:srgbClr val="000080"/>
                </a:solidFill>
              </a:rPr>
              <a:t>return </a:t>
            </a:r>
            <a:r>
              <a:rPr lang="en-US" sz="2800" dirty="0"/>
              <a:t>Optional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i="1" dirty="0" err="1"/>
              <a:t>ofNullable</a:t>
            </a:r>
            <a:r>
              <a:rPr lang="en-US" sz="2800" dirty="0"/>
              <a:t>(person)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dirty="0"/>
              <a:t>map(Person::</a:t>
            </a:r>
            <a:r>
              <a:rPr lang="en-US" sz="2800" dirty="0" err="1"/>
              <a:t>getCar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dirty="0"/>
              <a:t>map(Car::</a:t>
            </a:r>
            <a:r>
              <a:rPr lang="en-US" sz="2800" dirty="0" err="1"/>
              <a:t>getInsurance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dirty="0"/>
              <a:t>map(Insurance::</a:t>
            </a:r>
            <a:r>
              <a:rPr lang="en-US" sz="2800" dirty="0" err="1"/>
              <a:t>getName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dirty="0" err="1"/>
              <a:t>orElse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008000"/>
                </a:solidFill>
              </a:rPr>
              <a:t>"Unknown"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/>
              <a:t>}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92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Optional</a:t>
            </a:r>
            <a:br>
              <a:rPr lang="en-US" dirty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(function-style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915816" y="4653136"/>
            <a:ext cx="28083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0647271">
            <a:off x="5292080" y="4844384"/>
            <a:ext cx="3215176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compilation error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5517232"/>
            <a:ext cx="65169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required: Optional&lt;String&gt;</a:t>
            </a:r>
            <a:br>
              <a:rPr lang="en-US" sz="3200" dirty="0" smtClean="0"/>
            </a:br>
            <a:r>
              <a:rPr lang="en-US" sz="3200" dirty="0" smtClean="0"/>
              <a:t>but was:  Optional&lt;Optional&lt;String&gt;&gt;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971600" y="4653136"/>
            <a:ext cx="180020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2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public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String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getInsuranceName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(Person person) {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return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Optional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              .</a:t>
            </a:r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</a:rPr>
              <a:t>ofNullable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(person)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              .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map(Person::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getCar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              .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map(Car::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getInsurance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b="1" dirty="0"/>
              <a:t>map(Insurance::</a:t>
            </a:r>
            <a:r>
              <a:rPr lang="en-US" sz="2800" b="1" dirty="0" err="1"/>
              <a:t>getName</a:t>
            </a:r>
            <a:r>
              <a:rPr lang="en-US" sz="2800" b="1" dirty="0"/>
              <a:t>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orElse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"Unknown"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);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}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93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Optional</a:t>
            </a:r>
            <a:br>
              <a:rPr lang="en-US" dirty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(function-style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915816" y="4653136"/>
            <a:ext cx="280831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0647271">
            <a:off x="5292080" y="4844384"/>
            <a:ext cx="3215176" cy="58477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compilation error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5517232"/>
            <a:ext cx="65169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required: Optional&lt;String&gt;</a:t>
            </a:r>
            <a:b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but was:  Optional&lt;Optional&lt;String&gt;&gt;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971600" y="4653136"/>
            <a:ext cx="1800200" cy="86409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public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String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getInsuranceName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(Person person) {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return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Optional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              .</a:t>
            </a:r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</a:rPr>
              <a:t>ofNullable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(person)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              .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map(Person::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getCar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              .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map(Car::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getInsurance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b="1" dirty="0" err="1" smtClean="0"/>
              <a:t>flatMap</a:t>
            </a:r>
            <a:r>
              <a:rPr lang="en-US" sz="2800" b="1" dirty="0" smtClean="0"/>
              <a:t>(Insurance</a:t>
            </a:r>
            <a:r>
              <a:rPr lang="en-US" sz="2800" b="1" dirty="0"/>
              <a:t>::</a:t>
            </a:r>
            <a:r>
              <a:rPr lang="en-US" sz="2800" b="1" dirty="0" err="1"/>
              <a:t>getName</a:t>
            </a:r>
            <a:r>
              <a:rPr lang="en-US" sz="2800" b="1" dirty="0"/>
              <a:t>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smtClean="0"/>
              <a:t>                .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orElse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"Unknown"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);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}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94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Optional</a:t>
            </a:r>
            <a:br>
              <a:rPr lang="en-US" dirty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(function-style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915816" y="4653136"/>
            <a:ext cx="280831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0647271">
            <a:off x="5292080" y="4844384"/>
            <a:ext cx="3215176" cy="58477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compilation error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5517232"/>
            <a:ext cx="6516912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required: Optional&lt;String&gt;</a:t>
            </a:r>
            <a:b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but was:  Optional&lt;Optional&lt;String&gt;&gt;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971600" y="4653136"/>
            <a:ext cx="1800200" cy="86409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50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</a:t>
            </a:r>
            <a:br>
              <a:rPr lang="en-US" dirty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(conclusion)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856" y="2204864"/>
            <a:ext cx="8229600" cy="377301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Optional monad makes </a:t>
            </a:r>
          </a:p>
          <a:p>
            <a:pPr marL="0" indent="0" algn="ctr">
              <a:buNone/>
            </a:pPr>
            <a:r>
              <a:rPr lang="en-US" dirty="0" smtClean="0"/>
              <a:t>the possibility of missing data </a:t>
            </a:r>
            <a:br>
              <a:rPr lang="en-US" dirty="0" smtClean="0"/>
            </a:br>
            <a:r>
              <a:rPr lang="en-US" b="1" dirty="0" smtClean="0">
                <a:solidFill>
                  <a:srgbClr val="00B0F0"/>
                </a:solidFill>
              </a:rPr>
              <a:t>explicit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the type system, while </a:t>
            </a:r>
            <a:br>
              <a:rPr lang="en-US" dirty="0" smtClean="0"/>
            </a:br>
            <a:r>
              <a:rPr lang="en-US" b="1" dirty="0" smtClean="0">
                <a:solidFill>
                  <a:srgbClr val="00B0F0"/>
                </a:solidFill>
              </a:rPr>
              <a:t>hiding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boilerplate of “if non-null” logic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7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780928"/>
            <a:ext cx="8229600" cy="18722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Finding favorite songs</a:t>
            </a:r>
          </a:p>
          <a:p>
            <a:pPr marL="0" indent="0" algn="ctr">
              <a:buNone/>
            </a:pPr>
            <a:r>
              <a:rPr lang="en-US" sz="3600" dirty="0" smtClean="0"/>
              <a:t>in music collection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8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</a:rPr>
              <a:t>public class </a:t>
            </a:r>
            <a:r>
              <a:rPr lang="en-US" sz="2400" dirty="0"/>
              <a:t>Album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private </a:t>
            </a:r>
            <a:r>
              <a:rPr lang="en-US" sz="2400" dirty="0"/>
              <a:t>List&lt;Track&gt; </a:t>
            </a:r>
            <a:r>
              <a:rPr lang="en-US" sz="2400" b="1" dirty="0">
                <a:solidFill>
                  <a:srgbClr val="660E7A"/>
                </a:solidFill>
              </a:rPr>
              <a:t>tracks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public </a:t>
            </a:r>
            <a:r>
              <a:rPr lang="en-US" sz="2400" dirty="0"/>
              <a:t>List&lt;Track&gt; </a:t>
            </a:r>
            <a:r>
              <a:rPr lang="en-US" sz="2400" dirty="0" err="1"/>
              <a:t>getTracks</a:t>
            </a:r>
            <a:r>
              <a:rPr lang="en-US" sz="2400" dirty="0"/>
              <a:t>() </a:t>
            </a:r>
            <a:r>
              <a:rPr lang="en-US" sz="2400" dirty="0" smtClean="0"/>
              <a:t>{ </a:t>
            </a:r>
            <a:r>
              <a:rPr lang="en-US" sz="2400" b="1" dirty="0">
                <a:solidFill>
                  <a:srgbClr val="000080"/>
                </a:solidFill>
              </a:rPr>
              <a:t>return </a:t>
            </a:r>
            <a:r>
              <a:rPr lang="en-US" sz="2400" b="1" dirty="0">
                <a:solidFill>
                  <a:srgbClr val="660E7A"/>
                </a:solidFill>
              </a:rPr>
              <a:t>tracks</a:t>
            </a:r>
            <a:r>
              <a:rPr lang="en-US" sz="2400" dirty="0" smtClean="0"/>
              <a:t>; 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</a:rPr>
              <a:t>public class </a:t>
            </a:r>
            <a:r>
              <a:rPr lang="en-US" sz="2400" dirty="0"/>
              <a:t>Track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private </a:t>
            </a:r>
            <a:r>
              <a:rPr lang="en-US" sz="2400" dirty="0"/>
              <a:t>String </a:t>
            </a:r>
            <a:r>
              <a:rPr lang="en-US" sz="2400" b="1" dirty="0">
                <a:solidFill>
                  <a:srgbClr val="660E7A"/>
                </a:solidFill>
              </a:rPr>
              <a:t>name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private </a:t>
            </a:r>
            <a:r>
              <a:rPr lang="en-US" sz="2400" b="1" dirty="0" err="1">
                <a:solidFill>
                  <a:srgbClr val="000080"/>
                </a:solidFill>
              </a:rPr>
              <a:t>int</a:t>
            </a:r>
            <a:r>
              <a:rPr lang="en-US" sz="2400" b="1" dirty="0">
                <a:solidFill>
                  <a:srgbClr val="000080"/>
                </a:solidFill>
              </a:rPr>
              <a:t> </a:t>
            </a:r>
            <a:r>
              <a:rPr lang="en-US" sz="2400" b="1" dirty="0">
                <a:solidFill>
                  <a:srgbClr val="660E7A"/>
                </a:solidFill>
              </a:rPr>
              <a:t>rating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public </a:t>
            </a:r>
            <a:r>
              <a:rPr lang="en-US" sz="2400" b="1" dirty="0" err="1">
                <a:solidFill>
                  <a:srgbClr val="000080"/>
                </a:solidFill>
              </a:rPr>
              <a:t>int</a:t>
            </a:r>
            <a:r>
              <a:rPr lang="en-US" sz="2400" b="1" dirty="0">
                <a:solidFill>
                  <a:srgbClr val="000080"/>
                </a:solidFill>
              </a:rPr>
              <a:t> </a:t>
            </a:r>
            <a:r>
              <a:rPr lang="en-US" sz="2400" dirty="0" err="1"/>
              <a:t>getRating</a:t>
            </a:r>
            <a:r>
              <a:rPr lang="en-US" sz="2400" dirty="0"/>
              <a:t>() </a:t>
            </a:r>
            <a:r>
              <a:rPr lang="en-US" sz="2400" dirty="0" smtClean="0"/>
              <a:t>{ </a:t>
            </a:r>
            <a:r>
              <a:rPr lang="en-US" sz="2400" b="1" dirty="0">
                <a:solidFill>
                  <a:srgbClr val="000080"/>
                </a:solidFill>
              </a:rPr>
              <a:t>return </a:t>
            </a:r>
            <a:r>
              <a:rPr lang="en-US" sz="2400" b="1" dirty="0">
                <a:solidFill>
                  <a:srgbClr val="660E7A"/>
                </a:solidFill>
              </a:rPr>
              <a:t>rating</a:t>
            </a:r>
            <a:r>
              <a:rPr lang="en-US" sz="2400" dirty="0" smtClean="0"/>
              <a:t>;  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public </a:t>
            </a:r>
            <a:r>
              <a:rPr lang="en-US" sz="2400" dirty="0"/>
              <a:t>String </a:t>
            </a:r>
            <a:r>
              <a:rPr lang="en-US" sz="2400" dirty="0" err="1"/>
              <a:t>getName</a:t>
            </a:r>
            <a:r>
              <a:rPr lang="en-US" sz="2400" dirty="0"/>
              <a:t>() </a:t>
            </a:r>
            <a:r>
              <a:rPr lang="en-US" sz="2400" dirty="0" smtClean="0"/>
              <a:t>{ </a:t>
            </a:r>
            <a:r>
              <a:rPr lang="en-US" sz="2400" b="1" dirty="0">
                <a:solidFill>
                  <a:srgbClr val="000080"/>
                </a:solidFill>
              </a:rPr>
              <a:t>return </a:t>
            </a:r>
            <a:r>
              <a:rPr lang="en-US" sz="2400" b="1" dirty="0">
                <a:solidFill>
                  <a:srgbClr val="660E7A"/>
                </a:solidFill>
              </a:rPr>
              <a:t>name</a:t>
            </a:r>
            <a:r>
              <a:rPr lang="en-US" sz="2400" dirty="0" smtClean="0"/>
              <a:t>; 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}</a:t>
            </a: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97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Stream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7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</a:rPr>
              <a:t>public class </a:t>
            </a:r>
            <a:r>
              <a:rPr lang="en-US" sz="2400" dirty="0" err="1"/>
              <a:t>ArethaFranklin</a:t>
            </a:r>
            <a:r>
              <a:rPr lang="en-US" sz="2400" dirty="0"/>
              <a:t> {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public static </a:t>
            </a:r>
            <a:r>
              <a:rPr lang="en-US" sz="2400" dirty="0"/>
              <a:t>List&lt;Album&gt; </a:t>
            </a:r>
            <a:r>
              <a:rPr lang="en-US" sz="2400" dirty="0" err="1"/>
              <a:t>getAlbums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 return Album collection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smtClean="0"/>
              <a:t>…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98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Stream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2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</a:rPr>
              <a:t>public static </a:t>
            </a:r>
            <a:r>
              <a:rPr lang="en-US" sz="2400" dirty="0"/>
              <a:t>List&lt;Track&gt; </a:t>
            </a:r>
            <a:r>
              <a:rPr lang="en-US" sz="2400" dirty="0" err="1"/>
              <a:t>findFavoriteSongs</a:t>
            </a:r>
            <a:r>
              <a:rPr lang="en-US" sz="2400" dirty="0"/>
              <a:t>()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 err="1">
                <a:solidFill>
                  <a:srgbClr val="000080"/>
                </a:solidFill>
              </a:rPr>
              <a:t>var</a:t>
            </a:r>
            <a:r>
              <a:rPr lang="en-US" sz="2400" b="1" dirty="0">
                <a:solidFill>
                  <a:srgbClr val="000080"/>
                </a:solidFill>
              </a:rPr>
              <a:t> </a:t>
            </a:r>
            <a:r>
              <a:rPr lang="en-US" sz="2400" dirty="0" err="1"/>
              <a:t>favoriteSongs</a:t>
            </a:r>
            <a:r>
              <a:rPr lang="en-US" sz="2400" dirty="0"/>
              <a:t> = </a:t>
            </a:r>
            <a:r>
              <a:rPr lang="en-US" sz="2400" b="1" dirty="0">
                <a:solidFill>
                  <a:srgbClr val="000080"/>
                </a:solidFill>
              </a:rPr>
              <a:t>new </a:t>
            </a:r>
            <a:r>
              <a:rPr lang="en-US" sz="2400" dirty="0" err="1"/>
              <a:t>ArrayList</a:t>
            </a:r>
            <a:r>
              <a:rPr lang="en-US" sz="2400" dirty="0"/>
              <a:t>&lt;Track&gt;();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for </a:t>
            </a:r>
            <a:r>
              <a:rPr lang="en-US" sz="2400" dirty="0"/>
              <a:t>(Album </a:t>
            </a:r>
            <a:r>
              <a:rPr lang="en-US" sz="2400" dirty="0" err="1"/>
              <a:t>album</a:t>
            </a:r>
            <a:r>
              <a:rPr lang="en-US" sz="2400" dirty="0"/>
              <a:t> : </a:t>
            </a:r>
            <a:r>
              <a:rPr lang="en-US" sz="2400" dirty="0" err="1"/>
              <a:t>ArethaFranklin.</a:t>
            </a:r>
            <a:r>
              <a:rPr lang="en-US" sz="2400" i="1" dirty="0" err="1"/>
              <a:t>getAlbums</a:t>
            </a:r>
            <a:r>
              <a:rPr lang="en-US" sz="2400" dirty="0"/>
              <a:t>()) {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>
                <a:solidFill>
                  <a:srgbClr val="000080"/>
                </a:solidFill>
              </a:rPr>
              <a:t>for </a:t>
            </a:r>
            <a:r>
              <a:rPr lang="en-US" sz="2400" dirty="0"/>
              <a:t>(Track </a:t>
            </a:r>
            <a:r>
              <a:rPr lang="en-US" sz="2400" dirty="0" err="1"/>
              <a:t>track</a:t>
            </a:r>
            <a:r>
              <a:rPr lang="en-US" sz="2400" dirty="0"/>
              <a:t> : </a:t>
            </a:r>
            <a:r>
              <a:rPr lang="en-US" sz="2400" dirty="0" err="1"/>
              <a:t>album.getTracks</a:t>
            </a:r>
            <a:r>
              <a:rPr lang="en-US" sz="2400" dirty="0"/>
              <a:t>()) {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b="1" dirty="0">
                <a:solidFill>
                  <a:srgbClr val="000080"/>
                </a:solidFill>
              </a:rPr>
              <a:t>if </a:t>
            </a:r>
            <a:r>
              <a:rPr lang="en-US" sz="2400" dirty="0"/>
              <a:t>(</a:t>
            </a:r>
            <a:r>
              <a:rPr lang="en-US" sz="2400" dirty="0" err="1"/>
              <a:t>track.getRating</a:t>
            </a:r>
            <a:r>
              <a:rPr lang="en-US" sz="2400" dirty="0"/>
              <a:t>() == 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/>
              <a:t>                </a:t>
            </a:r>
            <a:r>
              <a:rPr lang="en-US" sz="2400" dirty="0" err="1"/>
              <a:t>favoriteSongs.add</a:t>
            </a:r>
            <a:r>
              <a:rPr lang="en-US" sz="2400" dirty="0"/>
              <a:t>(track);</a:t>
            </a:r>
            <a:br>
              <a:rPr lang="en-US" sz="2400" dirty="0"/>
            </a:br>
            <a:r>
              <a:rPr lang="en-US" sz="2400" dirty="0"/>
              <a:t>            }</a:t>
            </a:r>
            <a:br>
              <a:rPr lang="en-US" sz="2400" dirty="0"/>
            </a:br>
            <a:r>
              <a:rPr lang="en-US" sz="2400" dirty="0"/>
              <a:t>        }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favoriteSongs.sort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0080"/>
                </a:solidFill>
              </a:rPr>
              <a:t>new </a:t>
            </a:r>
            <a:r>
              <a:rPr lang="en-US" sz="2400" dirty="0"/>
              <a:t>Comparator&lt;&gt;() {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>
                <a:solidFill>
                  <a:srgbClr val="000080"/>
                </a:solidFill>
              </a:rPr>
              <a:t>public </a:t>
            </a:r>
            <a:r>
              <a:rPr lang="en-US" sz="2400" b="1" dirty="0" err="1">
                <a:solidFill>
                  <a:srgbClr val="000080"/>
                </a:solidFill>
              </a:rPr>
              <a:t>int</a:t>
            </a:r>
            <a:r>
              <a:rPr lang="en-US" sz="2400" b="1" dirty="0">
                <a:solidFill>
                  <a:srgbClr val="000080"/>
                </a:solidFill>
              </a:rPr>
              <a:t> </a:t>
            </a:r>
            <a:r>
              <a:rPr lang="en-US" sz="2400" dirty="0"/>
              <a:t>compare(Track t1, Track t2) {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b="1" dirty="0">
                <a:solidFill>
                  <a:srgbClr val="000080"/>
                </a:solidFill>
              </a:rPr>
              <a:t>return </a:t>
            </a:r>
            <a:r>
              <a:rPr lang="en-US" sz="2400" dirty="0"/>
              <a:t>t1.getName().</a:t>
            </a:r>
            <a:r>
              <a:rPr lang="en-US" sz="2400" dirty="0" err="1"/>
              <a:t>compareTo</a:t>
            </a:r>
            <a:r>
              <a:rPr lang="en-US" sz="2400" dirty="0"/>
              <a:t>(t2.getName());</a:t>
            </a:r>
            <a:br>
              <a:rPr lang="en-US" sz="2400" dirty="0"/>
            </a:br>
            <a:r>
              <a:rPr lang="en-US" sz="2400" dirty="0"/>
              <a:t>        }});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return </a:t>
            </a:r>
            <a:r>
              <a:rPr lang="en-US" sz="2400" dirty="0" err="1"/>
              <a:t>favoriteSongs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}</a:t>
            </a: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C7D-132C-47D3-B95C-A1C07F96EFB1}" type="slidenum">
              <a:rPr lang="ru-RU" smtClean="0"/>
              <a:t>99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</a:t>
            </a:r>
            <a:br>
              <a:rPr lang="en-US" dirty="0" smtClean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(object-style)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2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1330</Words>
  <Application>Microsoft Office PowerPoint</Application>
  <PresentationFormat>Экран (4:3)</PresentationFormat>
  <Paragraphs>523</Paragraphs>
  <Slides>119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119</vt:i4>
      </vt:variant>
    </vt:vector>
  </HeadingPairs>
  <TitlesOfParts>
    <vt:vector size="120" baseType="lpstr">
      <vt:lpstr>Тема Office</vt:lpstr>
      <vt:lpstr>Monad</vt:lpstr>
      <vt:lpstr>Java 8 new features</vt:lpstr>
      <vt:lpstr>Java 8 new features</vt:lpstr>
      <vt:lpstr>Java 8 new features</vt:lpstr>
      <vt:lpstr>Java 8 new features</vt:lpstr>
      <vt:lpstr>Java 8 new features</vt:lpstr>
      <vt:lpstr>Java 8 new features</vt:lpstr>
      <vt:lpstr>Java 8 new features</vt:lpstr>
      <vt:lpstr>Java 8 new features</vt:lpstr>
      <vt:lpstr>Java 8 new features</vt:lpstr>
      <vt:lpstr>Java 8 new features</vt:lpstr>
      <vt:lpstr>There are two questions:</vt:lpstr>
      <vt:lpstr>There are two questions:</vt:lpstr>
      <vt:lpstr>There are two questions:</vt:lpstr>
      <vt:lpstr>Answer to first one: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Monad</vt:lpstr>
      <vt:lpstr>Monad</vt:lpstr>
      <vt:lpstr>Презентация PowerPoint</vt:lpstr>
      <vt:lpstr>Optional</vt:lpstr>
      <vt:lpstr>Optional</vt:lpstr>
      <vt:lpstr>Optional (object-style)</vt:lpstr>
      <vt:lpstr>Optional (object-style)</vt:lpstr>
      <vt:lpstr>Optional (object-style)</vt:lpstr>
      <vt:lpstr>Optional (function-style)</vt:lpstr>
      <vt:lpstr>Optional (function-style)</vt:lpstr>
      <vt:lpstr>Optional (function-style)</vt:lpstr>
      <vt:lpstr>Optional (function-style)</vt:lpstr>
      <vt:lpstr>Optional</vt:lpstr>
      <vt:lpstr>Optional</vt:lpstr>
      <vt:lpstr>Optional</vt:lpstr>
      <vt:lpstr>Optional</vt:lpstr>
      <vt:lpstr>Optional</vt:lpstr>
      <vt:lpstr>Optional</vt:lpstr>
      <vt:lpstr>Optional</vt:lpstr>
      <vt:lpstr>Optional</vt:lpstr>
      <vt:lpstr>Optional</vt:lpstr>
      <vt:lpstr>Optional</vt:lpstr>
      <vt:lpstr>Optional (function-style)</vt:lpstr>
      <vt:lpstr>Optional (function-style)</vt:lpstr>
      <vt:lpstr>Optional (function-style)</vt:lpstr>
      <vt:lpstr>Optional (function-style)</vt:lpstr>
      <vt:lpstr>Optional (conclusion)</vt:lpstr>
      <vt:lpstr>Stream</vt:lpstr>
      <vt:lpstr>Stream</vt:lpstr>
      <vt:lpstr>Stream</vt:lpstr>
      <vt:lpstr>Stream (object-style)</vt:lpstr>
      <vt:lpstr>Stream (function-style)</vt:lpstr>
      <vt:lpstr>Stream (function-style)</vt:lpstr>
      <vt:lpstr>Stream (function-style)</vt:lpstr>
      <vt:lpstr>Stream (function-style)</vt:lpstr>
      <vt:lpstr>Stream (function-style)</vt:lpstr>
      <vt:lpstr>Stream (function-style)</vt:lpstr>
      <vt:lpstr>Stream (function-style)</vt:lpstr>
      <vt:lpstr>Stream (function-style)</vt:lpstr>
      <vt:lpstr>Stream (function-style)</vt:lpstr>
      <vt:lpstr>Stream (function-style)</vt:lpstr>
      <vt:lpstr>Stream (function-style)</vt:lpstr>
      <vt:lpstr>Stream (function-style)</vt:lpstr>
      <vt:lpstr>Презентация PowerPoint</vt:lpstr>
      <vt:lpstr>Stream (conclusion)</vt:lpstr>
      <vt:lpstr>Презентация PowerPoint</vt:lpstr>
      <vt:lpstr>Monad</vt:lpstr>
      <vt:lpstr>Monad</vt:lpstr>
      <vt:lpstr>Thank you!</vt:lpstr>
      <vt:lpstr>Questions</vt:lpstr>
      <vt:lpstr>Sources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onodee</dc:creator>
  <cp:lastModifiedBy>onodee</cp:lastModifiedBy>
  <cp:revision>259</cp:revision>
  <dcterms:created xsi:type="dcterms:W3CDTF">2018-11-25T09:36:46Z</dcterms:created>
  <dcterms:modified xsi:type="dcterms:W3CDTF">2018-12-06T20:52:29Z</dcterms:modified>
</cp:coreProperties>
</file>