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20B4F-B330-4D39-9CEB-994AD6FB931C}" type="datetimeFigureOut">
              <a:rPr lang="zh-CN" altLang="en-US" smtClean="0"/>
              <a:pPr/>
              <a:t>2015/2/27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85631-5C59-4E9C-91D6-D0FD39571252}" type="slidenum">
              <a:rPr lang="zh-CN" altLang="en-US" smtClean="0"/>
              <a:pPr/>
              <a:t>‹#›</a:t>
            </a:fld>
            <a:endParaRPr lang="zh-CN" altLang="en-US"/>
          </a:p>
        </p:txBody>
      </p:sp>
    </p:spTree>
    <p:extLst>
      <p:ext uri="{BB962C8B-B14F-4D97-AF65-F5344CB8AC3E}">
        <p14:creationId xmlns:p14="http://schemas.microsoft.com/office/powerpoint/2010/main" val="166591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64785F2-085B-4483-95F3-752D10844612}" type="slidenum">
              <a:rPr lang="zh-CN" altLang="en-US" smtClean="0"/>
              <a:pPr/>
              <a:t>3</a:t>
            </a:fld>
            <a:endParaRPr lang="zh-CN" altLang="en-US"/>
          </a:p>
        </p:txBody>
      </p:sp>
    </p:spTree>
    <p:extLst>
      <p:ext uri="{BB962C8B-B14F-4D97-AF65-F5344CB8AC3E}">
        <p14:creationId xmlns:p14="http://schemas.microsoft.com/office/powerpoint/2010/main" val="263329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64785F2-085B-4483-95F3-752D10844612}" type="slidenum">
              <a:rPr lang="zh-CN" altLang="en-US" smtClean="0"/>
              <a:pPr/>
              <a:t>9</a:t>
            </a:fld>
            <a:endParaRPr lang="zh-CN" altLang="en-US"/>
          </a:p>
        </p:txBody>
      </p:sp>
    </p:spTree>
    <p:extLst>
      <p:ext uri="{BB962C8B-B14F-4D97-AF65-F5344CB8AC3E}">
        <p14:creationId xmlns:p14="http://schemas.microsoft.com/office/powerpoint/2010/main" val="278860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64785F2-085B-4483-95F3-752D10844612}" type="slidenum">
              <a:rPr lang="zh-CN" altLang="en-US" smtClean="0"/>
              <a:pPr/>
              <a:t>18</a:t>
            </a:fld>
            <a:endParaRPr lang="zh-CN" altLang="en-US"/>
          </a:p>
        </p:txBody>
      </p:sp>
    </p:spTree>
    <p:extLst>
      <p:ext uri="{BB962C8B-B14F-4D97-AF65-F5344CB8AC3E}">
        <p14:creationId xmlns:p14="http://schemas.microsoft.com/office/powerpoint/2010/main" val="37691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64785F2-085B-4483-95F3-752D10844612}" type="slidenum">
              <a:rPr lang="zh-CN" altLang="en-US" smtClean="0"/>
              <a:pPr/>
              <a:t>20</a:t>
            </a:fld>
            <a:endParaRPr lang="zh-CN" altLang="en-US"/>
          </a:p>
        </p:txBody>
      </p:sp>
    </p:spTree>
    <p:extLst>
      <p:ext uri="{BB962C8B-B14F-4D97-AF65-F5344CB8AC3E}">
        <p14:creationId xmlns:p14="http://schemas.microsoft.com/office/powerpoint/2010/main" val="63318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API-</a:t>
            </a:r>
            <a:r>
              <a:rPr lang="zh-CN" altLang="en-US" dirty="0" smtClean="0"/>
              <a:t>元素定位</a:t>
            </a:r>
            <a:endParaRPr lang="zh-CN" altLang="en-US" dirty="0"/>
          </a:p>
        </p:txBody>
      </p:sp>
      <p:sp>
        <p:nvSpPr>
          <p:cNvPr id="3" name="内容占位符 2"/>
          <p:cNvSpPr>
            <a:spLocks noGrp="1"/>
          </p:cNvSpPr>
          <p:nvPr>
            <p:ph idx="1"/>
          </p:nvPr>
        </p:nvSpPr>
        <p:spPr>
          <a:xfrm>
            <a:off x="467544" y="1268760"/>
            <a:ext cx="8363272" cy="5472608"/>
          </a:xfrm>
        </p:spPr>
        <p:txBody>
          <a:bodyPr>
            <a:noAutofit/>
          </a:bodyPr>
          <a:lstStyle/>
          <a:p>
            <a:r>
              <a:rPr lang="en-US" altLang="zh-CN" sz="1600" dirty="0" smtClean="0"/>
              <a:t>webdriver </a:t>
            </a:r>
            <a:r>
              <a:rPr lang="zh-CN" altLang="en-US" sz="1600" dirty="0" smtClean="0"/>
              <a:t>提供了一系列的元素定位方法，常用的有以下几种</a:t>
            </a:r>
          </a:p>
          <a:p>
            <a:r>
              <a:rPr lang="en-US" altLang="zh-CN" sz="1600" dirty="0" smtClean="0"/>
              <a:t>id</a:t>
            </a:r>
          </a:p>
          <a:p>
            <a:r>
              <a:rPr lang="en-US" altLang="zh-CN" sz="1600" dirty="0" smtClean="0"/>
              <a:t>name</a:t>
            </a:r>
          </a:p>
          <a:p>
            <a:r>
              <a:rPr lang="en-US" altLang="zh-CN" sz="1600" dirty="0" smtClean="0"/>
              <a:t>class name</a:t>
            </a:r>
          </a:p>
          <a:p>
            <a:r>
              <a:rPr lang="en-US" altLang="zh-CN" sz="1600" dirty="0" smtClean="0"/>
              <a:t>tag name</a:t>
            </a:r>
          </a:p>
          <a:p>
            <a:r>
              <a:rPr lang="en-US" altLang="zh-CN" sz="1600" dirty="0" smtClean="0"/>
              <a:t>link text</a:t>
            </a:r>
          </a:p>
          <a:p>
            <a:r>
              <a:rPr lang="en-US" altLang="zh-CN" sz="1600" dirty="0" smtClean="0"/>
              <a:t>partial link text</a:t>
            </a:r>
          </a:p>
          <a:p>
            <a:r>
              <a:rPr lang="en-US" altLang="zh-CN" sz="1600" dirty="0" smtClean="0"/>
              <a:t>xpath</a:t>
            </a:r>
          </a:p>
          <a:p>
            <a:r>
              <a:rPr lang="en-US" altLang="zh-CN" sz="1600" dirty="0" smtClean="0"/>
              <a:t>css selector</a:t>
            </a:r>
          </a:p>
          <a:p>
            <a:r>
              <a:rPr lang="zh-CN" altLang="en-US" sz="1600" dirty="0" smtClean="0"/>
              <a:t>分别对应 </a:t>
            </a:r>
            <a:r>
              <a:rPr lang="en-US" altLang="zh-CN" sz="1600" dirty="0" smtClean="0"/>
              <a:t>python webdriver </a:t>
            </a:r>
            <a:r>
              <a:rPr lang="zh-CN" altLang="en-US" sz="1600" dirty="0" smtClean="0"/>
              <a:t>中的方法为：</a:t>
            </a:r>
          </a:p>
          <a:p>
            <a:r>
              <a:rPr lang="en-US" altLang="zh-CN" sz="1600" dirty="0" smtClean="0"/>
              <a:t>find_element_by_id()</a:t>
            </a:r>
          </a:p>
          <a:p>
            <a:r>
              <a:rPr lang="en-US" altLang="zh-CN" sz="1600" dirty="0" smtClean="0"/>
              <a:t>find_element_by_name()</a:t>
            </a:r>
          </a:p>
          <a:p>
            <a:r>
              <a:rPr lang="en-US" altLang="zh-CN" sz="1600" dirty="0" smtClean="0"/>
              <a:t>find_element_by_class_name()</a:t>
            </a:r>
          </a:p>
          <a:p>
            <a:r>
              <a:rPr lang="en-US" altLang="zh-CN" sz="1600" dirty="0" smtClean="0"/>
              <a:t>find_element_by_tag_name()</a:t>
            </a:r>
          </a:p>
          <a:p>
            <a:r>
              <a:rPr lang="en-US" altLang="zh-CN" sz="1600" dirty="0" smtClean="0"/>
              <a:t>find_element_by_link_text()</a:t>
            </a:r>
          </a:p>
          <a:p>
            <a:r>
              <a:rPr lang="en-US" altLang="zh-CN" sz="1600" dirty="0" smtClean="0"/>
              <a:t>find_element_by_partial_link_text()</a:t>
            </a:r>
          </a:p>
          <a:p>
            <a:r>
              <a:rPr lang="en-US" altLang="zh-CN" sz="1600" dirty="0" smtClean="0"/>
              <a:t>find_element_by_xpath()</a:t>
            </a:r>
          </a:p>
          <a:p>
            <a:r>
              <a:rPr lang="en-US" altLang="zh-CN" sz="1600" dirty="0" smtClean="0"/>
              <a:t>find_element_by_css_selector()</a:t>
            </a:r>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053" y="5465018"/>
            <a:ext cx="981075" cy="1276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700" dirty="0" smtClean="0"/>
              <a:t>Python WebDriver API-</a:t>
            </a:r>
            <a:r>
              <a:rPr lang="zh-CN" altLang="en-US" sz="3700" dirty="0" smtClean="0"/>
              <a:t>定位</a:t>
            </a:r>
            <a:r>
              <a:rPr lang="en-US" altLang="zh-CN" sz="3700" dirty="0" smtClean="0"/>
              <a:t>frame</a:t>
            </a:r>
            <a:r>
              <a:rPr lang="zh-CN" altLang="en-US" sz="3700" dirty="0" smtClean="0"/>
              <a:t>中对象</a:t>
            </a:r>
            <a:endParaRPr lang="zh-CN" altLang="en-US" sz="3700" dirty="0"/>
          </a:p>
        </p:txBody>
      </p:sp>
      <p:sp>
        <p:nvSpPr>
          <p:cNvPr id="3" name="内容占位符 2"/>
          <p:cNvSpPr>
            <a:spLocks noGrp="1"/>
          </p:cNvSpPr>
          <p:nvPr>
            <p:ph idx="1"/>
          </p:nvPr>
        </p:nvSpPr>
        <p:spPr/>
        <p:txBody>
          <a:bodyPr/>
          <a:lstStyle/>
          <a:p>
            <a:pPr>
              <a:buNone/>
            </a:pPr>
            <a:r>
              <a:rPr lang="en-US" altLang="zh-CN" dirty="0" smtClean="0"/>
              <a:t>	webdriver </a:t>
            </a:r>
            <a:r>
              <a:rPr lang="zh-CN" altLang="en-US" dirty="0" smtClean="0"/>
              <a:t>每次只能在一个页面识别，因此才需要用 </a:t>
            </a:r>
            <a:r>
              <a:rPr lang="en-US" altLang="zh-CN" dirty="0" smtClean="0"/>
              <a:t>switch_to_frame </a:t>
            </a:r>
            <a:r>
              <a:rPr lang="zh-CN" altLang="en-US" dirty="0" smtClean="0"/>
              <a:t>方法去获取 </a:t>
            </a:r>
            <a:r>
              <a:rPr lang="en-US" altLang="zh-CN" dirty="0" smtClean="0"/>
              <a:t>frame </a:t>
            </a:r>
            <a:r>
              <a:rPr lang="zh-CN" altLang="en-US" dirty="0" smtClean="0"/>
              <a:t>中嵌入的页面，对那个页面里的元素进行定位。</a:t>
            </a:r>
            <a:endParaRPr lang="en-US" altLang="zh-CN" dirty="0" smtClean="0"/>
          </a:p>
          <a:p>
            <a:pPr>
              <a:buNone/>
            </a:pPr>
            <a:r>
              <a:rPr lang="en-US" altLang="zh-CN" dirty="0" smtClean="0"/>
              <a:t>	</a:t>
            </a:r>
            <a:endParaRPr lang="zh-CN" altLang="en-US" dirty="0"/>
          </a:p>
        </p:txBody>
      </p:sp>
      <p:sp>
        <p:nvSpPr>
          <p:cNvPr id="5" name="矩形 4"/>
          <p:cNvSpPr/>
          <p:nvPr/>
        </p:nvSpPr>
        <p:spPr>
          <a:xfrm>
            <a:off x="1547664" y="3645024"/>
            <a:ext cx="6120680" cy="244827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zh-CN" altLang="en-US" dirty="0" smtClean="0"/>
              <a:t>	</a:t>
            </a:r>
            <a:r>
              <a:rPr lang="en-US" altLang="zh-CN" dirty="0" smtClean="0"/>
              <a:t>...</a:t>
            </a:r>
          </a:p>
          <a:p>
            <a:r>
              <a:rPr lang="en-US" altLang="zh-CN" dirty="0" smtClean="0"/>
              <a:t>	</a:t>
            </a:r>
            <a:r>
              <a:rPr lang="en-US" altLang="zh-CN" dirty="0" smtClean="0">
                <a:solidFill>
                  <a:srgbClr val="00B050"/>
                </a:solidFill>
              </a:rPr>
              <a:t>#</a:t>
            </a:r>
            <a:r>
              <a:rPr lang="zh-CN" altLang="en-US" dirty="0" smtClean="0">
                <a:solidFill>
                  <a:srgbClr val="00B050"/>
                </a:solidFill>
              </a:rPr>
              <a:t>先找到 </a:t>
            </a:r>
            <a:r>
              <a:rPr lang="en-US" altLang="zh-CN" dirty="0" smtClean="0">
                <a:solidFill>
                  <a:srgbClr val="00B050"/>
                </a:solidFill>
              </a:rPr>
              <a:t>iframe1</a:t>
            </a:r>
            <a:r>
              <a:rPr lang="zh-CN" altLang="en-US" dirty="0" smtClean="0">
                <a:solidFill>
                  <a:srgbClr val="00B050"/>
                </a:solidFill>
              </a:rPr>
              <a:t>（</a:t>
            </a:r>
            <a:r>
              <a:rPr lang="en-US" altLang="zh-CN" dirty="0" smtClean="0">
                <a:solidFill>
                  <a:srgbClr val="00B050"/>
                </a:solidFill>
              </a:rPr>
              <a:t>id = f1</a:t>
            </a:r>
            <a:r>
              <a:rPr lang="zh-CN" altLang="en-US" dirty="0" smtClean="0">
                <a:solidFill>
                  <a:srgbClr val="00B050"/>
                </a:solidFill>
              </a:rPr>
              <a:t>）</a:t>
            </a:r>
          </a:p>
          <a:p>
            <a:r>
              <a:rPr lang="zh-CN" altLang="en-US" dirty="0" smtClean="0"/>
              <a:t>	</a:t>
            </a:r>
            <a:r>
              <a:rPr lang="en-US" altLang="zh-CN" dirty="0" smtClean="0"/>
              <a:t>driver</a:t>
            </a:r>
            <a:r>
              <a:rPr lang="en-US" altLang="zh-CN" dirty="0" smtClean="0">
                <a:solidFill>
                  <a:srgbClr val="FFC000"/>
                </a:solidFill>
              </a:rPr>
              <a:t>.</a:t>
            </a:r>
            <a:r>
              <a:rPr lang="en-US" altLang="zh-CN" dirty="0" smtClean="0"/>
              <a:t>switch_to_frame</a:t>
            </a:r>
            <a:r>
              <a:rPr lang="en-US" altLang="zh-CN" dirty="0" smtClean="0">
                <a:solidFill>
                  <a:srgbClr val="FFC000"/>
                </a:solidFill>
              </a:rPr>
              <a:t>(</a:t>
            </a:r>
            <a:r>
              <a:rPr lang="en-US" altLang="zh-CN" dirty="0" smtClean="0">
                <a:solidFill>
                  <a:srgbClr val="00B050"/>
                </a:solidFill>
              </a:rPr>
              <a:t>"f1"</a:t>
            </a:r>
            <a:r>
              <a:rPr lang="en-US" altLang="zh-CN" dirty="0" smtClean="0">
                <a:solidFill>
                  <a:srgbClr val="FFC000"/>
                </a:solidFill>
              </a:rPr>
              <a:t>)</a:t>
            </a:r>
          </a:p>
          <a:p>
            <a:r>
              <a:rPr lang="en-US" altLang="zh-CN" dirty="0" smtClean="0">
                <a:solidFill>
                  <a:srgbClr val="00B050"/>
                </a:solidFill>
              </a:rPr>
              <a:t>	#</a:t>
            </a:r>
            <a:r>
              <a:rPr lang="zh-CN" altLang="en-US" dirty="0" smtClean="0">
                <a:solidFill>
                  <a:srgbClr val="00B050"/>
                </a:solidFill>
              </a:rPr>
              <a:t>再找到其下面的 </a:t>
            </a:r>
            <a:r>
              <a:rPr lang="en-US" altLang="zh-CN" dirty="0" smtClean="0">
                <a:solidFill>
                  <a:srgbClr val="00B050"/>
                </a:solidFill>
              </a:rPr>
              <a:t>iframe2(id =f2)</a:t>
            </a:r>
          </a:p>
          <a:p>
            <a:r>
              <a:rPr lang="en-US" altLang="zh-CN" dirty="0" smtClean="0"/>
              <a:t>	driver</a:t>
            </a:r>
            <a:r>
              <a:rPr lang="en-US" altLang="zh-CN" dirty="0" smtClean="0">
                <a:solidFill>
                  <a:srgbClr val="FFC000"/>
                </a:solidFill>
              </a:rPr>
              <a:t>.</a:t>
            </a:r>
            <a:r>
              <a:rPr lang="en-US" altLang="zh-CN" dirty="0" smtClean="0"/>
              <a:t>switch_to_frame</a:t>
            </a:r>
            <a:r>
              <a:rPr lang="en-US" altLang="zh-CN" dirty="0" smtClean="0">
                <a:solidFill>
                  <a:srgbClr val="FFC000"/>
                </a:solidFill>
              </a:rPr>
              <a:t>(</a:t>
            </a:r>
            <a:r>
              <a:rPr lang="en-US" altLang="zh-CN" dirty="0" smtClean="0">
                <a:solidFill>
                  <a:srgbClr val="00B050"/>
                </a:solidFill>
              </a:rPr>
              <a:t>"f2"</a:t>
            </a:r>
            <a:r>
              <a:rPr lang="en-US" altLang="zh-CN" dirty="0" smtClean="0">
                <a:solidFill>
                  <a:srgbClr val="FFC000"/>
                </a:solidFill>
              </a:rPr>
              <a:t>)</a:t>
            </a:r>
          </a:p>
          <a:p>
            <a:r>
              <a:rPr lang="en-US" altLang="zh-CN" dirty="0" smtClean="0"/>
              <a:t>	...</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 WebDriver API-</a:t>
            </a:r>
            <a:r>
              <a:rPr lang="zh-CN" altLang="en-US" dirty="0" smtClean="0"/>
              <a:t>对话框处理</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	</a:t>
            </a:r>
            <a:r>
              <a:rPr lang="zh-CN" altLang="en-US" sz="2000" dirty="0" smtClean="0"/>
              <a:t>现在很多前端框架的对话框是 </a:t>
            </a:r>
            <a:r>
              <a:rPr lang="en-US" altLang="zh-CN" sz="2000" dirty="0" smtClean="0"/>
              <a:t>div </a:t>
            </a:r>
            <a:r>
              <a:rPr lang="zh-CN" altLang="en-US" sz="2000" dirty="0" smtClean="0"/>
              <a:t>形式的，也有一些弹出框</a:t>
            </a:r>
            <a:r>
              <a:rPr lang="en-US" altLang="zh-CN" sz="2000" dirty="0" smtClean="0"/>
              <a:t>iframe</a:t>
            </a:r>
            <a:r>
              <a:rPr lang="zh-CN" altLang="en-US" sz="2000" dirty="0" smtClean="0"/>
              <a:t>处理比较麻烦，如上一节所说的。使用百度登录页面演示一下，这个登录对话框是个</a:t>
            </a:r>
            <a:r>
              <a:rPr lang="en-US" altLang="zh-CN" sz="2000" dirty="0" smtClean="0"/>
              <a:t>div</a:t>
            </a:r>
          </a:p>
        </p:txBody>
      </p:sp>
      <p:pic>
        <p:nvPicPr>
          <p:cNvPr id="6147" name="Picture 3"/>
          <p:cNvPicPr>
            <a:picLocks noChangeAspect="1" noChangeArrowheads="1"/>
          </p:cNvPicPr>
          <p:nvPr/>
        </p:nvPicPr>
        <p:blipFill>
          <a:blip r:embed="rId2" cstate="print"/>
          <a:srcRect/>
          <a:stretch>
            <a:fillRect/>
          </a:stretch>
        </p:blipFill>
        <p:spPr bwMode="auto">
          <a:xfrm>
            <a:off x="1043608" y="2636912"/>
            <a:ext cx="7344816" cy="3955708"/>
          </a:xfrm>
          <a:prstGeom prst="rect">
            <a:avLst/>
          </a:prstGeom>
          <a:noFill/>
          <a:ln w="9525">
            <a:noFill/>
            <a:miter lim="800000"/>
            <a:headEnd/>
            <a:tailEnd/>
          </a:ln>
        </p:spPr>
      </p:pic>
      <p:sp>
        <p:nvSpPr>
          <p:cNvPr id="6" name="矩形 5"/>
          <p:cNvSpPr/>
          <p:nvPr/>
        </p:nvSpPr>
        <p:spPr>
          <a:xfrm>
            <a:off x="1043608" y="2636912"/>
            <a:ext cx="7488832" cy="3960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00B050"/>
                </a:solidFill>
              </a:rPr>
              <a:t>#coding=utf-8</a:t>
            </a:r>
          </a:p>
          <a:p>
            <a:r>
              <a:rPr lang="en-US" altLang="zh-CN" dirty="0" smtClean="0">
                <a:solidFill>
                  <a:srgbClr val="FF0000"/>
                </a:solidFill>
              </a:rPr>
              <a:t>from</a:t>
            </a:r>
            <a:r>
              <a:rPr lang="en-US" altLang="zh-CN" dirty="0" smtClean="0"/>
              <a:t> selenium </a:t>
            </a:r>
            <a:r>
              <a:rPr lang="en-US" altLang="zh-CN" dirty="0" smtClean="0">
                <a:solidFill>
                  <a:srgbClr val="FF0000"/>
                </a:solidFill>
              </a:rPr>
              <a:t>import</a:t>
            </a:r>
            <a:r>
              <a:rPr lang="en-US" altLang="zh-CN" dirty="0" smtClean="0"/>
              <a:t> webdriver</a:t>
            </a:r>
          </a:p>
          <a:p>
            <a:r>
              <a:rPr lang="en-US" altLang="zh-CN" dirty="0" smtClean="0"/>
              <a:t>driver </a:t>
            </a:r>
            <a:r>
              <a:rPr lang="en-US" altLang="zh-CN" dirty="0" smtClean="0">
                <a:solidFill>
                  <a:srgbClr val="FFC000"/>
                </a:solidFill>
              </a:rPr>
              <a:t>=</a:t>
            </a:r>
            <a:r>
              <a:rPr lang="en-US" altLang="zh-CN" dirty="0" smtClean="0"/>
              <a:t> webdriver.Firefox</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get</a:t>
            </a:r>
            <a:r>
              <a:rPr lang="en-US" altLang="zh-CN" dirty="0" smtClean="0">
                <a:solidFill>
                  <a:srgbClr val="FFC000"/>
                </a:solidFill>
              </a:rPr>
              <a:t>(</a:t>
            </a:r>
            <a:r>
              <a:rPr lang="en-US" altLang="zh-CN" dirty="0" smtClean="0">
                <a:solidFill>
                  <a:schemeClr val="bg1">
                    <a:lumMod val="75000"/>
                  </a:schemeClr>
                </a:solidFill>
              </a:rPr>
              <a:t>"http://www.baidu.com/"</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点击登录链接</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chemeClr val="bg1">
                    <a:lumMod val="75000"/>
                  </a:schemeClr>
                </a:solidFill>
              </a:rPr>
              <a:t>"tj_login"</a:t>
            </a:r>
            <a:r>
              <a:rPr lang="en-US" altLang="zh-CN" dirty="0" smtClean="0">
                <a:solidFill>
                  <a:srgbClr val="FFC000"/>
                </a:solidFill>
              </a:rPr>
              <a:t>)</a:t>
            </a:r>
            <a:r>
              <a:rPr lang="en-US" altLang="zh-CN" dirty="0" smtClean="0"/>
              <a:t>.click</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通过二次定位找到用户名输入框</a:t>
            </a:r>
          </a:p>
          <a:p>
            <a:r>
              <a:rPr lang="en-US" altLang="zh-CN" sz="1500" u="sng" dirty="0" smtClean="0">
                <a:effectLst>
                  <a:outerShdw blurRad="38100" dist="38100" dir="2700000" algn="tl">
                    <a:srgbClr val="000000">
                      <a:alpha val="43137"/>
                    </a:srgbClr>
                  </a:outerShdw>
                </a:effectLst>
                <a:uFill>
                  <a:solidFill>
                    <a:srgbClr val="FF0000"/>
                  </a:solidFill>
                </a:uFill>
              </a:rPr>
              <a:t>div=driver</a:t>
            </a:r>
            <a:r>
              <a:rPr lang="en-US" altLang="zh-CN" sz="1500" u="sng" dirty="0" smtClean="0">
                <a:solidFill>
                  <a:srgbClr val="FFC000"/>
                </a:solidFill>
                <a:effectLst>
                  <a:outerShdw blurRad="38100" dist="38100" dir="2700000" algn="tl">
                    <a:srgbClr val="000000">
                      <a:alpha val="43137"/>
                    </a:srgbClr>
                  </a:outerShdw>
                </a:effectLst>
                <a:uFill>
                  <a:solidFill>
                    <a:srgbClr val="FF0000"/>
                  </a:solidFill>
                </a:uFill>
              </a:rPr>
              <a:t>.</a:t>
            </a:r>
            <a:r>
              <a:rPr lang="en-US" altLang="zh-CN" sz="1500" u="sng" dirty="0" smtClean="0">
                <a:effectLst>
                  <a:outerShdw blurRad="38100" dist="38100" dir="2700000" algn="tl">
                    <a:srgbClr val="000000">
                      <a:alpha val="43137"/>
                    </a:srgbClr>
                  </a:outerShdw>
                </a:effectLst>
                <a:uFill>
                  <a:solidFill>
                    <a:srgbClr val="FF0000"/>
                  </a:solidFill>
                </a:uFill>
              </a:rPr>
              <a:t>find_element_by_class_name</a:t>
            </a:r>
            <a:r>
              <a:rPr lang="en-US" altLang="zh-CN" sz="1500" u="sng" dirty="0" smtClean="0">
                <a:solidFill>
                  <a:srgbClr val="FFC000"/>
                </a:solidFill>
                <a:effectLst>
                  <a:outerShdw blurRad="38100" dist="38100" dir="2700000" algn="tl">
                    <a:srgbClr val="000000">
                      <a:alpha val="43137"/>
                    </a:srgbClr>
                  </a:outerShdw>
                </a:effectLst>
                <a:uFill>
                  <a:solidFill>
                    <a:srgbClr val="FF0000"/>
                  </a:solidFill>
                </a:uFill>
              </a:rPr>
              <a:t>(</a:t>
            </a:r>
            <a:r>
              <a:rPr lang="en-US" altLang="zh-CN" sz="1500" u="sng" dirty="0" smtClean="0">
                <a:solidFill>
                  <a:schemeClr val="bg1">
                    <a:lumMod val="75000"/>
                  </a:schemeClr>
                </a:solidFill>
                <a:effectLst>
                  <a:outerShdw blurRad="38100" dist="38100" dir="2700000" algn="tl">
                    <a:srgbClr val="000000">
                      <a:alpha val="43137"/>
                    </a:srgbClr>
                  </a:outerShdw>
                </a:effectLst>
                <a:uFill>
                  <a:solidFill>
                    <a:srgbClr val="FF0000"/>
                  </a:solidFill>
                </a:uFill>
              </a:rPr>
              <a:t>"tang-content"</a:t>
            </a:r>
            <a:r>
              <a:rPr lang="en-US" altLang="zh-CN" sz="1500" u="sng" dirty="0" smtClean="0">
                <a:solidFill>
                  <a:srgbClr val="FFC000"/>
                </a:solidFill>
                <a:effectLst>
                  <a:outerShdw blurRad="38100" dist="38100" dir="2700000" algn="tl">
                    <a:srgbClr val="000000">
                      <a:alpha val="43137"/>
                    </a:srgbClr>
                  </a:outerShdw>
                </a:effectLst>
                <a:uFill>
                  <a:solidFill>
                    <a:srgbClr val="FF0000"/>
                  </a:solidFill>
                </a:uFill>
              </a:rPr>
              <a:t>).</a:t>
            </a:r>
            <a:r>
              <a:rPr lang="en-US" altLang="zh-CN" sz="1500" u="sng" dirty="0" smtClean="0">
                <a:effectLst>
                  <a:outerShdw blurRad="38100" dist="38100" dir="2700000" algn="tl">
                    <a:srgbClr val="000000">
                      <a:alpha val="43137"/>
                    </a:srgbClr>
                  </a:outerShdw>
                </a:effectLst>
                <a:uFill>
                  <a:solidFill>
                    <a:srgbClr val="FF0000"/>
                  </a:solidFill>
                </a:uFill>
              </a:rPr>
              <a:t>find_element_by_name</a:t>
            </a:r>
            <a:r>
              <a:rPr lang="en-US" altLang="zh-CN" sz="1500" u="sng" dirty="0" smtClean="0">
                <a:solidFill>
                  <a:srgbClr val="FFC000"/>
                </a:solidFill>
                <a:effectLst>
                  <a:outerShdw blurRad="38100" dist="38100" dir="2700000" algn="tl">
                    <a:srgbClr val="000000">
                      <a:alpha val="43137"/>
                    </a:srgbClr>
                  </a:outerShdw>
                </a:effectLst>
                <a:uFill>
                  <a:solidFill>
                    <a:srgbClr val="FF0000"/>
                  </a:solidFill>
                </a:uFill>
              </a:rPr>
              <a:t>(</a:t>
            </a:r>
            <a:r>
              <a:rPr lang="en-US" altLang="zh-CN" sz="1500" u="sng" dirty="0" smtClean="0">
                <a:solidFill>
                  <a:schemeClr val="bg1">
                    <a:lumMod val="75000"/>
                  </a:schemeClr>
                </a:solidFill>
                <a:effectLst>
                  <a:outerShdw blurRad="38100" dist="38100" dir="2700000" algn="tl">
                    <a:srgbClr val="000000">
                      <a:alpha val="43137"/>
                    </a:srgbClr>
                  </a:outerShdw>
                </a:effectLst>
                <a:uFill>
                  <a:solidFill>
                    <a:srgbClr val="FF0000"/>
                  </a:solidFill>
                </a:uFill>
              </a:rPr>
              <a:t>"userName"</a:t>
            </a:r>
            <a:r>
              <a:rPr lang="en-US" altLang="zh-CN" sz="1500" u="sng" dirty="0" smtClean="0">
                <a:solidFill>
                  <a:srgbClr val="FFC000"/>
                </a:solidFill>
                <a:effectLst>
                  <a:outerShdw blurRad="38100" dist="38100" dir="2700000" algn="tl">
                    <a:srgbClr val="000000">
                      <a:alpha val="43137"/>
                    </a:srgbClr>
                  </a:outerShdw>
                </a:effectLst>
                <a:uFill>
                  <a:solidFill>
                    <a:srgbClr val="FF0000"/>
                  </a:solidFill>
                </a:uFill>
              </a:rPr>
              <a:t>)</a:t>
            </a:r>
          </a:p>
          <a:p>
            <a:r>
              <a:rPr lang="en-US" altLang="zh-CN" dirty="0" smtClean="0"/>
              <a:t>div.send_keys</a:t>
            </a:r>
            <a:r>
              <a:rPr lang="en-US" altLang="zh-CN" dirty="0" smtClean="0">
                <a:solidFill>
                  <a:srgbClr val="FFC000"/>
                </a:solidFill>
              </a:rPr>
              <a:t>(</a:t>
            </a:r>
            <a:r>
              <a:rPr lang="en-US" altLang="zh-CN" dirty="0" smtClean="0">
                <a:solidFill>
                  <a:schemeClr val="bg1">
                    <a:lumMod val="75000"/>
                  </a:schemeClr>
                </a:solidFill>
              </a:rPr>
              <a:t>"username"</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输入登录密码</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chemeClr val="bg1">
                    <a:lumMod val="75000"/>
                  </a:schemeClr>
                </a:solidFill>
              </a:rPr>
              <a:t>"password"</a:t>
            </a:r>
            <a:r>
              <a:rPr lang="en-US" altLang="zh-CN" dirty="0" smtClean="0">
                <a:solidFill>
                  <a:srgbClr val="FFC000"/>
                </a:solidFill>
              </a:rPr>
              <a:t>).</a:t>
            </a:r>
            <a:r>
              <a:rPr lang="en-US" altLang="zh-CN" dirty="0" smtClean="0"/>
              <a:t>send_keys</a:t>
            </a:r>
            <a:r>
              <a:rPr lang="en-US" altLang="zh-CN" dirty="0" smtClean="0">
                <a:solidFill>
                  <a:srgbClr val="FFC000"/>
                </a:solidFill>
              </a:rPr>
              <a:t>(</a:t>
            </a:r>
            <a:r>
              <a:rPr lang="en-US" altLang="zh-CN" dirty="0" smtClean="0">
                <a:solidFill>
                  <a:schemeClr val="bg1">
                    <a:lumMod val="75000"/>
                  </a:schemeClr>
                </a:solidFill>
              </a:rPr>
              <a:t>"password"</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点击登录</a:t>
            </a:r>
          </a:p>
          <a:p>
            <a:r>
              <a:rPr lang="en-US" altLang="zh-CN" dirty="0" smtClean="0"/>
              <a:t>driver</a:t>
            </a:r>
            <a:r>
              <a:rPr lang="en-US" altLang="zh-CN" dirty="0" smtClean="0">
                <a:solidFill>
                  <a:srgbClr val="FFC000"/>
                </a:solidFill>
              </a:rPr>
              <a:t>.</a:t>
            </a:r>
            <a:r>
              <a:rPr lang="en-US" altLang="zh-CN" dirty="0" smtClean="0"/>
              <a:t>find_element_by_id</a:t>
            </a:r>
            <a:r>
              <a:rPr lang="en-US" altLang="zh-CN" dirty="0" smtClean="0">
                <a:solidFill>
                  <a:srgbClr val="FFC000"/>
                </a:solidFill>
              </a:rPr>
              <a:t>(</a:t>
            </a:r>
            <a:r>
              <a:rPr lang="en-US" altLang="zh-CN" dirty="0" smtClean="0">
                <a:solidFill>
                  <a:schemeClr val="bg1">
                    <a:lumMod val="75000"/>
                  </a:schemeClr>
                </a:solidFill>
              </a:rPr>
              <a:t>"TANGRAM__PSP_10__submit"</a:t>
            </a:r>
            <a:r>
              <a:rPr lang="en-US" altLang="zh-CN" dirty="0" smtClean="0">
                <a:solidFill>
                  <a:srgbClr val="FFC000"/>
                </a:solidFill>
              </a:rPr>
              <a:t>).</a:t>
            </a:r>
            <a:r>
              <a:rPr lang="en-US" altLang="zh-CN" dirty="0" smtClean="0"/>
              <a:t>click</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quit</a:t>
            </a:r>
            <a:r>
              <a:rPr lang="en-US" altLang="zh-CN" dirty="0" smtClean="0">
                <a:solidFill>
                  <a:srgbClr val="FFC000"/>
                </a:solidFill>
              </a:rPr>
              <a:t>()</a:t>
            </a:r>
            <a:endParaRPr lang="zh-CN" altLang="en-US" dirty="0">
              <a:solidFill>
                <a:srgbClr val="FFC000"/>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544" y="6125352"/>
            <a:ext cx="1492676" cy="700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20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20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20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20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20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2000"/>
                                        <p:tgtEl>
                                          <p:spTgt spid="6">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2000"/>
                                        <p:tgtEl>
                                          <p:spTgt spid="6">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2000"/>
                                        <p:tgtEl>
                                          <p:spTgt spid="6">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2000"/>
                                        <p:tgtEl>
                                          <p:spTgt spid="6">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2000"/>
                                        <p:tgtEl>
                                          <p:spTgt spid="6">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2000"/>
                                        <p:tgtEl>
                                          <p:spTgt spid="6">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animEffect transition="in" filter="fade">
                                      <p:cBhvr>
                                        <p:cTn id="46" dur="2000"/>
                                        <p:tgtEl>
                                          <p:spTgt spid="6">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animEffect transition="in" filter="fade">
                                      <p:cBhvr>
                                        <p:cTn id="49" dur="2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p:spPr>
        <p:txBody>
          <a:bodyPr>
            <a:normAutofit/>
          </a:bodyPr>
          <a:lstStyle/>
          <a:p>
            <a:r>
              <a:rPr lang="zh-CN" altLang="en-US" sz="2000" dirty="0" smtClean="0"/>
              <a:t>测试一个 </a:t>
            </a:r>
            <a:r>
              <a:rPr lang="en-US" altLang="zh-CN" sz="2000" dirty="0" smtClean="0"/>
              <a:t>web </a:t>
            </a:r>
            <a:r>
              <a:rPr lang="zh-CN" altLang="en-US" sz="2000" dirty="0" smtClean="0"/>
              <a:t>应用时会出现多个浏览器窗口的情况，在 </a:t>
            </a:r>
            <a:r>
              <a:rPr lang="en-US" altLang="zh-CN" sz="2000" dirty="0" smtClean="0"/>
              <a:t>selenium1.0 </a:t>
            </a:r>
            <a:r>
              <a:rPr lang="zh-CN" altLang="en-US" sz="2000" dirty="0" smtClean="0"/>
              <a:t>中这个问题比较难处理。</a:t>
            </a:r>
            <a:r>
              <a:rPr lang="en-US" altLang="zh-CN" sz="2000" dirty="0" smtClean="0"/>
              <a:t>webdriver </a:t>
            </a:r>
            <a:r>
              <a:rPr lang="zh-CN" altLang="en-US" sz="2000" dirty="0" smtClean="0"/>
              <a:t>提供了相关相方法可以很轻松的在多个窗口之间切换并操作不同窗口上的元素。</a:t>
            </a:r>
            <a:endParaRPr lang="en-US" altLang="zh-CN" sz="2000" dirty="0" smtClean="0"/>
          </a:p>
          <a:p>
            <a:endParaRPr lang="en-US" altLang="zh-CN" sz="2000" dirty="0" smtClean="0"/>
          </a:p>
          <a:p>
            <a:r>
              <a:rPr lang="zh-CN" altLang="en-US" sz="2000" dirty="0" smtClean="0"/>
              <a:t>使用我们教务系统课程库管理，添加课程为例进行解析，完成这个功能共打开了三个浏览器窗口。</a:t>
            </a:r>
            <a:endParaRPr lang="en-US" altLang="zh-CN" sz="2000" dirty="0" smtClean="0"/>
          </a:p>
        </p:txBody>
      </p:sp>
      <p:pic>
        <p:nvPicPr>
          <p:cNvPr id="7171" name="Picture 3"/>
          <p:cNvPicPr>
            <a:picLocks noChangeAspect="1" noChangeArrowheads="1"/>
          </p:cNvPicPr>
          <p:nvPr/>
        </p:nvPicPr>
        <p:blipFill>
          <a:blip r:embed="rId2" cstate="print"/>
          <a:srcRect/>
          <a:stretch>
            <a:fillRect/>
          </a:stretch>
        </p:blipFill>
        <p:spPr bwMode="auto">
          <a:xfrm>
            <a:off x="504615" y="1233823"/>
            <a:ext cx="8107640" cy="5517232"/>
          </a:xfrm>
          <a:prstGeom prst="rect">
            <a:avLst/>
          </a:prstGeom>
          <a:noFill/>
          <a:ln w="9525">
            <a:noFill/>
            <a:miter lim="800000"/>
            <a:headEnd/>
            <a:tailEnd/>
          </a:ln>
        </p:spPr>
      </p:pic>
      <p:sp>
        <p:nvSpPr>
          <p:cNvPr id="2" name="标题 1"/>
          <p:cNvSpPr>
            <a:spLocks noGrp="1"/>
          </p:cNvSpPr>
          <p:nvPr>
            <p:ph type="title"/>
          </p:nvPr>
        </p:nvSpPr>
        <p:spPr/>
        <p:txBody>
          <a:bodyPr>
            <a:noAutofit/>
          </a:bodyPr>
          <a:lstStyle/>
          <a:p>
            <a:pPr algn="l"/>
            <a:r>
              <a:rPr lang="en-US" altLang="zh-CN" sz="3600" dirty="0" smtClean="0"/>
              <a:t>Python WebDriver API-</a:t>
            </a:r>
            <a:r>
              <a:rPr lang="zh-CN" altLang="en-US" sz="3600" dirty="0" smtClean="0"/>
              <a:t>浏览器多窗口处理</a:t>
            </a:r>
            <a:endParaRPr lang="zh-CN" altLang="en-US" sz="3600" dirty="0"/>
          </a:p>
        </p:txBody>
      </p:sp>
      <p:sp>
        <p:nvSpPr>
          <p:cNvPr id="7" name="矩形 6"/>
          <p:cNvSpPr/>
          <p:nvPr/>
        </p:nvSpPr>
        <p:spPr>
          <a:xfrm>
            <a:off x="3131840" y="4581128"/>
            <a:ext cx="5472608" cy="21602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dirty="0" smtClean="0"/>
              <a:t>在本例中所有用到的新方法：</a:t>
            </a:r>
          </a:p>
          <a:p>
            <a:r>
              <a:rPr lang="en-US" altLang="zh-CN" dirty="0" smtClean="0">
                <a:solidFill>
                  <a:srgbClr val="0070C0"/>
                </a:solidFill>
              </a:rPr>
              <a:t>current_window_handle</a:t>
            </a:r>
          </a:p>
          <a:p>
            <a:r>
              <a:rPr lang="zh-CN" altLang="en-US" dirty="0" smtClean="0"/>
              <a:t>获得当前窗口句柄</a:t>
            </a:r>
          </a:p>
          <a:p>
            <a:r>
              <a:rPr lang="en-US" altLang="zh-CN" dirty="0" smtClean="0">
                <a:solidFill>
                  <a:srgbClr val="0070C0"/>
                </a:solidFill>
              </a:rPr>
              <a:t>window_handles</a:t>
            </a:r>
          </a:p>
          <a:p>
            <a:r>
              <a:rPr lang="zh-CN" altLang="en-US" dirty="0" smtClean="0"/>
              <a:t>返回的所有窗口的句柄到当前会话</a:t>
            </a:r>
          </a:p>
          <a:p>
            <a:r>
              <a:rPr lang="en-US" altLang="zh-CN" dirty="0" smtClean="0">
                <a:solidFill>
                  <a:srgbClr val="0070C0"/>
                </a:solidFill>
              </a:rPr>
              <a:t>switch_to_window()</a:t>
            </a:r>
          </a:p>
          <a:p>
            <a:r>
              <a:rPr lang="zh-CN" altLang="en-US" dirty="0" smtClean="0"/>
              <a:t>用于处理多窗口之前切换</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20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20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0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0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2000"/>
                                        <p:tgtEl>
                                          <p:spTgt spid="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000" dirty="0" smtClean="0"/>
              <a:t>Python WebDriver API- alert/confirm/prompt </a:t>
            </a:r>
            <a:r>
              <a:rPr lang="zh-CN" altLang="en-US" sz="3000" dirty="0" smtClean="0"/>
              <a:t>处理</a:t>
            </a:r>
            <a:endParaRPr lang="zh-CN" altLang="en-US" sz="3000" dirty="0"/>
          </a:p>
        </p:txBody>
      </p:sp>
      <p:sp>
        <p:nvSpPr>
          <p:cNvPr id="3" name="内容占位符 2"/>
          <p:cNvSpPr>
            <a:spLocks noGrp="1"/>
          </p:cNvSpPr>
          <p:nvPr>
            <p:ph idx="1"/>
          </p:nvPr>
        </p:nvSpPr>
        <p:spPr/>
        <p:txBody>
          <a:bodyPr>
            <a:normAutofit/>
          </a:bodyPr>
          <a:lstStyle/>
          <a:p>
            <a:pPr>
              <a:buNone/>
            </a:pPr>
            <a:r>
              <a:rPr lang="en-US" altLang="zh-CN" sz="2000" dirty="0" smtClean="0"/>
              <a:t>	webdriver </a:t>
            </a:r>
            <a:r>
              <a:rPr lang="zh-CN" altLang="en-US" sz="2000" dirty="0" smtClean="0"/>
              <a:t>中处理 </a:t>
            </a:r>
            <a:r>
              <a:rPr lang="en-US" altLang="zh-CN" sz="2000" dirty="0" smtClean="0"/>
              <a:t>JavaScript </a:t>
            </a:r>
            <a:r>
              <a:rPr lang="zh-CN" altLang="en-US" sz="2000" dirty="0" smtClean="0"/>
              <a:t>所生成的 </a:t>
            </a:r>
            <a:r>
              <a:rPr lang="en-US" altLang="zh-CN" sz="2000" dirty="0" smtClean="0"/>
              <a:t>alert</a:t>
            </a:r>
            <a:r>
              <a:rPr lang="zh-CN" altLang="en-US" sz="2000" dirty="0" smtClean="0"/>
              <a:t>、</a:t>
            </a:r>
            <a:r>
              <a:rPr lang="en-US" altLang="zh-CN" sz="2000" dirty="0" smtClean="0"/>
              <a:t>confirm </a:t>
            </a:r>
            <a:r>
              <a:rPr lang="zh-CN" altLang="en-US" sz="2000" dirty="0" smtClean="0"/>
              <a:t>以及 </a:t>
            </a:r>
            <a:r>
              <a:rPr lang="en-US" altLang="zh-CN" sz="2000" dirty="0" smtClean="0"/>
              <a:t>prompt </a:t>
            </a:r>
            <a:r>
              <a:rPr lang="zh-CN" altLang="en-US" sz="2000" dirty="0" smtClean="0"/>
              <a:t>是很简单的。具体思路是使用</a:t>
            </a:r>
            <a:r>
              <a:rPr lang="en-US" altLang="zh-CN" sz="2000" dirty="0" smtClean="0"/>
              <a:t>switch_to_alert()</a:t>
            </a:r>
            <a:r>
              <a:rPr lang="zh-CN" altLang="en-US" sz="2000" dirty="0" smtClean="0"/>
              <a:t>方法定位到 </a:t>
            </a:r>
            <a:r>
              <a:rPr lang="en-US" altLang="zh-CN" sz="2000" dirty="0" smtClean="0"/>
              <a:t>alert/confirm/prompt</a:t>
            </a:r>
            <a:r>
              <a:rPr lang="zh-CN" altLang="en-US" sz="2000" dirty="0" smtClean="0"/>
              <a:t>。然后使用 </a:t>
            </a:r>
            <a:r>
              <a:rPr lang="en-US" altLang="zh-CN" sz="2000" dirty="0" smtClean="0"/>
              <a:t>text/accept/dismiss/send_keys </a:t>
            </a:r>
            <a:r>
              <a:rPr lang="zh-CN" altLang="en-US" sz="2000" dirty="0" smtClean="0"/>
              <a:t>按需进行操做</a:t>
            </a:r>
          </a:p>
          <a:p>
            <a:r>
              <a:rPr lang="en-US" altLang="zh-CN" sz="2000" dirty="0" smtClean="0"/>
              <a:t>text </a:t>
            </a:r>
            <a:r>
              <a:rPr lang="zh-CN" altLang="en-US" sz="2000" dirty="0" smtClean="0"/>
              <a:t>返回 </a:t>
            </a:r>
            <a:r>
              <a:rPr lang="en-US" altLang="zh-CN" sz="2000" dirty="0" smtClean="0"/>
              <a:t>alert/confirm/prompt </a:t>
            </a:r>
            <a:r>
              <a:rPr lang="zh-CN" altLang="en-US" sz="2000" dirty="0" smtClean="0"/>
              <a:t>中的文字信息。</a:t>
            </a:r>
          </a:p>
          <a:p>
            <a:r>
              <a:rPr lang="en-US" altLang="zh-CN" sz="2000" dirty="0" smtClean="0"/>
              <a:t>accept </a:t>
            </a:r>
            <a:r>
              <a:rPr lang="zh-CN" altLang="en-US" sz="2000" dirty="0" smtClean="0"/>
              <a:t>点击确认按钮。</a:t>
            </a:r>
          </a:p>
          <a:p>
            <a:r>
              <a:rPr lang="en-US" altLang="zh-CN" sz="2000" dirty="0" smtClean="0"/>
              <a:t>dismiss </a:t>
            </a:r>
            <a:r>
              <a:rPr lang="zh-CN" altLang="en-US" sz="2000" dirty="0" smtClean="0"/>
              <a:t>点击取消按钮，如果有的话。</a:t>
            </a:r>
          </a:p>
          <a:p>
            <a:r>
              <a:rPr lang="en-US" altLang="zh-CN" sz="2000" dirty="0" smtClean="0"/>
              <a:t>send_keys </a:t>
            </a:r>
            <a:r>
              <a:rPr lang="zh-CN" altLang="en-US" sz="2000" dirty="0" smtClean="0"/>
              <a:t>输入值，这个 </a:t>
            </a:r>
            <a:r>
              <a:rPr lang="en-US" altLang="zh-CN" sz="2000" dirty="0" smtClean="0"/>
              <a:t>alert\confirm </a:t>
            </a:r>
            <a:r>
              <a:rPr lang="zh-CN" altLang="en-US" sz="2000" dirty="0" smtClean="0"/>
              <a:t>没有对话框就不能用了，不然会报错。</a:t>
            </a:r>
            <a:endParaRPr lang="en-US" altLang="zh-CN" sz="2000" dirty="0" smtClean="0"/>
          </a:p>
          <a:p>
            <a:endParaRPr lang="en-US" altLang="zh-CN" sz="2000" dirty="0" smtClean="0"/>
          </a:p>
          <a:p>
            <a:r>
              <a:rPr lang="zh-CN" altLang="en-US" sz="2000" dirty="0" smtClean="0"/>
              <a:t>使用我们的教务系统登录为例，进行解析 ，当用户名或密码为空时，会弹出</a:t>
            </a:r>
            <a:r>
              <a:rPr lang="en-US" altLang="zh-CN" sz="2000" dirty="0" smtClean="0"/>
              <a:t>alert</a:t>
            </a:r>
            <a:r>
              <a:rPr lang="zh-CN" altLang="en-US" sz="2000" dirty="0" smtClean="0"/>
              <a:t>提示窗口，脚本需要对该弹出框进行处理。</a:t>
            </a:r>
            <a:endParaRPr lang="en-US" altLang="zh-CN" sz="2000" dirty="0" smtClean="0"/>
          </a:p>
        </p:txBody>
      </p:sp>
      <p:sp>
        <p:nvSpPr>
          <p:cNvPr id="4" name="矩形 3"/>
          <p:cNvSpPr/>
          <p:nvPr/>
        </p:nvSpPr>
        <p:spPr>
          <a:xfrm>
            <a:off x="323528" y="1556792"/>
            <a:ext cx="8496944" cy="4824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dirty="0" smtClean="0"/>
              <a:t>driver </a:t>
            </a:r>
            <a:r>
              <a:rPr lang="en-US" altLang="zh-CN" dirty="0" smtClean="0">
                <a:solidFill>
                  <a:srgbClr val="FFC000"/>
                </a:solidFill>
              </a:rPr>
              <a:t>= </a:t>
            </a:r>
            <a:r>
              <a:rPr lang="en-US" altLang="zh-CN" dirty="0" smtClean="0"/>
              <a:t>driver</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rgbClr val="00B050"/>
                </a:solidFill>
              </a:rPr>
              <a:t>"username"</a:t>
            </a:r>
            <a:r>
              <a:rPr lang="en-US" altLang="zh-CN" dirty="0" smtClean="0">
                <a:solidFill>
                  <a:srgbClr val="FFC000"/>
                </a:solidFill>
              </a:rPr>
              <a:t>).</a:t>
            </a:r>
            <a:r>
              <a:rPr lang="en-US" altLang="zh-CN" dirty="0" smtClean="0"/>
              <a:t>clear</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rgbClr val="00B050"/>
                </a:solidFill>
              </a:rPr>
              <a:t>"username"</a:t>
            </a:r>
            <a:r>
              <a:rPr lang="en-US" altLang="zh-CN" dirty="0" smtClean="0">
                <a:solidFill>
                  <a:srgbClr val="FFC000"/>
                </a:solidFill>
              </a:rPr>
              <a:t>).</a:t>
            </a:r>
            <a:r>
              <a:rPr lang="en-US" altLang="zh-CN" dirty="0" smtClean="0"/>
              <a:t>send_keys</a:t>
            </a:r>
            <a:r>
              <a:rPr lang="en-US" altLang="zh-CN" dirty="0" smtClean="0">
                <a:solidFill>
                  <a:srgbClr val="FFC000"/>
                </a:solidFill>
              </a:rPr>
              <a:t>(</a:t>
            </a:r>
            <a:r>
              <a:rPr lang="en-US" altLang="zh-CN" dirty="0" smtClean="0">
                <a:solidFill>
                  <a:srgbClr val="00B050"/>
                </a:solidFill>
              </a:rPr>
              <a:t>""</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rgbClr val="00B050"/>
                </a:solidFill>
              </a:rPr>
              <a:t>"password"</a:t>
            </a:r>
            <a:r>
              <a:rPr lang="en-US" altLang="zh-CN" dirty="0" smtClean="0">
                <a:solidFill>
                  <a:srgbClr val="FFC000"/>
                </a:solidFill>
              </a:rPr>
              <a:t>).</a:t>
            </a:r>
            <a:r>
              <a:rPr lang="en-US" altLang="zh-CN" dirty="0" smtClean="0"/>
              <a:t>clear</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rgbClr val="00B050"/>
                </a:solidFill>
              </a:rPr>
              <a:t>"password"</a:t>
            </a:r>
            <a:r>
              <a:rPr lang="en-US" altLang="zh-CN" dirty="0" smtClean="0">
                <a:solidFill>
                  <a:srgbClr val="FFC000"/>
                </a:solidFill>
              </a:rPr>
              <a:t>).</a:t>
            </a:r>
            <a:r>
              <a:rPr lang="en-US" altLang="zh-CN" dirty="0" smtClean="0"/>
              <a:t>send_keys</a:t>
            </a:r>
            <a:r>
              <a:rPr lang="en-US" altLang="zh-CN" dirty="0" smtClean="0">
                <a:solidFill>
                  <a:srgbClr val="FFC000"/>
                </a:solidFill>
              </a:rPr>
              <a:t>(</a:t>
            </a:r>
            <a:r>
              <a:rPr lang="en-US" altLang="zh-CN" dirty="0" smtClean="0">
                <a:solidFill>
                  <a:srgbClr val="00B050"/>
                </a:solidFill>
              </a:rPr>
              <a:t>""</a:t>
            </a:r>
            <a:r>
              <a:rPr lang="en-US" altLang="zh-CN" dirty="0" smtClean="0">
                <a:solidFill>
                  <a:srgbClr val="FFC000"/>
                </a:solidFill>
              </a:rPr>
              <a:t>)</a:t>
            </a:r>
          </a:p>
          <a:p>
            <a:r>
              <a:rPr lang="en-US" altLang="zh-CN" dirty="0" smtClean="0"/>
              <a:t>time.sleep</a:t>
            </a:r>
            <a:r>
              <a:rPr lang="en-US" altLang="zh-CN" dirty="0" smtClean="0">
                <a:solidFill>
                  <a:srgbClr val="FFC000"/>
                </a:solidFill>
              </a:rPr>
              <a:t>(</a:t>
            </a:r>
            <a:r>
              <a:rPr lang="en-US" altLang="zh-CN" dirty="0" smtClean="0">
                <a:solidFill>
                  <a:srgbClr val="00B0F0"/>
                </a:solidFill>
              </a:rPr>
              <a:t>2</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find_element_by_name</a:t>
            </a:r>
            <a:r>
              <a:rPr lang="en-US" altLang="zh-CN" dirty="0" smtClean="0">
                <a:solidFill>
                  <a:srgbClr val="FFC000"/>
                </a:solidFill>
              </a:rPr>
              <a:t>(</a:t>
            </a:r>
            <a:r>
              <a:rPr lang="en-US" altLang="zh-CN" dirty="0" smtClean="0">
                <a:solidFill>
                  <a:srgbClr val="00B050"/>
                </a:solidFill>
              </a:rPr>
              <a:t>"Submit"</a:t>
            </a:r>
            <a:r>
              <a:rPr lang="en-US" altLang="zh-CN" dirty="0" smtClean="0">
                <a:solidFill>
                  <a:srgbClr val="FFC000"/>
                </a:solidFill>
              </a:rPr>
              <a:t>).</a:t>
            </a:r>
            <a:r>
              <a:rPr lang="en-US" altLang="zh-CN" dirty="0" smtClean="0"/>
              <a:t>click</a:t>
            </a:r>
            <a:r>
              <a:rPr lang="en-US" altLang="zh-CN" dirty="0" smtClean="0">
                <a:solidFill>
                  <a:srgbClr val="FFC000"/>
                </a:solidFill>
              </a:rPr>
              <a:t>()</a:t>
            </a:r>
          </a:p>
          <a:p>
            <a:r>
              <a:rPr lang="en-US" altLang="zh-CN" dirty="0" smtClean="0">
                <a:solidFill>
                  <a:srgbClr val="FF0000"/>
                </a:solidFill>
              </a:rPr>
              <a:t>try</a:t>
            </a:r>
            <a:r>
              <a:rPr lang="en-US" altLang="zh-CN" dirty="0" smtClean="0">
                <a:solidFill>
                  <a:srgbClr val="FFC000"/>
                </a:solidFill>
              </a:rPr>
              <a:t>:</a:t>
            </a:r>
          </a:p>
          <a:p>
            <a:r>
              <a:rPr lang="en-US" altLang="zh-CN" dirty="0" smtClean="0"/>
              <a:t>	alertstr </a:t>
            </a:r>
            <a:r>
              <a:rPr lang="en-US" altLang="zh-CN" dirty="0" smtClean="0">
                <a:solidFill>
                  <a:srgbClr val="FFC000"/>
                </a:solidFill>
              </a:rPr>
              <a:t>=</a:t>
            </a:r>
            <a:r>
              <a:rPr lang="en-US" altLang="zh-CN" dirty="0" smtClean="0"/>
              <a:t> driver.switch_to_alert</a:t>
            </a:r>
            <a:r>
              <a:rPr lang="en-US" altLang="zh-CN" dirty="0" smtClean="0">
                <a:solidFill>
                  <a:srgbClr val="FFC000"/>
                </a:solidFill>
              </a:rPr>
              <a:t>()</a:t>
            </a:r>
          </a:p>
          <a:p>
            <a:r>
              <a:rPr lang="en-US" altLang="zh-CN" dirty="0" smtClean="0"/>
              <a:t>	alertTF</a:t>
            </a:r>
            <a:r>
              <a:rPr lang="en-US" altLang="zh-CN" dirty="0" smtClean="0">
                <a:solidFill>
                  <a:srgbClr val="FFC000"/>
                </a:solidFill>
              </a:rPr>
              <a:t> = </a:t>
            </a:r>
            <a:r>
              <a:rPr lang="en-US" altLang="zh-CN" dirty="0" smtClean="0">
                <a:solidFill>
                  <a:srgbClr val="FF0000"/>
                </a:solidFill>
              </a:rPr>
              <a:t>True</a:t>
            </a:r>
          </a:p>
          <a:p>
            <a:r>
              <a:rPr lang="en-US" altLang="zh-CN" dirty="0" smtClean="0">
                <a:solidFill>
                  <a:srgbClr val="FF0000"/>
                </a:solidFill>
              </a:rPr>
              <a:t>except</a:t>
            </a:r>
            <a:r>
              <a:rPr lang="en-US" altLang="zh-CN" dirty="0" smtClean="0">
                <a:solidFill>
                  <a:srgbClr val="FFC000"/>
                </a:solidFill>
              </a:rPr>
              <a:t>:</a:t>
            </a:r>
          </a:p>
          <a:p>
            <a:r>
              <a:rPr lang="en-US" altLang="zh-CN" dirty="0" smtClean="0"/>
              <a:t>	alertTF</a:t>
            </a:r>
            <a:r>
              <a:rPr lang="en-US" altLang="zh-CN" dirty="0" smtClean="0">
                <a:solidFill>
                  <a:srgbClr val="FFC000"/>
                </a:solidFill>
              </a:rPr>
              <a:t> = </a:t>
            </a:r>
            <a:r>
              <a:rPr lang="en-US" altLang="zh-CN" dirty="0" smtClean="0">
                <a:solidFill>
                  <a:srgbClr val="FF0000"/>
                </a:solidFill>
              </a:rPr>
              <a:t>False</a:t>
            </a:r>
          </a:p>
          <a:p>
            <a:r>
              <a:rPr lang="en-US" altLang="zh-CN" dirty="0" smtClean="0">
                <a:solidFill>
                  <a:srgbClr val="FF0000"/>
                </a:solidFill>
              </a:rPr>
              <a:t>if</a:t>
            </a:r>
            <a:r>
              <a:rPr lang="en-US" altLang="zh-CN" dirty="0" smtClean="0"/>
              <a:t> alertTF</a:t>
            </a:r>
            <a:r>
              <a:rPr lang="en-US" altLang="zh-CN" dirty="0" smtClean="0">
                <a:solidFill>
                  <a:srgbClr val="FFC000"/>
                </a:solidFill>
              </a:rPr>
              <a:t>:</a:t>
            </a:r>
          </a:p>
          <a:p>
            <a:r>
              <a:rPr lang="en-US" altLang="zh-CN" dirty="0" smtClean="0"/>
              <a:t>	</a:t>
            </a:r>
            <a:r>
              <a:rPr lang="en-US" altLang="zh-CN" dirty="0" smtClean="0">
                <a:solidFill>
                  <a:srgbClr val="FF0000"/>
                </a:solidFill>
              </a:rPr>
              <a:t>print</a:t>
            </a:r>
            <a:r>
              <a:rPr lang="en-US" altLang="zh-CN" dirty="0" smtClean="0"/>
              <a:t> alertstr</a:t>
            </a:r>
            <a:r>
              <a:rPr lang="en-US" altLang="zh-CN" dirty="0" smtClean="0">
                <a:solidFill>
                  <a:srgbClr val="FFC000"/>
                </a:solidFill>
              </a:rPr>
              <a:t>.</a:t>
            </a:r>
            <a:r>
              <a:rPr lang="en-US" altLang="zh-CN" dirty="0" smtClean="0"/>
              <a:t>text</a:t>
            </a:r>
          </a:p>
          <a:p>
            <a:r>
              <a:rPr lang="en-US" altLang="zh-CN" dirty="0" smtClean="0"/>
              <a:t>	alertstr</a:t>
            </a:r>
            <a:r>
              <a:rPr lang="en-US" altLang="zh-CN" dirty="0" smtClean="0">
                <a:solidFill>
                  <a:srgbClr val="FFC000"/>
                </a:solidFill>
              </a:rPr>
              <a:t>.</a:t>
            </a:r>
            <a:r>
              <a:rPr lang="en-US" altLang="zh-CN" dirty="0" smtClean="0"/>
              <a:t>accept</a:t>
            </a:r>
            <a:r>
              <a:rPr lang="en-US" altLang="zh-CN" dirty="0" smtClean="0">
                <a:solidFill>
                  <a:srgbClr val="FFC000"/>
                </a:solidFill>
              </a:rPr>
              <a:t>()</a:t>
            </a:r>
            <a:endParaRPr lang="zh-CN" altLang="en-US" dirty="0">
              <a:solidFill>
                <a:srgbClr val="FFC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20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20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2000"/>
                                        <p:tgtEl>
                                          <p:spTgt spid="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2000"/>
                                        <p:tgtEl>
                                          <p:spTgt spid="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2000"/>
                                        <p:tgtEl>
                                          <p:spTgt spid="4">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2000"/>
                                        <p:tgtEl>
                                          <p:spTgt spid="4">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2000"/>
                                        <p:tgtEl>
                                          <p:spTgt spid="4">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2000"/>
                                        <p:tgtEl>
                                          <p:spTgt spid="4">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2000"/>
                                        <p:tgtEl>
                                          <p:spTgt spid="4">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2000"/>
                                        <p:tgtEl>
                                          <p:spTgt spid="4">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2000"/>
                                        <p:tgtEl>
                                          <p:spTgt spid="4">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2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4000" dirty="0" smtClean="0"/>
              <a:t>Python WebDriver API-</a:t>
            </a:r>
            <a:r>
              <a:rPr lang="zh-CN" altLang="en-US" sz="4000" dirty="0" smtClean="0"/>
              <a:t>下拉框的处理</a:t>
            </a:r>
            <a:endParaRPr lang="zh-CN" altLang="en-US" sz="4000" dirty="0"/>
          </a:p>
        </p:txBody>
      </p:sp>
      <p:sp>
        <p:nvSpPr>
          <p:cNvPr id="3" name="内容占位符 2"/>
          <p:cNvSpPr>
            <a:spLocks noGrp="1"/>
          </p:cNvSpPr>
          <p:nvPr>
            <p:ph idx="1"/>
          </p:nvPr>
        </p:nvSpPr>
        <p:spPr/>
        <p:txBody>
          <a:bodyPr>
            <a:normAutofit/>
          </a:bodyPr>
          <a:lstStyle/>
          <a:p>
            <a:r>
              <a:rPr lang="zh-CN" altLang="en-US" sz="2000" dirty="0" smtClean="0"/>
              <a:t>下拉框也是 </a:t>
            </a:r>
            <a:r>
              <a:rPr lang="en-US" altLang="zh-CN" sz="2000" dirty="0" smtClean="0"/>
              <a:t>web</a:t>
            </a:r>
            <a:r>
              <a:rPr lang="zh-CN" altLang="en-US" sz="2000" dirty="0" smtClean="0"/>
              <a:t>页面上非常常见的功能，</a:t>
            </a:r>
            <a:r>
              <a:rPr lang="en-US" altLang="zh-CN" sz="2000" dirty="0" smtClean="0"/>
              <a:t>webdriver </a:t>
            </a:r>
            <a:r>
              <a:rPr lang="zh-CN" altLang="en-US" sz="2000" dirty="0" smtClean="0"/>
              <a:t>对于一般的下拉框处理起来也相当简单，要想定位下拉框中的内容，首先需要定位到下拉框</a:t>
            </a:r>
            <a:endParaRPr lang="en-US" altLang="zh-CN" sz="2000" dirty="0" smtClean="0"/>
          </a:p>
          <a:p>
            <a:r>
              <a:rPr lang="zh-CN" altLang="en-US" sz="2000" dirty="0" smtClean="0"/>
              <a:t>使用教务系统中的添加课程窗口中的下拉框选择进行举例，使用不同方式进行实现。</a:t>
            </a:r>
            <a:endParaRPr lang="en-US" altLang="zh-CN" sz="2000" dirty="0" smtClean="0"/>
          </a:p>
          <a:p>
            <a:endParaRPr lang="en-US" altLang="zh-CN" sz="2000" dirty="0" smtClean="0"/>
          </a:p>
          <a:p>
            <a:endParaRPr lang="zh-CN" altLang="en-US" sz="2000" dirty="0"/>
          </a:p>
        </p:txBody>
      </p:sp>
      <p:pic>
        <p:nvPicPr>
          <p:cNvPr id="8194" name="Picture 2"/>
          <p:cNvPicPr>
            <a:picLocks noChangeAspect="1" noChangeArrowheads="1"/>
          </p:cNvPicPr>
          <p:nvPr/>
        </p:nvPicPr>
        <p:blipFill>
          <a:blip r:embed="rId2" cstate="print"/>
          <a:srcRect/>
          <a:stretch>
            <a:fillRect/>
          </a:stretch>
        </p:blipFill>
        <p:spPr bwMode="auto">
          <a:xfrm>
            <a:off x="0" y="3861048"/>
            <a:ext cx="9156890" cy="1925086"/>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Python WebDriver API-</a:t>
            </a:r>
            <a:r>
              <a:rPr lang="zh-CN" altLang="en-US" dirty="0" smtClean="0"/>
              <a:t>调用</a:t>
            </a:r>
            <a:r>
              <a:rPr lang="en-US" altLang="zh-CN" dirty="0" smtClean="0"/>
              <a:t>JavaScript</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sz="2000" dirty="0" smtClean="0"/>
              <a:t>当 </a:t>
            </a:r>
            <a:r>
              <a:rPr lang="en-US" altLang="zh-CN" sz="2000" dirty="0" smtClean="0"/>
              <a:t>webdriver </a:t>
            </a:r>
            <a:r>
              <a:rPr lang="zh-CN" altLang="en-US" sz="2000" dirty="0" smtClean="0"/>
              <a:t>遇到没法完成的操作时，可以考虑借用 </a:t>
            </a:r>
            <a:r>
              <a:rPr lang="en-US" altLang="zh-CN" sz="2000" dirty="0" smtClean="0"/>
              <a:t>JavaScript </a:t>
            </a:r>
            <a:r>
              <a:rPr lang="zh-CN" altLang="en-US" sz="2000" dirty="0" smtClean="0"/>
              <a:t>来完成，下面的例子，通过 </a:t>
            </a:r>
            <a:r>
              <a:rPr lang="en-US" altLang="zh-CN" sz="2000" dirty="0" smtClean="0"/>
              <a:t>JavaScript </a:t>
            </a:r>
            <a:r>
              <a:rPr lang="zh-CN" altLang="en-US" sz="2000" dirty="0" smtClean="0"/>
              <a:t>来隐藏页面上的元素。</a:t>
            </a:r>
            <a:endParaRPr lang="en-US" altLang="zh-CN" sz="2000" dirty="0" smtClean="0"/>
          </a:p>
          <a:p>
            <a:r>
              <a:rPr lang="en-US" altLang="zh-CN" sz="2000" dirty="0" smtClean="0"/>
              <a:t>webdriver </a:t>
            </a:r>
            <a:r>
              <a:rPr lang="zh-CN" altLang="en-US" sz="2000" dirty="0" smtClean="0"/>
              <a:t>提供了 </a:t>
            </a:r>
            <a:r>
              <a:rPr lang="en-US" altLang="zh-CN" sz="2000" dirty="0" smtClean="0"/>
              <a:t>execute_script() </a:t>
            </a:r>
            <a:r>
              <a:rPr lang="zh-CN" altLang="en-US" sz="2000" dirty="0" smtClean="0"/>
              <a:t>接口用来调用 </a:t>
            </a:r>
            <a:r>
              <a:rPr lang="en-US" altLang="zh-CN" sz="2000" dirty="0" smtClean="0"/>
              <a:t>js</a:t>
            </a:r>
            <a:r>
              <a:rPr lang="zh-CN" altLang="en-US" sz="2000" dirty="0" smtClean="0"/>
              <a:t>代码。</a:t>
            </a:r>
            <a:endParaRPr lang="zh-CN" altLang="en-US" sz="2000" dirty="0"/>
          </a:p>
        </p:txBody>
      </p:sp>
      <p:pic>
        <p:nvPicPr>
          <p:cNvPr id="9218" name="Picture 2"/>
          <p:cNvPicPr>
            <a:picLocks noChangeAspect="1" noChangeArrowheads="1"/>
          </p:cNvPicPr>
          <p:nvPr/>
        </p:nvPicPr>
        <p:blipFill>
          <a:blip r:embed="rId2" cstate="print"/>
          <a:srcRect/>
          <a:stretch>
            <a:fillRect/>
          </a:stretch>
        </p:blipFill>
        <p:spPr bwMode="auto">
          <a:xfrm>
            <a:off x="900060" y="2780928"/>
            <a:ext cx="6768284" cy="18002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99592" y="4653136"/>
            <a:ext cx="2838450" cy="685800"/>
          </a:xfrm>
          <a:prstGeom prst="rect">
            <a:avLst/>
          </a:prstGeom>
          <a:noFill/>
          <a:ln w="9525">
            <a:noFill/>
            <a:miter lim="800000"/>
            <a:headEnd/>
            <a:tailEnd/>
          </a:ln>
        </p:spPr>
      </p:pic>
      <p:sp>
        <p:nvSpPr>
          <p:cNvPr id="6" name="TextBox 5"/>
          <p:cNvSpPr txBox="1"/>
          <p:nvPr/>
        </p:nvSpPr>
        <p:spPr>
          <a:xfrm>
            <a:off x="827584" y="5373216"/>
            <a:ext cx="4501553" cy="923330"/>
          </a:xfrm>
          <a:prstGeom prst="rect">
            <a:avLst/>
          </a:prstGeom>
          <a:noFill/>
        </p:spPr>
        <p:txBody>
          <a:bodyPr wrap="none" rtlCol="0">
            <a:spAutoFit/>
          </a:bodyPr>
          <a:lstStyle/>
          <a:p>
            <a:r>
              <a:rPr lang="zh-CN" altLang="en-US" dirty="0" smtClean="0"/>
              <a:t>执行 </a:t>
            </a:r>
            <a:r>
              <a:rPr lang="en-US" altLang="zh-CN" dirty="0" smtClean="0"/>
              <a:t>js </a:t>
            </a:r>
            <a:r>
              <a:rPr lang="zh-CN" altLang="en-US" dirty="0" smtClean="0"/>
              <a:t>一般有两种场景：</a:t>
            </a:r>
          </a:p>
          <a:p>
            <a:pPr>
              <a:buFont typeface="Arial" pitchFamily="34" charset="0"/>
              <a:buChar char="•"/>
            </a:pPr>
            <a:r>
              <a:rPr lang="zh-CN" altLang="en-US" dirty="0" smtClean="0"/>
              <a:t>一种是在页面上直接执行 </a:t>
            </a:r>
            <a:r>
              <a:rPr lang="en-US" altLang="zh-CN" dirty="0" smtClean="0"/>
              <a:t>JS</a:t>
            </a:r>
          </a:p>
          <a:p>
            <a:pPr>
              <a:buFont typeface="Arial" pitchFamily="34" charset="0"/>
              <a:buChar char="•"/>
            </a:pPr>
            <a:r>
              <a:rPr lang="zh-CN" altLang="en-US" dirty="0" smtClean="0"/>
              <a:t>另一种是在某个已经定位的元素上执行 </a:t>
            </a:r>
            <a:r>
              <a:rPr lang="en-US" altLang="zh-CN" dirty="0" smtClean="0"/>
              <a:t>JS</a:t>
            </a:r>
            <a:endParaRPr lang="zh-CN" altLang="en-US" dirty="0"/>
          </a:p>
        </p:txBody>
      </p:sp>
      <p:sp>
        <p:nvSpPr>
          <p:cNvPr id="7" name="矩形 6"/>
          <p:cNvSpPr/>
          <p:nvPr/>
        </p:nvSpPr>
        <p:spPr>
          <a:xfrm>
            <a:off x="539552" y="1628800"/>
            <a:ext cx="8136904" cy="47525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smtClean="0"/>
              <a:t>#######</a:t>
            </a:r>
            <a:r>
              <a:rPr lang="zh-CN" altLang="en-US" dirty="0" smtClean="0"/>
              <a:t>通过 </a:t>
            </a:r>
            <a:r>
              <a:rPr lang="en-US" altLang="zh-CN" dirty="0" smtClean="0"/>
              <a:t>JS </a:t>
            </a:r>
            <a:r>
              <a:rPr lang="zh-CN" altLang="en-US" dirty="0" smtClean="0"/>
              <a:t>隐藏选中的元素</a:t>
            </a:r>
            <a:r>
              <a:rPr lang="en-US" altLang="zh-CN" dirty="0" smtClean="0"/>
              <a:t>##########</a:t>
            </a:r>
          </a:p>
          <a:p>
            <a:r>
              <a:rPr lang="en-US" altLang="zh-CN" dirty="0" smtClean="0">
                <a:solidFill>
                  <a:schemeClr val="bg1">
                    <a:lumMod val="50000"/>
                  </a:schemeClr>
                </a:solidFill>
              </a:rPr>
              <a:t>#</a:t>
            </a:r>
            <a:r>
              <a:rPr lang="zh-CN" altLang="en-US" dirty="0" smtClean="0">
                <a:solidFill>
                  <a:schemeClr val="bg1">
                    <a:lumMod val="50000"/>
                  </a:schemeClr>
                </a:solidFill>
              </a:rPr>
              <a:t>隐藏文字信息</a:t>
            </a:r>
          </a:p>
          <a:p>
            <a:r>
              <a:rPr lang="en-US" altLang="zh-CN" dirty="0" smtClean="0"/>
              <a:t>driver</a:t>
            </a:r>
            <a:r>
              <a:rPr lang="en-US" altLang="zh-CN" dirty="0" smtClean="0">
                <a:solidFill>
                  <a:srgbClr val="FFC000"/>
                </a:solidFill>
              </a:rPr>
              <a:t>.</a:t>
            </a:r>
            <a:r>
              <a:rPr lang="en-US" altLang="zh-CN" dirty="0" smtClean="0"/>
              <a:t>execute_script</a:t>
            </a:r>
            <a:r>
              <a:rPr lang="en-US" altLang="zh-CN" dirty="0" smtClean="0">
                <a:solidFill>
                  <a:srgbClr val="FFC000"/>
                </a:solidFill>
              </a:rPr>
              <a:t>(</a:t>
            </a:r>
            <a:r>
              <a:rPr lang="en-US" altLang="zh-CN" dirty="0" smtClean="0">
                <a:solidFill>
                  <a:srgbClr val="00B050"/>
                </a:solidFill>
              </a:rPr>
              <a:t>'$("#tooltip").fadeOut();'</a:t>
            </a:r>
            <a:r>
              <a:rPr lang="en-US" altLang="zh-CN" dirty="0" smtClean="0">
                <a:solidFill>
                  <a:srgbClr val="FFC000"/>
                </a:solidFill>
              </a:rPr>
              <a:t>)</a:t>
            </a:r>
          </a:p>
          <a:p>
            <a:r>
              <a:rPr lang="en-US" altLang="zh-CN" dirty="0" smtClean="0"/>
              <a:t>time</a:t>
            </a:r>
            <a:r>
              <a:rPr lang="en-US" altLang="zh-CN" dirty="0" smtClean="0">
                <a:solidFill>
                  <a:srgbClr val="FFC000"/>
                </a:solidFill>
              </a:rPr>
              <a:t>.</a:t>
            </a:r>
            <a:r>
              <a:rPr lang="en-US" altLang="zh-CN" dirty="0" smtClean="0"/>
              <a:t>sleep(</a:t>
            </a:r>
            <a:r>
              <a:rPr lang="en-US" altLang="zh-CN" dirty="0" smtClean="0">
                <a:solidFill>
                  <a:srgbClr val="00B0F0"/>
                </a:solidFill>
              </a:rPr>
              <a:t>5</a:t>
            </a:r>
            <a:r>
              <a:rPr lang="en-US" altLang="zh-CN" dirty="0" smtClean="0"/>
              <a:t>)</a:t>
            </a:r>
          </a:p>
          <a:p>
            <a:r>
              <a:rPr lang="en-US" altLang="zh-CN" dirty="0" smtClean="0">
                <a:solidFill>
                  <a:schemeClr val="bg1">
                    <a:lumMod val="50000"/>
                  </a:schemeClr>
                </a:solidFill>
              </a:rPr>
              <a:t>#</a:t>
            </a:r>
            <a:r>
              <a:rPr lang="zh-CN" altLang="en-US" dirty="0" smtClean="0">
                <a:solidFill>
                  <a:schemeClr val="bg1">
                    <a:lumMod val="50000"/>
                  </a:schemeClr>
                </a:solidFill>
              </a:rPr>
              <a:t>隐藏按钮</a:t>
            </a:r>
          </a:p>
          <a:p>
            <a:r>
              <a:rPr lang="en-US" altLang="zh-CN" dirty="0" smtClean="0"/>
              <a:t>button </a:t>
            </a:r>
            <a:r>
              <a:rPr lang="en-US" altLang="zh-CN" dirty="0" smtClean="0">
                <a:solidFill>
                  <a:srgbClr val="FFC000"/>
                </a:solidFill>
              </a:rPr>
              <a:t>=</a:t>
            </a:r>
            <a:r>
              <a:rPr lang="en-US" altLang="zh-CN" dirty="0" smtClean="0"/>
              <a:t> driver.find_element_by_class_name</a:t>
            </a:r>
            <a:r>
              <a:rPr lang="en-US" altLang="zh-CN" dirty="0" smtClean="0">
                <a:solidFill>
                  <a:srgbClr val="FFC000"/>
                </a:solidFill>
              </a:rPr>
              <a:t>(</a:t>
            </a:r>
            <a:r>
              <a:rPr lang="en-US" altLang="zh-CN" dirty="0" smtClean="0">
                <a:solidFill>
                  <a:srgbClr val="00B050"/>
                </a:solidFill>
              </a:rPr>
              <a:t>'btn'</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execute_script</a:t>
            </a:r>
            <a:r>
              <a:rPr lang="en-US" altLang="zh-CN" dirty="0" smtClean="0">
                <a:solidFill>
                  <a:srgbClr val="FFC000"/>
                </a:solidFill>
              </a:rPr>
              <a:t>(</a:t>
            </a:r>
            <a:r>
              <a:rPr lang="en-US" altLang="zh-CN" dirty="0" smtClean="0">
                <a:solidFill>
                  <a:srgbClr val="00B050"/>
                </a:solidFill>
              </a:rPr>
              <a:t>'$(arguments[0]).fadeOut()'</a:t>
            </a:r>
            <a:r>
              <a:rPr lang="en-US" altLang="zh-CN" dirty="0" smtClean="0">
                <a:solidFill>
                  <a:srgbClr val="FFC000"/>
                </a:solidFill>
              </a:rPr>
              <a:t>,</a:t>
            </a:r>
            <a:r>
              <a:rPr lang="en-US" altLang="zh-CN" dirty="0" smtClean="0"/>
              <a:t>button</a:t>
            </a:r>
            <a:r>
              <a:rPr lang="en-US" altLang="zh-CN" dirty="0" smtClean="0">
                <a:solidFill>
                  <a:srgbClr val="FFC000"/>
                </a:solidFill>
              </a:rPr>
              <a:t>)</a:t>
            </a:r>
          </a:p>
          <a:p>
            <a:endParaRPr lang="en-US" altLang="zh-CN" dirty="0" smtClean="0"/>
          </a:p>
          <a:p>
            <a:endParaRPr lang="en-US" altLang="zh-CN" dirty="0" smtClean="0"/>
          </a:p>
          <a:p>
            <a:r>
              <a:rPr lang="en-US" altLang="zh-CN" dirty="0" smtClean="0"/>
              <a:t>execute_script(script, *args)</a:t>
            </a:r>
          </a:p>
          <a:p>
            <a:r>
              <a:rPr lang="zh-CN" altLang="en-US" dirty="0" smtClean="0"/>
              <a:t>在当前窗口</a:t>
            </a:r>
            <a:r>
              <a:rPr lang="en-US" altLang="zh-CN" dirty="0" smtClean="0"/>
              <a:t>/</a:t>
            </a:r>
            <a:r>
              <a:rPr lang="zh-CN" altLang="en-US" dirty="0" smtClean="0"/>
              <a:t>框架 同步执行 </a:t>
            </a:r>
            <a:r>
              <a:rPr lang="en-US" altLang="zh-CN" dirty="0" smtClean="0"/>
              <a:t>javaScript</a:t>
            </a:r>
          </a:p>
          <a:p>
            <a:r>
              <a:rPr lang="en-US" altLang="zh-CN" dirty="0" smtClean="0"/>
              <a:t>script</a:t>
            </a:r>
            <a:r>
              <a:rPr lang="zh-CN" altLang="en-US" dirty="0" smtClean="0"/>
              <a:t>：</a:t>
            </a:r>
            <a:r>
              <a:rPr lang="en-US" altLang="zh-CN" dirty="0" smtClean="0"/>
              <a:t>JavaScript </a:t>
            </a:r>
            <a:r>
              <a:rPr lang="zh-CN" altLang="en-US" dirty="0" smtClean="0"/>
              <a:t>的执行。</a:t>
            </a:r>
          </a:p>
          <a:p>
            <a:r>
              <a:rPr lang="zh-CN" altLang="en-US" dirty="0" smtClean="0"/>
              <a:t>*</a:t>
            </a:r>
            <a:r>
              <a:rPr lang="en-US" altLang="zh-CN" dirty="0" smtClean="0"/>
              <a:t>args</a:t>
            </a:r>
            <a:r>
              <a:rPr lang="zh-CN" altLang="en-US" dirty="0" smtClean="0"/>
              <a:t>：适用任何 </a:t>
            </a:r>
            <a:r>
              <a:rPr lang="en-US" altLang="zh-CN" dirty="0" smtClean="0"/>
              <a:t>JavaScript </a:t>
            </a:r>
            <a:r>
              <a:rPr lang="zh-CN" altLang="en-US" dirty="0" smtClean="0"/>
              <a:t>脚本。</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fade">
                                      <p:cBhvr>
                                        <p:cTn id="31" dur="2000"/>
                                        <p:tgtEl>
                                          <p:spTgt spid="7">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fade">
                                      <p:cBhvr>
                                        <p:cTn id="34" dur="2000"/>
                                        <p:tgtEl>
                                          <p:spTgt spid="7">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fade">
                                      <p:cBhvr>
                                        <p:cTn id="37" dur="2000"/>
                                        <p:tgtEl>
                                          <p:spTgt spid="7">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fade">
                                      <p:cBhvr>
                                        <p:cTn id="40"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Python WebDriver API-</a:t>
            </a:r>
            <a:r>
              <a:rPr lang="zh-CN" altLang="en-US" dirty="0" smtClean="0"/>
              <a:t>调用</a:t>
            </a:r>
            <a:r>
              <a:rPr lang="en-US" altLang="zh-CN" dirty="0" smtClean="0"/>
              <a:t>JavaScript</a:t>
            </a:r>
            <a:endParaRPr lang="zh-CN" altLang="en-US" dirty="0"/>
          </a:p>
        </p:txBody>
      </p:sp>
      <p:sp>
        <p:nvSpPr>
          <p:cNvPr id="3" name="内容占位符 2"/>
          <p:cNvSpPr>
            <a:spLocks noGrp="1"/>
          </p:cNvSpPr>
          <p:nvPr>
            <p:ph idx="1"/>
          </p:nvPr>
        </p:nvSpPr>
        <p:spPr/>
        <p:txBody>
          <a:bodyPr>
            <a:normAutofit/>
          </a:bodyPr>
          <a:lstStyle/>
          <a:p>
            <a:r>
              <a:rPr lang="zh-CN" altLang="en-US" dirty="0" smtClean="0"/>
              <a:t>使用</a:t>
            </a:r>
            <a:r>
              <a:rPr lang="en-US" altLang="zh-CN" dirty="0" smtClean="0"/>
              <a:t>JS</a:t>
            </a:r>
            <a:r>
              <a:rPr lang="zh-CN" altLang="en-US" dirty="0" smtClean="0"/>
              <a:t>控制浏览器滚动条</a:t>
            </a:r>
            <a:endParaRPr lang="en-US" altLang="zh-CN" dirty="0" smtClean="0"/>
          </a:p>
          <a:p>
            <a:pPr>
              <a:buNone/>
            </a:pPr>
            <a:r>
              <a:rPr lang="zh-CN" altLang="en-US" sz="2000" dirty="0" smtClean="0"/>
              <a:t>一般用到操作滚动条的会两个场景：</a:t>
            </a:r>
          </a:p>
          <a:p>
            <a:r>
              <a:rPr lang="zh-CN" altLang="en-US" sz="2000" dirty="0" smtClean="0"/>
              <a:t>注册时的法律条文的阅读，判断用户是否阅读完成的标准是：滚动条是否拉到最下方。</a:t>
            </a:r>
          </a:p>
          <a:p>
            <a:r>
              <a:rPr lang="zh-CN" altLang="en-US" sz="2000" dirty="0" smtClean="0"/>
              <a:t>要操作的页面元素不在视觉范围，无法进行操作，需要拖动滚动条</a:t>
            </a:r>
            <a:endParaRPr lang="zh-CN" altLang="en-US" sz="2000" dirty="0"/>
          </a:p>
        </p:txBody>
      </p:sp>
      <p:sp>
        <p:nvSpPr>
          <p:cNvPr id="4" name="矩形 3"/>
          <p:cNvSpPr/>
          <p:nvPr/>
        </p:nvSpPr>
        <p:spPr>
          <a:xfrm>
            <a:off x="755576" y="3717032"/>
            <a:ext cx="75608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标识滚动条位置的代码：</a:t>
            </a:r>
            <a:endParaRPr lang="en-US" altLang="zh-CN" dirty="0" smtClean="0"/>
          </a:p>
          <a:p>
            <a:r>
              <a:rPr lang="en-US" altLang="zh-CN" dirty="0" smtClean="0"/>
              <a:t>&lt;body onload= "document.body.scrollTop=0 "&gt;</a:t>
            </a:r>
          </a:p>
          <a:p>
            <a:r>
              <a:rPr lang="en-US" altLang="zh-CN" dirty="0" smtClean="0"/>
              <a:t>&lt;body onload= "document.body.scrollTop=100000 "&gt;</a:t>
            </a:r>
            <a:endParaRPr lang="zh-CN" altLang="en-US" dirty="0"/>
          </a:p>
        </p:txBody>
      </p:sp>
      <p:sp>
        <p:nvSpPr>
          <p:cNvPr id="5" name="矩形 4"/>
          <p:cNvSpPr/>
          <p:nvPr/>
        </p:nvSpPr>
        <p:spPr>
          <a:xfrm>
            <a:off x="755576" y="4725144"/>
            <a:ext cx="7560840" cy="20162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en-US" altLang="zh-CN" dirty="0" smtClean="0">
                <a:solidFill>
                  <a:srgbClr val="00B050"/>
                </a:solidFill>
              </a:rPr>
              <a:t>#</a:t>
            </a:r>
            <a:r>
              <a:rPr lang="zh-CN" altLang="en-US" dirty="0" smtClean="0">
                <a:solidFill>
                  <a:srgbClr val="00B050"/>
                </a:solidFill>
              </a:rPr>
              <a:t>将页面滚动条拖到底部</a:t>
            </a:r>
          </a:p>
          <a:p>
            <a:r>
              <a:rPr lang="en-US" altLang="zh-CN" dirty="0" smtClean="0"/>
              <a:t>js </a:t>
            </a:r>
            <a:r>
              <a:rPr lang="en-US" altLang="zh-CN" dirty="0" smtClean="0">
                <a:solidFill>
                  <a:srgbClr val="FFC000"/>
                </a:solidFill>
              </a:rPr>
              <a:t>= </a:t>
            </a:r>
            <a:r>
              <a:rPr lang="en-US" altLang="zh-CN" dirty="0" smtClean="0">
                <a:solidFill>
                  <a:srgbClr val="00B050"/>
                </a:solidFill>
              </a:rPr>
              <a:t>"var q=document.documentElement.scrollTop=10000"</a:t>
            </a:r>
          </a:p>
          <a:p>
            <a:r>
              <a:rPr lang="en-US" altLang="zh-CN" dirty="0" smtClean="0"/>
              <a:t>driver</a:t>
            </a:r>
            <a:r>
              <a:rPr lang="en-US" altLang="zh-CN" dirty="0" smtClean="0">
                <a:solidFill>
                  <a:srgbClr val="FFC000"/>
                </a:solidFill>
              </a:rPr>
              <a:t>.</a:t>
            </a:r>
            <a:r>
              <a:rPr lang="en-US" altLang="zh-CN" dirty="0" smtClean="0"/>
              <a:t>execute_script</a:t>
            </a:r>
            <a:r>
              <a:rPr lang="en-US" altLang="zh-CN" dirty="0" smtClean="0">
                <a:solidFill>
                  <a:srgbClr val="FFC000"/>
                </a:solidFill>
              </a:rPr>
              <a:t>(</a:t>
            </a:r>
            <a:r>
              <a:rPr lang="en-US" altLang="zh-CN" dirty="0" smtClean="0"/>
              <a:t>js</a:t>
            </a:r>
            <a:r>
              <a:rPr lang="en-US" altLang="zh-CN" dirty="0" smtClean="0">
                <a:solidFill>
                  <a:srgbClr val="FFC000"/>
                </a:solidFill>
              </a:rPr>
              <a:t>)</a:t>
            </a:r>
          </a:p>
          <a:p>
            <a:r>
              <a:rPr lang="en-US" altLang="zh-CN" dirty="0" smtClean="0"/>
              <a:t>time</a:t>
            </a:r>
            <a:r>
              <a:rPr lang="en-US" altLang="zh-CN" dirty="0" smtClean="0">
                <a:solidFill>
                  <a:srgbClr val="FFC000"/>
                </a:solidFill>
              </a:rPr>
              <a:t>.</a:t>
            </a:r>
            <a:r>
              <a:rPr lang="en-US" altLang="zh-CN" dirty="0" smtClean="0"/>
              <a:t>sleep</a:t>
            </a:r>
            <a:r>
              <a:rPr lang="en-US" altLang="zh-CN" dirty="0" smtClean="0">
                <a:solidFill>
                  <a:srgbClr val="FFC000"/>
                </a:solidFill>
              </a:rPr>
              <a:t>(</a:t>
            </a:r>
            <a:r>
              <a:rPr lang="en-US" altLang="zh-CN" dirty="0" smtClean="0">
                <a:solidFill>
                  <a:srgbClr val="00B0F0"/>
                </a:solidFill>
              </a:rPr>
              <a:t>3</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将滚动条移动到页面的顶部</a:t>
            </a:r>
          </a:p>
          <a:p>
            <a:r>
              <a:rPr lang="en-US" altLang="zh-CN" dirty="0" smtClean="0"/>
              <a:t>js_ </a:t>
            </a:r>
            <a:r>
              <a:rPr lang="en-US" altLang="zh-CN" dirty="0" smtClean="0">
                <a:solidFill>
                  <a:srgbClr val="FFC000"/>
                </a:solidFill>
              </a:rPr>
              <a:t>=</a:t>
            </a:r>
            <a:r>
              <a:rPr lang="en-US" altLang="zh-CN" dirty="0" smtClean="0"/>
              <a:t> </a:t>
            </a:r>
            <a:r>
              <a:rPr lang="en-US" altLang="zh-CN" dirty="0" smtClean="0">
                <a:solidFill>
                  <a:srgbClr val="00B050"/>
                </a:solidFill>
              </a:rPr>
              <a:t>"var q=document.documentElement.scrollTop=0"</a:t>
            </a:r>
          </a:p>
          <a:p>
            <a:r>
              <a:rPr lang="en-US" altLang="zh-CN" dirty="0" smtClean="0"/>
              <a:t>driver</a:t>
            </a:r>
            <a:r>
              <a:rPr lang="en-US" altLang="zh-CN" dirty="0" smtClean="0">
                <a:solidFill>
                  <a:srgbClr val="FFC000"/>
                </a:solidFill>
              </a:rPr>
              <a:t>.</a:t>
            </a:r>
            <a:r>
              <a:rPr lang="en-US" altLang="zh-CN" dirty="0" smtClean="0"/>
              <a:t>execute_script</a:t>
            </a:r>
            <a:r>
              <a:rPr lang="en-US" altLang="zh-CN" dirty="0" smtClean="0">
                <a:solidFill>
                  <a:srgbClr val="FFC000"/>
                </a:solidFill>
              </a:rPr>
              <a:t>(</a:t>
            </a:r>
            <a:r>
              <a:rPr lang="en-US" altLang="zh-CN" dirty="0" smtClean="0"/>
              <a:t>js_</a:t>
            </a:r>
            <a:r>
              <a:rPr lang="en-US" altLang="zh-CN" dirty="0" smtClean="0">
                <a:solidFill>
                  <a:srgbClr val="FFC000"/>
                </a:solidFill>
              </a:rPr>
              <a:t>)</a:t>
            </a:r>
            <a:endParaRPr lang="zh-CN" altLang="en-US" dirty="0">
              <a:solidFill>
                <a:srgbClr val="FFC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WebDriver API-cookie</a:t>
            </a:r>
            <a:r>
              <a:rPr lang="zh-CN" altLang="en-US" dirty="0" smtClean="0"/>
              <a:t>处理</a:t>
            </a:r>
            <a:endParaRPr lang="zh-CN" altLang="en-US" dirty="0"/>
          </a:p>
        </p:txBody>
      </p:sp>
      <p:sp>
        <p:nvSpPr>
          <p:cNvPr id="3" name="内容占位符 2"/>
          <p:cNvSpPr>
            <a:spLocks noGrp="1"/>
          </p:cNvSpPr>
          <p:nvPr>
            <p:ph idx="1"/>
          </p:nvPr>
        </p:nvSpPr>
        <p:spPr>
          <a:xfrm>
            <a:off x="385192" y="1600200"/>
            <a:ext cx="8229600" cy="4525963"/>
          </a:xfrm>
        </p:spPr>
        <p:txBody>
          <a:bodyPr>
            <a:normAutofit/>
          </a:bodyPr>
          <a:lstStyle/>
          <a:p>
            <a:r>
              <a:rPr lang="zh-CN" altLang="en-US" sz="2000" dirty="0" smtClean="0"/>
              <a:t>有时候我们需要验证浏览器中是否存在某个 </a:t>
            </a:r>
            <a:r>
              <a:rPr lang="en-US" altLang="zh-CN" sz="2000" dirty="0" smtClean="0"/>
              <a:t>cookie</a:t>
            </a:r>
            <a:r>
              <a:rPr lang="zh-CN" altLang="en-US" sz="2000" dirty="0" smtClean="0"/>
              <a:t>，因为基于真实的 </a:t>
            </a:r>
            <a:r>
              <a:rPr lang="en-US" altLang="zh-CN" sz="2000" dirty="0" smtClean="0"/>
              <a:t>cookie </a:t>
            </a:r>
            <a:r>
              <a:rPr lang="zh-CN" altLang="en-US" sz="2000" dirty="0" smtClean="0"/>
              <a:t>的测试是无法通过白盒和集成测试完成的。</a:t>
            </a:r>
            <a:r>
              <a:rPr lang="en-US" altLang="zh-CN" sz="2000" dirty="0" smtClean="0"/>
              <a:t>webdriver </a:t>
            </a:r>
            <a:r>
              <a:rPr lang="zh-CN" altLang="en-US" sz="2000" dirty="0" smtClean="0"/>
              <a:t>可以读取、添加和删除 </a:t>
            </a:r>
            <a:r>
              <a:rPr lang="en-US" altLang="zh-CN" sz="2000" dirty="0" smtClean="0"/>
              <a:t>cookie </a:t>
            </a:r>
            <a:r>
              <a:rPr lang="zh-CN" altLang="en-US" sz="2000" dirty="0" smtClean="0"/>
              <a:t>信息。</a:t>
            </a:r>
            <a:endParaRPr lang="en-US" altLang="zh-CN" sz="2000" dirty="0" smtClean="0"/>
          </a:p>
          <a:p>
            <a:endParaRPr lang="en-US" altLang="zh-CN" sz="2000" dirty="0" smtClean="0"/>
          </a:p>
          <a:p>
            <a:pPr>
              <a:buNone/>
            </a:pPr>
            <a:r>
              <a:rPr lang="en-US" altLang="zh-CN" sz="2000" dirty="0" smtClean="0"/>
              <a:t>webdriver </a:t>
            </a:r>
            <a:r>
              <a:rPr lang="zh-CN" altLang="en-US" sz="2000" dirty="0" smtClean="0"/>
              <a:t>操作 </a:t>
            </a:r>
            <a:r>
              <a:rPr lang="en-US" altLang="zh-CN" sz="2000" dirty="0" smtClean="0"/>
              <a:t>cookie</a:t>
            </a:r>
            <a:r>
              <a:rPr lang="zh-CN" altLang="en-US" sz="2000" dirty="0" smtClean="0"/>
              <a:t>的方法有：</a:t>
            </a:r>
          </a:p>
          <a:p>
            <a:r>
              <a:rPr lang="en-US" altLang="zh-CN" sz="2000" dirty="0" smtClean="0"/>
              <a:t>get_cookies() </a:t>
            </a:r>
            <a:r>
              <a:rPr lang="zh-CN" altLang="en-US" sz="2000" dirty="0" smtClean="0"/>
              <a:t>获得所有 </a:t>
            </a:r>
            <a:r>
              <a:rPr lang="en-US" altLang="zh-CN" sz="2000" dirty="0" smtClean="0"/>
              <a:t>cookie </a:t>
            </a:r>
            <a:r>
              <a:rPr lang="zh-CN" altLang="en-US" sz="2000" dirty="0" smtClean="0"/>
              <a:t>信息</a:t>
            </a:r>
          </a:p>
          <a:p>
            <a:r>
              <a:rPr lang="en-US" altLang="zh-CN" sz="2000" dirty="0" smtClean="0"/>
              <a:t>get_cookie(name) </a:t>
            </a:r>
            <a:r>
              <a:rPr lang="zh-CN" altLang="en-US" sz="2000" dirty="0" smtClean="0"/>
              <a:t>返回特定 </a:t>
            </a:r>
            <a:r>
              <a:rPr lang="en-US" altLang="zh-CN" sz="2000" dirty="0" smtClean="0"/>
              <a:t>name </a:t>
            </a:r>
            <a:r>
              <a:rPr lang="zh-CN" altLang="en-US" sz="2000" dirty="0" smtClean="0"/>
              <a:t>有 </a:t>
            </a:r>
            <a:r>
              <a:rPr lang="en-US" altLang="zh-CN" sz="2000" dirty="0" smtClean="0"/>
              <a:t>cookie</a:t>
            </a:r>
            <a:r>
              <a:rPr lang="zh-CN" altLang="en-US" sz="2000" dirty="0" smtClean="0"/>
              <a:t>信息</a:t>
            </a:r>
          </a:p>
          <a:p>
            <a:r>
              <a:rPr lang="en-US" altLang="zh-CN" sz="2000" dirty="0" smtClean="0"/>
              <a:t>add_cookie(cookie_dict) </a:t>
            </a:r>
            <a:r>
              <a:rPr lang="zh-CN" altLang="en-US" sz="2000" dirty="0" smtClean="0"/>
              <a:t>添加 </a:t>
            </a:r>
            <a:r>
              <a:rPr lang="en-US" altLang="zh-CN" sz="2000" dirty="0" smtClean="0"/>
              <a:t>cookie</a:t>
            </a:r>
            <a:r>
              <a:rPr lang="zh-CN" altLang="en-US" sz="2000" dirty="0" smtClean="0"/>
              <a:t>，必须有 </a:t>
            </a:r>
            <a:r>
              <a:rPr lang="en-US" altLang="zh-CN" sz="2000" dirty="0" smtClean="0"/>
              <a:t>name </a:t>
            </a:r>
            <a:r>
              <a:rPr lang="zh-CN" altLang="en-US" sz="2000" dirty="0" smtClean="0"/>
              <a:t>和 </a:t>
            </a:r>
            <a:r>
              <a:rPr lang="en-US" altLang="zh-CN" sz="2000" dirty="0" smtClean="0"/>
              <a:t>value </a:t>
            </a:r>
            <a:r>
              <a:rPr lang="zh-CN" altLang="en-US" sz="2000" dirty="0" smtClean="0"/>
              <a:t>值</a:t>
            </a:r>
          </a:p>
          <a:p>
            <a:r>
              <a:rPr lang="en-US" altLang="zh-CN" sz="2000" dirty="0" smtClean="0"/>
              <a:t>delete_cookie(name) </a:t>
            </a:r>
            <a:r>
              <a:rPr lang="zh-CN" altLang="en-US" sz="2000" dirty="0" smtClean="0"/>
              <a:t>删除特定</a:t>
            </a:r>
            <a:r>
              <a:rPr lang="en-US" altLang="zh-CN" sz="2000" dirty="0" smtClean="0"/>
              <a:t>(</a:t>
            </a:r>
            <a:r>
              <a:rPr lang="zh-CN" altLang="en-US" sz="2000" dirty="0" smtClean="0"/>
              <a:t>部分</a:t>
            </a:r>
            <a:r>
              <a:rPr lang="en-US" altLang="zh-CN" sz="2000" dirty="0" smtClean="0"/>
              <a:t>)</a:t>
            </a:r>
            <a:r>
              <a:rPr lang="zh-CN" altLang="en-US" sz="2000" dirty="0" smtClean="0"/>
              <a:t>的 </a:t>
            </a:r>
            <a:r>
              <a:rPr lang="en-US" altLang="zh-CN" sz="2000" dirty="0" smtClean="0"/>
              <a:t>cookie</a:t>
            </a:r>
            <a:r>
              <a:rPr lang="zh-CN" altLang="en-US" sz="2000" dirty="0" smtClean="0"/>
              <a:t>信息</a:t>
            </a:r>
          </a:p>
          <a:p>
            <a:r>
              <a:rPr lang="en-US" altLang="zh-CN" sz="2000" dirty="0" smtClean="0"/>
              <a:t>delete_all_cookies() </a:t>
            </a:r>
            <a:r>
              <a:rPr lang="zh-CN" altLang="en-US" sz="2000" dirty="0" smtClean="0"/>
              <a:t>删除所有 </a:t>
            </a:r>
            <a:r>
              <a:rPr lang="en-US" altLang="zh-CN" sz="2000" dirty="0" smtClean="0"/>
              <a:t>cookie </a:t>
            </a:r>
            <a:r>
              <a:rPr lang="zh-CN" altLang="en-US" sz="2000" dirty="0" smtClean="0"/>
              <a:t>信息</a:t>
            </a:r>
            <a:endParaRPr lang="zh-CN" altLang="en-US" sz="2000" dirty="0"/>
          </a:p>
        </p:txBody>
      </p:sp>
      <p:sp>
        <p:nvSpPr>
          <p:cNvPr id="4" name="矩形 3"/>
          <p:cNvSpPr/>
          <p:nvPr/>
        </p:nvSpPr>
        <p:spPr>
          <a:xfrm>
            <a:off x="323528" y="1412776"/>
            <a:ext cx="8496944" cy="50405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5" name="矩形 4"/>
          <p:cNvSpPr/>
          <p:nvPr/>
        </p:nvSpPr>
        <p:spPr>
          <a:xfrm>
            <a:off x="755576" y="1844824"/>
            <a:ext cx="7704856" cy="165618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en-US" altLang="zh-CN" dirty="0" smtClean="0"/>
              <a:t>…</a:t>
            </a:r>
          </a:p>
          <a:p>
            <a:r>
              <a:rPr lang="en-US" altLang="zh-CN" dirty="0" smtClean="0">
                <a:solidFill>
                  <a:srgbClr val="00B050"/>
                </a:solidFill>
              </a:rPr>
              <a:t># </a:t>
            </a:r>
            <a:r>
              <a:rPr lang="zh-CN" altLang="en-US" dirty="0" smtClean="0">
                <a:solidFill>
                  <a:srgbClr val="00B050"/>
                </a:solidFill>
              </a:rPr>
              <a:t>获得 </a:t>
            </a:r>
            <a:r>
              <a:rPr lang="en-US" altLang="zh-CN" dirty="0" smtClean="0">
                <a:solidFill>
                  <a:srgbClr val="00B050"/>
                </a:solidFill>
              </a:rPr>
              <a:t>cookie </a:t>
            </a:r>
            <a:r>
              <a:rPr lang="zh-CN" altLang="en-US" dirty="0" smtClean="0">
                <a:solidFill>
                  <a:srgbClr val="00B050"/>
                </a:solidFill>
              </a:rPr>
              <a:t>信息</a:t>
            </a:r>
          </a:p>
          <a:p>
            <a:r>
              <a:rPr lang="en-US" altLang="zh-CN" dirty="0" smtClean="0"/>
              <a:t>cookie </a:t>
            </a:r>
            <a:r>
              <a:rPr lang="en-US" altLang="zh-CN" dirty="0" smtClean="0">
                <a:solidFill>
                  <a:srgbClr val="FFC000"/>
                </a:solidFill>
              </a:rPr>
              <a:t>=</a:t>
            </a:r>
            <a:r>
              <a:rPr lang="en-US" altLang="zh-CN" dirty="0" smtClean="0"/>
              <a:t> driver</a:t>
            </a:r>
            <a:r>
              <a:rPr lang="en-US" altLang="zh-CN" dirty="0" smtClean="0">
                <a:solidFill>
                  <a:srgbClr val="FFC000"/>
                </a:solidFill>
              </a:rPr>
              <a:t>.</a:t>
            </a:r>
            <a:r>
              <a:rPr lang="en-US" altLang="zh-CN" dirty="0" smtClean="0"/>
              <a:t>get_cookies</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将获得 </a:t>
            </a:r>
            <a:r>
              <a:rPr lang="en-US" altLang="zh-CN" dirty="0" smtClean="0">
                <a:solidFill>
                  <a:srgbClr val="00B050"/>
                </a:solidFill>
              </a:rPr>
              <a:t>cookie </a:t>
            </a:r>
            <a:r>
              <a:rPr lang="zh-CN" altLang="en-US" dirty="0" smtClean="0">
                <a:solidFill>
                  <a:srgbClr val="00B050"/>
                </a:solidFill>
              </a:rPr>
              <a:t>的信息打印</a:t>
            </a:r>
          </a:p>
          <a:p>
            <a:r>
              <a:rPr lang="en-US" altLang="zh-CN" dirty="0" smtClean="0">
                <a:solidFill>
                  <a:srgbClr val="FF0000"/>
                </a:solidFill>
              </a:rPr>
              <a:t>print</a:t>
            </a:r>
            <a:r>
              <a:rPr lang="en-US" altLang="zh-CN" dirty="0" smtClean="0"/>
              <a:t> cookie</a:t>
            </a:r>
          </a:p>
          <a:p>
            <a:r>
              <a:rPr lang="en-US" altLang="zh-CN" dirty="0" smtClean="0"/>
              <a:t>…</a:t>
            </a:r>
            <a:endParaRPr lang="zh-CN" altLang="en-US" dirty="0"/>
          </a:p>
        </p:txBody>
      </p:sp>
      <p:sp>
        <p:nvSpPr>
          <p:cNvPr id="6" name="矩形 5"/>
          <p:cNvSpPr/>
          <p:nvPr/>
        </p:nvSpPr>
        <p:spPr>
          <a:xfrm>
            <a:off x="755576" y="4005064"/>
            <a:ext cx="7704856" cy="201622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en-US" altLang="zh-CN" dirty="0" smtClean="0"/>
              <a:t>[{u'domain': u'.youdao.com', u'secure': False, u'value':</a:t>
            </a:r>
          </a:p>
          <a:p>
            <a:r>
              <a:rPr lang="en-US" altLang="zh-CN" dirty="0" smtClean="0"/>
              <a:t>u'aGFzbG9nZ2VkPXRydWU=', u'expiry': 1408430390.991375, u'path': u'/',</a:t>
            </a:r>
          </a:p>
          <a:p>
            <a:r>
              <a:rPr lang="en-US" altLang="zh-CN" dirty="0" smtClean="0"/>
              <a:t>u'name': u'_PREF_ANONYUSER__MYTH'}, {u'domain': u'.youdao.com', u'secure':</a:t>
            </a:r>
          </a:p>
          <a:p>
            <a:r>
              <a:rPr lang="en-US" altLang="zh-CN" dirty="0" smtClean="0"/>
              <a:t>False, u'value': u'1777851312@218.17.158.115', u'expiry':</a:t>
            </a:r>
          </a:p>
          <a:p>
            <a:r>
              <a:rPr lang="en-US" altLang="zh-CN" dirty="0" smtClean="0"/>
              <a:t>2322974390.991376, u'path': u'/', u'name': u'OUTFOX_SEARCH_USER_ID'},</a:t>
            </a:r>
          </a:p>
          <a:p>
            <a:r>
              <a:rPr lang="en-US" altLang="zh-CN" dirty="0" smtClean="0"/>
              <a:t>{u'path': u'/', u'domain': u'www.youdao.com', u'name': u'JSESSIONID',</a:t>
            </a:r>
          </a:p>
          <a:p>
            <a:r>
              <a:rPr lang="en-US" altLang="zh-CN" dirty="0" smtClean="0"/>
              <a:t>u'value': u'abcUX9zdw0minadIhtvcu', u'secure': False}]</a:t>
            </a:r>
            <a:endParaRPr lang="zh-CN" altLang="en-US" dirty="0"/>
          </a:p>
        </p:txBody>
      </p:sp>
      <p:sp>
        <p:nvSpPr>
          <p:cNvPr id="7" name="TextBox 6"/>
          <p:cNvSpPr txBox="1"/>
          <p:nvPr/>
        </p:nvSpPr>
        <p:spPr>
          <a:xfrm>
            <a:off x="755576" y="3573016"/>
            <a:ext cx="1338828" cy="369332"/>
          </a:xfrm>
          <a:prstGeom prst="rect">
            <a:avLst/>
          </a:prstGeom>
          <a:noFill/>
        </p:spPr>
        <p:txBody>
          <a:bodyPr wrap="none" rtlCol="0">
            <a:spAutoFit/>
          </a:bodyPr>
          <a:lstStyle/>
          <a:p>
            <a:r>
              <a:rPr lang="zh-CN" altLang="en-US" dirty="0" smtClean="0"/>
              <a:t>运行结果：</a:t>
            </a:r>
            <a:endParaRPr lang="zh-CN" altLang="en-US" dirty="0"/>
          </a:p>
        </p:txBody>
      </p:sp>
      <p:sp>
        <p:nvSpPr>
          <p:cNvPr id="8" name="矩形 7"/>
          <p:cNvSpPr/>
          <p:nvPr/>
        </p:nvSpPr>
        <p:spPr>
          <a:xfrm>
            <a:off x="539552" y="1700808"/>
            <a:ext cx="8064896" cy="446449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400" b="1" dirty="0" smtClean="0"/>
              <a:t>对</a:t>
            </a:r>
            <a:r>
              <a:rPr lang="en-US" altLang="zh-CN" sz="2400" b="1" dirty="0" smtClean="0"/>
              <a:t>Cookie</a:t>
            </a:r>
            <a:r>
              <a:rPr lang="zh-CN" altLang="en-US" sz="2400" b="1" dirty="0" smtClean="0"/>
              <a:t>进行操作</a:t>
            </a:r>
            <a:endParaRPr lang="en-US" altLang="zh-CN" sz="2400" b="1" dirty="0" smtClean="0"/>
          </a:p>
          <a:p>
            <a:r>
              <a:rPr lang="en-US" altLang="zh-CN" dirty="0" smtClean="0"/>
              <a:t>…</a:t>
            </a:r>
          </a:p>
          <a:p>
            <a:r>
              <a:rPr lang="en-US" altLang="zh-CN" dirty="0" smtClean="0"/>
              <a:t>driver </a:t>
            </a:r>
            <a:r>
              <a:rPr lang="en-US" altLang="zh-CN" dirty="0" smtClean="0">
                <a:solidFill>
                  <a:srgbClr val="FFC000"/>
                </a:solidFill>
              </a:rPr>
              <a:t>=</a:t>
            </a:r>
            <a:r>
              <a:rPr lang="en-US" altLang="zh-CN" dirty="0" smtClean="0"/>
              <a:t> webdriver</a:t>
            </a:r>
            <a:r>
              <a:rPr lang="en-US" altLang="zh-CN" dirty="0" smtClean="0">
                <a:solidFill>
                  <a:srgbClr val="FFC000"/>
                </a:solidFill>
              </a:rPr>
              <a:t>.</a:t>
            </a:r>
            <a:r>
              <a:rPr lang="en-US" altLang="zh-CN" dirty="0" smtClean="0"/>
              <a:t>Firefox</a:t>
            </a:r>
            <a:r>
              <a:rPr lang="en-US" altLang="zh-CN" dirty="0" smtClean="0">
                <a:solidFill>
                  <a:srgbClr val="FFC000"/>
                </a:solidFill>
              </a:rPr>
              <a:t>()</a:t>
            </a:r>
          </a:p>
          <a:p>
            <a:r>
              <a:rPr lang="en-US" altLang="zh-CN" dirty="0" smtClean="0"/>
              <a:t>driver</a:t>
            </a:r>
            <a:r>
              <a:rPr lang="en-US" altLang="zh-CN" dirty="0" smtClean="0">
                <a:solidFill>
                  <a:srgbClr val="FFC000"/>
                </a:solidFill>
              </a:rPr>
              <a:t>.</a:t>
            </a:r>
            <a:r>
              <a:rPr lang="en-US" altLang="zh-CN" dirty="0" smtClean="0"/>
              <a:t>get</a:t>
            </a:r>
            <a:r>
              <a:rPr lang="en-US" altLang="zh-CN" dirty="0" smtClean="0">
                <a:solidFill>
                  <a:srgbClr val="FFC000"/>
                </a:solidFill>
              </a:rPr>
              <a:t>(</a:t>
            </a:r>
            <a:r>
              <a:rPr lang="en-US" altLang="zh-CN" dirty="0" smtClean="0">
                <a:solidFill>
                  <a:srgbClr val="00B050"/>
                </a:solidFill>
              </a:rPr>
              <a:t>"http://www.youdao.com"</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向 </a:t>
            </a:r>
            <a:r>
              <a:rPr lang="en-US" altLang="zh-CN" dirty="0" smtClean="0">
                <a:solidFill>
                  <a:srgbClr val="00B050"/>
                </a:solidFill>
              </a:rPr>
              <a:t>cookie </a:t>
            </a:r>
            <a:r>
              <a:rPr lang="zh-CN" altLang="en-US" dirty="0" smtClean="0">
                <a:solidFill>
                  <a:srgbClr val="00B050"/>
                </a:solidFill>
              </a:rPr>
              <a:t>的 </a:t>
            </a:r>
            <a:r>
              <a:rPr lang="en-US" altLang="zh-CN" dirty="0" smtClean="0">
                <a:solidFill>
                  <a:srgbClr val="00B050"/>
                </a:solidFill>
              </a:rPr>
              <a:t>name </a:t>
            </a:r>
            <a:r>
              <a:rPr lang="zh-CN" altLang="en-US" dirty="0" smtClean="0">
                <a:solidFill>
                  <a:srgbClr val="00B050"/>
                </a:solidFill>
              </a:rPr>
              <a:t>和 </a:t>
            </a:r>
            <a:r>
              <a:rPr lang="en-US" altLang="zh-CN" dirty="0" smtClean="0">
                <a:solidFill>
                  <a:srgbClr val="00B050"/>
                </a:solidFill>
              </a:rPr>
              <a:t>value </a:t>
            </a:r>
            <a:r>
              <a:rPr lang="zh-CN" altLang="en-US" dirty="0" smtClean="0">
                <a:solidFill>
                  <a:srgbClr val="00B050"/>
                </a:solidFill>
              </a:rPr>
              <a:t>添加会话信息。</a:t>
            </a:r>
          </a:p>
          <a:p>
            <a:r>
              <a:rPr lang="en-US" altLang="zh-CN" dirty="0" smtClean="0"/>
              <a:t>driver</a:t>
            </a:r>
            <a:r>
              <a:rPr lang="en-US" altLang="zh-CN" dirty="0" smtClean="0">
                <a:solidFill>
                  <a:srgbClr val="FFC000"/>
                </a:solidFill>
              </a:rPr>
              <a:t>.</a:t>
            </a:r>
            <a:r>
              <a:rPr lang="en-US" altLang="zh-CN" dirty="0" smtClean="0"/>
              <a:t>add_cookie</a:t>
            </a:r>
            <a:r>
              <a:rPr lang="en-US" altLang="zh-CN" dirty="0" smtClean="0">
                <a:solidFill>
                  <a:srgbClr val="FFC000"/>
                </a:solidFill>
              </a:rPr>
              <a:t>({</a:t>
            </a:r>
            <a:r>
              <a:rPr lang="en-US" altLang="zh-CN" dirty="0" smtClean="0">
                <a:solidFill>
                  <a:srgbClr val="00B050"/>
                </a:solidFill>
              </a:rPr>
              <a:t>'name'</a:t>
            </a:r>
            <a:r>
              <a:rPr lang="en-US" altLang="zh-CN" dirty="0" smtClean="0">
                <a:solidFill>
                  <a:srgbClr val="FFC000"/>
                </a:solidFill>
              </a:rPr>
              <a:t>:</a:t>
            </a:r>
            <a:r>
              <a:rPr lang="en-US" altLang="zh-CN" dirty="0" smtClean="0">
                <a:solidFill>
                  <a:srgbClr val="00B050"/>
                </a:solidFill>
              </a:rPr>
              <a:t>'key-aaaaaaa'</a:t>
            </a:r>
            <a:r>
              <a:rPr lang="en-US" altLang="zh-CN" dirty="0" smtClean="0">
                <a:solidFill>
                  <a:srgbClr val="FFC000"/>
                </a:solidFill>
              </a:rPr>
              <a:t>, </a:t>
            </a:r>
            <a:r>
              <a:rPr lang="en-US" altLang="zh-CN" dirty="0" smtClean="0">
                <a:solidFill>
                  <a:srgbClr val="00B050"/>
                </a:solidFill>
              </a:rPr>
              <a:t>'value'</a:t>
            </a:r>
            <a:r>
              <a:rPr lang="en-US" altLang="zh-CN" dirty="0" smtClean="0">
                <a:solidFill>
                  <a:srgbClr val="FFC000"/>
                </a:solidFill>
              </a:rPr>
              <a:t>:</a:t>
            </a:r>
            <a:r>
              <a:rPr lang="en-US" altLang="zh-CN" dirty="0" smtClean="0">
                <a:solidFill>
                  <a:srgbClr val="00B050"/>
                </a:solidFill>
              </a:rPr>
              <a:t>'value-bbbb'</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遍历 </a:t>
            </a:r>
            <a:r>
              <a:rPr lang="en-US" altLang="zh-CN" dirty="0" smtClean="0">
                <a:solidFill>
                  <a:srgbClr val="00B050"/>
                </a:solidFill>
              </a:rPr>
              <a:t>cookies </a:t>
            </a:r>
            <a:r>
              <a:rPr lang="zh-CN" altLang="en-US" dirty="0" smtClean="0">
                <a:solidFill>
                  <a:srgbClr val="00B050"/>
                </a:solidFill>
              </a:rPr>
              <a:t>中的 </a:t>
            </a:r>
            <a:r>
              <a:rPr lang="en-US" altLang="zh-CN" dirty="0" smtClean="0">
                <a:solidFill>
                  <a:srgbClr val="00B050"/>
                </a:solidFill>
              </a:rPr>
              <a:t>name </a:t>
            </a:r>
            <a:r>
              <a:rPr lang="zh-CN" altLang="en-US" dirty="0" smtClean="0">
                <a:solidFill>
                  <a:srgbClr val="00B050"/>
                </a:solidFill>
              </a:rPr>
              <a:t>和 </a:t>
            </a:r>
            <a:r>
              <a:rPr lang="en-US" altLang="zh-CN" dirty="0" smtClean="0">
                <a:solidFill>
                  <a:srgbClr val="00B050"/>
                </a:solidFill>
              </a:rPr>
              <a:t>value</a:t>
            </a:r>
            <a:r>
              <a:rPr lang="zh-CN" altLang="en-US" dirty="0" smtClean="0">
                <a:solidFill>
                  <a:srgbClr val="00B050"/>
                </a:solidFill>
              </a:rPr>
              <a:t>信息打印，当然还有上面添加的信息</a:t>
            </a:r>
          </a:p>
          <a:p>
            <a:r>
              <a:rPr lang="en-US" altLang="zh-CN" dirty="0" smtClean="0">
                <a:solidFill>
                  <a:srgbClr val="FF0000"/>
                </a:solidFill>
              </a:rPr>
              <a:t>for</a:t>
            </a:r>
            <a:r>
              <a:rPr lang="en-US" altLang="zh-CN" dirty="0" smtClean="0"/>
              <a:t> cookie </a:t>
            </a:r>
            <a:r>
              <a:rPr lang="en-US" altLang="zh-CN" dirty="0" smtClean="0">
                <a:solidFill>
                  <a:srgbClr val="FF0000"/>
                </a:solidFill>
              </a:rPr>
              <a:t>in</a:t>
            </a:r>
            <a:r>
              <a:rPr lang="en-US" altLang="zh-CN" dirty="0" smtClean="0"/>
              <a:t> driver</a:t>
            </a:r>
            <a:r>
              <a:rPr lang="en-US" altLang="zh-CN" dirty="0" smtClean="0">
                <a:solidFill>
                  <a:srgbClr val="FFC000"/>
                </a:solidFill>
              </a:rPr>
              <a:t>.</a:t>
            </a:r>
            <a:r>
              <a:rPr lang="en-US" altLang="zh-CN" dirty="0" smtClean="0"/>
              <a:t>get_cookies</a:t>
            </a:r>
            <a:r>
              <a:rPr lang="en-US" altLang="zh-CN" dirty="0" smtClean="0">
                <a:solidFill>
                  <a:srgbClr val="FFC000"/>
                </a:solidFill>
              </a:rPr>
              <a:t>():</a:t>
            </a:r>
          </a:p>
          <a:p>
            <a:r>
              <a:rPr lang="en-US" altLang="zh-CN" dirty="0" smtClean="0">
                <a:solidFill>
                  <a:srgbClr val="FF0000"/>
                </a:solidFill>
              </a:rPr>
              <a:t>print</a:t>
            </a:r>
            <a:r>
              <a:rPr lang="en-US" altLang="zh-CN" dirty="0" smtClean="0"/>
              <a:t> </a:t>
            </a:r>
            <a:r>
              <a:rPr lang="en-US" altLang="zh-CN" dirty="0" smtClean="0">
                <a:solidFill>
                  <a:srgbClr val="00B050"/>
                </a:solidFill>
              </a:rPr>
              <a:t>"%s -&gt; %s"</a:t>
            </a:r>
            <a:r>
              <a:rPr lang="en-US" altLang="zh-CN" dirty="0" smtClean="0"/>
              <a:t> </a:t>
            </a:r>
            <a:r>
              <a:rPr lang="en-US" altLang="zh-CN" dirty="0" smtClean="0">
                <a:solidFill>
                  <a:srgbClr val="FFC000"/>
                </a:solidFill>
              </a:rPr>
              <a:t>% (</a:t>
            </a:r>
            <a:r>
              <a:rPr lang="en-US" altLang="zh-CN" dirty="0" smtClean="0"/>
              <a:t>cookie</a:t>
            </a:r>
            <a:r>
              <a:rPr lang="en-US" altLang="zh-CN" dirty="0" smtClean="0">
                <a:solidFill>
                  <a:srgbClr val="FFC000"/>
                </a:solidFill>
              </a:rPr>
              <a:t>[</a:t>
            </a:r>
            <a:r>
              <a:rPr lang="en-US" altLang="zh-CN" dirty="0" smtClean="0">
                <a:solidFill>
                  <a:srgbClr val="00B050"/>
                </a:solidFill>
              </a:rPr>
              <a:t>'name'</a:t>
            </a:r>
            <a:r>
              <a:rPr lang="en-US" altLang="zh-CN" dirty="0" smtClean="0">
                <a:solidFill>
                  <a:srgbClr val="FFC000"/>
                </a:solidFill>
              </a:rPr>
              <a:t>],</a:t>
            </a:r>
            <a:r>
              <a:rPr lang="en-US" altLang="zh-CN" dirty="0" smtClean="0"/>
              <a:t> cookie</a:t>
            </a:r>
            <a:r>
              <a:rPr lang="en-US" altLang="zh-CN" dirty="0" smtClean="0">
                <a:solidFill>
                  <a:srgbClr val="FFC000"/>
                </a:solidFill>
              </a:rPr>
              <a:t>[</a:t>
            </a:r>
            <a:r>
              <a:rPr lang="en-US" altLang="zh-CN" dirty="0" smtClean="0">
                <a:solidFill>
                  <a:srgbClr val="00B050"/>
                </a:solidFill>
              </a:rPr>
              <a:t>'value'</a:t>
            </a:r>
            <a:r>
              <a:rPr lang="en-US" altLang="zh-CN" dirty="0" smtClean="0">
                <a:solidFill>
                  <a:srgbClr val="FFC000"/>
                </a:solidFill>
              </a:rPr>
              <a:t>])</a:t>
            </a:r>
          </a:p>
          <a:p>
            <a:r>
              <a:rPr lang="en-US" altLang="zh-CN" dirty="0" smtClean="0">
                <a:solidFill>
                  <a:srgbClr val="00B050"/>
                </a:solidFill>
              </a:rPr>
              <a:t>##### </a:t>
            </a:r>
            <a:r>
              <a:rPr lang="zh-CN" altLang="en-US" dirty="0" smtClean="0">
                <a:solidFill>
                  <a:srgbClr val="00B050"/>
                </a:solidFill>
              </a:rPr>
              <a:t>下面可以通过两种方式删除 </a:t>
            </a:r>
            <a:r>
              <a:rPr lang="en-US" altLang="zh-CN" dirty="0" smtClean="0">
                <a:solidFill>
                  <a:srgbClr val="00B050"/>
                </a:solidFill>
              </a:rPr>
              <a:t>cookie #####</a:t>
            </a:r>
          </a:p>
          <a:p>
            <a:r>
              <a:rPr lang="en-US" altLang="zh-CN" dirty="0" smtClean="0">
                <a:solidFill>
                  <a:srgbClr val="00B050"/>
                </a:solidFill>
              </a:rPr>
              <a:t># </a:t>
            </a:r>
            <a:r>
              <a:rPr lang="zh-CN" altLang="en-US" dirty="0" smtClean="0">
                <a:solidFill>
                  <a:srgbClr val="00B050"/>
                </a:solidFill>
              </a:rPr>
              <a:t>删除一个特定的 </a:t>
            </a:r>
            <a:r>
              <a:rPr lang="en-US" altLang="zh-CN" dirty="0" smtClean="0">
                <a:solidFill>
                  <a:srgbClr val="00B050"/>
                </a:solidFill>
              </a:rPr>
              <a:t>cookie</a:t>
            </a:r>
          </a:p>
          <a:p>
            <a:r>
              <a:rPr lang="en-US" altLang="zh-CN" dirty="0" smtClean="0"/>
              <a:t>driver.delete_cookie(</a:t>
            </a:r>
            <a:r>
              <a:rPr lang="en-US" altLang="zh-CN" dirty="0" smtClean="0">
                <a:solidFill>
                  <a:srgbClr val="00B050"/>
                </a:solidFill>
              </a:rPr>
              <a:t>"CookieName"</a:t>
            </a:r>
            <a:r>
              <a:rPr lang="en-US" altLang="zh-CN" dirty="0" smtClean="0"/>
              <a:t>)</a:t>
            </a:r>
          </a:p>
          <a:p>
            <a:r>
              <a:rPr lang="en-US" altLang="zh-CN" dirty="0" smtClean="0">
                <a:solidFill>
                  <a:srgbClr val="00B050"/>
                </a:solidFill>
              </a:rPr>
              <a:t># </a:t>
            </a:r>
            <a:r>
              <a:rPr lang="zh-CN" altLang="en-US" dirty="0" smtClean="0">
                <a:solidFill>
                  <a:srgbClr val="00B050"/>
                </a:solidFill>
              </a:rPr>
              <a:t>删除所有 </a:t>
            </a:r>
            <a:r>
              <a:rPr lang="en-US" altLang="zh-CN" dirty="0" smtClean="0">
                <a:solidFill>
                  <a:srgbClr val="00B050"/>
                </a:solidFill>
              </a:rPr>
              <a:t>cookie</a:t>
            </a:r>
          </a:p>
          <a:p>
            <a:r>
              <a:rPr lang="en-US" altLang="zh-CN" dirty="0" smtClean="0"/>
              <a:t>driver</a:t>
            </a:r>
            <a:r>
              <a:rPr lang="en-US" altLang="zh-CN" dirty="0" smtClean="0">
                <a:solidFill>
                  <a:srgbClr val="FFC000"/>
                </a:solidFill>
              </a:rPr>
              <a:t>.</a:t>
            </a:r>
            <a:r>
              <a:rPr lang="en-US" altLang="zh-CN" dirty="0" smtClean="0"/>
              <a:t>delete_all_cookies</a:t>
            </a:r>
            <a:r>
              <a:rPr lang="en-US" altLang="zh-CN" dirty="0" smtClean="0">
                <a:solidFill>
                  <a:srgbClr val="FFC000"/>
                </a:solidFill>
              </a:rPr>
              <a:t>()</a:t>
            </a:r>
          </a:p>
          <a:p>
            <a:r>
              <a:rPr lang="en-US" altLang="zh-CN" dirty="0" smtClean="0"/>
              <a:t>time</a:t>
            </a:r>
            <a:r>
              <a:rPr lang="en-US" altLang="zh-CN" dirty="0" smtClean="0">
                <a:solidFill>
                  <a:srgbClr val="FFC000"/>
                </a:solidFill>
              </a:rPr>
              <a:t>.</a:t>
            </a:r>
            <a:r>
              <a:rPr lang="en-US" altLang="zh-CN" dirty="0" smtClean="0"/>
              <a:t>sleep</a:t>
            </a:r>
            <a:r>
              <a:rPr lang="en-US" altLang="zh-CN" dirty="0" smtClean="0">
                <a:solidFill>
                  <a:srgbClr val="FFC000"/>
                </a:solidFill>
              </a:rPr>
              <a:t>(</a:t>
            </a:r>
            <a:r>
              <a:rPr lang="en-US" altLang="zh-CN" dirty="0" smtClean="0">
                <a:solidFill>
                  <a:srgbClr val="00B0F0"/>
                </a:solidFill>
              </a:rPr>
              <a:t>2</a:t>
            </a:r>
            <a:r>
              <a:rPr lang="en-US" altLang="zh-CN" dirty="0" smtClean="0">
                <a:solidFill>
                  <a:srgbClr val="FFC000"/>
                </a:solidFill>
              </a:rPr>
              <a:t>)</a:t>
            </a:r>
          </a:p>
          <a:p>
            <a:r>
              <a:rPr lang="en-US" altLang="zh-CN" dirty="0" smtClean="0"/>
              <a:t>…</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bg/>
                                          </p:spTgt>
                                        </p:tgtEl>
                                        <p:attrNameLst>
                                          <p:attrName>style.visibility</p:attrName>
                                        </p:attrNameLst>
                                      </p:cBhvr>
                                      <p:to>
                                        <p:strVal val="visible"/>
                                      </p:to>
                                    </p:set>
                                    <p:animEffect transition="in" filter="fade">
                                      <p:cBhvr>
                                        <p:cTn id="21" dur="2000"/>
                                        <p:tgtEl>
                                          <p:spTgt spid="8">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2000"/>
                                        <p:tgtEl>
                                          <p:spTgt spid="8">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2000"/>
                                        <p:tgtEl>
                                          <p:spTgt spid="8">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fade">
                                      <p:cBhvr>
                                        <p:cTn id="30" dur="2000"/>
                                        <p:tgtEl>
                                          <p:spTgt spid="8">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2000"/>
                                        <p:tgtEl>
                                          <p:spTgt spid="8">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2000"/>
                                        <p:tgtEl>
                                          <p:spTgt spid="8">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2000"/>
                                        <p:tgtEl>
                                          <p:spTgt spid="8">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2000"/>
                                        <p:tgtEl>
                                          <p:spTgt spid="8">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xEl>
                                              <p:pRg st="7" end="7"/>
                                            </p:txEl>
                                          </p:spTgt>
                                        </p:tgtEl>
                                        <p:attrNameLst>
                                          <p:attrName>style.visibility</p:attrName>
                                        </p:attrNameLst>
                                      </p:cBhvr>
                                      <p:to>
                                        <p:strVal val="visible"/>
                                      </p:to>
                                    </p:set>
                                    <p:animEffect transition="in" filter="fade">
                                      <p:cBhvr>
                                        <p:cTn id="45" dur="2000"/>
                                        <p:tgtEl>
                                          <p:spTgt spid="8">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2000"/>
                                        <p:tgtEl>
                                          <p:spTgt spid="8">
                                            <p:txEl>
                                              <p:pRg st="8" end="8"/>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animEffect transition="in" filter="fade">
                                      <p:cBhvr>
                                        <p:cTn id="51" dur="2000"/>
                                        <p:tgtEl>
                                          <p:spTgt spid="8">
                                            <p:txEl>
                                              <p:pRg st="9" end="9"/>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
                                            <p:txEl>
                                              <p:pRg st="10" end="10"/>
                                            </p:txEl>
                                          </p:spTgt>
                                        </p:tgtEl>
                                        <p:attrNameLst>
                                          <p:attrName>style.visibility</p:attrName>
                                        </p:attrNameLst>
                                      </p:cBhvr>
                                      <p:to>
                                        <p:strVal val="visible"/>
                                      </p:to>
                                    </p:set>
                                    <p:animEffect transition="in" filter="fade">
                                      <p:cBhvr>
                                        <p:cTn id="54" dur="2000"/>
                                        <p:tgtEl>
                                          <p:spTgt spid="8">
                                            <p:txEl>
                                              <p:pRg st="10" end="1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fade">
                                      <p:cBhvr>
                                        <p:cTn id="57" dur="2000"/>
                                        <p:tgtEl>
                                          <p:spTgt spid="8">
                                            <p:txEl>
                                              <p:pRg st="11" end="11"/>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fade">
                                      <p:cBhvr>
                                        <p:cTn id="60" dur="2000"/>
                                        <p:tgtEl>
                                          <p:spTgt spid="8">
                                            <p:txEl>
                                              <p:pRg st="12" end="12"/>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animEffect transition="in" filter="fade">
                                      <p:cBhvr>
                                        <p:cTn id="63" dur="2000"/>
                                        <p:tgtEl>
                                          <p:spTgt spid="8">
                                            <p:txEl>
                                              <p:pRg st="13" end="13"/>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
                                            <p:txEl>
                                              <p:pRg st="14" end="14"/>
                                            </p:txEl>
                                          </p:spTgt>
                                        </p:tgtEl>
                                        <p:attrNameLst>
                                          <p:attrName>style.visibility</p:attrName>
                                        </p:attrNameLst>
                                      </p:cBhvr>
                                      <p:to>
                                        <p:strVal val="visible"/>
                                      </p:to>
                                    </p:set>
                                    <p:animEffect transition="in" filter="fade">
                                      <p:cBhvr>
                                        <p:cTn id="66" dur="2000"/>
                                        <p:tgtEl>
                                          <p:spTgt spid="8">
                                            <p:txEl>
                                              <p:pRg st="14" end="14"/>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animEffect transition="in" filter="fade">
                                      <p:cBhvr>
                                        <p:cTn id="69"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Python WebDriver API-</a:t>
            </a:r>
            <a:r>
              <a:rPr lang="zh-CN" altLang="en-US" dirty="0" smtClean="0"/>
              <a:t>获取对象属性</a:t>
            </a:r>
            <a:endParaRPr lang="zh-CN" altLang="en-US" dirty="0"/>
          </a:p>
        </p:txBody>
      </p:sp>
      <p:sp>
        <p:nvSpPr>
          <p:cNvPr id="3" name="内容占位符 2"/>
          <p:cNvSpPr>
            <a:spLocks noGrp="1"/>
          </p:cNvSpPr>
          <p:nvPr>
            <p:ph idx="1"/>
          </p:nvPr>
        </p:nvSpPr>
        <p:spPr>
          <a:xfrm>
            <a:off x="457200" y="1412776"/>
            <a:ext cx="8229600" cy="4525963"/>
          </a:xfrm>
        </p:spPr>
        <p:txBody>
          <a:bodyPr>
            <a:normAutofit/>
          </a:bodyPr>
          <a:lstStyle/>
          <a:p>
            <a:r>
              <a:rPr lang="zh-CN" altLang="en-US" sz="2000" dirty="0" smtClean="0"/>
              <a:t>获取测试对象的属性能够帮我们更好的进行对象的定位。比如页面上有很多标签为 </a:t>
            </a:r>
            <a:r>
              <a:rPr lang="en-US" altLang="zh-CN" sz="2000" dirty="0" smtClean="0"/>
              <a:t>input </a:t>
            </a:r>
            <a:r>
              <a:rPr lang="zh-CN" altLang="en-US" sz="2000" dirty="0" smtClean="0"/>
              <a:t>元素，而我们需要定位其中 </a:t>
            </a:r>
            <a:r>
              <a:rPr lang="en-US" altLang="zh-CN" sz="2000" dirty="0" smtClean="0"/>
              <a:t>1 </a:t>
            </a:r>
            <a:r>
              <a:rPr lang="zh-CN" altLang="en-US" sz="2000" dirty="0" smtClean="0"/>
              <a:t>个有具有 </a:t>
            </a:r>
            <a:r>
              <a:rPr lang="en-US" altLang="zh-CN" sz="2000" dirty="0" smtClean="0"/>
              <a:t>data-node </a:t>
            </a:r>
            <a:r>
              <a:rPr lang="zh-CN" altLang="en-US" sz="2000" dirty="0" smtClean="0"/>
              <a:t>属性不一样的元素。由于 </a:t>
            </a:r>
            <a:r>
              <a:rPr lang="en-US" altLang="zh-CN" sz="2000" dirty="0" smtClean="0"/>
              <a:t>webdriver </a:t>
            </a:r>
            <a:r>
              <a:rPr lang="zh-CN" altLang="en-US" sz="2000" dirty="0" smtClean="0"/>
              <a:t>是不支持直接使用 </a:t>
            </a:r>
            <a:r>
              <a:rPr lang="en-US" altLang="zh-CN" sz="2000" dirty="0" smtClean="0"/>
              <a:t>data-node </a:t>
            </a:r>
            <a:r>
              <a:rPr lang="zh-CN" altLang="en-US" sz="2000" dirty="0" smtClean="0"/>
              <a:t>来定位对象的，所以我们只能先把所有标签为 </a:t>
            </a:r>
            <a:r>
              <a:rPr lang="en-US" altLang="zh-CN" sz="2000" dirty="0" smtClean="0"/>
              <a:t>input</a:t>
            </a:r>
            <a:r>
              <a:rPr lang="zh-CN" altLang="en-US" sz="2000" dirty="0" smtClean="0"/>
              <a:t>都找到，然后遍历这些 </a:t>
            </a:r>
            <a:r>
              <a:rPr lang="en-US" altLang="zh-CN" sz="2000" dirty="0" smtClean="0"/>
              <a:t>input</a:t>
            </a:r>
            <a:r>
              <a:rPr lang="zh-CN" altLang="en-US" sz="2000" dirty="0" smtClean="0"/>
              <a:t>，获取想要的元素。</a:t>
            </a:r>
            <a:endParaRPr lang="en-US" altLang="zh-CN" sz="2000" dirty="0" smtClean="0"/>
          </a:p>
          <a:p>
            <a:pPr>
              <a:buNone/>
            </a:pPr>
            <a:endParaRPr lang="zh-CN" altLang="en-US" sz="2000" dirty="0"/>
          </a:p>
        </p:txBody>
      </p:sp>
      <p:pic>
        <p:nvPicPr>
          <p:cNvPr id="1026" name="Picture 2"/>
          <p:cNvPicPr>
            <a:picLocks noChangeAspect="1" noChangeArrowheads="1"/>
          </p:cNvPicPr>
          <p:nvPr/>
        </p:nvPicPr>
        <p:blipFill>
          <a:blip r:embed="rId3" cstate="print"/>
          <a:srcRect/>
          <a:stretch>
            <a:fillRect/>
          </a:stretch>
        </p:blipFill>
        <p:spPr bwMode="auto">
          <a:xfrm>
            <a:off x="539552" y="3169568"/>
            <a:ext cx="8136904" cy="864096"/>
          </a:xfrm>
          <a:prstGeom prst="rect">
            <a:avLst/>
          </a:prstGeom>
          <a:ln>
            <a:headEnd/>
            <a:tailEnd/>
          </a:ln>
        </p:spPr>
        <p:style>
          <a:lnRef idx="3">
            <a:schemeClr val="lt1"/>
          </a:lnRef>
          <a:fillRef idx="1">
            <a:schemeClr val="dk1"/>
          </a:fillRef>
          <a:effectRef idx="1">
            <a:schemeClr val="dk1"/>
          </a:effectRef>
          <a:fontRef idx="minor">
            <a:schemeClr val="lt1"/>
          </a:fontRef>
        </p:style>
      </p:pic>
      <p:sp>
        <p:nvSpPr>
          <p:cNvPr id="6" name="TextBox 5"/>
          <p:cNvSpPr txBox="1"/>
          <p:nvPr/>
        </p:nvSpPr>
        <p:spPr>
          <a:xfrm>
            <a:off x="467544" y="4105672"/>
            <a:ext cx="6952031" cy="369332"/>
          </a:xfrm>
          <a:prstGeom prst="rect">
            <a:avLst/>
          </a:prstGeom>
          <a:noFill/>
        </p:spPr>
        <p:txBody>
          <a:bodyPr wrap="none" rtlCol="0">
            <a:spAutoFit/>
          </a:bodyPr>
          <a:lstStyle/>
          <a:p>
            <a:r>
              <a:rPr lang="zh-CN" altLang="en-US" dirty="0" smtClean="0"/>
              <a:t>通过 </a:t>
            </a:r>
            <a:r>
              <a:rPr lang="en-US" altLang="zh-CN" dirty="0" smtClean="0"/>
              <a:t>find_elements </a:t>
            </a:r>
            <a:r>
              <a:rPr lang="zh-CN" altLang="en-US" dirty="0" smtClean="0"/>
              <a:t>获得一组元素，通过循环遍历找到想要的元素：</a:t>
            </a:r>
            <a:endParaRPr lang="zh-CN" altLang="en-US" dirty="0"/>
          </a:p>
        </p:txBody>
      </p:sp>
      <p:sp>
        <p:nvSpPr>
          <p:cNvPr id="7" name="矩形 6"/>
          <p:cNvSpPr/>
          <p:nvPr/>
        </p:nvSpPr>
        <p:spPr>
          <a:xfrm>
            <a:off x="539552" y="4537720"/>
            <a:ext cx="8136904" cy="194421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lang="en-US" altLang="zh-CN" dirty="0" smtClean="0">
                <a:solidFill>
                  <a:srgbClr val="00B050"/>
                </a:solidFill>
              </a:rPr>
              <a:t># </a:t>
            </a:r>
            <a:r>
              <a:rPr lang="zh-CN" altLang="en-US" dirty="0" smtClean="0">
                <a:solidFill>
                  <a:srgbClr val="00B050"/>
                </a:solidFill>
              </a:rPr>
              <a:t>选择页面上所有的 </a:t>
            </a:r>
            <a:r>
              <a:rPr lang="en-US" altLang="zh-CN" dirty="0" smtClean="0">
                <a:solidFill>
                  <a:srgbClr val="00B050"/>
                </a:solidFill>
              </a:rPr>
              <a:t>tag name </a:t>
            </a:r>
            <a:r>
              <a:rPr lang="zh-CN" altLang="en-US" dirty="0" smtClean="0">
                <a:solidFill>
                  <a:srgbClr val="00B050"/>
                </a:solidFill>
              </a:rPr>
              <a:t>为 </a:t>
            </a:r>
            <a:r>
              <a:rPr lang="en-US" altLang="zh-CN" dirty="0" smtClean="0">
                <a:solidFill>
                  <a:srgbClr val="00B050"/>
                </a:solidFill>
              </a:rPr>
              <a:t>input </a:t>
            </a:r>
            <a:r>
              <a:rPr lang="zh-CN" altLang="en-US" dirty="0" smtClean="0">
                <a:solidFill>
                  <a:srgbClr val="00B050"/>
                </a:solidFill>
              </a:rPr>
              <a:t>的元素</a:t>
            </a:r>
          </a:p>
          <a:p>
            <a:r>
              <a:rPr lang="en-US" altLang="zh-CN" dirty="0" smtClean="0"/>
              <a:t>inputs </a:t>
            </a:r>
            <a:r>
              <a:rPr lang="en-US" altLang="zh-CN" dirty="0" smtClean="0">
                <a:solidFill>
                  <a:srgbClr val="FFC000"/>
                </a:solidFill>
              </a:rPr>
              <a:t>=</a:t>
            </a:r>
            <a:r>
              <a:rPr lang="en-US" altLang="zh-CN" dirty="0" smtClean="0"/>
              <a:t> driver</a:t>
            </a:r>
            <a:r>
              <a:rPr lang="en-US" altLang="zh-CN" dirty="0" smtClean="0">
                <a:solidFill>
                  <a:srgbClr val="FFC000"/>
                </a:solidFill>
              </a:rPr>
              <a:t>.</a:t>
            </a:r>
            <a:r>
              <a:rPr lang="en-US" altLang="zh-CN" dirty="0" smtClean="0"/>
              <a:t>find_elements_by_tag_name</a:t>
            </a:r>
            <a:r>
              <a:rPr lang="en-US" altLang="zh-CN" dirty="0" smtClean="0">
                <a:solidFill>
                  <a:srgbClr val="FFC000"/>
                </a:solidFill>
              </a:rPr>
              <a:t>(</a:t>
            </a:r>
            <a:r>
              <a:rPr lang="en-US" altLang="zh-CN" dirty="0" smtClean="0">
                <a:solidFill>
                  <a:srgbClr val="00B050"/>
                </a:solidFill>
              </a:rPr>
              <a:t>'input'</a:t>
            </a:r>
            <a:r>
              <a:rPr lang="en-US" altLang="zh-CN" dirty="0" smtClean="0">
                <a:solidFill>
                  <a:srgbClr val="FFC000"/>
                </a:solidFill>
              </a:rPr>
              <a:t>)</a:t>
            </a:r>
          </a:p>
          <a:p>
            <a:r>
              <a:rPr lang="en-US" altLang="zh-CN" dirty="0" smtClean="0">
                <a:solidFill>
                  <a:srgbClr val="00B050"/>
                </a:solidFill>
              </a:rPr>
              <a:t>#</a:t>
            </a:r>
            <a:r>
              <a:rPr lang="zh-CN" altLang="en-US" dirty="0" smtClean="0">
                <a:solidFill>
                  <a:srgbClr val="00B050"/>
                </a:solidFill>
              </a:rPr>
              <a:t>然后循环遍历出 </a:t>
            </a:r>
            <a:r>
              <a:rPr lang="en-US" altLang="zh-CN" dirty="0" smtClean="0">
                <a:solidFill>
                  <a:srgbClr val="00B050"/>
                </a:solidFill>
              </a:rPr>
              <a:t>data-node </a:t>
            </a:r>
            <a:r>
              <a:rPr lang="zh-CN" altLang="en-US" dirty="0" smtClean="0">
                <a:solidFill>
                  <a:srgbClr val="00B050"/>
                </a:solidFill>
              </a:rPr>
              <a:t>为</a:t>
            </a:r>
            <a:r>
              <a:rPr lang="en-US" altLang="zh-CN" dirty="0" smtClean="0">
                <a:solidFill>
                  <a:srgbClr val="00B050"/>
                </a:solidFill>
              </a:rPr>
              <a:t>594434493</a:t>
            </a:r>
            <a:r>
              <a:rPr lang="zh-CN" altLang="en-US" dirty="0" smtClean="0">
                <a:solidFill>
                  <a:srgbClr val="00B050"/>
                </a:solidFill>
              </a:rPr>
              <a:t>的元素，单击勾选</a:t>
            </a:r>
          </a:p>
          <a:p>
            <a:r>
              <a:rPr lang="en-US" altLang="zh-CN" dirty="0" smtClean="0">
                <a:solidFill>
                  <a:srgbClr val="FF0000"/>
                </a:solidFill>
              </a:rPr>
              <a:t>for</a:t>
            </a:r>
            <a:r>
              <a:rPr lang="en-US" altLang="zh-CN" dirty="0" smtClean="0"/>
              <a:t> input </a:t>
            </a:r>
            <a:r>
              <a:rPr lang="en-US" altLang="zh-CN" dirty="0" smtClean="0">
                <a:solidFill>
                  <a:srgbClr val="FF0000"/>
                </a:solidFill>
              </a:rPr>
              <a:t>in</a:t>
            </a:r>
            <a:r>
              <a:rPr lang="en-US" altLang="zh-CN" dirty="0" smtClean="0"/>
              <a:t> inputs:</a:t>
            </a:r>
          </a:p>
          <a:p>
            <a:r>
              <a:rPr lang="en-US" altLang="zh-CN" dirty="0" smtClean="0">
                <a:solidFill>
                  <a:srgbClr val="FF0000"/>
                </a:solidFill>
              </a:rPr>
              <a:t>        if</a:t>
            </a:r>
            <a:r>
              <a:rPr lang="en-US" altLang="zh-CN" dirty="0" smtClean="0"/>
              <a:t> input</a:t>
            </a:r>
            <a:r>
              <a:rPr lang="en-US" altLang="zh-CN" dirty="0" smtClean="0">
                <a:solidFill>
                  <a:srgbClr val="FFC000"/>
                </a:solidFill>
              </a:rPr>
              <a:t>.</a:t>
            </a:r>
            <a:r>
              <a:rPr lang="en-US" altLang="zh-CN" dirty="0" smtClean="0"/>
              <a:t>get_attribute</a:t>
            </a:r>
            <a:r>
              <a:rPr lang="en-US" altLang="zh-CN" dirty="0" smtClean="0">
                <a:solidFill>
                  <a:srgbClr val="FFC000"/>
                </a:solidFill>
              </a:rPr>
              <a:t>(</a:t>
            </a:r>
            <a:r>
              <a:rPr lang="en-US" altLang="zh-CN" dirty="0" smtClean="0">
                <a:solidFill>
                  <a:srgbClr val="00B050"/>
                </a:solidFill>
              </a:rPr>
              <a:t>'data-node'</a:t>
            </a:r>
            <a:r>
              <a:rPr lang="en-US" altLang="zh-CN" dirty="0" smtClean="0">
                <a:solidFill>
                  <a:srgbClr val="FFC000"/>
                </a:solidFill>
              </a:rPr>
              <a:t>)</a:t>
            </a:r>
            <a:r>
              <a:rPr lang="en-US" altLang="zh-CN" dirty="0" smtClean="0"/>
              <a:t> </a:t>
            </a:r>
            <a:r>
              <a:rPr lang="en-US" altLang="zh-CN" dirty="0" smtClean="0">
                <a:solidFill>
                  <a:srgbClr val="FFC000"/>
                </a:solidFill>
              </a:rPr>
              <a:t>== </a:t>
            </a:r>
            <a:r>
              <a:rPr lang="en-US" altLang="zh-CN" dirty="0" smtClean="0">
                <a:solidFill>
                  <a:srgbClr val="00B050"/>
                </a:solidFill>
              </a:rPr>
              <a:t>'594434493'</a:t>
            </a:r>
            <a:r>
              <a:rPr lang="en-US" altLang="zh-CN" dirty="0" smtClean="0">
                <a:solidFill>
                  <a:srgbClr val="FFC000"/>
                </a:solidFill>
              </a:rPr>
              <a:t>:</a:t>
            </a:r>
          </a:p>
          <a:p>
            <a:r>
              <a:rPr lang="en-US" altLang="zh-CN" dirty="0" smtClean="0"/>
              <a:t>               input</a:t>
            </a:r>
            <a:r>
              <a:rPr lang="en-US" altLang="zh-CN" dirty="0" smtClean="0">
                <a:solidFill>
                  <a:srgbClr val="FFC000"/>
                </a:solidFill>
              </a:rPr>
              <a:t>.</a:t>
            </a:r>
            <a:r>
              <a:rPr lang="en-US" altLang="zh-CN" dirty="0" smtClean="0"/>
              <a:t>click()</a:t>
            </a:r>
          </a:p>
          <a:p>
            <a:r>
              <a:rPr lang="en-US" altLang="zh-CN" dirty="0" smtClean="0"/>
              <a:t>……</a:t>
            </a:r>
            <a:endParaRPr lang="zh-CN" altLang="en-US"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t>
            </a:r>
            <a:r>
              <a:rPr lang="zh-CN" altLang="en-US" dirty="0" smtClean="0"/>
              <a:t>工作原理</a:t>
            </a:r>
            <a:endParaRPr lang="zh-CN" altLang="en-US" dirty="0"/>
          </a:p>
        </p:txBody>
      </p:sp>
      <p:sp>
        <p:nvSpPr>
          <p:cNvPr id="3" name="内容占位符 2"/>
          <p:cNvSpPr>
            <a:spLocks noGrp="1"/>
          </p:cNvSpPr>
          <p:nvPr>
            <p:ph idx="1"/>
          </p:nvPr>
        </p:nvSpPr>
        <p:spPr>
          <a:xfrm>
            <a:off x="457200" y="1600200"/>
            <a:ext cx="8229600" cy="4709120"/>
          </a:xfrm>
        </p:spPr>
        <p:txBody>
          <a:bodyPr>
            <a:noAutofit/>
          </a:bodyPr>
          <a:lstStyle/>
          <a:p>
            <a:pPr>
              <a:buNone/>
            </a:pPr>
            <a:r>
              <a:rPr lang="en-US" altLang="zh-CN" sz="1800" dirty="0" smtClean="0"/>
              <a:t>webdriver </a:t>
            </a:r>
            <a:r>
              <a:rPr lang="zh-CN" altLang="en-US" sz="1800" dirty="0" smtClean="0"/>
              <a:t>是按照 </a:t>
            </a:r>
            <a:r>
              <a:rPr lang="en-US" altLang="zh-CN" sz="1800" dirty="0" smtClean="0"/>
              <a:t>server – client </a:t>
            </a:r>
            <a:r>
              <a:rPr lang="zh-CN" altLang="en-US" sz="1800" dirty="0" smtClean="0"/>
              <a:t>的经典设计模式设计的。</a:t>
            </a:r>
          </a:p>
          <a:p>
            <a:r>
              <a:rPr lang="en-US" altLang="zh-CN" sz="1800" dirty="0" smtClean="0"/>
              <a:t>server </a:t>
            </a:r>
            <a:r>
              <a:rPr lang="zh-CN" altLang="en-US" sz="1800" dirty="0" smtClean="0"/>
              <a:t>端就是 </a:t>
            </a:r>
            <a:r>
              <a:rPr lang="en-US" altLang="zh-CN" sz="1800" dirty="0" smtClean="0"/>
              <a:t>remote server</a:t>
            </a:r>
            <a:r>
              <a:rPr lang="zh-CN" altLang="en-US" sz="1800" dirty="0" smtClean="0"/>
              <a:t>，可以是任意的浏览器。当我们的脚本启动浏览器后，该浏览器就是</a:t>
            </a:r>
            <a:r>
              <a:rPr lang="en-US" altLang="zh-CN" sz="1800" dirty="0" smtClean="0"/>
              <a:t>remote server</a:t>
            </a:r>
            <a:r>
              <a:rPr lang="zh-CN" altLang="en-US" sz="1800" dirty="0" smtClean="0"/>
              <a:t>，它的职责就是等待 </a:t>
            </a:r>
            <a:r>
              <a:rPr lang="en-US" altLang="zh-CN" sz="1800" dirty="0" smtClean="0"/>
              <a:t>client </a:t>
            </a:r>
            <a:r>
              <a:rPr lang="zh-CN" altLang="en-US" sz="1800" dirty="0" smtClean="0"/>
              <a:t>发送请求并做出响应；</a:t>
            </a:r>
          </a:p>
          <a:p>
            <a:r>
              <a:rPr lang="en-US" altLang="zh-CN" sz="1800" dirty="0" smtClean="0"/>
              <a:t>client </a:t>
            </a:r>
            <a:r>
              <a:rPr lang="zh-CN" altLang="en-US" sz="1800" dirty="0" smtClean="0"/>
              <a:t>端简单说来就是我们的测试代码，我们测试代码中的一些行为，比如打开浏览器，转跳到特定的 </a:t>
            </a:r>
            <a:r>
              <a:rPr lang="en-US" altLang="zh-CN" sz="1800" dirty="0" smtClean="0"/>
              <a:t>url </a:t>
            </a:r>
            <a:r>
              <a:rPr lang="zh-CN" altLang="en-US" sz="1800" dirty="0" smtClean="0"/>
              <a:t>等操作是以 </a:t>
            </a:r>
            <a:r>
              <a:rPr lang="en-US" altLang="zh-CN" sz="1800" dirty="0" smtClean="0"/>
              <a:t>http </a:t>
            </a:r>
            <a:r>
              <a:rPr lang="zh-CN" altLang="en-US" sz="1800" dirty="0" smtClean="0"/>
              <a:t>请求的方式发送给被 测试浏览器，也就是 </a:t>
            </a:r>
            <a:r>
              <a:rPr lang="en-US" altLang="zh-CN" sz="1800" dirty="0" smtClean="0"/>
              <a:t>remote server</a:t>
            </a:r>
            <a:r>
              <a:rPr lang="zh-CN" altLang="en-US" sz="1800" dirty="0" smtClean="0"/>
              <a:t>；</a:t>
            </a:r>
            <a:r>
              <a:rPr lang="en-US" altLang="zh-CN" sz="1800" dirty="0" smtClean="0"/>
              <a:t>remote server </a:t>
            </a:r>
            <a:r>
              <a:rPr lang="zh-CN" altLang="en-US" sz="1800" dirty="0" smtClean="0"/>
              <a:t>接受请求，并执行相应操作，并在 </a:t>
            </a:r>
            <a:r>
              <a:rPr lang="en-US" altLang="zh-CN" sz="1800" dirty="0" smtClean="0"/>
              <a:t>response </a:t>
            </a:r>
            <a:r>
              <a:rPr lang="zh-CN" altLang="en-US" sz="1800" dirty="0" smtClean="0"/>
              <a:t>中返回执行状态、返回值等信息；</a:t>
            </a:r>
          </a:p>
          <a:p>
            <a:pPr>
              <a:buNone/>
            </a:pPr>
            <a:r>
              <a:rPr lang="en-US" altLang="zh-CN" sz="1800" dirty="0" smtClean="0"/>
              <a:t>webdriver </a:t>
            </a:r>
            <a:r>
              <a:rPr lang="zh-CN" altLang="en-US" sz="1800" dirty="0" smtClean="0"/>
              <a:t>的工作流程：</a:t>
            </a:r>
          </a:p>
          <a:p>
            <a:r>
              <a:rPr lang="en-US" altLang="zh-CN" sz="1800" dirty="0" smtClean="0"/>
              <a:t>1. WebDriver </a:t>
            </a:r>
            <a:r>
              <a:rPr lang="zh-CN" altLang="en-US" sz="1800" dirty="0" smtClean="0"/>
              <a:t>启动目标浏览器， 并绑定到指定端口。 该启动的浏览器实例， 做为 </a:t>
            </a:r>
            <a:r>
              <a:rPr lang="en-US" altLang="zh-CN" sz="1800" dirty="0" smtClean="0"/>
              <a:t>web driver </a:t>
            </a:r>
            <a:r>
              <a:rPr lang="zh-CN" altLang="en-US" sz="1800" dirty="0" smtClean="0"/>
              <a:t>的 </a:t>
            </a:r>
            <a:r>
              <a:rPr lang="en-US" altLang="zh-CN" sz="1800" dirty="0" smtClean="0"/>
              <a:t>remote server</a:t>
            </a:r>
            <a:r>
              <a:rPr lang="zh-CN" altLang="en-US" sz="1800" dirty="0" smtClean="0"/>
              <a:t>。</a:t>
            </a:r>
          </a:p>
          <a:p>
            <a:r>
              <a:rPr lang="en-US" altLang="zh-CN" sz="1800" dirty="0" smtClean="0"/>
              <a:t>2. Client </a:t>
            </a:r>
            <a:r>
              <a:rPr lang="zh-CN" altLang="en-US" sz="1800" dirty="0" smtClean="0"/>
              <a:t>端通过 </a:t>
            </a:r>
            <a:r>
              <a:rPr lang="en-US" altLang="zh-CN" sz="1800" dirty="0" smtClean="0"/>
              <a:t>CommandExcuter </a:t>
            </a:r>
            <a:r>
              <a:rPr lang="zh-CN" altLang="en-US" sz="1800" dirty="0" smtClean="0"/>
              <a:t>发送 </a:t>
            </a:r>
            <a:r>
              <a:rPr lang="en-US" altLang="zh-CN" sz="1800" dirty="0" smtClean="0"/>
              <a:t>HTTPRequest </a:t>
            </a:r>
            <a:r>
              <a:rPr lang="zh-CN" altLang="en-US" sz="1800" dirty="0" smtClean="0"/>
              <a:t>给 </a:t>
            </a:r>
            <a:r>
              <a:rPr lang="en-US" altLang="zh-CN" sz="1800" dirty="0" smtClean="0"/>
              <a:t>remote server </a:t>
            </a:r>
            <a:r>
              <a:rPr lang="zh-CN" altLang="en-US" sz="1800" dirty="0" smtClean="0"/>
              <a:t>的侦听端口（通信协议： </a:t>
            </a:r>
            <a:r>
              <a:rPr lang="en-US" altLang="zh-CN" sz="1800" dirty="0" smtClean="0"/>
              <a:t>the webriver wire protocol</a:t>
            </a:r>
            <a:r>
              <a:rPr lang="zh-CN" altLang="en-US" sz="1800" dirty="0" smtClean="0"/>
              <a:t>）</a:t>
            </a:r>
          </a:p>
          <a:p>
            <a:r>
              <a:rPr lang="en-US" altLang="zh-CN" sz="1800" dirty="0" smtClean="0"/>
              <a:t>3. Remote server </a:t>
            </a:r>
            <a:r>
              <a:rPr lang="zh-CN" altLang="en-US" sz="1800" dirty="0" smtClean="0"/>
              <a:t>需要依赖原生的浏览器组件（如：</a:t>
            </a:r>
            <a:r>
              <a:rPr lang="en-US" altLang="zh-CN" sz="1800" dirty="0" smtClean="0"/>
              <a:t>IEDriverServer .exe</a:t>
            </a:r>
            <a:r>
              <a:rPr lang="zh-CN" altLang="en-US" sz="1800" dirty="0" smtClean="0"/>
              <a:t>、</a:t>
            </a:r>
            <a:r>
              <a:rPr lang="en-US" altLang="zh-CN" sz="1800" dirty="0" smtClean="0"/>
              <a:t>chromedriver .exe</a:t>
            </a:r>
            <a:r>
              <a:rPr lang="zh-CN" altLang="en-US" sz="1800" dirty="0" smtClean="0"/>
              <a:t>） ，来转化转化浏览器的 </a:t>
            </a:r>
            <a:r>
              <a:rPr lang="en-US" altLang="zh-CN" sz="1800" dirty="0" smtClean="0"/>
              <a:t>native </a:t>
            </a:r>
            <a:r>
              <a:rPr lang="zh-CN" altLang="en-US" sz="1800" dirty="0" smtClean="0"/>
              <a:t>调用。</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API-</a:t>
            </a:r>
            <a:r>
              <a:rPr lang="zh-CN" altLang="en-US" dirty="0" smtClean="0"/>
              <a:t>浏览器操作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浏览器最大化</a:t>
            </a:r>
            <a:endParaRPr lang="en-US" altLang="zh-CN" dirty="0" smtClean="0"/>
          </a:p>
          <a:p>
            <a:pPr>
              <a:buNone/>
            </a:pPr>
            <a:r>
              <a:rPr lang="en-US" altLang="zh-CN" sz="2000" dirty="0" smtClean="0"/>
              <a:t>	driver.maximize_window() #</a:t>
            </a:r>
            <a:r>
              <a:rPr lang="zh-CN" altLang="en-US" sz="2000" dirty="0" smtClean="0"/>
              <a:t>将浏览器最大化显示</a:t>
            </a:r>
            <a:endParaRPr lang="en-US" altLang="zh-CN" sz="2000" dirty="0" smtClean="0"/>
          </a:p>
          <a:p>
            <a:r>
              <a:rPr lang="zh-CN" altLang="en-US" dirty="0" smtClean="0"/>
              <a:t>浏览器设置宽高</a:t>
            </a:r>
            <a:endParaRPr lang="en-US" altLang="zh-CN" dirty="0" smtClean="0"/>
          </a:p>
          <a:p>
            <a:pPr>
              <a:buNone/>
            </a:pPr>
            <a:r>
              <a:rPr lang="en-US" altLang="zh-CN" sz="2000" dirty="0" smtClean="0"/>
              <a:t>	driver.set_window_size(800, 600)</a:t>
            </a:r>
          </a:p>
          <a:p>
            <a:r>
              <a:rPr lang="zh-CN" altLang="en-US" dirty="0" smtClean="0"/>
              <a:t>控制浏览器前进、后退</a:t>
            </a:r>
            <a:endParaRPr lang="en-US" altLang="zh-CN" dirty="0" smtClean="0"/>
          </a:p>
          <a:p>
            <a:pPr>
              <a:buNone/>
            </a:pPr>
            <a:r>
              <a:rPr lang="en-US" altLang="zh-CN" sz="1700" dirty="0" smtClean="0"/>
              <a:t>	…</a:t>
            </a:r>
          </a:p>
          <a:p>
            <a:pPr lvl="1">
              <a:buNone/>
            </a:pPr>
            <a:r>
              <a:rPr lang="en-US" altLang="zh-CN" sz="1700" dirty="0" smtClean="0"/>
              <a:t>driver.get('http://www.baidu.com') #</a:t>
            </a:r>
            <a:r>
              <a:rPr lang="zh-CN" altLang="en-US" sz="1700" dirty="0" smtClean="0"/>
              <a:t>访问百度首页</a:t>
            </a:r>
            <a:endParaRPr lang="en-US" altLang="zh-CN" sz="1700" dirty="0" smtClean="0"/>
          </a:p>
          <a:p>
            <a:pPr lvl="1">
              <a:buNone/>
            </a:pPr>
            <a:r>
              <a:rPr lang="en-US" altLang="zh-CN" sz="1700" dirty="0" smtClean="0"/>
              <a:t>driver.get(‘http://news.baidu.com’) #</a:t>
            </a:r>
            <a:r>
              <a:rPr lang="zh-CN" altLang="en-US" sz="1700" dirty="0" smtClean="0"/>
              <a:t>访问新闻页面</a:t>
            </a:r>
          </a:p>
          <a:p>
            <a:pPr lvl="1">
              <a:buNone/>
            </a:pPr>
            <a:r>
              <a:rPr lang="en-US" altLang="zh-CN" sz="1700" dirty="0" smtClean="0"/>
              <a:t>driver.back() #</a:t>
            </a:r>
            <a:r>
              <a:rPr lang="zh-CN" altLang="en-US" sz="1700" dirty="0" smtClean="0"/>
              <a:t>返回（后退）到百度首页</a:t>
            </a:r>
            <a:endParaRPr lang="en-US" altLang="zh-CN" sz="1700" dirty="0" smtClean="0"/>
          </a:p>
          <a:p>
            <a:pPr lvl="1">
              <a:buNone/>
            </a:pPr>
            <a:r>
              <a:rPr lang="en-US" altLang="zh-CN" sz="1700" dirty="0" smtClean="0"/>
              <a:t>driver.forward() #</a:t>
            </a:r>
            <a:r>
              <a:rPr lang="zh-CN" altLang="en-US" sz="1700" dirty="0" smtClean="0"/>
              <a:t>前进到新闻页</a:t>
            </a:r>
            <a:endParaRPr lang="en-US" altLang="zh-CN" sz="1700" dirty="0" smtClean="0"/>
          </a:p>
          <a:p>
            <a:pPr lvl="1">
              <a:buNone/>
            </a:pPr>
            <a:r>
              <a:rPr lang="en-US" altLang="zh-CN" sz="1700" dirty="0" smtClean="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t>
            </a:r>
            <a:r>
              <a:rPr lang="zh-CN" altLang="en-US" dirty="0" smtClean="0"/>
              <a:t>小结</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前面花很多时间都在介绍</a:t>
            </a:r>
            <a:r>
              <a:rPr lang="en-US" altLang="zh-CN" sz="2000" dirty="0" smtClean="0"/>
              <a:t>WebDriver API </a:t>
            </a:r>
            <a:r>
              <a:rPr lang="zh-CN" altLang="en-US" sz="2000" dirty="0" smtClean="0"/>
              <a:t>，很多</a:t>
            </a:r>
            <a:r>
              <a:rPr lang="en-US" altLang="zh-CN" sz="2000" dirty="0" smtClean="0"/>
              <a:t>API</a:t>
            </a:r>
            <a:r>
              <a:rPr lang="zh-CN" altLang="en-US" sz="2000" dirty="0" smtClean="0"/>
              <a:t>部分，都是在讲元素定位问题，说明在自动化测试脚本的中，元素定位非常重要。</a:t>
            </a:r>
            <a:endParaRPr lang="en-US" altLang="zh-CN" sz="2000" dirty="0" smtClean="0"/>
          </a:p>
          <a:p>
            <a:r>
              <a:rPr lang="zh-CN" altLang="en-US" sz="2000" dirty="0" smtClean="0"/>
              <a:t>以前我们进行项目开发实施，并不会想到在</a:t>
            </a:r>
            <a:r>
              <a:rPr lang="en-US" altLang="zh-CN" sz="2000" dirty="0" smtClean="0"/>
              <a:t>UI</a:t>
            </a:r>
            <a:r>
              <a:rPr lang="zh-CN" altLang="en-US" sz="2000" dirty="0" smtClean="0"/>
              <a:t>层进行自动化测试，在没有进行自动化测试之前，开发人员以实现功能为目的，前端页面的代码并不很规范，这个也是自动化测试定位难的原因，如果开发人员在设计代码的时候，规范的未元素都加上</a:t>
            </a:r>
            <a:r>
              <a:rPr lang="en-US" altLang="zh-CN" sz="2000" dirty="0" smtClean="0"/>
              <a:t>name</a:t>
            </a:r>
            <a:r>
              <a:rPr lang="zh-CN" altLang="en-US" sz="2000" dirty="0" smtClean="0"/>
              <a:t>和</a:t>
            </a:r>
            <a:r>
              <a:rPr lang="en-US" altLang="zh-CN" sz="2000" dirty="0" smtClean="0"/>
              <a:t>id</a:t>
            </a:r>
            <a:r>
              <a:rPr lang="zh-CN" altLang="en-US" sz="2000" dirty="0" smtClean="0"/>
              <a:t>属性，那将变得容易很多。</a:t>
            </a:r>
            <a:endParaRPr lang="en-US" altLang="zh-CN" sz="20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Python WebDriver API-</a:t>
            </a:r>
            <a:r>
              <a:rPr lang="zh-CN" altLang="en-US" dirty="0" smtClean="0"/>
              <a:t>操作测试对象</a:t>
            </a:r>
            <a:endParaRPr lang="zh-CN" altLang="en-US" dirty="0"/>
          </a:p>
        </p:txBody>
      </p:sp>
      <p:sp>
        <p:nvSpPr>
          <p:cNvPr id="3" name="内容占位符 2"/>
          <p:cNvSpPr>
            <a:spLocks noGrp="1"/>
          </p:cNvSpPr>
          <p:nvPr>
            <p:ph idx="1"/>
          </p:nvPr>
        </p:nvSpPr>
        <p:spPr>
          <a:xfrm>
            <a:off x="457200" y="1196752"/>
            <a:ext cx="8229600" cy="5661248"/>
          </a:xfrm>
        </p:spPr>
        <p:txBody>
          <a:bodyPr>
            <a:normAutofit lnSpcReduction="10000"/>
          </a:bodyPr>
          <a:lstStyle/>
          <a:p>
            <a:pPr>
              <a:buNone/>
            </a:pPr>
            <a:r>
              <a:rPr lang="en-US" altLang="zh-CN" sz="2000" dirty="0" smtClean="0"/>
              <a:t>webdriver </a:t>
            </a:r>
            <a:r>
              <a:rPr lang="zh-CN" altLang="en-US" sz="2000" dirty="0" smtClean="0"/>
              <a:t>中比较常用的操作元素的方法有下面几个：</a:t>
            </a:r>
          </a:p>
          <a:p>
            <a:r>
              <a:rPr lang="en-US" altLang="zh-CN" sz="2000" dirty="0" smtClean="0"/>
              <a:t>clear </a:t>
            </a:r>
            <a:r>
              <a:rPr lang="zh-CN" altLang="en-US" sz="2000" dirty="0" smtClean="0"/>
              <a:t>清除元素的内容，如果可以的话</a:t>
            </a:r>
          </a:p>
          <a:p>
            <a:r>
              <a:rPr lang="en-US" altLang="zh-CN" sz="2000" dirty="0" smtClean="0"/>
              <a:t> send_keys </a:t>
            </a:r>
            <a:r>
              <a:rPr lang="zh-CN" altLang="en-US" sz="2000" dirty="0" smtClean="0"/>
              <a:t>在元素上模拟按键输入</a:t>
            </a:r>
            <a:endParaRPr lang="en-US" altLang="zh-CN" sz="2000" dirty="0" smtClean="0"/>
          </a:p>
          <a:p>
            <a:pPr>
              <a:buNone/>
            </a:pPr>
            <a:r>
              <a:rPr lang="en-US" altLang="zh-CN" sz="2000" dirty="0" smtClean="0"/>
              <a:t>	</a:t>
            </a:r>
            <a:r>
              <a:rPr lang="en-US" altLang="zh-CN" sz="1600" dirty="0" smtClean="0"/>
              <a:t>[</a:t>
            </a:r>
            <a:r>
              <a:rPr lang="zh-CN" altLang="en-US" sz="1600" dirty="0" smtClean="0"/>
              <a:t>这里需要注意的是，我们一般会在脚本开始声明代码的编码格式为</a:t>
            </a:r>
            <a:r>
              <a:rPr lang="en-US" altLang="zh-CN" sz="1600" dirty="0" smtClean="0"/>
              <a:t>utf-8</a:t>
            </a:r>
            <a:r>
              <a:rPr lang="zh-CN" altLang="en-US" sz="1600" dirty="0" smtClean="0"/>
              <a:t>，所以当我们使用中文字符串操作时，应在字符串前面加小</a:t>
            </a:r>
            <a:r>
              <a:rPr lang="en-US" altLang="zh-CN" sz="1600" dirty="0" smtClean="0"/>
              <a:t>u</a:t>
            </a:r>
            <a:r>
              <a:rPr lang="zh-CN" altLang="en-US" sz="1600" dirty="0" smtClean="0"/>
              <a:t>，进行转码标识</a:t>
            </a:r>
            <a:r>
              <a:rPr lang="en-US" altLang="zh-CN" sz="1600" dirty="0" smtClean="0"/>
              <a:t>]</a:t>
            </a:r>
          </a:p>
          <a:p>
            <a:pPr>
              <a:buNone/>
            </a:pPr>
            <a:r>
              <a:rPr lang="en-US" altLang="zh-CN" sz="1600" dirty="0" smtClean="0"/>
              <a:t>	send_keys(u“</a:t>
            </a:r>
            <a:r>
              <a:rPr lang="zh-CN" altLang="en-US" sz="1600" dirty="0" smtClean="0"/>
              <a:t>中文内容</a:t>
            </a:r>
            <a:r>
              <a:rPr lang="en-US" altLang="zh-CN" sz="1600" dirty="0" smtClean="0"/>
              <a:t>”)</a:t>
            </a:r>
            <a:endParaRPr lang="zh-CN" altLang="en-US" sz="1600" dirty="0" smtClean="0"/>
          </a:p>
          <a:p>
            <a:r>
              <a:rPr lang="en-US" altLang="zh-CN" sz="2000" dirty="0" smtClean="0"/>
              <a:t>click </a:t>
            </a:r>
            <a:r>
              <a:rPr lang="zh-CN" altLang="en-US" sz="2000" dirty="0" smtClean="0"/>
              <a:t>单击元素，单击任何可以点击的元素，文字</a:t>
            </a:r>
            <a:r>
              <a:rPr lang="en-US" altLang="zh-CN" sz="2000" dirty="0" smtClean="0"/>
              <a:t>/</a:t>
            </a:r>
            <a:r>
              <a:rPr lang="zh-CN" altLang="en-US" sz="2000" dirty="0" smtClean="0"/>
              <a:t>图片连接，按钮，</a:t>
            </a:r>
          </a:p>
          <a:p>
            <a:pPr>
              <a:buNone/>
            </a:pPr>
            <a:r>
              <a:rPr lang="en-US" altLang="zh-CN" sz="2000" dirty="0" smtClean="0"/>
              <a:t>	</a:t>
            </a:r>
            <a:r>
              <a:rPr lang="zh-CN" altLang="en-US" sz="2000" dirty="0" smtClean="0"/>
              <a:t>下拉按钮等。</a:t>
            </a:r>
          </a:p>
          <a:p>
            <a:r>
              <a:rPr lang="en-US" altLang="zh-CN" sz="2000" dirty="0" smtClean="0"/>
              <a:t> submit </a:t>
            </a:r>
            <a:r>
              <a:rPr lang="zh-CN" altLang="en-US" sz="2000" dirty="0" smtClean="0"/>
              <a:t>提交表单，提交对象是一个表单</a:t>
            </a:r>
            <a:endParaRPr lang="en-US" altLang="zh-CN" sz="2000" dirty="0" smtClean="0"/>
          </a:p>
          <a:p>
            <a:pPr>
              <a:buNone/>
            </a:pPr>
            <a:r>
              <a:rPr lang="en-US" altLang="zh-CN" sz="2000" dirty="0" smtClean="0"/>
              <a:t>	…</a:t>
            </a:r>
          </a:p>
          <a:p>
            <a:pPr lvl="1">
              <a:buNone/>
            </a:pPr>
            <a:r>
              <a:rPr lang="en-US" altLang="zh-CN" sz="1800" dirty="0" smtClean="0">
                <a:solidFill>
                  <a:schemeClr val="tx2"/>
                </a:solidFill>
              </a:rPr>
              <a:t>driver.find_element_by_id(“username").clear()</a:t>
            </a:r>
          </a:p>
          <a:p>
            <a:pPr lvl="1">
              <a:buNone/>
            </a:pPr>
            <a:r>
              <a:rPr lang="en-US" altLang="zh-CN" sz="1800" dirty="0" smtClean="0">
                <a:solidFill>
                  <a:schemeClr val="tx2"/>
                </a:solidFill>
              </a:rPr>
              <a:t>driver.find_element_by_id(" username ").send_keys("username")</a:t>
            </a:r>
          </a:p>
          <a:p>
            <a:pPr lvl="1">
              <a:buNone/>
            </a:pPr>
            <a:r>
              <a:rPr lang="en-US" altLang="zh-CN" sz="1800" dirty="0" smtClean="0">
                <a:solidFill>
                  <a:schemeClr val="tx2"/>
                </a:solidFill>
              </a:rPr>
              <a:t>driver.find_element_by_id(“password").clear()</a:t>
            </a:r>
          </a:p>
          <a:p>
            <a:pPr lvl="1">
              <a:buNone/>
            </a:pPr>
            <a:r>
              <a:rPr lang="en-US" altLang="zh-CN" sz="1800" dirty="0" smtClean="0">
                <a:solidFill>
                  <a:schemeClr val="tx2"/>
                </a:solidFill>
              </a:rPr>
              <a:t>driver.find_element_by_id(" password ").send_keys("password")</a:t>
            </a:r>
          </a:p>
          <a:p>
            <a:pPr lvl="1">
              <a:buNone/>
            </a:pPr>
            <a:r>
              <a:rPr lang="en-US" altLang="zh-CN" sz="1800" dirty="0" smtClean="0">
                <a:solidFill>
                  <a:schemeClr val="tx2"/>
                </a:solidFill>
              </a:rPr>
              <a:t>driver.find_element_by_id("loginBtn").click()</a:t>
            </a:r>
          </a:p>
          <a:p>
            <a:pPr lvl="1">
              <a:buNone/>
            </a:pPr>
            <a:r>
              <a:rPr lang="en-US" altLang="zh-CN" sz="1800" dirty="0" smtClean="0">
                <a:solidFill>
                  <a:schemeClr val="tx2"/>
                </a:solidFill>
              </a:rPr>
              <a:t>#</a:t>
            </a:r>
            <a:r>
              <a:rPr lang="zh-CN" altLang="en-US" sz="1800" dirty="0" smtClean="0">
                <a:solidFill>
                  <a:schemeClr val="tx2"/>
                </a:solidFill>
              </a:rPr>
              <a:t>通过 </a:t>
            </a:r>
            <a:r>
              <a:rPr lang="en-US" altLang="zh-CN" sz="1800" dirty="0" smtClean="0">
                <a:solidFill>
                  <a:schemeClr val="tx2"/>
                </a:solidFill>
              </a:rPr>
              <a:t>submit() </a:t>
            </a:r>
            <a:r>
              <a:rPr lang="zh-CN" altLang="en-US" sz="1800" dirty="0" smtClean="0">
                <a:solidFill>
                  <a:schemeClr val="tx2"/>
                </a:solidFill>
              </a:rPr>
              <a:t>来提交表单</a:t>
            </a:r>
          </a:p>
          <a:p>
            <a:pPr lvl="1">
              <a:buNone/>
            </a:pPr>
            <a:r>
              <a:rPr lang="en-US" altLang="zh-CN" sz="1800" dirty="0" smtClean="0">
                <a:solidFill>
                  <a:schemeClr val="tx2"/>
                </a:solidFill>
              </a:rPr>
              <a:t>#driver.find_element_by_id("loginBtn").submit()</a:t>
            </a:r>
          </a:p>
          <a:p>
            <a:pPr lvl="1">
              <a:buNone/>
            </a:pPr>
            <a:r>
              <a:rPr lang="en-US" altLang="zh-CN" sz="1800" dirty="0" smtClean="0">
                <a:solidFill>
                  <a:schemeClr val="tx2"/>
                </a:solidFill>
              </a:rPr>
              <a:t>…</a:t>
            </a:r>
            <a:endParaRPr lang="zh-CN" altLang="en-US" sz="1800" dirty="0">
              <a:solidFill>
                <a:schemeClr val="tx2"/>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WebDriver API-</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ActionChains </a:t>
            </a:r>
            <a:r>
              <a:rPr lang="zh-CN" altLang="en-US" sz="2000" dirty="0" smtClean="0"/>
              <a:t>类鼠标操作的常用方法：</a:t>
            </a:r>
          </a:p>
          <a:p>
            <a:r>
              <a:rPr lang="en-US" altLang="zh-CN" sz="2000" dirty="0" smtClean="0"/>
              <a:t>context_click() </a:t>
            </a:r>
            <a:r>
              <a:rPr lang="zh-CN" altLang="en-US" sz="2000" dirty="0" smtClean="0"/>
              <a:t>右击</a:t>
            </a:r>
          </a:p>
          <a:p>
            <a:r>
              <a:rPr lang="en-US" altLang="zh-CN" sz="2000" dirty="0" smtClean="0"/>
              <a:t>double_click() </a:t>
            </a:r>
            <a:r>
              <a:rPr lang="zh-CN" altLang="en-US" sz="2000" dirty="0" smtClean="0"/>
              <a:t>双击</a:t>
            </a:r>
          </a:p>
          <a:p>
            <a:r>
              <a:rPr lang="en-US" altLang="zh-CN" sz="2000" dirty="0" smtClean="0"/>
              <a:t>drag_and_drop() </a:t>
            </a:r>
            <a:r>
              <a:rPr lang="zh-CN" altLang="en-US" sz="2000" dirty="0" smtClean="0"/>
              <a:t>拖动</a:t>
            </a:r>
          </a:p>
          <a:p>
            <a:r>
              <a:rPr lang="en-US" altLang="zh-CN" sz="2000" dirty="0" smtClean="0"/>
              <a:t>move_to_element() </a:t>
            </a:r>
            <a:r>
              <a:rPr lang="zh-CN" altLang="en-US" sz="2000" dirty="0" smtClean="0"/>
              <a:t>鼠标悬停在一个元素上</a:t>
            </a:r>
          </a:p>
          <a:p>
            <a:r>
              <a:rPr lang="en-US" altLang="zh-CN" sz="2000" dirty="0" smtClean="0"/>
              <a:t>click_and_hold() </a:t>
            </a:r>
            <a:r>
              <a:rPr lang="zh-CN" altLang="en-US" sz="2000" dirty="0" smtClean="0"/>
              <a:t>按下鼠标左键在一个元素上</a:t>
            </a:r>
            <a:endParaRPr lang="en-US" altLang="zh-CN" sz="2000" dirty="0" smtClean="0"/>
          </a:p>
        </p:txBody>
      </p:sp>
      <p:pic>
        <p:nvPicPr>
          <p:cNvPr id="1026" name="Picture 2"/>
          <p:cNvPicPr>
            <a:picLocks noChangeAspect="1" noChangeArrowheads="1"/>
          </p:cNvPicPr>
          <p:nvPr/>
        </p:nvPicPr>
        <p:blipFill>
          <a:blip r:embed="rId2" cstate="print"/>
          <a:srcRect/>
          <a:stretch>
            <a:fillRect/>
          </a:stretch>
        </p:blipFill>
        <p:spPr bwMode="auto">
          <a:xfrm>
            <a:off x="683568" y="3861048"/>
            <a:ext cx="6570593" cy="2808312"/>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API-</a:t>
            </a:r>
            <a:r>
              <a:rPr lang="zh-CN" altLang="en-US" dirty="0" smtClean="0"/>
              <a:t>键盘事件</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经常使用到的键盘操作：</a:t>
            </a:r>
          </a:p>
          <a:p>
            <a:r>
              <a:rPr lang="en-US" altLang="zh-CN" dirty="0" smtClean="0"/>
              <a:t>send_keys(Keys.BACK_SPACE) </a:t>
            </a:r>
            <a:r>
              <a:rPr lang="zh-CN" altLang="en-US" dirty="0" smtClean="0"/>
              <a:t>删除键（</a:t>
            </a:r>
            <a:r>
              <a:rPr lang="en-US" altLang="zh-CN" dirty="0" smtClean="0"/>
              <a:t>BackSpace</a:t>
            </a:r>
            <a:r>
              <a:rPr lang="zh-CN" altLang="en-US" dirty="0" smtClean="0"/>
              <a:t>）</a:t>
            </a:r>
          </a:p>
          <a:p>
            <a:r>
              <a:rPr lang="en-US" altLang="zh-CN" dirty="0" smtClean="0"/>
              <a:t>send_keys(Keys.SPACE) </a:t>
            </a:r>
            <a:r>
              <a:rPr lang="zh-CN" altLang="en-US" dirty="0" smtClean="0"/>
              <a:t>空格键</a:t>
            </a:r>
            <a:r>
              <a:rPr lang="en-US" altLang="zh-CN" dirty="0" smtClean="0"/>
              <a:t>(Space)</a:t>
            </a:r>
          </a:p>
          <a:p>
            <a:r>
              <a:rPr lang="en-US" altLang="zh-CN" dirty="0" smtClean="0"/>
              <a:t>send_keys(Keys.TAB) </a:t>
            </a:r>
            <a:r>
              <a:rPr lang="zh-CN" altLang="en-US" dirty="0" smtClean="0"/>
              <a:t>制表键</a:t>
            </a:r>
            <a:r>
              <a:rPr lang="en-US" altLang="zh-CN" dirty="0" smtClean="0"/>
              <a:t>(Tab)</a:t>
            </a:r>
          </a:p>
          <a:p>
            <a:r>
              <a:rPr lang="en-US" altLang="zh-CN" dirty="0" smtClean="0"/>
              <a:t>send_keys(Keys.ESCAPE) </a:t>
            </a:r>
            <a:r>
              <a:rPr lang="zh-CN" altLang="en-US" dirty="0" smtClean="0"/>
              <a:t>回退键（</a:t>
            </a:r>
            <a:r>
              <a:rPr lang="en-US" altLang="zh-CN" dirty="0" smtClean="0"/>
              <a:t>Esc</a:t>
            </a:r>
            <a:r>
              <a:rPr lang="zh-CN" altLang="en-US" dirty="0" smtClean="0"/>
              <a:t>）</a:t>
            </a:r>
          </a:p>
          <a:p>
            <a:r>
              <a:rPr lang="en-US" altLang="zh-CN" dirty="0" smtClean="0"/>
              <a:t>send_keys(Keys.ENTER) </a:t>
            </a:r>
            <a:r>
              <a:rPr lang="zh-CN" altLang="en-US" dirty="0" smtClean="0"/>
              <a:t>回车键（</a:t>
            </a:r>
            <a:r>
              <a:rPr lang="en-US" altLang="zh-CN" dirty="0" smtClean="0"/>
              <a:t>Enter</a:t>
            </a:r>
            <a:r>
              <a:rPr lang="zh-CN" altLang="en-US" dirty="0" smtClean="0"/>
              <a:t>）</a:t>
            </a:r>
          </a:p>
          <a:p>
            <a:r>
              <a:rPr lang="en-US" altLang="zh-CN" dirty="0" smtClean="0"/>
              <a:t>send_keys(Keys.CONTROL,'a') </a:t>
            </a:r>
            <a:r>
              <a:rPr lang="zh-CN" altLang="en-US" dirty="0" smtClean="0"/>
              <a:t>全选（</a:t>
            </a:r>
            <a:r>
              <a:rPr lang="en-US" altLang="zh-CN" dirty="0" smtClean="0"/>
              <a:t>Ctrl+A</a:t>
            </a:r>
            <a:r>
              <a:rPr lang="zh-CN" altLang="en-US" dirty="0" smtClean="0"/>
              <a:t>）</a:t>
            </a:r>
          </a:p>
          <a:p>
            <a:r>
              <a:rPr lang="en-US" altLang="zh-CN" dirty="0" smtClean="0"/>
              <a:t>send_keys(Keys.CONTROL,'c') </a:t>
            </a:r>
            <a:r>
              <a:rPr lang="zh-CN" altLang="en-US" dirty="0" smtClean="0"/>
              <a:t>复制（</a:t>
            </a:r>
            <a:r>
              <a:rPr lang="en-US" altLang="zh-CN" dirty="0" smtClean="0"/>
              <a:t>Ctrl+C</a:t>
            </a:r>
            <a:r>
              <a:rPr lang="zh-CN" altLang="en-US" dirty="0" smtClean="0"/>
              <a:t>）</a:t>
            </a:r>
          </a:p>
          <a:p>
            <a:r>
              <a:rPr lang="en-US" altLang="zh-CN" dirty="0" smtClean="0"/>
              <a:t>send_keys(Keys.CONTROL,'x') </a:t>
            </a:r>
            <a:r>
              <a:rPr lang="zh-CN" altLang="en-US" dirty="0" smtClean="0"/>
              <a:t>剪切（</a:t>
            </a:r>
            <a:r>
              <a:rPr lang="en-US" altLang="zh-CN" dirty="0" smtClean="0"/>
              <a:t>Ctrl+X</a:t>
            </a:r>
            <a:r>
              <a:rPr lang="zh-CN" altLang="en-US" dirty="0" smtClean="0"/>
              <a:t>）</a:t>
            </a:r>
          </a:p>
          <a:p>
            <a:r>
              <a:rPr lang="en-US" altLang="zh-CN" dirty="0" smtClean="0"/>
              <a:t>send_keys(Keys.CONTROL,'v') </a:t>
            </a:r>
            <a:r>
              <a:rPr lang="zh-CN" altLang="en-US" dirty="0" smtClean="0"/>
              <a:t>粘贴（</a:t>
            </a:r>
            <a:r>
              <a:rPr lang="en-US" altLang="zh-CN" dirty="0" smtClean="0"/>
              <a:t>Ctrl+V</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Python WebDriver API-</a:t>
            </a:r>
            <a:r>
              <a:rPr lang="zh-CN" altLang="en-US" dirty="0" smtClean="0"/>
              <a:t>打印信息</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通常我们可以通过获得页面的 </a:t>
            </a:r>
            <a:r>
              <a:rPr lang="en-US" altLang="zh-CN" sz="2000" dirty="0" smtClean="0"/>
              <a:t>title </a:t>
            </a:r>
            <a:r>
              <a:rPr lang="zh-CN" altLang="en-US" sz="2000" dirty="0" smtClean="0"/>
              <a:t>、</a:t>
            </a:r>
            <a:r>
              <a:rPr lang="en-US" altLang="zh-CN" sz="2000" dirty="0" smtClean="0"/>
              <a:t>URL </a:t>
            </a:r>
            <a:r>
              <a:rPr lang="zh-CN" altLang="en-US" sz="2000" dirty="0" smtClean="0"/>
              <a:t>地址，页面上的标识性信息（如，登录成功的“欢迎，</a:t>
            </a:r>
            <a:r>
              <a:rPr lang="en-US" altLang="zh-CN" sz="2000" dirty="0" smtClean="0"/>
              <a:t>xxx”</a:t>
            </a:r>
            <a:r>
              <a:rPr lang="zh-CN" altLang="en-US" sz="2000" dirty="0" smtClean="0"/>
              <a:t>信息）来判断用例执行成功。</a:t>
            </a:r>
            <a:endParaRPr lang="en-US" altLang="zh-CN" sz="2000" dirty="0" smtClean="0"/>
          </a:p>
          <a:p>
            <a:pPr lvl="1">
              <a:buNone/>
            </a:pPr>
            <a:r>
              <a:rPr lang="en-US" altLang="zh-CN" sz="1600" dirty="0" smtClean="0"/>
              <a:t>…</a:t>
            </a:r>
          </a:p>
          <a:p>
            <a:pPr lvl="1">
              <a:buNone/>
            </a:pPr>
            <a:r>
              <a:rPr lang="en-US" altLang="zh-CN" sz="1600" dirty="0" smtClean="0"/>
              <a:t>#</a:t>
            </a:r>
            <a:r>
              <a:rPr lang="zh-CN" altLang="en-US" sz="1600" dirty="0" smtClean="0"/>
              <a:t>获得前面 </a:t>
            </a:r>
            <a:r>
              <a:rPr lang="en-US" altLang="zh-CN" sz="1600" dirty="0" smtClean="0"/>
              <a:t>title</a:t>
            </a:r>
            <a:r>
              <a:rPr lang="zh-CN" altLang="en-US" sz="1600" dirty="0" smtClean="0"/>
              <a:t>，打印</a:t>
            </a:r>
          </a:p>
          <a:p>
            <a:pPr lvl="1">
              <a:buNone/>
            </a:pPr>
            <a:r>
              <a:rPr lang="en-US" altLang="zh-CN" sz="1600" dirty="0" smtClean="0"/>
              <a:t>title = driver.title</a:t>
            </a:r>
          </a:p>
          <a:p>
            <a:pPr lvl="1">
              <a:buNone/>
            </a:pPr>
            <a:r>
              <a:rPr lang="en-US" altLang="zh-CN" sz="1600" dirty="0" smtClean="0"/>
              <a:t>print title</a:t>
            </a:r>
          </a:p>
          <a:p>
            <a:pPr lvl="1">
              <a:buNone/>
            </a:pPr>
            <a:r>
              <a:rPr lang="en-US" altLang="zh-CN" sz="1600" dirty="0" smtClean="0"/>
              <a:t>#</a:t>
            </a:r>
            <a:r>
              <a:rPr lang="zh-CN" altLang="en-US" sz="1600" dirty="0" smtClean="0"/>
              <a:t>获得前面 </a:t>
            </a:r>
            <a:r>
              <a:rPr lang="en-US" altLang="zh-CN" sz="1600" dirty="0" smtClean="0"/>
              <a:t>URL</a:t>
            </a:r>
            <a:r>
              <a:rPr lang="zh-CN" altLang="en-US" sz="1600" dirty="0" smtClean="0"/>
              <a:t>，打印</a:t>
            </a:r>
          </a:p>
          <a:p>
            <a:pPr lvl="1">
              <a:buNone/>
            </a:pPr>
            <a:r>
              <a:rPr lang="en-US" altLang="zh-CN" sz="1600" dirty="0" smtClean="0"/>
              <a:t>now_url = driver.current_url</a:t>
            </a:r>
          </a:p>
          <a:p>
            <a:pPr lvl="1">
              <a:buNone/>
            </a:pPr>
            <a:r>
              <a:rPr lang="en-US" altLang="zh-CN" sz="1600" dirty="0" smtClean="0"/>
              <a:t>print now_url</a:t>
            </a:r>
          </a:p>
          <a:p>
            <a:pPr lvl="1">
              <a:buNone/>
            </a:pPr>
            <a:r>
              <a:rPr lang="en-US" altLang="zh-CN" sz="1600" dirty="0" smtClean="0"/>
              <a:t>#</a:t>
            </a:r>
            <a:r>
              <a:rPr lang="zh-CN" altLang="en-US" sz="1600" dirty="0" smtClean="0"/>
              <a:t>获得登录成功的用户，打印</a:t>
            </a:r>
          </a:p>
          <a:p>
            <a:pPr lvl="1">
              <a:buNone/>
            </a:pPr>
            <a:r>
              <a:rPr lang="en-US" altLang="zh-CN" sz="1600" dirty="0" smtClean="0"/>
              <a:t>now_user=driver.find_element_by_id(“userid").text</a:t>
            </a:r>
          </a:p>
          <a:p>
            <a:pPr lvl="1">
              <a:buNone/>
            </a:pPr>
            <a:r>
              <a:rPr lang="en-US" altLang="zh-CN" sz="1600" dirty="0" smtClean="0"/>
              <a:t>print now_user</a:t>
            </a:r>
          </a:p>
          <a:p>
            <a:pPr lvl="1">
              <a:buNone/>
            </a:pPr>
            <a:r>
              <a:rPr lang="en-US" altLang="zh-CN" sz="1600" dirty="0" smtClean="0"/>
              <a:t>…</a:t>
            </a: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Python WebDriver API-</a:t>
            </a:r>
            <a:r>
              <a:rPr lang="zh-CN" altLang="en-US" dirty="0" smtClean="0"/>
              <a:t>设置等待时间</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sz="2400" dirty="0" smtClean="0"/>
              <a:t>有时候为了保证脚本运行的稳定性，需要脚本中添加等待时间。</a:t>
            </a:r>
          </a:p>
          <a:p>
            <a:r>
              <a:rPr lang="en-US" altLang="zh-CN" sz="2200" dirty="0" smtClean="0"/>
              <a:t>sleep()</a:t>
            </a:r>
            <a:r>
              <a:rPr lang="zh-CN" altLang="en-US" sz="2200" dirty="0" smtClean="0"/>
              <a:t> ：</a:t>
            </a:r>
            <a:endParaRPr lang="en-US" altLang="zh-CN" sz="2200" dirty="0" smtClean="0"/>
          </a:p>
          <a:p>
            <a:pPr>
              <a:buNone/>
            </a:pPr>
            <a:r>
              <a:rPr lang="en-US" altLang="zh-CN" sz="2200" dirty="0" smtClean="0"/>
              <a:t>	</a:t>
            </a:r>
            <a:r>
              <a:rPr lang="zh-CN" altLang="en-US" sz="2200" dirty="0" smtClean="0"/>
              <a:t>设置固定休眠时间。 </a:t>
            </a:r>
            <a:r>
              <a:rPr lang="en-US" altLang="zh-CN" sz="2200" dirty="0" smtClean="0"/>
              <a:t>python</a:t>
            </a:r>
            <a:r>
              <a:rPr lang="zh-CN" altLang="en-US" sz="2200" dirty="0" smtClean="0"/>
              <a:t>的</a:t>
            </a:r>
            <a:r>
              <a:rPr lang="en-US" altLang="zh-CN" sz="2200" dirty="0" smtClean="0"/>
              <a:t>time</a:t>
            </a:r>
            <a:r>
              <a:rPr lang="zh-CN" altLang="en-US" sz="2200" dirty="0" smtClean="0"/>
              <a:t>包提供了休眠方法</a:t>
            </a:r>
            <a:r>
              <a:rPr lang="en-US" altLang="zh-CN" sz="2200" dirty="0" smtClean="0"/>
              <a:t>sleep() </a:t>
            </a:r>
            <a:r>
              <a:rPr lang="zh-CN" altLang="en-US" sz="2200" dirty="0" smtClean="0"/>
              <a:t>， 导入</a:t>
            </a:r>
            <a:r>
              <a:rPr lang="en-US" altLang="zh-CN" sz="2200" dirty="0" smtClean="0"/>
              <a:t>time</a:t>
            </a:r>
            <a:r>
              <a:rPr lang="zh-CN" altLang="en-US" sz="2200" dirty="0" smtClean="0"/>
              <a:t>包后就可以使用</a:t>
            </a:r>
            <a:r>
              <a:rPr lang="en-US" altLang="zh-CN" sz="2200" dirty="0" smtClean="0"/>
              <a:t>sleep()</a:t>
            </a:r>
            <a:r>
              <a:rPr lang="zh-CN" altLang="en-US" sz="2200" dirty="0" smtClean="0"/>
              <a:t>进行脚本的执行过程进行休眠。</a:t>
            </a:r>
          </a:p>
          <a:p>
            <a:r>
              <a:rPr lang="en-US" altLang="zh-CN" sz="2200" dirty="0" smtClean="0"/>
              <a:t>implicitly_wait()</a:t>
            </a:r>
            <a:r>
              <a:rPr lang="zh-CN" altLang="en-US" sz="2200" dirty="0" smtClean="0"/>
              <a:t>：</a:t>
            </a:r>
            <a:endParaRPr lang="en-US" altLang="zh-CN" sz="2200" dirty="0" smtClean="0"/>
          </a:p>
          <a:p>
            <a:pPr>
              <a:buNone/>
            </a:pPr>
            <a:r>
              <a:rPr lang="en-US" altLang="zh-CN" sz="2200" dirty="0" smtClean="0"/>
              <a:t>	</a:t>
            </a:r>
            <a:r>
              <a:rPr lang="zh-CN" altLang="en-US" sz="2200" dirty="0" smtClean="0"/>
              <a:t>是 </a:t>
            </a:r>
            <a:r>
              <a:rPr lang="en-US" altLang="zh-CN" sz="2200" dirty="0" smtClean="0"/>
              <a:t>webdirver </a:t>
            </a:r>
            <a:r>
              <a:rPr lang="zh-CN" altLang="en-US" sz="2200" dirty="0" smtClean="0"/>
              <a:t>提供的一个超时等待。隐的等待一个元素被发现，或一个命令完成。如果超出了设置时间的则抛出异常。</a:t>
            </a:r>
          </a:p>
          <a:p>
            <a:r>
              <a:rPr lang="en-US" altLang="zh-CN" sz="2200" dirty="0" smtClean="0"/>
              <a:t>WebDriverWait()</a:t>
            </a:r>
            <a:r>
              <a:rPr lang="zh-CN" altLang="en-US" sz="2200" dirty="0" smtClean="0"/>
              <a:t>：</a:t>
            </a:r>
            <a:endParaRPr lang="en-US" altLang="zh-CN" sz="2200" dirty="0" smtClean="0"/>
          </a:p>
          <a:p>
            <a:pPr>
              <a:buNone/>
            </a:pPr>
            <a:r>
              <a:rPr lang="en-US" altLang="zh-CN" sz="2200" dirty="0" smtClean="0"/>
              <a:t>	</a:t>
            </a:r>
            <a:r>
              <a:rPr lang="zh-CN" altLang="en-US" sz="2200" dirty="0" smtClean="0"/>
              <a:t>同样也是 </a:t>
            </a:r>
            <a:r>
              <a:rPr lang="en-US" altLang="zh-CN" sz="2200" dirty="0" smtClean="0"/>
              <a:t>webdirver </a:t>
            </a:r>
            <a:r>
              <a:rPr lang="zh-CN" altLang="en-US" sz="2200" dirty="0" smtClean="0"/>
              <a:t>提供的方法。在设置时间内，默认每隔一段时间检测一次当前页面元素是否存在，如果超过设置时间检测不到则抛出异常。</a:t>
            </a:r>
            <a:endParaRPr lang="zh-CN" altLang="en-US" sz="2200" dirty="0"/>
          </a:p>
        </p:txBody>
      </p:sp>
      <p:pic>
        <p:nvPicPr>
          <p:cNvPr id="2051" name="Picture 3"/>
          <p:cNvPicPr>
            <a:picLocks noChangeAspect="1" noChangeArrowheads="1"/>
          </p:cNvPicPr>
          <p:nvPr/>
        </p:nvPicPr>
        <p:blipFill>
          <a:blip r:embed="rId2" cstate="print"/>
          <a:srcRect/>
          <a:stretch>
            <a:fillRect/>
          </a:stretch>
        </p:blipFill>
        <p:spPr bwMode="auto">
          <a:xfrm>
            <a:off x="467544" y="3429000"/>
            <a:ext cx="8207104" cy="2664296"/>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Python WebDriver API-</a:t>
            </a:r>
            <a:r>
              <a:rPr lang="zh-CN" altLang="en-US" dirty="0" smtClean="0"/>
              <a:t>定位一组对象</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3568" y="1268760"/>
            <a:ext cx="6480720" cy="428142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732240" y="1268760"/>
            <a:ext cx="2219325" cy="1647825"/>
          </a:xfrm>
          <a:prstGeom prst="rect">
            <a:avLst/>
          </a:prstGeom>
          <a:noFill/>
          <a:ln w="9525">
            <a:noFill/>
            <a:miter lim="800000"/>
            <a:headEnd/>
            <a:tailEnd/>
          </a:ln>
        </p:spPr>
      </p:pic>
      <p:sp>
        <p:nvSpPr>
          <p:cNvPr id="7" name="矩形 6"/>
          <p:cNvSpPr/>
          <p:nvPr/>
        </p:nvSpPr>
        <p:spPr>
          <a:xfrm>
            <a:off x="2915816" y="4797152"/>
            <a:ext cx="5760640" cy="187220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just"/>
            <a:r>
              <a:rPr lang="en-US" altLang="zh-CN" sz="1600" dirty="0" smtClean="0"/>
              <a:t># </a:t>
            </a:r>
            <a:r>
              <a:rPr lang="zh-CN" altLang="en-US" sz="1600" dirty="0" smtClean="0"/>
              <a:t>选择页面上所有的 </a:t>
            </a:r>
            <a:r>
              <a:rPr lang="en-US" altLang="zh-CN" sz="1600" dirty="0" smtClean="0"/>
              <a:t>tag name </a:t>
            </a:r>
            <a:r>
              <a:rPr lang="zh-CN" altLang="en-US" sz="1600" dirty="0" smtClean="0"/>
              <a:t>为 </a:t>
            </a:r>
            <a:r>
              <a:rPr lang="en-US" altLang="zh-CN" sz="1600" dirty="0" smtClean="0"/>
              <a:t>input </a:t>
            </a:r>
            <a:r>
              <a:rPr lang="zh-CN" altLang="en-US" sz="1600" dirty="0" smtClean="0"/>
              <a:t>的元素</a:t>
            </a:r>
          </a:p>
          <a:p>
            <a:pPr algn="just"/>
            <a:r>
              <a:rPr lang="en-US" altLang="zh-CN" sz="1600" dirty="0" smtClean="0"/>
              <a:t>inputs </a:t>
            </a:r>
            <a:r>
              <a:rPr lang="en-US" altLang="zh-CN" sz="1600" dirty="0" smtClean="0">
                <a:solidFill>
                  <a:schemeClr val="tx2"/>
                </a:solidFill>
              </a:rPr>
              <a:t>=</a:t>
            </a:r>
            <a:r>
              <a:rPr lang="en-US" altLang="zh-CN" sz="1600" dirty="0" smtClean="0"/>
              <a:t> driver</a:t>
            </a:r>
            <a:r>
              <a:rPr lang="en-US" altLang="zh-CN" sz="1600" dirty="0" smtClean="0">
                <a:solidFill>
                  <a:srgbClr val="002060"/>
                </a:solidFill>
              </a:rPr>
              <a:t>.</a:t>
            </a:r>
            <a:r>
              <a:rPr lang="en-US" altLang="zh-CN" sz="1600" dirty="0" smtClean="0"/>
              <a:t>find_elements_by_tag_name</a:t>
            </a:r>
            <a:r>
              <a:rPr lang="en-US" altLang="zh-CN" sz="1600" dirty="0" smtClean="0">
                <a:solidFill>
                  <a:srgbClr val="FFC000"/>
                </a:solidFill>
              </a:rPr>
              <a:t>(</a:t>
            </a:r>
            <a:r>
              <a:rPr lang="en-US" altLang="zh-CN" sz="1600" dirty="0" smtClean="0">
                <a:solidFill>
                  <a:srgbClr val="00B050"/>
                </a:solidFill>
              </a:rPr>
              <a:t>'input'</a:t>
            </a:r>
            <a:r>
              <a:rPr lang="en-US" altLang="zh-CN" sz="1600" dirty="0" smtClean="0">
                <a:solidFill>
                  <a:srgbClr val="FFC000"/>
                </a:solidFill>
              </a:rPr>
              <a:t>)</a:t>
            </a:r>
          </a:p>
          <a:p>
            <a:pPr algn="just"/>
            <a:r>
              <a:rPr lang="en-US" altLang="zh-CN" sz="1600" dirty="0" smtClean="0"/>
              <a:t>#</a:t>
            </a:r>
            <a:r>
              <a:rPr lang="zh-CN" altLang="en-US" sz="1600" dirty="0" smtClean="0"/>
              <a:t>然后从中过滤出 </a:t>
            </a:r>
            <a:r>
              <a:rPr lang="en-US" altLang="zh-CN" sz="1600" dirty="0" smtClean="0"/>
              <a:t>tpye </a:t>
            </a:r>
            <a:r>
              <a:rPr lang="zh-CN" altLang="en-US" sz="1600" dirty="0" smtClean="0"/>
              <a:t>为 </a:t>
            </a:r>
            <a:r>
              <a:rPr lang="en-US" altLang="zh-CN" sz="1600" dirty="0" smtClean="0"/>
              <a:t>checkbox </a:t>
            </a:r>
            <a:r>
              <a:rPr lang="zh-CN" altLang="en-US" sz="1600" dirty="0" smtClean="0"/>
              <a:t>的元素，单击勾选</a:t>
            </a:r>
          </a:p>
          <a:p>
            <a:pPr algn="just"/>
            <a:r>
              <a:rPr lang="en-US" altLang="zh-CN" sz="1600" dirty="0" smtClean="0">
                <a:solidFill>
                  <a:srgbClr val="FF0000"/>
                </a:solidFill>
              </a:rPr>
              <a:t>for</a:t>
            </a:r>
            <a:r>
              <a:rPr lang="en-US" altLang="zh-CN" sz="1600" dirty="0" smtClean="0"/>
              <a:t> input</a:t>
            </a:r>
            <a:r>
              <a:rPr lang="en-US" altLang="zh-CN" sz="1600" dirty="0" smtClean="0">
                <a:solidFill>
                  <a:srgbClr val="FF0000"/>
                </a:solidFill>
              </a:rPr>
              <a:t> in </a:t>
            </a:r>
            <a:r>
              <a:rPr lang="en-US" altLang="zh-CN" sz="1600" dirty="0" smtClean="0"/>
              <a:t>inputs:</a:t>
            </a:r>
          </a:p>
          <a:p>
            <a:pPr algn="just"/>
            <a:r>
              <a:rPr lang="en-US" altLang="zh-CN" sz="1600" dirty="0" smtClean="0"/>
              <a:t>	</a:t>
            </a:r>
            <a:r>
              <a:rPr lang="en-US" altLang="zh-CN" sz="1600" dirty="0" smtClean="0">
                <a:solidFill>
                  <a:srgbClr val="FF0000"/>
                </a:solidFill>
              </a:rPr>
              <a:t>if </a:t>
            </a:r>
            <a:r>
              <a:rPr lang="en-US" altLang="zh-CN" sz="1600" dirty="0" smtClean="0"/>
              <a:t>input</a:t>
            </a:r>
            <a:r>
              <a:rPr lang="en-US" altLang="zh-CN" sz="1600" dirty="0" smtClean="0">
                <a:solidFill>
                  <a:srgbClr val="002060"/>
                </a:solidFill>
              </a:rPr>
              <a:t>.</a:t>
            </a:r>
            <a:r>
              <a:rPr lang="en-US" altLang="zh-CN" sz="1600" dirty="0" smtClean="0"/>
              <a:t>get_attribute</a:t>
            </a:r>
            <a:r>
              <a:rPr lang="en-US" altLang="zh-CN" sz="1600" dirty="0" smtClean="0">
                <a:solidFill>
                  <a:srgbClr val="00B050"/>
                </a:solidFill>
              </a:rPr>
              <a:t>('type'</a:t>
            </a:r>
            <a:r>
              <a:rPr lang="en-US" altLang="zh-CN" sz="1600" dirty="0" smtClean="0">
                <a:solidFill>
                  <a:srgbClr val="FFC000"/>
                </a:solidFill>
              </a:rPr>
              <a:t>)</a:t>
            </a:r>
            <a:r>
              <a:rPr lang="en-US" altLang="zh-CN" sz="1600" dirty="0" smtClean="0"/>
              <a:t> </a:t>
            </a:r>
            <a:r>
              <a:rPr lang="en-US" altLang="zh-CN" sz="1600" dirty="0" smtClean="0">
                <a:solidFill>
                  <a:schemeClr val="tx2"/>
                </a:solidFill>
              </a:rPr>
              <a:t>== </a:t>
            </a:r>
            <a:r>
              <a:rPr lang="en-US" altLang="zh-CN" sz="1600" dirty="0" smtClean="0">
                <a:solidFill>
                  <a:srgbClr val="00B050"/>
                </a:solidFill>
              </a:rPr>
              <a:t>'checkbox'</a:t>
            </a:r>
            <a:r>
              <a:rPr lang="en-US" altLang="zh-CN" sz="1600" dirty="0" smtClean="0"/>
              <a:t>:</a:t>
            </a:r>
          </a:p>
          <a:p>
            <a:pPr algn="just"/>
            <a:r>
              <a:rPr lang="en-US" altLang="zh-CN" sz="1600" dirty="0" smtClean="0"/>
              <a:t>		input.click</a:t>
            </a:r>
            <a:r>
              <a:rPr lang="en-US" altLang="zh-CN" sz="1600" dirty="0" smtClean="0">
                <a:solidFill>
                  <a:srgbClr val="FFC000"/>
                </a:solidFill>
              </a:rPr>
              <a:t>()</a:t>
            </a:r>
            <a:endParaRPr lang="zh-CN" altLang="en-US" sz="1600" dirty="0">
              <a:solidFill>
                <a:srgbClr val="FFC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599" y="6118146"/>
            <a:ext cx="1224136" cy="5743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20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0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0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WebDriver API-</a:t>
            </a:r>
            <a:r>
              <a:rPr lang="zh-CN" altLang="en-US" dirty="0" smtClean="0"/>
              <a:t>层级定位</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1187624" y="1247214"/>
            <a:ext cx="6624736" cy="5550455"/>
          </a:xfrm>
          <a:prstGeom prst="rect">
            <a:avLst/>
          </a:prstGeom>
          <a:noFill/>
          <a:ln w="9525">
            <a:noFill/>
            <a:miter lim="800000"/>
            <a:headEnd/>
            <a:tailEnd/>
          </a:ln>
        </p:spPr>
      </p:pic>
      <p:pic>
        <p:nvPicPr>
          <p:cNvPr id="4099" name="Picture 3"/>
          <p:cNvPicPr>
            <a:picLocks noGrp="1" noChangeAspect="1" noChangeArrowheads="1"/>
          </p:cNvPicPr>
          <p:nvPr>
            <p:ph idx="1"/>
          </p:nvPr>
        </p:nvPicPr>
        <p:blipFill>
          <a:blip r:embed="rId4" cstate="print"/>
          <a:srcRect/>
          <a:stretch>
            <a:fillRect/>
          </a:stretch>
        </p:blipFill>
        <p:spPr bwMode="auto">
          <a:xfrm>
            <a:off x="827584" y="1268760"/>
            <a:ext cx="7616846" cy="2448272"/>
          </a:xfrm>
          <a:prstGeom prst="rect">
            <a:avLst/>
          </a:prstGeom>
          <a:noFill/>
          <a:ln w="9525">
            <a:noFill/>
            <a:miter lim="800000"/>
            <a:headEnd/>
            <a:tailEnd/>
          </a:ln>
        </p:spPr>
      </p:pic>
      <p:sp>
        <p:nvSpPr>
          <p:cNvPr id="6" name="TextBox 5"/>
          <p:cNvSpPr txBox="1"/>
          <p:nvPr/>
        </p:nvSpPr>
        <p:spPr>
          <a:xfrm>
            <a:off x="539552" y="3790781"/>
            <a:ext cx="8280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002060"/>
                </a:solidFill>
              </a:rPr>
              <a:t>如图，发现两个下拉菜单中每个选项的 </a:t>
            </a:r>
            <a:r>
              <a:rPr lang="en-US" altLang="zh-CN" dirty="0" smtClean="0">
                <a:solidFill>
                  <a:srgbClr val="002060"/>
                </a:solidFill>
              </a:rPr>
              <a:t>link text </a:t>
            </a:r>
            <a:r>
              <a:rPr lang="zh-CN" altLang="en-US" dirty="0" smtClean="0">
                <a:solidFill>
                  <a:srgbClr val="002060"/>
                </a:solidFill>
              </a:rPr>
              <a:t>都相同，</a:t>
            </a:r>
            <a:r>
              <a:rPr lang="en-US" altLang="zh-CN" dirty="0" smtClean="0">
                <a:solidFill>
                  <a:srgbClr val="002060"/>
                </a:solidFill>
              </a:rPr>
              <a:t>href </a:t>
            </a:r>
            <a:r>
              <a:rPr lang="zh-CN" altLang="en-US" dirty="0" smtClean="0">
                <a:solidFill>
                  <a:srgbClr val="002060"/>
                </a:solidFill>
              </a:rPr>
              <a:t>也一样，所以在这里就需要使用层级定位了</a:t>
            </a:r>
            <a:endParaRPr lang="zh-CN" altLang="en-US" dirty="0">
              <a:solidFill>
                <a:srgbClr val="002060"/>
              </a:solidFill>
            </a:endParaRPr>
          </a:p>
        </p:txBody>
      </p:sp>
      <p:pic>
        <p:nvPicPr>
          <p:cNvPr id="4102" name="Picture 6"/>
          <p:cNvPicPr>
            <a:picLocks noChangeAspect="1" noChangeArrowheads="1"/>
          </p:cNvPicPr>
          <p:nvPr/>
        </p:nvPicPr>
        <p:blipFill>
          <a:blip r:embed="rId5" cstate="print"/>
          <a:srcRect/>
          <a:stretch>
            <a:fillRect/>
          </a:stretch>
        </p:blipFill>
        <p:spPr bwMode="auto">
          <a:xfrm>
            <a:off x="0" y="4502692"/>
            <a:ext cx="9180512" cy="1662612"/>
          </a:xfrm>
          <a:prstGeom prst="rect">
            <a:avLst/>
          </a:prstGeom>
          <a:noFill/>
          <a:ln w="9525">
            <a:noFill/>
            <a:miter lim="800000"/>
            <a:headEnd/>
            <a:tailEnd/>
          </a:ln>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296" y="5892289"/>
            <a:ext cx="1779885" cy="835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anim calcmode="lin" valueType="num">
                                      <p:cBhvr additive="base">
                                        <p:cTn id="15" dur="500" fill="hold"/>
                                        <p:tgtEl>
                                          <p:spTgt spid="4102"/>
                                        </p:tgtEl>
                                        <p:attrNameLst>
                                          <p:attrName>ppt_x</p:attrName>
                                        </p:attrNameLst>
                                      </p:cBhvr>
                                      <p:tavLst>
                                        <p:tav tm="0">
                                          <p:val>
                                            <p:strVal val="#ppt_x"/>
                                          </p:val>
                                        </p:tav>
                                        <p:tav tm="100000">
                                          <p:val>
                                            <p:strVal val="#ppt_x"/>
                                          </p:val>
                                        </p:tav>
                                      </p:tavLst>
                                    </p:anim>
                                    <p:anim calcmode="lin" valueType="num">
                                      <p:cBhvr additive="base">
                                        <p:cTn id="1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1735</Words>
  <Application>Microsoft Office PowerPoint</Application>
  <PresentationFormat>全屏显示(4:3)</PresentationFormat>
  <Paragraphs>257</Paragraphs>
  <Slides>20</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宋体</vt:lpstr>
      <vt:lpstr>Arial</vt:lpstr>
      <vt:lpstr>Calibri</vt:lpstr>
      <vt:lpstr>Office 主题</vt:lpstr>
      <vt:lpstr>Python WebDriver API-元素定位</vt:lpstr>
      <vt:lpstr>Python WebDriver API-浏览器操作</vt:lpstr>
      <vt:lpstr>Python WebDriver API-操作测试对象</vt:lpstr>
      <vt:lpstr>Python WebDriver API-鼠标事件</vt:lpstr>
      <vt:lpstr>Python WebDriver API-键盘事件</vt:lpstr>
      <vt:lpstr>Python WebDriver API-打印信息</vt:lpstr>
      <vt:lpstr>Python WebDriver API-设置等待时间</vt:lpstr>
      <vt:lpstr>Python WebDriver API-定位一组对象</vt:lpstr>
      <vt:lpstr>Python WebDriver API-层级定位</vt:lpstr>
      <vt:lpstr>Python WebDriver API-定位frame中对象</vt:lpstr>
      <vt:lpstr>Python WebDriver API-对话框处理</vt:lpstr>
      <vt:lpstr>Python WebDriver API-浏览器多窗口处理</vt:lpstr>
      <vt:lpstr>Python WebDriver API- alert/confirm/prompt 处理</vt:lpstr>
      <vt:lpstr>Python WebDriver API-下拉框的处理</vt:lpstr>
      <vt:lpstr>Python WebDriver API-调用JavaScript</vt:lpstr>
      <vt:lpstr>Python WebDriver API-调用JavaScript</vt:lpstr>
      <vt:lpstr>Python WebDriver API-cookie处理</vt:lpstr>
      <vt:lpstr>Python WebDriver API-获取对象属性</vt:lpstr>
      <vt:lpstr>Python WebDriver 工作原理</vt:lpstr>
      <vt:lpstr>Python WebDriver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WebDriver API-元素定位</dc:title>
  <cp:lastModifiedBy>za</cp:lastModifiedBy>
  <cp:revision>29</cp:revision>
  <dcterms:modified xsi:type="dcterms:W3CDTF">2015-02-27T03:58:38Z</dcterms:modified>
</cp:coreProperties>
</file>