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Economica"/>
      <p:regular r:id="rId38"/>
      <p:bold r:id="rId39"/>
      <p:italic r:id="rId40"/>
      <p:boldItalic r:id="rId41"/>
    </p:embeddedFont>
    <p:embeddedFont>
      <p:font typeface="Open Sans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Economica-italic.fntdata"/><Relationship Id="rId20" Type="http://schemas.openxmlformats.org/officeDocument/2006/relationships/slide" Target="slides/slide15.xml"/><Relationship Id="rId42" Type="http://schemas.openxmlformats.org/officeDocument/2006/relationships/font" Target="fonts/OpenSans-regular.fntdata"/><Relationship Id="rId41" Type="http://schemas.openxmlformats.org/officeDocument/2006/relationships/font" Target="fonts/Economica-boldItalic.fntdata"/><Relationship Id="rId22" Type="http://schemas.openxmlformats.org/officeDocument/2006/relationships/slide" Target="slides/slide17.xml"/><Relationship Id="rId44" Type="http://schemas.openxmlformats.org/officeDocument/2006/relationships/font" Target="fonts/OpenSans-italic.fntdata"/><Relationship Id="rId21" Type="http://schemas.openxmlformats.org/officeDocument/2006/relationships/slide" Target="slides/slide16.xml"/><Relationship Id="rId43" Type="http://schemas.openxmlformats.org/officeDocument/2006/relationships/font" Target="fonts/OpenSans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Economica-bold.fntdata"/><Relationship Id="rId16" Type="http://schemas.openxmlformats.org/officeDocument/2006/relationships/slide" Target="slides/slide11.xml"/><Relationship Id="rId38" Type="http://schemas.openxmlformats.org/officeDocument/2006/relationships/font" Target="fonts/Economica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bc1bd218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bc1bd218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bc1bd218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bc1bd218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bc1bd218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bc1bd218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bc1bd218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bc1bd218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bcb3fb03b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bcb3fb03b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bcb3fb03b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bcb3fb03b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bcb3fb03b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bcb3fb03b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bc1bd218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bc1bd218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bcb3fb03b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bcb3fb03b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bb92e55f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bb92e55f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bb92e55fd_0_10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bb92e55fd_0_10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bd439cee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bd439cee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bb92e55f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bb92e55f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bcb3fb03b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7bcb3fb03b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bcb3fb03b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bcb3fb03b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bd83d8df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7bd83d8df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bd83d8df2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bd83d8df2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bd83d8df2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7bd83d8df2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bb92e55fd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7bb92e55fd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bcb3fb03b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bcb3fb03b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bb92e55fd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7bb92e55f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bb92e55fd_0_10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bb92e55fd_0_10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7bb92e55fd_0_10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7bb92e55fd_0_10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bd439cee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7bd439cee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bd439cee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7bd439cee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bb92e55fd_0_10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bb92e55fd_0_1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bb92e55fd_0_10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bb92e55fd_0_10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bb92e55fd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bb92e55fd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bc1bd218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bc1bd218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bc1bd218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bc1bd218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bc1bd218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bc1bd218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8.png"/><Relationship Id="rId5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Relationship Id="rId4" Type="http://schemas.openxmlformats.org/officeDocument/2006/relationships/image" Target="../media/image24.png"/><Relationship Id="rId5" Type="http://schemas.openxmlformats.org/officeDocument/2006/relationships/image" Target="../media/image21.png"/><Relationship Id="rId6" Type="http://schemas.openxmlformats.org/officeDocument/2006/relationships/image" Target="../media/image3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moea.gov.tw/Mns/dos/bulletin/Bulletin.aspx?kind=23&amp;html=1&amp;menu_id=10212&amp;bull_id=6124" TargetMode="External"/><Relationship Id="rId4" Type="http://schemas.openxmlformats.org/officeDocument/2006/relationships/hyperlink" Target="https://journal.eyeprophet.com/%E8%B6%85%E5%95%86%E9%BE%8D%E9%A0%AD%E7%88%AD%E9%9C%B8%E6%88%B0/?fbclid=IwAR0rSh9-4PRBINSNfrOEFcF_-LVXatplyhYU0J7EFPOv-JexPfHknqnUWow" TargetMode="External"/><Relationship Id="rId5" Type="http://schemas.openxmlformats.org/officeDocument/2006/relationships/hyperlink" Target="https://udn.com/news/story/6839/3988181?fbclid=IwAR2WIIaL8TSqecnq0fN7KrUvsa4oDRHqwo5iUnvgbzMULVjD8rcNMcoN1nI" TargetMode="External"/><Relationship Id="rId6" Type="http://schemas.openxmlformats.org/officeDocument/2006/relationships/hyperlink" Target="https://data.gov.tw/dataset/32086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www.ibon.com.tw/retail_inquiry.aspx#gsc.tab=0" TargetMode="External"/><Relationship Id="rId4" Type="http://schemas.openxmlformats.org/officeDocument/2006/relationships/hyperlink" Target="https://statdb.dgbas.gov.tw/pxweb/Dialog/statfile9.asp" TargetMode="External"/><Relationship Id="rId5" Type="http://schemas.openxmlformats.org/officeDocument/2006/relationships/hyperlink" Target="https://statis.moi.gov.tw/micst/stmain.jsp?sys=100" TargetMode="External"/><Relationship Id="rId6" Type="http://schemas.openxmlformats.org/officeDocument/2006/relationships/hyperlink" Target="https://www.fia.gov.tw/News_Content.aspx?n=7769B1BD01306B45&amp;sms=BD450CA810662F3D&amp;s=6C2B8374CBFF550E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statdb.mol.gov.tw/statis/jspProxy.aspx?sys=210&amp;kind=21&amp;type=1&amp;funid=q020741&amp;rdm=l30eabte" TargetMode="External"/><Relationship Id="rId4" Type="http://schemas.openxmlformats.org/officeDocument/2006/relationships/hyperlink" Target="https://www.ptt.cc/bbs/CVS/M.1482819043.A.682.html?fbclid=IwAR2AwcaipxK1VuLisu-PYAcAeLWdKTQkfeCMeU_ZOFxq9unBOBo3iV7duys" TargetMode="External"/><Relationship Id="rId5" Type="http://schemas.openxmlformats.org/officeDocument/2006/relationships/hyperlink" Target="https://www.moea.gov.tw/Mns/dos/bulletin/Bulletin.aspx?kind=9&amp;html=1&amp;menu_id=18808&amp;bull_id=5108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那些超商給我的啟示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3" name="Google Shape;63;p13"/>
          <p:cNvSpPr txBox="1"/>
          <p:nvPr>
            <p:ph idx="4294967295" type="body"/>
          </p:nvPr>
        </p:nvSpPr>
        <p:spPr>
          <a:xfrm>
            <a:off x="1684200" y="3157075"/>
            <a:ext cx="5775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zh-TW">
                <a:solidFill>
                  <a:srgbClr val="000000"/>
                </a:solidFill>
              </a:rPr>
              <a:t>Group 11</a:t>
            </a:r>
            <a:br>
              <a:rPr lang="zh-TW">
                <a:solidFill>
                  <a:srgbClr val="000000"/>
                </a:solidFill>
              </a:rPr>
            </a:br>
            <a:r>
              <a:rPr lang="zh-TW">
                <a:solidFill>
                  <a:srgbClr val="000000"/>
                </a:solidFill>
              </a:rPr>
              <a:t>r08921a03 洪國喨  b06505022 袁肇謙</a:t>
            </a:r>
            <a:br>
              <a:rPr lang="zh-TW">
                <a:solidFill>
                  <a:srgbClr val="000000"/>
                </a:solidFill>
              </a:rPr>
            </a:br>
            <a:r>
              <a:rPr lang="zh-TW">
                <a:solidFill>
                  <a:srgbClr val="000000"/>
                </a:solidFill>
              </a:rPr>
              <a:t>r08942088 李政旻</a:t>
            </a:r>
            <a:r>
              <a:rPr lang="zh-TW"/>
              <a:t>  </a:t>
            </a:r>
            <a:r>
              <a:rPr lang="zh-TW">
                <a:solidFill>
                  <a:srgbClr val="000000"/>
                </a:solidFill>
              </a:rPr>
              <a:t>b06901188 李宗倫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Preprocessing data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225225"/>
            <a:ext cx="8520600" cy="9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r>
              <a:rPr lang="zh-TW"/>
              <a:t>. </a:t>
            </a:r>
            <a:r>
              <a:rPr lang="zh-TW"/>
              <a:t>去除地址重複的店家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28516"/>
            <a:ext cx="9144000" cy="2861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</a:t>
            </a:r>
            <a:r>
              <a:rPr lang="zh-TW"/>
              <a:t>uick </a:t>
            </a:r>
            <a:r>
              <a:rPr lang="zh-TW"/>
              <a:t>data </a:t>
            </a:r>
            <a:r>
              <a:rPr lang="zh-TW"/>
              <a:t>cross validation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225225"/>
            <a:ext cx="3420000" cy="7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將 7-11 </a:t>
            </a:r>
            <a:r>
              <a:rPr lang="zh-TW"/>
              <a:t>店家數</a:t>
            </a:r>
            <a:r>
              <a:rPr lang="zh-TW"/>
              <a:t>與 ibon </a:t>
            </a:r>
            <a:r>
              <a:rPr lang="zh-TW"/>
              <a:t>官網提供的店面資料比較驗證[5]</a:t>
            </a:r>
            <a:br>
              <a:rPr lang="zh-TW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101" y="1998325"/>
            <a:ext cx="1493299" cy="2992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4725" y="1998325"/>
            <a:ext cx="1262399" cy="299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1350" y="1147225"/>
            <a:ext cx="4074837" cy="386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0550" y="314388"/>
            <a:ext cx="2047300" cy="4707772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3144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Preliminary result - count</a:t>
            </a:r>
            <a:endParaRPr/>
          </a:p>
        </p:txBody>
      </p:sp>
      <p:sp>
        <p:nvSpPr>
          <p:cNvPr id="144" name="Google Shape;144;p24"/>
          <p:cNvSpPr txBox="1"/>
          <p:nvPr/>
        </p:nvSpPr>
        <p:spPr>
          <a:xfrm>
            <a:off x="4756025" y="4729550"/>
            <a:ext cx="28350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店家數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457750" y="1048800"/>
            <a:ext cx="7875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區域,</a:t>
            </a:r>
            <a:br>
              <a:rPr lang="zh-TW">
                <a:latin typeface="Open Sans"/>
                <a:ea typeface="Open Sans"/>
                <a:cs typeface="Open Sans"/>
                <a:sym typeface="Open Sans"/>
              </a:rPr>
            </a:b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行政區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24"/>
          <p:cNvSpPr/>
          <p:nvPr/>
        </p:nvSpPr>
        <p:spPr>
          <a:xfrm>
            <a:off x="6243950" y="1048800"/>
            <a:ext cx="1773900" cy="22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8059225" y="967500"/>
            <a:ext cx="711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Open Sans"/>
                <a:ea typeface="Open Sans"/>
                <a:cs typeface="Open Sans"/>
                <a:sym typeface="Open Sans"/>
              </a:rPr>
              <a:t>MAX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2975" y="1145700"/>
            <a:ext cx="4074200" cy="37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Preliminary result</a:t>
            </a:r>
            <a:r>
              <a:rPr lang="zh-TW"/>
              <a:t> - count 北台灣</a:t>
            </a:r>
            <a:endParaRPr/>
          </a:p>
        </p:txBody>
      </p:sp>
      <p:sp>
        <p:nvSpPr>
          <p:cNvPr id="154" name="Google Shape;154;p25"/>
          <p:cNvSpPr txBox="1"/>
          <p:nvPr/>
        </p:nvSpPr>
        <p:spPr>
          <a:xfrm>
            <a:off x="1534225" y="1147225"/>
            <a:ext cx="369300" cy="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店</a:t>
            </a:r>
            <a:br>
              <a:rPr lang="zh-TW">
                <a:latin typeface="Open Sans"/>
                <a:ea typeface="Open Sans"/>
                <a:cs typeface="Open Sans"/>
                <a:sym typeface="Open Sans"/>
              </a:rPr>
            </a:b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家</a:t>
            </a:r>
            <a:br>
              <a:rPr lang="zh-TW">
                <a:latin typeface="Open Sans"/>
                <a:ea typeface="Open Sans"/>
                <a:cs typeface="Open Sans"/>
                <a:sym typeface="Open Sans"/>
              </a:rPr>
            </a:b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數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0400" y="1237275"/>
            <a:ext cx="5503204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Preliminary result - count 中台灣</a:t>
            </a:r>
            <a:endParaRPr/>
          </a:p>
        </p:txBody>
      </p:sp>
      <p:sp>
        <p:nvSpPr>
          <p:cNvPr id="161" name="Google Shape;161;p26"/>
          <p:cNvSpPr txBox="1"/>
          <p:nvPr/>
        </p:nvSpPr>
        <p:spPr>
          <a:xfrm>
            <a:off x="1534225" y="1147225"/>
            <a:ext cx="369300" cy="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店</a:t>
            </a:r>
            <a:br>
              <a:rPr lang="zh-TW">
                <a:latin typeface="Open Sans"/>
                <a:ea typeface="Open Sans"/>
                <a:cs typeface="Open Sans"/>
                <a:sym typeface="Open Sans"/>
              </a:rPr>
            </a:b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家</a:t>
            </a:r>
            <a:br>
              <a:rPr lang="zh-TW">
                <a:latin typeface="Open Sans"/>
                <a:ea typeface="Open Sans"/>
                <a:cs typeface="Open Sans"/>
                <a:sym typeface="Open Sans"/>
              </a:rPr>
            </a:b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數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5138" y="1190650"/>
            <a:ext cx="5453737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Preliminary result - count 南台灣</a:t>
            </a:r>
            <a:endParaRPr/>
          </a:p>
        </p:txBody>
      </p:sp>
      <p:sp>
        <p:nvSpPr>
          <p:cNvPr id="168" name="Google Shape;168;p27"/>
          <p:cNvSpPr txBox="1"/>
          <p:nvPr/>
        </p:nvSpPr>
        <p:spPr>
          <a:xfrm>
            <a:off x="1529975" y="1147225"/>
            <a:ext cx="369300" cy="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店</a:t>
            </a:r>
            <a:br>
              <a:rPr lang="zh-TW">
                <a:latin typeface="Open Sans"/>
                <a:ea typeface="Open Sans"/>
                <a:cs typeface="Open Sans"/>
                <a:sym typeface="Open Sans"/>
              </a:rPr>
            </a:b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家</a:t>
            </a:r>
            <a:br>
              <a:rPr lang="zh-TW">
                <a:latin typeface="Open Sans"/>
                <a:ea typeface="Open Sans"/>
                <a:cs typeface="Open Sans"/>
                <a:sym typeface="Open Sans"/>
              </a:rPr>
            </a:b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數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5138" y="1299625"/>
            <a:ext cx="5453737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Preliminary result - count 東台灣、</a:t>
            </a:r>
            <a:r>
              <a:rPr lang="zh-TW"/>
              <a:t>外島</a:t>
            </a:r>
            <a:endParaRPr/>
          </a:p>
        </p:txBody>
      </p:sp>
      <p:sp>
        <p:nvSpPr>
          <p:cNvPr id="175" name="Google Shape;175;p28"/>
          <p:cNvSpPr txBox="1"/>
          <p:nvPr/>
        </p:nvSpPr>
        <p:spPr>
          <a:xfrm>
            <a:off x="543300" y="1948650"/>
            <a:ext cx="369300" cy="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店</a:t>
            </a:r>
            <a:br>
              <a:rPr lang="zh-TW">
                <a:latin typeface="Open Sans"/>
                <a:ea typeface="Open Sans"/>
                <a:cs typeface="Open Sans"/>
                <a:sym typeface="Open Sans"/>
              </a:rPr>
            </a:b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家</a:t>
            </a:r>
            <a:br>
              <a:rPr lang="zh-TW">
                <a:latin typeface="Open Sans"/>
                <a:ea typeface="Open Sans"/>
                <a:cs typeface="Open Sans"/>
                <a:sym typeface="Open Sans"/>
              </a:rPr>
            </a:b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數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588" y="1948637"/>
            <a:ext cx="3444775" cy="235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6638" y="1948640"/>
            <a:ext cx="3444775" cy="2352998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8"/>
          <p:cNvSpPr txBox="1"/>
          <p:nvPr/>
        </p:nvSpPr>
        <p:spPr>
          <a:xfrm>
            <a:off x="4489750" y="1948650"/>
            <a:ext cx="369300" cy="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店</a:t>
            </a:r>
            <a:br>
              <a:rPr lang="zh-TW">
                <a:latin typeface="Open Sans"/>
                <a:ea typeface="Open Sans"/>
                <a:cs typeface="Open Sans"/>
                <a:sym typeface="Open Sans"/>
              </a:rPr>
            </a:b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家</a:t>
            </a:r>
            <a:br>
              <a:rPr lang="zh-TW">
                <a:latin typeface="Open Sans"/>
                <a:ea typeface="Open Sans"/>
                <a:cs typeface="Open Sans"/>
                <a:sym typeface="Open Sans"/>
              </a:rPr>
            </a:b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數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Preliminary result - </a:t>
            </a:r>
            <a:r>
              <a:rPr lang="zh-TW"/>
              <a:t>percentage</a:t>
            </a:r>
            <a:endParaRPr/>
          </a:p>
        </p:txBody>
      </p:sp>
      <p:pic>
        <p:nvPicPr>
          <p:cNvPr id="184" name="Google Shape;1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300" y="1147225"/>
            <a:ext cx="2203530" cy="246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615040"/>
            <a:ext cx="9144002" cy="1415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5400" y="1147213"/>
            <a:ext cx="2273225" cy="229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33700" y="1003277"/>
            <a:ext cx="2242724" cy="25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Preliminary result - percentage</a:t>
            </a:r>
            <a:endParaRPr/>
          </a:p>
        </p:txBody>
      </p:sp>
      <p:pic>
        <p:nvPicPr>
          <p:cNvPr id="193" name="Google Shape;19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1938" y="1147225"/>
            <a:ext cx="3880129" cy="38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Data - 縣市層級</a:t>
            </a:r>
            <a:endParaRPr/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土地、人口方面</a:t>
            </a:r>
            <a:br>
              <a:rPr lang="zh-TW" sz="1400"/>
            </a:br>
            <a:r>
              <a:rPr lang="zh-TW" sz="1400"/>
              <a:t>          土地面積(平方公里)、人口數(人)、人口密度(人/平方公里)、</a:t>
            </a:r>
            <a:br>
              <a:rPr lang="zh-TW" sz="1400"/>
            </a:br>
            <a:r>
              <a:rPr lang="zh-TW" sz="1400"/>
              <a:t>          </a:t>
            </a:r>
            <a:r>
              <a:rPr lang="zh-TW" sz="1400"/>
              <a:t>男性人口(人)、女</a:t>
            </a:r>
            <a:r>
              <a:rPr lang="zh-TW" sz="1400"/>
              <a:t>性人口</a:t>
            </a:r>
            <a:r>
              <a:rPr lang="zh-TW" sz="1400"/>
              <a:t>(人)、人口性別比例、</a:t>
            </a:r>
            <a:br>
              <a:rPr lang="zh-TW" sz="1400"/>
            </a:br>
            <a:r>
              <a:rPr lang="zh-TW" sz="1400"/>
              <a:t>          </a:t>
            </a:r>
            <a:r>
              <a:rPr lang="zh-TW" sz="1400"/>
              <a:t>幼年人口(0-14歲)、工作年齡人口(15-64歲)、老年人口(65歲以上)</a:t>
            </a:r>
            <a:br>
              <a:rPr lang="zh-TW" sz="1400"/>
            </a:br>
            <a:r>
              <a:rPr lang="zh-TW" sz="1400"/>
              <a:t>資料</a:t>
            </a:r>
            <a:r>
              <a:rPr lang="zh-TW" sz="1400"/>
              <a:t>來源 - 中華民國統計資料網[6]、內政統計查詢網[7]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所得</a:t>
            </a:r>
            <a:r>
              <a:rPr lang="zh-TW"/>
              <a:t>方面</a:t>
            </a:r>
            <a:br>
              <a:rPr lang="zh-TW" sz="1400"/>
            </a:br>
            <a:r>
              <a:rPr lang="zh-TW" sz="1400"/>
              <a:t>          綜合所得總額、綜合所得平均數、綜合所得變異係數、薪資所得、股利所得</a:t>
            </a:r>
            <a:br>
              <a:rPr lang="zh-TW" sz="1400"/>
            </a:br>
            <a:r>
              <a:rPr lang="zh-TW" sz="1400"/>
              <a:t>資料來源 - 財政部財政資訊中心-106年度綜合所得稅申報初步核定統計專冊[8]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Motivation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便利超商在台灣的密集度居世界第二[1]，可見其與台灣人的生活息息相關。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縱然密度如此之高，其在地理位置上的分布卻極度不均。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台灣主要有四家便利</a:t>
            </a:r>
            <a:r>
              <a:rPr lang="zh-TW"/>
              <a:t>超商</a:t>
            </a:r>
            <a:r>
              <a:rPr lang="zh-TW"/>
              <a:t>：7-11、</a:t>
            </a:r>
            <a:r>
              <a:rPr lang="zh-TW"/>
              <a:t>全家、萊爾富、OK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         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600" y="3100900"/>
            <a:ext cx="1525150" cy="147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6875" y="3100900"/>
            <a:ext cx="1594661" cy="147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7964" y="2792201"/>
            <a:ext cx="2095700" cy="209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30101" y="3100900"/>
            <a:ext cx="1467303" cy="147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Data - 縣市層級</a:t>
            </a:r>
            <a:endParaRPr/>
          </a:p>
        </p:txBody>
      </p:sp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工</a:t>
            </a:r>
            <a:r>
              <a:rPr lang="zh-TW"/>
              <a:t>商業方面</a:t>
            </a:r>
            <a:br>
              <a:rPr lang="zh-TW" sz="1400"/>
            </a:br>
            <a:r>
              <a:rPr lang="zh-TW" sz="1400"/>
              <a:t>          </a:t>
            </a:r>
            <a:r>
              <a:rPr lang="zh-TW" sz="1400"/>
              <a:t>公司登記新設家數、商業登記現有家數、公司登記現有資本額、營利事業銷售額</a:t>
            </a:r>
            <a:br>
              <a:rPr lang="zh-TW" sz="1400"/>
            </a:br>
            <a:r>
              <a:rPr lang="zh-TW" sz="1400"/>
              <a:t>資料</a:t>
            </a:r>
            <a:r>
              <a:rPr lang="zh-TW" sz="1400"/>
              <a:t>來源 - </a:t>
            </a:r>
            <a:r>
              <a:rPr lang="zh-TW" sz="1400"/>
              <a:t>中華民國統計資訊網</a:t>
            </a:r>
            <a:r>
              <a:rPr lang="zh-TW" sz="1400"/>
              <a:t>[6]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就業方面</a:t>
            </a:r>
            <a:br>
              <a:rPr lang="zh-TW" sz="1400"/>
            </a:br>
            <a:r>
              <a:rPr lang="zh-TW" sz="1400"/>
              <a:t>          </a:t>
            </a:r>
            <a:r>
              <a:rPr lang="zh-TW" sz="1400"/>
              <a:t>失業率</a:t>
            </a:r>
            <a:br>
              <a:rPr lang="zh-TW" sz="1400"/>
            </a:br>
            <a:r>
              <a:rPr lang="zh-TW" sz="1400"/>
              <a:t>資料</a:t>
            </a:r>
            <a:r>
              <a:rPr lang="zh-TW" sz="1400"/>
              <a:t>來源 - </a:t>
            </a:r>
            <a:r>
              <a:rPr lang="zh-TW" sz="1400"/>
              <a:t>勞動統計查詢網[9]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犯罪方面</a:t>
            </a:r>
            <a:br>
              <a:rPr lang="zh-TW" sz="1400"/>
            </a:br>
            <a:r>
              <a:rPr lang="zh-TW" sz="1400"/>
              <a:t>          </a:t>
            </a:r>
            <a:r>
              <a:rPr lang="zh-TW" sz="1400"/>
              <a:t>刑案發生率、竊盜案發生率、暴力犯罪發生率</a:t>
            </a:r>
            <a:br>
              <a:rPr lang="zh-TW" sz="1400"/>
            </a:br>
            <a:r>
              <a:rPr lang="zh-TW" sz="1400"/>
              <a:t>資料</a:t>
            </a:r>
            <a:r>
              <a:rPr lang="zh-TW" sz="1400"/>
              <a:t>來源 - </a:t>
            </a:r>
            <a:r>
              <a:rPr lang="zh-TW" sz="1400"/>
              <a:t>中華民國統計資訊網</a:t>
            </a:r>
            <a:r>
              <a:rPr lang="zh-TW" sz="1400"/>
              <a:t>[6]</a:t>
            </a:r>
            <a:endParaRPr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</a:t>
            </a:r>
            <a:r>
              <a:rPr lang="zh-TW"/>
              <a:t>orrelation Matrix - 包含花東/離島</a:t>
            </a:r>
            <a:endParaRPr/>
          </a:p>
        </p:txBody>
      </p:sp>
      <p:pic>
        <p:nvPicPr>
          <p:cNvPr id="211" name="Google Shape;21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800" y="1147225"/>
            <a:ext cx="6256406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Correlation Matrix</a:t>
            </a:r>
            <a:r>
              <a:rPr lang="zh-TW"/>
              <a:t> - 不包含離島</a:t>
            </a:r>
            <a:endParaRPr/>
          </a:p>
        </p:txBody>
      </p:sp>
      <p:pic>
        <p:nvPicPr>
          <p:cNvPr id="217" name="Google Shape;21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9650" y="1147225"/>
            <a:ext cx="6244712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Correlation Matrix</a:t>
            </a:r>
            <a:r>
              <a:rPr lang="zh-TW"/>
              <a:t> - 不包含花東/離島</a:t>
            </a:r>
            <a:endParaRPr/>
          </a:p>
        </p:txBody>
      </p:sp>
      <p:pic>
        <p:nvPicPr>
          <p:cNvPr id="223" name="Google Shape;22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2438" y="1147225"/>
            <a:ext cx="6259117" cy="369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Correlation Matrix - 包含花東/離島</a:t>
            </a:r>
            <a:endParaRPr/>
          </a:p>
        </p:txBody>
      </p:sp>
      <p:pic>
        <p:nvPicPr>
          <p:cNvPr id="229" name="Google Shape;22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150" y="1147225"/>
            <a:ext cx="7857699" cy="3699276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6"/>
          <p:cNvSpPr/>
          <p:nvPr/>
        </p:nvSpPr>
        <p:spPr>
          <a:xfrm>
            <a:off x="3476250" y="3771300"/>
            <a:ext cx="1242000" cy="108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6"/>
          <p:cNvSpPr/>
          <p:nvPr/>
        </p:nvSpPr>
        <p:spPr>
          <a:xfrm>
            <a:off x="3476250" y="1831200"/>
            <a:ext cx="411600" cy="295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Correlation Matrix - 不包含花東/離島</a:t>
            </a:r>
            <a:endParaRPr/>
          </a:p>
        </p:txBody>
      </p:sp>
      <p:pic>
        <p:nvPicPr>
          <p:cNvPr id="237" name="Google Shape;23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225" y="1147225"/>
            <a:ext cx="7915551" cy="364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Correlation Matrix - 除以人口數</a:t>
            </a:r>
            <a:endParaRPr/>
          </a:p>
        </p:txBody>
      </p:sp>
      <p:pic>
        <p:nvPicPr>
          <p:cNvPr id="243" name="Google Shape;24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375" y="1147224"/>
            <a:ext cx="8219251" cy="3399076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8"/>
          <p:cNvSpPr/>
          <p:nvPr/>
        </p:nvSpPr>
        <p:spPr>
          <a:xfrm>
            <a:off x="1404000" y="3258300"/>
            <a:ext cx="1302600" cy="116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Conclusion</a:t>
            </a:r>
            <a:endParaRPr/>
          </a:p>
        </p:txBody>
      </p:sp>
      <p:sp>
        <p:nvSpPr>
          <p:cNvPr id="250" name="Google Shape;250;p3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超商數量與人口、所得、多數未經標準化的數值，呈高度正相關。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7-11主宰各地超商數量，因此占比會與其他家超商呈負相關。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OK 是四大超商中最特別的一個，其</a:t>
            </a:r>
            <a:r>
              <a:rPr lang="zh-TW"/>
              <a:t>從基隆開始發展、擴張[10]，所以</a:t>
            </a:r>
            <a:r>
              <a:rPr lang="zh-TW"/>
              <a:t>在基隆具有非常高的市占率，導致他在某些相關係數之特性是 outlier。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從性別比和超商比的關係，可發現7-11占比與男性比例正相關；全家占比則與女性比例正相關。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Conclusion</a:t>
            </a:r>
            <a:endParaRPr/>
          </a:p>
        </p:txBody>
      </p:sp>
      <p:sp>
        <p:nvSpPr>
          <p:cNvPr id="256" name="Google Shape;256;p4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就我們所觀察的資料來說，超商比例與多數地理資料分布相關係數均偏低，可知四大超商之間並沒有顯著的差異。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因此我們認為台灣消費者在決定要去哪間超商消費時，通常最直接的考量是距離因素。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                                                                                                              [11]</a:t>
            </a:r>
            <a:endParaRPr/>
          </a:p>
        </p:txBody>
      </p:sp>
      <p:pic>
        <p:nvPicPr>
          <p:cNvPr id="257" name="Google Shape;25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7175" y="2603725"/>
            <a:ext cx="4060625" cy="229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Further Work</a:t>
            </a:r>
            <a:endParaRPr/>
          </a:p>
        </p:txBody>
      </p:sp>
      <p:sp>
        <p:nvSpPr>
          <p:cNvPr id="263" name="Google Shape;263;p4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 以各縣市超商的某種性質 (e.g. 7-11的比例是否大於50%) 為目標，建立 decision tree/Naive Bayes Classification，找出影響此性質的關鍵因子。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2. 以超商的比例為座標 (pct. 7-11, pct. 全家, pct. 萊爾富)，進行 kmeans、kNN、SVM 分群 (分2~N群)，觀察分群結果是否與特定 attribute (e.g. 是否在北台灣) 有相關性。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經濟部 - 統計處[1]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194075"/>
            <a:ext cx="8709600" cy="12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6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我國便利商店近年開發多元商品結構，並推出大型、複合店型，2018 年營收創歷年新高，連續 9 年正成長；日、韓亦蓬勃發展，2018年營收亦創歷年新高，分別成長2.0%、9.8%。就密集度觀察，我國2018年平均每2,148人就有1家連鎖便利商店，密集度次於南韓。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900" y="2285875"/>
            <a:ext cx="7121201" cy="273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Reference</a:t>
            </a:r>
            <a:endParaRPr/>
          </a:p>
        </p:txBody>
      </p:sp>
      <p:sp>
        <p:nvSpPr>
          <p:cNvPr id="269" name="Google Shape;269;p4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[1] 當前經濟情勢概況(專題：零售業發展現況及國際比較)。</a:t>
            </a:r>
            <a:br>
              <a:rPr lang="zh-TW" sz="1200"/>
            </a:br>
            <a:r>
              <a:rPr lang="zh-TW" sz="1200" u="sng">
                <a:solidFill>
                  <a:schemeClr val="hlink"/>
                </a:solidFill>
                <a:hlinkClick r:id="rId3"/>
              </a:rPr>
              <a:t>https://www.moea.gov.tw/Mns/dos/bulletin/Bulletin.aspx?kind=23&amp;html=1&amp;menu_id=10212&amp;bull_id=6124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200"/>
              <a:t>[2] 台灣超商龍頭爭霸戰：全家、7-11、萊爾富。</a:t>
            </a:r>
            <a:r>
              <a:rPr lang="zh-TW" sz="1200" u="sng">
                <a:solidFill>
                  <a:schemeClr val="hlink"/>
                </a:solidFill>
                <a:hlinkClick r:id="rId4"/>
              </a:rPr>
              <a:t>https://journal.eyeprophet.com/%E8%B6%85%E5%95%86%E9%BE%8D%E9%A0%AD%E7%88%AD%E9%9C%B8%E6%88%B0/?fbclid=IwAR0rSh9-4PRBINSNfrOEFcF_-LVXatplyhYU0J7EFPOv-JexPfHknqnUWow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200"/>
              <a:t>[3] 不怕統一、全家夾擊！超商老三萊爾富不開24小時照樣拼出營收百億。</a:t>
            </a:r>
            <a:r>
              <a:rPr lang="zh-TW" sz="1200" u="sng">
                <a:solidFill>
                  <a:schemeClr val="hlink"/>
                </a:solidFill>
                <a:hlinkClick r:id="rId5"/>
              </a:rPr>
              <a:t>https://udn.com/news/story/6839/3988181?fbclid=IwAR2WIIaL8TSqecnq0fN7KrUvsa4oDRHqwo5iUnvgbzMULVjD8rcNMcoN1nI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200"/>
              <a:t>[4] 全國4大超商資料集。</a:t>
            </a:r>
            <a:r>
              <a:rPr lang="zh-TW" sz="1200" u="sng">
                <a:solidFill>
                  <a:schemeClr val="hlink"/>
                </a:solidFill>
                <a:hlinkClick r:id="rId6"/>
              </a:rPr>
              <a:t>https://data.gov.tw/dataset/32086</a:t>
            </a:r>
            <a:endParaRPr sz="12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Reference</a:t>
            </a:r>
            <a:endParaRPr/>
          </a:p>
        </p:txBody>
      </p:sp>
      <p:sp>
        <p:nvSpPr>
          <p:cNvPr id="275" name="Google Shape;275;p4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[5] ibon便利生活站門市查詢。</a:t>
            </a:r>
            <a:r>
              <a:rPr lang="zh-TW" sz="12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http://www.ibon.com.tw/retail_inquiry.aspx#gsc.tab=0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200"/>
              <a:t>[6]</a:t>
            </a:r>
            <a:r>
              <a:rPr lang="zh-TW" sz="1200"/>
              <a:t>中華民國統計資料網。</a:t>
            </a:r>
            <a:r>
              <a:rPr lang="zh-TW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https://statdb.dgbas.gov.tw/pxweb/Dialog/statfile9.asp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200"/>
              <a:t>[7]</a:t>
            </a:r>
            <a:r>
              <a:rPr lang="zh-TW" sz="1200"/>
              <a:t>內政統計查詢網。</a:t>
            </a:r>
            <a:r>
              <a:rPr lang="zh-TW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https://statis.moi.gov.tw/micst/stmain.jsp?sys=100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200"/>
              <a:t>[8]106年度綜合所得稅申報初步核定統計專冊。</a:t>
            </a:r>
            <a:r>
              <a:rPr lang="zh-TW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https://www.fia.gov.tw/News_Content.aspx?n=7769B1BD01306B45&amp;sms=BD450CA810662F3D&amp;s=6C2B8374CBFF550E</a:t>
            </a:r>
            <a:endParaRPr sz="12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Reference</a:t>
            </a:r>
            <a:endParaRPr/>
          </a:p>
        </p:txBody>
      </p:sp>
      <p:sp>
        <p:nvSpPr>
          <p:cNvPr id="281" name="Google Shape;281;p4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/>
              <a:t>[9]勞動統計查詢網。</a:t>
            </a:r>
            <a:r>
              <a:rPr lang="zh-TW" sz="12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https://statdb.mol.gov.tw/statis/jspProxy.aspx?sys=210&amp;kind=21&amp;type=1&amp;funid=q020741&amp;rdm=l30eabte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200"/>
              <a:t>[10] Re: [問題] 基隆市的ok超商是不是特別多？。</a:t>
            </a:r>
            <a:r>
              <a:rPr lang="zh-TW" sz="1200" u="sng">
                <a:solidFill>
                  <a:schemeClr val="hlink"/>
                </a:solidFill>
                <a:hlinkClick r:id="rId4"/>
              </a:rPr>
              <a:t>https://www.ptt.cc/bbs/CVS/M.1482819043.A.682.html?fbclid=IwAR2AwcaipxK1VuLisu-PYAcAeLWdKTQkfeCMeU_ZOFxq9unBOBo3iV7duys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200"/>
              <a:t>[11]產業經濟統計簡訊。</a:t>
            </a:r>
            <a:r>
              <a:rPr lang="zh-TW" sz="1200" u="sng">
                <a:solidFill>
                  <a:schemeClr val="hlink"/>
                </a:solidFill>
                <a:hlinkClick r:id="rId5"/>
              </a:rPr>
              <a:t>https://www.moea.gov.tw/Mns/dos/bulletin/Bulletin.aspx?kind=9&amp;html=1&amp;menu_id=18808&amp;bull_id=5108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Motivation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四家便利</a:t>
            </a:r>
            <a:r>
              <a:rPr lang="zh-TW"/>
              <a:t>超商</a:t>
            </a:r>
            <a:r>
              <a:rPr lang="zh-TW"/>
              <a:t>表面上提供的服務差不多，</a:t>
            </a:r>
            <a:br>
              <a:rPr lang="zh-TW"/>
            </a:br>
            <a:r>
              <a:rPr lang="zh-TW"/>
              <a:t>實際上他們經營的策略、地域的分布</a:t>
            </a:r>
            <a:r>
              <a:rPr lang="zh-TW"/>
              <a:t>，卻都略有不同[2][3]。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因此，我們認為，透過挖掘某一地區</a:t>
            </a:r>
            <a:br>
              <a:rPr lang="zh-TW"/>
            </a:br>
            <a:r>
              <a:rPr lang="zh-TW"/>
              <a:t>"特定品牌分布比例"、"特定品牌家數"、"總超商家數"等</a:t>
            </a:r>
            <a:br>
              <a:rPr lang="zh-TW"/>
            </a:br>
            <a:r>
              <a:rPr lang="zh-TW"/>
              <a:t>和其他地域性資料的關係，觀察到一些有趣的現象。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Main Data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名稱：全國4大超商資料集[4]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來源：政府開放資料平台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欄位屬性 (column attribute)：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公司統一編號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公司名稱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分公司統一編號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分公司名稱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分公司地址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分公司狀態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6575" y="465099"/>
            <a:ext cx="4534826" cy="421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Observation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8525" y="1225225"/>
            <a:ext cx="5273771" cy="3354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225225"/>
            <a:ext cx="32700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Always “CHECK” the data before starting！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"公司統一編號"和</a:t>
            </a:r>
            <a:br>
              <a:rPr lang="zh-TW"/>
            </a:br>
            <a:r>
              <a:rPr lang="zh-TW"/>
              <a:t>"公司名稱"</a:t>
            </a:r>
            <a:br>
              <a:rPr lang="zh-TW"/>
            </a:br>
            <a:r>
              <a:rPr lang="zh-TW"/>
              <a:t>只有 4 種 class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分公司狀態</a:t>
            </a:r>
            <a:br>
              <a:rPr lang="zh-TW"/>
            </a:br>
            <a:r>
              <a:rPr lang="zh-TW"/>
              <a:t>只出現 核准設立 (01) 和</a:t>
            </a:r>
            <a:br>
              <a:rPr lang="zh-TW"/>
            </a:br>
            <a:r>
              <a:rPr lang="zh-TW"/>
              <a:t>撤銷/廢止 (03)</a:t>
            </a:r>
            <a:br>
              <a:rPr lang="zh-TW"/>
            </a:br>
            <a:r>
              <a:rPr lang="zh-TW"/>
              <a:t>沒有 停業 (02) 狀態的店家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Observation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225225"/>
            <a:ext cx="2397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分公司狀態</a:t>
            </a:r>
            <a:br>
              <a:rPr lang="zh-TW"/>
            </a:br>
            <a:r>
              <a:rPr lang="zh-TW"/>
              <a:t>有 4 家超商狀態是 04</a:t>
            </a:r>
            <a:br>
              <a:rPr lang="zh-TW"/>
            </a:br>
            <a:r>
              <a:rPr lang="zh-TW"/>
              <a:t>實際看 google 地圖</a:t>
            </a:r>
            <a:br>
              <a:rPr lang="zh-TW"/>
            </a:br>
            <a:r>
              <a:rPr lang="zh-TW"/>
              <a:t>發現皆為歇業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8425" y="926200"/>
            <a:ext cx="5929398" cy="365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Preprocessing data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225225"/>
            <a:ext cx="8520600" cy="17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 先保留 核准設立 (01) 部分的超商來分析，撤銷/廢止 (03) 部分暫時先不考慮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2. 注意字元編碼不同、全形半形不同，如：</a:t>
            </a:r>
            <a:br>
              <a:rPr lang="zh-TW"/>
            </a:br>
            <a:r>
              <a:rPr lang="zh-TW"/>
              <a:t>'巿' v.s. '市'；'台' v.s. '臺'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3. 對應改制前後的地名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803" y="3123600"/>
            <a:ext cx="5726396" cy="160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Preprocessing data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225225"/>
            <a:ext cx="8520600" cy="9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4. 建立分區關係 (北台灣、中台灣、南台灣、東台灣、外島)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09225"/>
            <a:ext cx="8839196" cy="203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