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33"/>
  </p:notesMasterIdLst>
  <p:handoutMasterIdLst>
    <p:handoutMasterId r:id="rId34"/>
  </p:handoutMasterIdLst>
  <p:sldIdLst>
    <p:sldId id="3170" r:id="rId2"/>
    <p:sldId id="3229" r:id="rId3"/>
    <p:sldId id="3174" r:id="rId4"/>
    <p:sldId id="3175" r:id="rId5"/>
    <p:sldId id="3217" r:id="rId6"/>
    <p:sldId id="3196" r:id="rId7"/>
    <p:sldId id="3190" r:id="rId8"/>
    <p:sldId id="3176" r:id="rId9"/>
    <p:sldId id="3235" r:id="rId10"/>
    <p:sldId id="3236" r:id="rId11"/>
    <p:sldId id="3237" r:id="rId12"/>
    <p:sldId id="3238" r:id="rId13"/>
    <p:sldId id="3258" r:id="rId14"/>
    <p:sldId id="3253" r:id="rId15"/>
    <p:sldId id="3250" r:id="rId16"/>
    <p:sldId id="3251" r:id="rId17"/>
    <p:sldId id="3252" r:id="rId18"/>
    <p:sldId id="3254" r:id="rId19"/>
    <p:sldId id="3232" r:id="rId20"/>
    <p:sldId id="3197" r:id="rId21"/>
    <p:sldId id="3233" r:id="rId22"/>
    <p:sldId id="3234" r:id="rId23"/>
    <p:sldId id="3198" r:id="rId24"/>
    <p:sldId id="3239" r:id="rId25"/>
    <p:sldId id="3240" r:id="rId26"/>
    <p:sldId id="3199" r:id="rId27"/>
    <p:sldId id="3230" r:id="rId28"/>
    <p:sldId id="3255" r:id="rId29"/>
    <p:sldId id="3256" r:id="rId30"/>
    <p:sldId id="3257" r:id="rId31"/>
    <p:sldId id="3200" r:id="rId32"/>
  </p:sldIdLst>
  <p:sldSz cx="8959850" cy="504031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47040" indent="-127635"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896620" indent="-257175"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45565" indent="-38735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795145" indent="-51689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1597660" algn="l" defTabSz="63881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1917065" algn="l" defTabSz="63881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2236470" algn="l" defTabSz="63881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2555875" algn="l" defTabSz="638810" rtl="0" eaLnBrk="1" latinLnBrk="0" hangingPunct="1">
      <a:defRPr kern="120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27">
          <p15:clr>
            <a:srgbClr val="A4A3A4"/>
          </p15:clr>
        </p15:guide>
        <p15:guide id="2" orient="horz" pos="2898">
          <p15:clr>
            <a:srgbClr val="A4A3A4"/>
          </p15:clr>
        </p15:guide>
        <p15:guide id="3" pos="2792">
          <p15:clr>
            <a:srgbClr val="A4A3A4"/>
          </p15:clr>
        </p15:guide>
        <p15:guide id="4" pos="450">
          <p15:clr>
            <a:srgbClr val="A4A3A4"/>
          </p15:clr>
        </p15:guide>
        <p15:guide id="5" pos="5207">
          <p15:clr>
            <a:srgbClr val="A4A3A4"/>
          </p15:clr>
        </p15:guide>
        <p15:guide id="6" pos="484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17B59E"/>
    <a:srgbClr val="595959"/>
    <a:srgbClr val="D0E66C"/>
    <a:srgbClr val="5D7D41"/>
    <a:srgbClr val="B3D787"/>
    <a:srgbClr val="DC5F54"/>
    <a:srgbClr val="EBB867"/>
    <a:srgbClr val="E4B842"/>
    <a:srgbClr val="D249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92" autoAdjust="0"/>
    <p:restoredTop sz="80827" autoAdjust="0"/>
  </p:normalViewPr>
  <p:slideViewPr>
    <p:cSldViewPr>
      <p:cViewPr varScale="1">
        <p:scale>
          <a:sx n="95" d="100"/>
          <a:sy n="95" d="100"/>
        </p:scale>
        <p:origin x="1378" y="67"/>
      </p:cViewPr>
      <p:guideLst>
        <p:guide orient="horz" pos="227"/>
        <p:guide orient="horz" pos="2898"/>
        <p:guide pos="2792"/>
        <p:guide pos="450"/>
        <p:guide pos="5207"/>
        <p:guide pos="4845"/>
      </p:guideLst>
    </p:cSldViewPr>
  </p:slideViewPr>
  <p:outlineViewPr>
    <p:cViewPr>
      <p:scale>
        <a:sx n="100" d="100"/>
        <a:sy n="100" d="100"/>
      </p:scale>
      <p:origin x="0" y="-9972"/>
    </p:cViewPr>
  </p:outlineViewPr>
  <p:notesTextViewPr>
    <p:cViewPr>
      <p:scale>
        <a:sx n="1" d="1"/>
        <a:sy n="1" d="1"/>
      </p:scale>
      <p:origin x="0" y="0"/>
    </p:cViewPr>
  </p:notesTextViewPr>
  <p:sorterViewPr showFormatting="0">
    <p:cViewPr>
      <p:scale>
        <a:sx n="50" d="100"/>
        <a:sy n="50" d="100"/>
      </p:scale>
      <p:origin x="0" y="0"/>
    </p:cViewPr>
  </p:sorterViewPr>
  <p:gridSpacing cx="72006" cy="72006"/>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noProof="1"/>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noProof="1" smtClean="0"/>
            </a:lvl1pPr>
          </a:lstStyle>
          <a:p>
            <a:pPr>
              <a:defRPr/>
            </a:pPr>
            <a:fld id="{843730D4-DAA0-4961-8D66-8018B71D47DD}" type="datetimeFigureOut">
              <a:rPr lang="zh-CN" altLang="en-US"/>
              <a:t>2020/1/10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noProof="1"/>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defRPr sz="1200" noProof="1"/>
            </a:lvl1pPr>
          </a:lstStyle>
          <a:p>
            <a:fld id="{53CB15B2-6539-414E-885F-134AB7BAEF7A}" type="slidenum">
              <a:rPr altLang="en-US"/>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noProof="1"/>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noProof="1"/>
            </a:lvl1pPr>
          </a:lstStyle>
          <a:p>
            <a:pPr>
              <a:defRPr/>
            </a:pPr>
            <a:fld id="{F20F0E08-FCD4-40FB-9946-C51233C97953}" type="datetimeFigureOut">
              <a:rPr lang="zh-CN" altLang="en-US"/>
              <a:t>2020/1/10</a:t>
            </a:fld>
            <a:endParaRPr lang="zh-CN" altLang="en-US"/>
          </a:p>
        </p:txBody>
      </p:sp>
      <p:sp>
        <p:nvSpPr>
          <p:cNvPr id="2052" name="幻灯片图像占位符 3"/>
          <p:cNvSpPr>
            <a:spLocks noGrp="1" noRot="1" noChangeAspect="1" noChangeArrowheads="1"/>
          </p:cNvSpPr>
          <p:nvPr>
            <p:ph type="sldImg" idx="4294967295"/>
          </p:nvPr>
        </p:nvSpPr>
        <p:spPr bwMode="auto">
          <a:xfrm>
            <a:off x="381000" y="685800"/>
            <a:ext cx="6096000" cy="3429000"/>
          </a:xfrm>
          <a:prstGeom prst="rect">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sp>
      <p:sp>
        <p:nvSpPr>
          <p:cNvPr id="3077" name="备注占位符 4"/>
          <p:cNvSpPr>
            <a:spLocks noGrp="1" noChangeArrowheads="1"/>
          </p:cNvSpPr>
          <p:nvPr>
            <p:ph type="body" sz="quarter" idx="9"/>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noProof="1"/>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noProof="1"/>
            </a:lvl1pPr>
          </a:lstStyle>
          <a:p>
            <a:fld id="{70CA4341-F6FF-475E-A543-0194832CB00B}" type="slidenum">
              <a:rPr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mn-lt"/>
        <a:ea typeface="+mn-ea"/>
        <a:cs typeface="+mn-cs"/>
      </a:defRPr>
    </a:lvl1pPr>
    <a:lvl2pPr marL="318135" algn="l" rtl="0" eaLnBrk="0" fontAlgn="base" hangingPunct="0">
      <a:spcBef>
        <a:spcPct val="30000"/>
      </a:spcBef>
      <a:spcAft>
        <a:spcPct val="0"/>
      </a:spcAft>
      <a:defRPr sz="900" kern="1200">
        <a:solidFill>
          <a:schemeClr val="tx1"/>
        </a:solidFill>
        <a:latin typeface="+mn-lt"/>
        <a:ea typeface="+mn-ea"/>
        <a:cs typeface="+mn-cs"/>
      </a:defRPr>
    </a:lvl2pPr>
    <a:lvl3pPr marL="638175" algn="l" rtl="0" eaLnBrk="0" fontAlgn="base" hangingPunct="0">
      <a:spcBef>
        <a:spcPct val="30000"/>
      </a:spcBef>
      <a:spcAft>
        <a:spcPct val="0"/>
      </a:spcAft>
      <a:defRPr sz="900" kern="1200">
        <a:solidFill>
          <a:schemeClr val="tx1"/>
        </a:solidFill>
        <a:latin typeface="+mn-lt"/>
        <a:ea typeface="+mn-ea"/>
        <a:cs typeface="+mn-cs"/>
      </a:defRPr>
    </a:lvl3pPr>
    <a:lvl4pPr marL="957580" algn="l" rtl="0" eaLnBrk="0" fontAlgn="base" hangingPunct="0">
      <a:spcBef>
        <a:spcPct val="30000"/>
      </a:spcBef>
      <a:spcAft>
        <a:spcPct val="0"/>
      </a:spcAft>
      <a:defRPr sz="900" kern="1200">
        <a:solidFill>
          <a:schemeClr val="tx1"/>
        </a:solidFill>
        <a:latin typeface="+mn-lt"/>
        <a:ea typeface="+mn-ea"/>
        <a:cs typeface="+mn-cs"/>
      </a:defRPr>
    </a:lvl4pPr>
    <a:lvl5pPr marL="1276985" algn="l" rtl="0" eaLnBrk="0" fontAlgn="base" hangingPunct="0">
      <a:spcBef>
        <a:spcPct val="30000"/>
      </a:spcBef>
      <a:spcAft>
        <a:spcPct val="0"/>
      </a:spcAft>
      <a:defRPr sz="900" kern="1200">
        <a:solidFill>
          <a:schemeClr val="tx1"/>
        </a:solidFill>
        <a:latin typeface="+mn-lt"/>
        <a:ea typeface="+mn-ea"/>
        <a:cs typeface="+mn-cs"/>
      </a:defRPr>
    </a:lvl5pPr>
    <a:lvl6pPr marL="1597025" algn="l" defTabSz="638175" rtl="0" eaLnBrk="1" latinLnBrk="0" hangingPunct="1">
      <a:defRPr sz="900" kern="1200">
        <a:solidFill>
          <a:schemeClr val="tx1"/>
        </a:solidFill>
        <a:latin typeface="+mn-lt"/>
        <a:ea typeface="+mn-ea"/>
        <a:cs typeface="+mn-cs"/>
      </a:defRPr>
    </a:lvl6pPr>
    <a:lvl7pPr marL="1916430" algn="l" defTabSz="638175" rtl="0" eaLnBrk="1" latinLnBrk="0" hangingPunct="1">
      <a:defRPr sz="900" kern="1200">
        <a:solidFill>
          <a:schemeClr val="tx1"/>
        </a:solidFill>
        <a:latin typeface="+mn-lt"/>
        <a:ea typeface="+mn-ea"/>
        <a:cs typeface="+mn-cs"/>
      </a:defRPr>
    </a:lvl7pPr>
    <a:lvl8pPr marL="2235835" algn="l" defTabSz="638175" rtl="0" eaLnBrk="1" latinLnBrk="0" hangingPunct="1">
      <a:defRPr sz="900" kern="1200">
        <a:solidFill>
          <a:schemeClr val="tx1"/>
        </a:solidFill>
        <a:latin typeface="+mn-lt"/>
        <a:ea typeface="+mn-ea"/>
        <a:cs typeface="+mn-cs"/>
      </a:defRPr>
    </a:lvl8pPr>
    <a:lvl9pPr marL="2555240" algn="l" defTabSz="638175"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5123" name="备注占位符 2"/>
          <p:cNvSpPr>
            <a:spLocks noGrp="1" noChangeArrowheads="1"/>
          </p:cNvSpPr>
          <p:nvPr>
            <p:ph type="body" idx="4294967295"/>
          </p:nvPr>
        </p:nvSpPr>
        <p:spPr/>
        <p:txBody>
          <a:bodyPr/>
          <a:lstStyle/>
          <a:p>
            <a:endParaRPr lang="zh-CN" altLang="en-US"/>
          </a:p>
        </p:txBody>
      </p:sp>
      <p:sp>
        <p:nvSpPr>
          <p:cNvPr id="512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A10EB9B-026B-4DBF-B0DF-F17B4B439C9D}" type="slidenum">
              <a:rPr altLang="en-US"/>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27651" name="备注占位符 2"/>
          <p:cNvSpPr>
            <a:spLocks noGrp="1" noChangeArrowheads="1"/>
          </p:cNvSpPr>
          <p:nvPr>
            <p:ph type="body" idx="4294967295"/>
          </p:nvPr>
        </p:nvSpPr>
        <p:spPr/>
        <p:txBody>
          <a:bodyPr/>
          <a:lstStyle/>
          <a:p>
            <a:r>
              <a:rPr lang="zh-CN" altLang="en-US" dirty="0"/>
              <a:t>數十張原圖</a:t>
            </a:r>
          </a:p>
        </p:txBody>
      </p:sp>
      <p:sp>
        <p:nvSpPr>
          <p:cNvPr id="2765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A47F58C-7459-4DEE-840F-2EBC2D08B0DD}" type="slidenum">
              <a:rPr altLang="en-US"/>
              <a:t>10</a:t>
            </a:fld>
            <a:endParaRPr lang="zh-CN" altLang="en-US"/>
          </a:p>
        </p:txBody>
      </p:sp>
    </p:spTree>
    <p:extLst>
      <p:ext uri="{BB962C8B-B14F-4D97-AF65-F5344CB8AC3E}">
        <p14:creationId xmlns:p14="http://schemas.microsoft.com/office/powerpoint/2010/main" val="2070363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27651" name="备注占位符 2"/>
          <p:cNvSpPr>
            <a:spLocks noGrp="1" noChangeArrowheads="1"/>
          </p:cNvSpPr>
          <p:nvPr>
            <p:ph type="body" idx="4294967295"/>
          </p:nvPr>
        </p:nvSpPr>
        <p:spPr/>
        <p:txBody>
          <a:bodyPr/>
          <a:lstStyle/>
          <a:p>
            <a:endParaRPr lang="zh-CN" altLang="en-US"/>
          </a:p>
        </p:txBody>
      </p:sp>
      <p:sp>
        <p:nvSpPr>
          <p:cNvPr id="2765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A47F58C-7459-4DEE-840F-2EBC2D08B0DD}" type="slidenum">
              <a:rPr altLang="en-US"/>
              <a:t>11</a:t>
            </a:fld>
            <a:endParaRPr lang="zh-CN" altLang="en-US"/>
          </a:p>
        </p:txBody>
      </p:sp>
    </p:spTree>
    <p:extLst>
      <p:ext uri="{BB962C8B-B14F-4D97-AF65-F5344CB8AC3E}">
        <p14:creationId xmlns:p14="http://schemas.microsoft.com/office/powerpoint/2010/main" val="2089743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27651" name="备注占位符 2"/>
          <p:cNvSpPr>
            <a:spLocks noGrp="1" noChangeArrowheads="1"/>
          </p:cNvSpPr>
          <p:nvPr>
            <p:ph type="body" idx="4294967295"/>
          </p:nvPr>
        </p:nvSpPr>
        <p:spPr/>
        <p:txBody>
          <a:bodyPr/>
          <a:lstStyle/>
          <a:p>
            <a:r>
              <a:rPr lang="en-US" sz="900" b="0" i="0" u="none" strike="noStrike" kern="1200" dirty="0" err="1">
                <a:solidFill>
                  <a:schemeClr val="tx1"/>
                </a:solidFill>
                <a:effectLst/>
                <a:latin typeface="+mn-lt"/>
                <a:ea typeface="+mn-ea"/>
                <a:cs typeface="+mn-cs"/>
              </a:rPr>
              <a:t>Adaboost</a:t>
            </a:r>
            <a:r>
              <a:rPr lang="en-US" sz="900" b="0" i="0" u="none" strike="noStrike" kern="1200" dirty="0">
                <a:solidFill>
                  <a:schemeClr val="tx1"/>
                </a:solidFill>
                <a:effectLst/>
                <a:latin typeface="+mn-lt"/>
                <a:ea typeface="+mn-ea"/>
                <a:cs typeface="+mn-cs"/>
              </a:rPr>
              <a:t> </a:t>
            </a:r>
            <a:r>
              <a:rPr lang="zh-TW" altLang="en-US" sz="900" b="0" i="0" u="none" strike="noStrike" kern="1200" dirty="0">
                <a:solidFill>
                  <a:schemeClr val="tx1"/>
                </a:solidFill>
                <a:effectLst/>
                <a:latin typeface="+mn-lt"/>
                <a:ea typeface="+mn-ea"/>
                <a:cs typeface="+mn-cs"/>
              </a:rPr>
              <a:t>的物理意义可以表述为：当已经提取的分类器对于某些样本分类正确，那么减小这些样本的权重。当分类错误，增加这些样本的权重。这样，后面训练提取的简单分类器就会更加强化对这些分类错误样本的训练。</a:t>
            </a:r>
            <a:endParaRPr lang="en-US" altLang="zh-TW" sz="900" b="0" i="0" u="none" strike="noStrike" kern="1200" dirty="0">
              <a:solidFill>
                <a:schemeClr val="tx1"/>
              </a:solidFill>
              <a:effectLst/>
              <a:latin typeface="+mn-lt"/>
              <a:ea typeface="+mn-ea"/>
              <a:cs typeface="+mn-cs"/>
            </a:endParaRPr>
          </a:p>
          <a:p>
            <a:endParaRPr lang="en-US" altLang="zh-CN"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D1、D2、D3</a:t>
            </a:r>
            <a:r>
              <a:rPr lang="zh-TW" altLang="en-US" sz="900" b="0" i="0" u="none" strike="noStrike" kern="1200" dirty="0">
                <a:solidFill>
                  <a:schemeClr val="tx1"/>
                </a:solidFill>
                <a:effectLst/>
                <a:latin typeface="+mn-lt"/>
                <a:ea typeface="+mn-ea"/>
                <a:cs typeface="+mn-cs"/>
              </a:rPr>
              <a:t>分別代表三個弱分類器，第一行為原始資料，第二行為分類的結果。</a:t>
            </a:r>
            <a:endParaRPr lang="en-US" altLang="zh-TW"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A）</a:t>
            </a:r>
            <a:r>
              <a:rPr lang="zh-TW" altLang="en-US" sz="900" b="0" i="0" u="none" strike="noStrike" kern="1200" dirty="0">
                <a:solidFill>
                  <a:schemeClr val="tx1"/>
                </a:solidFill>
                <a:effectLst/>
                <a:latin typeface="+mn-lt"/>
                <a:ea typeface="+mn-ea"/>
                <a:cs typeface="+mn-cs"/>
              </a:rPr>
              <a:t>首先，</a:t>
            </a:r>
            <a:r>
              <a:rPr lang="en-US" sz="900" b="0" i="0" u="none" strike="noStrike" kern="1200" dirty="0">
                <a:solidFill>
                  <a:schemeClr val="tx1"/>
                </a:solidFill>
                <a:effectLst/>
                <a:latin typeface="+mn-lt"/>
                <a:ea typeface="+mn-ea"/>
                <a:cs typeface="+mn-cs"/>
              </a:rPr>
              <a:t>D1</a:t>
            </a:r>
            <a:r>
              <a:rPr lang="zh-TW" altLang="en-US" sz="900" b="0" i="0" u="none" strike="noStrike" kern="1200" dirty="0">
                <a:solidFill>
                  <a:schemeClr val="tx1"/>
                </a:solidFill>
                <a:effectLst/>
                <a:latin typeface="+mn-lt"/>
                <a:ea typeface="+mn-ea"/>
                <a:cs typeface="+mn-cs"/>
              </a:rPr>
              <a:t>分類的結果，有一個「正」和二個「負」分類錯誤</a:t>
            </a:r>
            <a:endParaRPr lang="en-US" altLang="zh-TW"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B）</a:t>
            </a:r>
            <a:r>
              <a:rPr lang="zh-TW" altLang="en-US" sz="900" b="0" i="0" u="none" strike="noStrike" kern="1200" dirty="0">
                <a:solidFill>
                  <a:schemeClr val="tx1"/>
                </a:solidFill>
                <a:effectLst/>
                <a:latin typeface="+mn-lt"/>
                <a:ea typeface="+mn-ea"/>
                <a:cs typeface="+mn-cs"/>
              </a:rPr>
              <a:t>接著， </a:t>
            </a:r>
            <a:r>
              <a:rPr lang="en-US" sz="900" b="0" i="0" u="none" strike="noStrike" kern="1200" dirty="0">
                <a:solidFill>
                  <a:schemeClr val="tx1"/>
                </a:solidFill>
                <a:effectLst/>
                <a:latin typeface="+mn-lt"/>
                <a:ea typeface="+mn-ea"/>
                <a:cs typeface="+mn-cs"/>
              </a:rPr>
              <a:t>D2</a:t>
            </a:r>
            <a:r>
              <a:rPr lang="zh-TW" altLang="en-US" sz="900" b="0" i="0" u="none" strike="noStrike" kern="1200" dirty="0">
                <a:solidFill>
                  <a:schemeClr val="tx1"/>
                </a:solidFill>
                <a:effectLst/>
                <a:latin typeface="+mn-lt"/>
                <a:ea typeface="+mn-ea"/>
                <a:cs typeface="+mn-cs"/>
              </a:rPr>
              <a:t>分類器針對</a:t>
            </a:r>
            <a:r>
              <a:rPr lang="en-US" sz="900" b="0" i="0" u="none" strike="noStrike" kern="1200" dirty="0">
                <a:solidFill>
                  <a:schemeClr val="tx1"/>
                </a:solidFill>
                <a:effectLst/>
                <a:latin typeface="+mn-lt"/>
                <a:ea typeface="+mn-ea"/>
                <a:cs typeface="+mn-cs"/>
              </a:rPr>
              <a:t>D1</a:t>
            </a:r>
            <a:r>
              <a:rPr lang="zh-TW" altLang="en-US" sz="900" b="0" i="0" u="none" strike="noStrike" kern="1200" dirty="0">
                <a:solidFill>
                  <a:schemeClr val="tx1"/>
                </a:solidFill>
                <a:effectLst/>
                <a:latin typeface="+mn-lt"/>
                <a:ea typeface="+mn-ea"/>
                <a:cs typeface="+mn-cs"/>
              </a:rPr>
              <a:t>分類錯誤的部份加強其權重，針對</a:t>
            </a:r>
            <a:r>
              <a:rPr lang="en-US" sz="900" b="0" i="0" u="none" strike="noStrike" kern="1200" dirty="0">
                <a:solidFill>
                  <a:schemeClr val="tx1"/>
                </a:solidFill>
                <a:effectLst/>
                <a:latin typeface="+mn-lt"/>
                <a:ea typeface="+mn-ea"/>
                <a:cs typeface="+mn-cs"/>
              </a:rPr>
              <a:t>D1</a:t>
            </a:r>
            <a:r>
              <a:rPr lang="zh-TW" altLang="en-US" sz="900" b="0" i="0" u="none" strike="noStrike" kern="1200" dirty="0">
                <a:solidFill>
                  <a:schemeClr val="tx1"/>
                </a:solidFill>
                <a:effectLst/>
                <a:latin typeface="+mn-lt"/>
                <a:ea typeface="+mn-ea"/>
                <a:cs typeface="+mn-cs"/>
              </a:rPr>
              <a:t>的錯誤作出正確的分類。但結果，仍有三個「負」分類錯誤。</a:t>
            </a:r>
            <a:endParaRPr lang="en-US" altLang="zh-TW" sz="900" b="0" i="0" u="none" strike="noStrike" kern="1200" dirty="0">
              <a:solidFill>
                <a:schemeClr val="tx1"/>
              </a:solidFill>
              <a:effectLst/>
              <a:latin typeface="+mn-lt"/>
              <a:ea typeface="+mn-ea"/>
              <a:cs typeface="+mn-cs"/>
            </a:endParaRPr>
          </a:p>
          <a:p>
            <a:r>
              <a:rPr lang="en-US" altLang="zh-TW" sz="900" b="0" i="0" u="none" strike="noStrike" kern="1200" dirty="0">
                <a:solidFill>
                  <a:schemeClr val="tx1"/>
                </a:solidFill>
                <a:effectLst/>
                <a:latin typeface="+mn-lt"/>
                <a:ea typeface="+mn-ea"/>
                <a:cs typeface="+mn-cs"/>
              </a:rPr>
              <a:t>D3</a:t>
            </a:r>
            <a:r>
              <a:rPr lang="zh-CN" altLang="en-US" sz="900" b="0" i="0" u="none" strike="noStrike" kern="1200" dirty="0">
                <a:solidFill>
                  <a:schemeClr val="tx1"/>
                </a:solidFill>
                <a:effectLst/>
                <a:latin typeface="+mn-lt"/>
                <a:ea typeface="+mn-ea"/>
                <a:cs typeface="+mn-cs"/>
              </a:rPr>
              <a:t>分類器再將那三個錯誤的負權重提高，結果仍有錯誤</a:t>
            </a:r>
            <a:endParaRPr lang="en-US" altLang="zh-TW"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C）</a:t>
            </a:r>
            <a:r>
              <a:rPr lang="zh-TW" altLang="en-US" sz="900" b="0" i="0" u="none" strike="noStrike" kern="1200" dirty="0">
                <a:solidFill>
                  <a:schemeClr val="tx1"/>
                </a:solidFill>
                <a:effectLst/>
                <a:latin typeface="+mn-lt"/>
                <a:ea typeface="+mn-ea"/>
                <a:cs typeface="+mn-cs"/>
              </a:rPr>
              <a:t>最終，雖然每個弱分類皆分類錯誤，但是綜合所有的結果，就能得到正確的分類</a:t>
            </a:r>
            <a:endParaRPr lang="zh-CN" altLang="en-US" dirty="0"/>
          </a:p>
        </p:txBody>
      </p:sp>
      <p:sp>
        <p:nvSpPr>
          <p:cNvPr id="2765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A47F58C-7459-4DEE-840F-2EBC2D08B0DD}" type="slidenum">
              <a:rPr altLang="en-US"/>
              <a:t>12</a:t>
            </a:fld>
            <a:endParaRPr lang="zh-CN" altLang="en-US"/>
          </a:p>
        </p:txBody>
      </p:sp>
    </p:spTree>
    <p:extLst>
      <p:ext uri="{BB962C8B-B14F-4D97-AF65-F5344CB8AC3E}">
        <p14:creationId xmlns:p14="http://schemas.microsoft.com/office/powerpoint/2010/main" val="3657833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27651" name="备注占位符 2"/>
          <p:cNvSpPr>
            <a:spLocks noGrp="1" noChangeArrowheads="1"/>
          </p:cNvSpPr>
          <p:nvPr>
            <p:ph type="body" idx="4294967295"/>
          </p:nvPr>
        </p:nvSpPr>
        <p:spPr/>
        <p:txBody>
          <a:bodyPr/>
          <a:lstStyle/>
          <a:p>
            <a:r>
              <a:rPr lang="en-US" sz="900" b="0" i="0" u="none" strike="noStrike" kern="1200" dirty="0" err="1">
                <a:solidFill>
                  <a:schemeClr val="tx1"/>
                </a:solidFill>
                <a:effectLst/>
                <a:latin typeface="+mn-lt"/>
                <a:ea typeface="+mn-ea"/>
                <a:cs typeface="+mn-cs"/>
              </a:rPr>
              <a:t>Adaboost</a:t>
            </a:r>
            <a:r>
              <a:rPr lang="en-US" sz="900" b="0" i="0" u="none" strike="noStrike" kern="1200" dirty="0">
                <a:solidFill>
                  <a:schemeClr val="tx1"/>
                </a:solidFill>
                <a:effectLst/>
                <a:latin typeface="+mn-lt"/>
                <a:ea typeface="+mn-ea"/>
                <a:cs typeface="+mn-cs"/>
              </a:rPr>
              <a:t> </a:t>
            </a:r>
            <a:r>
              <a:rPr lang="zh-TW" altLang="en-US" sz="900" b="0" i="0" u="none" strike="noStrike" kern="1200" dirty="0">
                <a:solidFill>
                  <a:schemeClr val="tx1"/>
                </a:solidFill>
                <a:effectLst/>
                <a:latin typeface="+mn-lt"/>
                <a:ea typeface="+mn-ea"/>
                <a:cs typeface="+mn-cs"/>
              </a:rPr>
              <a:t>的物理意义可以表述为：当已经提取的分类器对于某些样本分类正确，那么减小这些样本的权重。当分类错误，增加这些样本的权重。这样，后面训练提取的简单分类器就会更加强化对这些分类错误样本的训练。</a:t>
            </a:r>
            <a:endParaRPr lang="en-US" altLang="zh-TW" sz="900" b="0" i="0" u="none" strike="noStrike" kern="1200" dirty="0">
              <a:solidFill>
                <a:schemeClr val="tx1"/>
              </a:solidFill>
              <a:effectLst/>
              <a:latin typeface="+mn-lt"/>
              <a:ea typeface="+mn-ea"/>
              <a:cs typeface="+mn-cs"/>
            </a:endParaRPr>
          </a:p>
          <a:p>
            <a:endParaRPr lang="en-US" altLang="zh-CN"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D1、D2、D3</a:t>
            </a:r>
            <a:r>
              <a:rPr lang="zh-TW" altLang="en-US" sz="900" b="0" i="0" u="none" strike="noStrike" kern="1200" dirty="0">
                <a:solidFill>
                  <a:schemeClr val="tx1"/>
                </a:solidFill>
                <a:effectLst/>
                <a:latin typeface="+mn-lt"/>
                <a:ea typeface="+mn-ea"/>
                <a:cs typeface="+mn-cs"/>
              </a:rPr>
              <a:t>分別代表三個弱分類器，第一行為原始資料，第二行為分類的結果。</a:t>
            </a:r>
            <a:endParaRPr lang="en-US" altLang="zh-TW"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A）</a:t>
            </a:r>
            <a:r>
              <a:rPr lang="zh-TW" altLang="en-US" sz="900" b="0" i="0" u="none" strike="noStrike" kern="1200" dirty="0">
                <a:solidFill>
                  <a:schemeClr val="tx1"/>
                </a:solidFill>
                <a:effectLst/>
                <a:latin typeface="+mn-lt"/>
                <a:ea typeface="+mn-ea"/>
                <a:cs typeface="+mn-cs"/>
              </a:rPr>
              <a:t>首先，</a:t>
            </a:r>
            <a:r>
              <a:rPr lang="en-US" sz="900" b="0" i="0" u="none" strike="noStrike" kern="1200" dirty="0">
                <a:solidFill>
                  <a:schemeClr val="tx1"/>
                </a:solidFill>
                <a:effectLst/>
                <a:latin typeface="+mn-lt"/>
                <a:ea typeface="+mn-ea"/>
                <a:cs typeface="+mn-cs"/>
              </a:rPr>
              <a:t>D1</a:t>
            </a:r>
            <a:r>
              <a:rPr lang="zh-TW" altLang="en-US" sz="900" b="0" i="0" u="none" strike="noStrike" kern="1200" dirty="0">
                <a:solidFill>
                  <a:schemeClr val="tx1"/>
                </a:solidFill>
                <a:effectLst/>
                <a:latin typeface="+mn-lt"/>
                <a:ea typeface="+mn-ea"/>
                <a:cs typeface="+mn-cs"/>
              </a:rPr>
              <a:t>分類的結果，有一個「正」和二個「負」分類錯誤</a:t>
            </a:r>
            <a:endParaRPr lang="en-US" altLang="zh-TW"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B）</a:t>
            </a:r>
            <a:r>
              <a:rPr lang="zh-TW" altLang="en-US" sz="900" b="0" i="0" u="none" strike="noStrike" kern="1200" dirty="0">
                <a:solidFill>
                  <a:schemeClr val="tx1"/>
                </a:solidFill>
                <a:effectLst/>
                <a:latin typeface="+mn-lt"/>
                <a:ea typeface="+mn-ea"/>
                <a:cs typeface="+mn-cs"/>
              </a:rPr>
              <a:t>接著， </a:t>
            </a:r>
            <a:r>
              <a:rPr lang="en-US" sz="900" b="0" i="0" u="none" strike="noStrike" kern="1200" dirty="0">
                <a:solidFill>
                  <a:schemeClr val="tx1"/>
                </a:solidFill>
                <a:effectLst/>
                <a:latin typeface="+mn-lt"/>
                <a:ea typeface="+mn-ea"/>
                <a:cs typeface="+mn-cs"/>
              </a:rPr>
              <a:t>D2</a:t>
            </a:r>
            <a:r>
              <a:rPr lang="zh-TW" altLang="en-US" sz="900" b="0" i="0" u="none" strike="noStrike" kern="1200" dirty="0">
                <a:solidFill>
                  <a:schemeClr val="tx1"/>
                </a:solidFill>
                <a:effectLst/>
                <a:latin typeface="+mn-lt"/>
                <a:ea typeface="+mn-ea"/>
                <a:cs typeface="+mn-cs"/>
              </a:rPr>
              <a:t>分類器針對</a:t>
            </a:r>
            <a:r>
              <a:rPr lang="en-US" sz="900" b="0" i="0" u="none" strike="noStrike" kern="1200" dirty="0">
                <a:solidFill>
                  <a:schemeClr val="tx1"/>
                </a:solidFill>
                <a:effectLst/>
                <a:latin typeface="+mn-lt"/>
                <a:ea typeface="+mn-ea"/>
                <a:cs typeface="+mn-cs"/>
              </a:rPr>
              <a:t>D1</a:t>
            </a:r>
            <a:r>
              <a:rPr lang="zh-TW" altLang="en-US" sz="900" b="0" i="0" u="none" strike="noStrike" kern="1200" dirty="0">
                <a:solidFill>
                  <a:schemeClr val="tx1"/>
                </a:solidFill>
                <a:effectLst/>
                <a:latin typeface="+mn-lt"/>
                <a:ea typeface="+mn-ea"/>
                <a:cs typeface="+mn-cs"/>
              </a:rPr>
              <a:t>分類錯誤的部份加強其權重，針對</a:t>
            </a:r>
            <a:r>
              <a:rPr lang="en-US" sz="900" b="0" i="0" u="none" strike="noStrike" kern="1200" dirty="0">
                <a:solidFill>
                  <a:schemeClr val="tx1"/>
                </a:solidFill>
                <a:effectLst/>
                <a:latin typeface="+mn-lt"/>
                <a:ea typeface="+mn-ea"/>
                <a:cs typeface="+mn-cs"/>
              </a:rPr>
              <a:t>D1</a:t>
            </a:r>
            <a:r>
              <a:rPr lang="zh-TW" altLang="en-US" sz="900" b="0" i="0" u="none" strike="noStrike" kern="1200" dirty="0">
                <a:solidFill>
                  <a:schemeClr val="tx1"/>
                </a:solidFill>
                <a:effectLst/>
                <a:latin typeface="+mn-lt"/>
                <a:ea typeface="+mn-ea"/>
                <a:cs typeface="+mn-cs"/>
              </a:rPr>
              <a:t>的錯誤作出正確的分類。但結果，仍有三個「負」分類錯誤。</a:t>
            </a:r>
            <a:endParaRPr lang="en-US" altLang="zh-TW" sz="900" b="0" i="0" u="none" strike="noStrike" kern="1200" dirty="0">
              <a:solidFill>
                <a:schemeClr val="tx1"/>
              </a:solidFill>
              <a:effectLst/>
              <a:latin typeface="+mn-lt"/>
              <a:ea typeface="+mn-ea"/>
              <a:cs typeface="+mn-cs"/>
            </a:endParaRPr>
          </a:p>
          <a:p>
            <a:r>
              <a:rPr lang="en-US" altLang="zh-TW" sz="900" b="0" i="0" u="none" strike="noStrike" kern="1200" dirty="0">
                <a:solidFill>
                  <a:schemeClr val="tx1"/>
                </a:solidFill>
                <a:effectLst/>
                <a:latin typeface="+mn-lt"/>
                <a:ea typeface="+mn-ea"/>
                <a:cs typeface="+mn-cs"/>
              </a:rPr>
              <a:t>D3</a:t>
            </a:r>
            <a:r>
              <a:rPr lang="zh-CN" altLang="en-US" sz="900" b="0" i="0" u="none" strike="noStrike" kern="1200" dirty="0">
                <a:solidFill>
                  <a:schemeClr val="tx1"/>
                </a:solidFill>
                <a:effectLst/>
                <a:latin typeface="+mn-lt"/>
                <a:ea typeface="+mn-ea"/>
                <a:cs typeface="+mn-cs"/>
              </a:rPr>
              <a:t>分類器再將那三個錯誤的負權重提高，結果仍有錯誤</a:t>
            </a:r>
            <a:endParaRPr lang="en-US" altLang="zh-TW"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C）</a:t>
            </a:r>
            <a:r>
              <a:rPr lang="zh-TW" altLang="en-US" sz="900" b="0" i="0" u="none" strike="noStrike" kern="1200" dirty="0">
                <a:solidFill>
                  <a:schemeClr val="tx1"/>
                </a:solidFill>
                <a:effectLst/>
                <a:latin typeface="+mn-lt"/>
                <a:ea typeface="+mn-ea"/>
                <a:cs typeface="+mn-cs"/>
              </a:rPr>
              <a:t>最終，雖然每個弱分類皆分類錯誤，但是綜合所有的結果，就能得到正確的分類</a:t>
            </a:r>
            <a:endParaRPr lang="zh-CN" altLang="en-US" dirty="0"/>
          </a:p>
        </p:txBody>
      </p:sp>
      <p:sp>
        <p:nvSpPr>
          <p:cNvPr id="2765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A47F58C-7459-4DEE-840F-2EBC2D08B0DD}" type="slidenum">
              <a:rPr altLang="en-US"/>
              <a:t>13</a:t>
            </a:fld>
            <a:endParaRPr lang="zh-CN" altLang="en-US"/>
          </a:p>
        </p:txBody>
      </p:sp>
    </p:spTree>
    <p:extLst>
      <p:ext uri="{BB962C8B-B14F-4D97-AF65-F5344CB8AC3E}">
        <p14:creationId xmlns:p14="http://schemas.microsoft.com/office/powerpoint/2010/main" val="1729263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27651" name="备注占位符 2"/>
          <p:cNvSpPr>
            <a:spLocks noGrp="1" noChangeArrowheads="1"/>
          </p:cNvSpPr>
          <p:nvPr>
            <p:ph type="body" idx="4294967295"/>
          </p:nvPr>
        </p:nvSpPr>
        <p:spPr/>
        <p:txBody>
          <a:bodyPr/>
          <a:lstStyle/>
          <a:p>
            <a:endParaRPr lang="zh-CN" altLang="en-US"/>
          </a:p>
        </p:txBody>
      </p:sp>
      <p:sp>
        <p:nvSpPr>
          <p:cNvPr id="2765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A47F58C-7459-4DEE-840F-2EBC2D08B0DD}" type="slidenum">
              <a:rPr altLang="en-US"/>
              <a:t>14</a:t>
            </a:fld>
            <a:endParaRPr lang="zh-CN" altLang="en-US"/>
          </a:p>
        </p:txBody>
      </p:sp>
    </p:spTree>
    <p:extLst>
      <p:ext uri="{BB962C8B-B14F-4D97-AF65-F5344CB8AC3E}">
        <p14:creationId xmlns:p14="http://schemas.microsoft.com/office/powerpoint/2010/main" val="2250797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27651" name="备注占位符 2"/>
          <p:cNvSpPr>
            <a:spLocks noGrp="1" noChangeArrowheads="1"/>
          </p:cNvSpPr>
          <p:nvPr>
            <p:ph type="body" idx="4294967295"/>
          </p:nvPr>
        </p:nvSpPr>
        <p:spPr/>
        <p:txBody>
          <a:bodyPr/>
          <a:lstStyle/>
          <a:p>
            <a:endParaRPr lang="zh-CN" altLang="en-US"/>
          </a:p>
        </p:txBody>
      </p:sp>
      <p:sp>
        <p:nvSpPr>
          <p:cNvPr id="2765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A47F58C-7459-4DEE-840F-2EBC2D08B0DD}" type="slidenum">
              <a:rPr altLang="en-US"/>
              <a:t>15</a:t>
            </a:fld>
            <a:endParaRPr lang="zh-CN" altLang="en-US"/>
          </a:p>
        </p:txBody>
      </p:sp>
    </p:spTree>
    <p:extLst>
      <p:ext uri="{BB962C8B-B14F-4D97-AF65-F5344CB8AC3E}">
        <p14:creationId xmlns:p14="http://schemas.microsoft.com/office/powerpoint/2010/main" val="39797720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27651" name="备注占位符 2"/>
          <p:cNvSpPr>
            <a:spLocks noGrp="1" noChangeArrowheads="1"/>
          </p:cNvSpPr>
          <p:nvPr>
            <p:ph type="body" idx="4294967295"/>
          </p:nvPr>
        </p:nvSpPr>
        <p:spPr/>
        <p:txBody>
          <a:bodyPr/>
          <a:lstStyle/>
          <a:p>
            <a:endParaRPr lang="zh-CN" altLang="en-US"/>
          </a:p>
        </p:txBody>
      </p:sp>
      <p:sp>
        <p:nvSpPr>
          <p:cNvPr id="2765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A47F58C-7459-4DEE-840F-2EBC2D08B0DD}" type="slidenum">
              <a:rPr altLang="en-US"/>
              <a:t>16</a:t>
            </a:fld>
            <a:endParaRPr lang="zh-CN" altLang="en-US"/>
          </a:p>
        </p:txBody>
      </p:sp>
    </p:spTree>
    <p:extLst>
      <p:ext uri="{BB962C8B-B14F-4D97-AF65-F5344CB8AC3E}">
        <p14:creationId xmlns:p14="http://schemas.microsoft.com/office/powerpoint/2010/main" val="41317577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27651" name="备注占位符 2"/>
          <p:cNvSpPr>
            <a:spLocks noGrp="1" noChangeArrowheads="1"/>
          </p:cNvSpPr>
          <p:nvPr>
            <p:ph type="body" idx="4294967295"/>
          </p:nvPr>
        </p:nvSpPr>
        <p:spPr/>
        <p:txBody>
          <a:bodyPr/>
          <a:lstStyle/>
          <a:p>
            <a:endParaRPr lang="zh-CN" altLang="en-US"/>
          </a:p>
        </p:txBody>
      </p:sp>
      <p:sp>
        <p:nvSpPr>
          <p:cNvPr id="2765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A47F58C-7459-4DEE-840F-2EBC2D08B0DD}" type="slidenum">
              <a:rPr altLang="en-US"/>
              <a:t>17</a:t>
            </a:fld>
            <a:endParaRPr lang="zh-CN" altLang="en-US"/>
          </a:p>
        </p:txBody>
      </p:sp>
    </p:spTree>
    <p:extLst>
      <p:ext uri="{BB962C8B-B14F-4D97-AF65-F5344CB8AC3E}">
        <p14:creationId xmlns:p14="http://schemas.microsoft.com/office/powerpoint/2010/main" val="3622545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27651" name="备注占位符 2"/>
          <p:cNvSpPr>
            <a:spLocks noGrp="1" noChangeArrowheads="1"/>
          </p:cNvSpPr>
          <p:nvPr>
            <p:ph type="body" idx="4294967295"/>
          </p:nvPr>
        </p:nvSpPr>
        <p:spPr/>
        <p:txBody>
          <a:bodyPr/>
          <a:lstStyle/>
          <a:p>
            <a:endParaRPr lang="zh-CN" altLang="en-US"/>
          </a:p>
        </p:txBody>
      </p:sp>
      <p:sp>
        <p:nvSpPr>
          <p:cNvPr id="2765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A47F58C-7459-4DEE-840F-2EBC2D08B0DD}" type="slidenum">
              <a:rPr altLang="en-US"/>
              <a:t>18</a:t>
            </a:fld>
            <a:endParaRPr lang="zh-CN" altLang="en-US"/>
          </a:p>
        </p:txBody>
      </p:sp>
    </p:spTree>
    <p:extLst>
      <p:ext uri="{BB962C8B-B14F-4D97-AF65-F5344CB8AC3E}">
        <p14:creationId xmlns:p14="http://schemas.microsoft.com/office/powerpoint/2010/main" val="24008550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9219" name="备注占位符 2"/>
          <p:cNvSpPr>
            <a:spLocks noGrp="1" noChangeArrowheads="1"/>
          </p:cNvSpPr>
          <p:nvPr>
            <p:ph type="body" idx="4294967295"/>
          </p:nvPr>
        </p:nvSpPr>
        <p:spPr/>
        <p:txBody>
          <a:bodyPr/>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0A1F82C-B601-4AB2-AEE9-68535FDD5228}" type="slidenum">
              <a:rPr altLang="en-US"/>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7171" name="备注占位符 2"/>
          <p:cNvSpPr>
            <a:spLocks noGrp="1" noChangeArrowheads="1"/>
          </p:cNvSpPr>
          <p:nvPr>
            <p:ph type="body" idx="4294967295"/>
          </p:nvPr>
        </p:nvSpPr>
        <p:spPr/>
        <p:txBody>
          <a:bodyPr/>
          <a:lstStyle/>
          <a:p>
            <a:endParaRPr lang="zh-CN" altLang="en-US"/>
          </a:p>
        </p:txBody>
      </p:sp>
      <p:sp>
        <p:nvSpPr>
          <p:cNvPr id="717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68492C4-473B-4884-9882-18225C6ED146}" type="slidenum">
              <a:rPr altLang="en-US"/>
              <a:t>2</a:t>
            </a:fld>
            <a:endParaRPr lang="zh-CN" altLang="en-US"/>
          </a:p>
        </p:txBody>
      </p:sp>
    </p:spTree>
    <p:extLst>
      <p:ext uri="{BB962C8B-B14F-4D97-AF65-F5344CB8AC3E}">
        <p14:creationId xmlns:p14="http://schemas.microsoft.com/office/powerpoint/2010/main" val="26195589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27651" name="备注占位符 2"/>
          <p:cNvSpPr>
            <a:spLocks noGrp="1" noChangeArrowheads="1"/>
          </p:cNvSpPr>
          <p:nvPr>
            <p:ph type="body" idx="4294967295"/>
          </p:nvPr>
        </p:nvSpPr>
        <p:spPr/>
        <p:txBody>
          <a:bodyPr/>
          <a:lstStyle/>
          <a:p>
            <a:endParaRPr lang="zh-CN" altLang="en-US"/>
          </a:p>
        </p:txBody>
      </p:sp>
      <p:sp>
        <p:nvSpPr>
          <p:cNvPr id="2765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A47F58C-7459-4DEE-840F-2EBC2D08B0DD}" type="slidenum">
              <a:rPr altLang="en-US"/>
              <a:t>21</a:t>
            </a:fld>
            <a:endParaRPr lang="zh-CN" altLang="en-US"/>
          </a:p>
        </p:txBody>
      </p:sp>
    </p:spTree>
    <p:extLst>
      <p:ext uri="{BB962C8B-B14F-4D97-AF65-F5344CB8AC3E}">
        <p14:creationId xmlns:p14="http://schemas.microsoft.com/office/powerpoint/2010/main" val="1507507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27651" name="备注占位符 2"/>
          <p:cNvSpPr>
            <a:spLocks noGrp="1" noChangeArrowheads="1"/>
          </p:cNvSpPr>
          <p:nvPr>
            <p:ph type="body" idx="4294967295"/>
          </p:nvPr>
        </p:nvSpPr>
        <p:spPr/>
        <p:txBody>
          <a:bodyPr/>
          <a:lstStyle/>
          <a:p>
            <a:endParaRPr lang="zh-CN" altLang="en-US"/>
          </a:p>
        </p:txBody>
      </p:sp>
      <p:sp>
        <p:nvSpPr>
          <p:cNvPr id="2765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A47F58C-7459-4DEE-840F-2EBC2D08B0DD}" type="slidenum">
              <a:rPr altLang="en-US"/>
              <a:t>22</a:t>
            </a:fld>
            <a:endParaRPr lang="zh-CN" altLang="en-US"/>
          </a:p>
        </p:txBody>
      </p:sp>
    </p:spTree>
    <p:extLst>
      <p:ext uri="{BB962C8B-B14F-4D97-AF65-F5344CB8AC3E}">
        <p14:creationId xmlns:p14="http://schemas.microsoft.com/office/powerpoint/2010/main" val="24119102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9219" name="备注占位符 2"/>
          <p:cNvSpPr>
            <a:spLocks noGrp="1" noChangeArrowheads="1"/>
          </p:cNvSpPr>
          <p:nvPr>
            <p:ph type="body" idx="4294967295"/>
          </p:nvPr>
        </p:nvSpPr>
        <p:spPr/>
        <p:txBody>
          <a:bodyPr/>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0A1F82C-B601-4AB2-AEE9-68535FDD5228}" type="slidenum">
              <a:rPr altLang="en-US"/>
              <a:t>23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27651" name="备注占位符 2"/>
          <p:cNvSpPr>
            <a:spLocks noGrp="1" noChangeArrowheads="1"/>
          </p:cNvSpPr>
          <p:nvPr>
            <p:ph type="body" idx="4294967295"/>
          </p:nvPr>
        </p:nvSpPr>
        <p:spPr/>
        <p:txBody>
          <a:bodyPr/>
          <a:lstStyle/>
          <a:p>
            <a:endParaRPr lang="zh-CN" altLang="en-US"/>
          </a:p>
        </p:txBody>
      </p:sp>
      <p:sp>
        <p:nvSpPr>
          <p:cNvPr id="2765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A47F58C-7459-4DEE-840F-2EBC2D08B0DD}" type="slidenum">
              <a:rPr altLang="en-US"/>
              <a:t>24</a:t>
            </a:fld>
            <a:endParaRPr lang="zh-CN" altLang="en-US"/>
          </a:p>
        </p:txBody>
      </p:sp>
    </p:spTree>
    <p:extLst>
      <p:ext uri="{BB962C8B-B14F-4D97-AF65-F5344CB8AC3E}">
        <p14:creationId xmlns:p14="http://schemas.microsoft.com/office/powerpoint/2010/main" val="14047542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27651" name="备注占位符 2"/>
          <p:cNvSpPr>
            <a:spLocks noGrp="1" noChangeArrowheads="1"/>
          </p:cNvSpPr>
          <p:nvPr>
            <p:ph type="body" idx="4294967295"/>
          </p:nvPr>
        </p:nvSpPr>
        <p:spPr/>
        <p:txBody>
          <a:bodyPr/>
          <a:lstStyle/>
          <a:p>
            <a:endParaRPr lang="zh-CN" altLang="en-US"/>
          </a:p>
        </p:txBody>
      </p:sp>
      <p:sp>
        <p:nvSpPr>
          <p:cNvPr id="2765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A47F58C-7459-4DEE-840F-2EBC2D08B0DD}" type="slidenum">
              <a:rPr altLang="en-US"/>
              <a:t>25</a:t>
            </a:fld>
            <a:endParaRPr lang="zh-CN" altLang="en-US"/>
          </a:p>
        </p:txBody>
      </p:sp>
    </p:spTree>
    <p:extLst>
      <p:ext uri="{BB962C8B-B14F-4D97-AF65-F5344CB8AC3E}">
        <p14:creationId xmlns:p14="http://schemas.microsoft.com/office/powerpoint/2010/main" val="3425982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9219" name="备注占位符 2"/>
          <p:cNvSpPr>
            <a:spLocks noGrp="1" noChangeArrowheads="1"/>
          </p:cNvSpPr>
          <p:nvPr>
            <p:ph type="body" idx="4294967295"/>
          </p:nvPr>
        </p:nvSpPr>
        <p:spPr/>
        <p:txBody>
          <a:bodyPr/>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0A1F82C-B601-4AB2-AEE9-68535FDD5228}" type="slidenum">
              <a:rPr altLang="en-US"/>
              <a:t>26</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35843" name="备注占位符 2"/>
          <p:cNvSpPr>
            <a:spLocks noGrp="1" noChangeArrowheads="1"/>
          </p:cNvSpPr>
          <p:nvPr>
            <p:ph type="body" idx="4294967295"/>
          </p:nvPr>
        </p:nvSpPr>
        <p:spPr/>
        <p:txBody>
          <a:bodyPr/>
          <a:lstStyle/>
          <a:p>
            <a:endParaRPr lang="zh-CN" altLang="en-US"/>
          </a:p>
        </p:txBody>
      </p:sp>
      <p:sp>
        <p:nvSpPr>
          <p:cNvPr id="3584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912F663-DB0F-4E3C-9FC8-1AC94C39FE5A}" type="slidenum">
              <a:rPr altLang="en-US"/>
              <a:t>27</a:t>
            </a:fld>
            <a:endParaRPr lang="zh-CN" altLang="en-US"/>
          </a:p>
        </p:txBody>
      </p:sp>
    </p:spTree>
    <p:extLst>
      <p:ext uri="{BB962C8B-B14F-4D97-AF65-F5344CB8AC3E}">
        <p14:creationId xmlns:p14="http://schemas.microsoft.com/office/powerpoint/2010/main" val="34177087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9219" name="备注占位符 2"/>
          <p:cNvSpPr>
            <a:spLocks noGrp="1" noChangeArrowheads="1"/>
          </p:cNvSpPr>
          <p:nvPr>
            <p:ph type="body" idx="4294967295"/>
          </p:nvPr>
        </p:nvSpPr>
        <p:spPr/>
        <p:txBody>
          <a:bodyPr/>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0A1F82C-B601-4AB2-AEE9-68535FDD5228}" type="slidenum">
              <a:rPr altLang="en-US"/>
              <a:t>28</a:t>
            </a:fld>
            <a:endParaRPr lang="zh-CN" altLang="en-US"/>
          </a:p>
        </p:txBody>
      </p:sp>
    </p:spTree>
    <p:extLst>
      <p:ext uri="{BB962C8B-B14F-4D97-AF65-F5344CB8AC3E}">
        <p14:creationId xmlns:p14="http://schemas.microsoft.com/office/powerpoint/2010/main" val="1771248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27651" name="备注占位符 2"/>
          <p:cNvSpPr>
            <a:spLocks noGrp="1" noChangeArrowheads="1"/>
          </p:cNvSpPr>
          <p:nvPr>
            <p:ph type="body" idx="4294967295"/>
          </p:nvPr>
        </p:nvSpPr>
        <p:spPr/>
        <p:txBody>
          <a:bodyPr/>
          <a:lstStyle/>
          <a:p>
            <a:endParaRPr lang="zh-CN" altLang="en-US"/>
          </a:p>
        </p:txBody>
      </p:sp>
      <p:sp>
        <p:nvSpPr>
          <p:cNvPr id="2765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A47F58C-7459-4DEE-840F-2EBC2D08B0DD}" type="slidenum">
              <a:rPr altLang="en-US"/>
              <a:t>29</a:t>
            </a:fld>
            <a:endParaRPr lang="zh-CN" altLang="en-US"/>
          </a:p>
        </p:txBody>
      </p:sp>
    </p:spTree>
    <p:extLst>
      <p:ext uri="{BB962C8B-B14F-4D97-AF65-F5344CB8AC3E}">
        <p14:creationId xmlns:p14="http://schemas.microsoft.com/office/powerpoint/2010/main" val="27470930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27651" name="备注占位符 2"/>
          <p:cNvSpPr>
            <a:spLocks noGrp="1" noChangeArrowheads="1"/>
          </p:cNvSpPr>
          <p:nvPr>
            <p:ph type="body" idx="4294967295"/>
          </p:nvPr>
        </p:nvSpPr>
        <p:spPr/>
        <p:txBody>
          <a:bodyPr/>
          <a:lstStyle/>
          <a:p>
            <a:endParaRPr lang="zh-CN" altLang="en-US"/>
          </a:p>
        </p:txBody>
      </p:sp>
      <p:sp>
        <p:nvSpPr>
          <p:cNvPr id="2765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A47F58C-7459-4DEE-840F-2EBC2D08B0DD}" type="slidenum">
              <a:rPr altLang="en-US"/>
              <a:t>30</a:t>
            </a:fld>
            <a:endParaRPr lang="zh-CN" altLang="en-US"/>
          </a:p>
        </p:txBody>
      </p:sp>
    </p:spTree>
    <p:extLst>
      <p:ext uri="{BB962C8B-B14F-4D97-AF65-F5344CB8AC3E}">
        <p14:creationId xmlns:p14="http://schemas.microsoft.com/office/powerpoint/2010/main" val="3684760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9219" name="备注占位符 2"/>
          <p:cNvSpPr>
            <a:spLocks noGrp="1" noChangeArrowheads="1"/>
          </p:cNvSpPr>
          <p:nvPr>
            <p:ph type="body" idx="4294967295"/>
          </p:nvPr>
        </p:nvSpPr>
        <p:spPr/>
        <p:txBody>
          <a:bodyPr/>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0A1F82C-B601-4AB2-AEE9-68535FDD5228}" type="slidenum">
              <a:rPr altLang="en-US"/>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5123" name="备注占位符 2"/>
          <p:cNvSpPr>
            <a:spLocks noGrp="1" noChangeArrowheads="1"/>
          </p:cNvSpPr>
          <p:nvPr>
            <p:ph type="body" idx="4294967295"/>
          </p:nvPr>
        </p:nvSpPr>
        <p:spPr/>
        <p:txBody>
          <a:bodyPr/>
          <a:lstStyle/>
          <a:p>
            <a:endParaRPr lang="zh-CN" altLang="en-US"/>
          </a:p>
        </p:txBody>
      </p:sp>
      <p:sp>
        <p:nvSpPr>
          <p:cNvPr id="512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A10EB9B-026B-4DBF-B0DF-F17B4B439C9D}" type="slidenum">
              <a:rPr altLang="en-US"/>
              <a:t>31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17411" name="备注占位符 2"/>
          <p:cNvSpPr>
            <a:spLocks noGrp="1" noChangeArrowheads="1"/>
          </p:cNvSpPr>
          <p:nvPr>
            <p:ph type="body" idx="4294967295"/>
          </p:nvPr>
        </p:nvSpPr>
        <p:spPr/>
        <p:txBody>
          <a:bodyPr/>
          <a:lstStyle/>
          <a:p>
            <a:endParaRPr lang="zh-CN" altLang="en-US"/>
          </a:p>
        </p:txBody>
      </p:sp>
      <p:sp>
        <p:nvSpPr>
          <p:cNvPr id="1741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BBB32EE-EBE1-42F1-AAFD-C69185DD8BFA}" type="slidenum">
              <a:rPr altLang="en-US"/>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27651" name="备注占位符 2"/>
          <p:cNvSpPr>
            <a:spLocks noGrp="1" noChangeArrowheads="1"/>
          </p:cNvSpPr>
          <p:nvPr>
            <p:ph type="body" idx="4294967295"/>
          </p:nvPr>
        </p:nvSpPr>
        <p:spPr/>
        <p:txBody>
          <a:bodyPr/>
          <a:lstStyle/>
          <a:p>
            <a:endParaRPr lang="zh-CN" altLang="en-US"/>
          </a:p>
        </p:txBody>
      </p:sp>
      <p:sp>
        <p:nvSpPr>
          <p:cNvPr id="2765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A47F58C-7459-4DEE-840F-2EBC2D08B0DD}" type="slidenum">
              <a:rPr altLang="en-US"/>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9219" name="备注占位符 2"/>
          <p:cNvSpPr>
            <a:spLocks noGrp="1" noChangeArrowheads="1"/>
          </p:cNvSpPr>
          <p:nvPr>
            <p:ph type="body" idx="4294967295"/>
          </p:nvPr>
        </p:nvSpPr>
        <p:spPr/>
        <p:txBody>
          <a:bodyPr/>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0A1F82C-B601-4AB2-AEE9-68535FDD5228}" type="slidenum">
              <a:rPr altLang="en-US"/>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31747" name="备注占位符 2"/>
          <p:cNvSpPr>
            <a:spLocks noGrp="1" noChangeArrowheads="1"/>
          </p:cNvSpPr>
          <p:nvPr>
            <p:ph type="body" idx="4294967295"/>
          </p:nvPr>
        </p:nvSpPr>
        <p:spPr/>
        <p:txBody>
          <a:bodyPr/>
          <a:lstStyle/>
          <a:p>
            <a:endParaRPr lang="zh-CN" altLang="en-US"/>
          </a:p>
        </p:txBody>
      </p:sp>
      <p:sp>
        <p:nvSpPr>
          <p:cNvPr id="3174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6CCB4E9-9D0A-45DF-9453-F94144BC618C}" type="slidenum">
              <a:rPr altLang="en-US"/>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27651" name="备注占位符 2"/>
          <p:cNvSpPr>
            <a:spLocks noGrp="1" noChangeArrowheads="1"/>
          </p:cNvSpPr>
          <p:nvPr>
            <p:ph type="body" idx="4294967295"/>
          </p:nvPr>
        </p:nvSpPr>
        <p:spPr/>
        <p:txBody>
          <a:bodyPr/>
          <a:lstStyle/>
          <a:p>
            <a:r>
              <a:rPr lang="zh-TW" altLang="en-US" sz="1200" b="0" i="0" u="none" strike="noStrike" kern="1200" dirty="0">
                <a:solidFill>
                  <a:schemeClr val="tx1"/>
                </a:solidFill>
                <a:effectLst/>
                <a:latin typeface="+mn-lt"/>
                <a:ea typeface="+mn-ea"/>
                <a:cs typeface="+mn-cs"/>
              </a:rPr>
              <a:t>所謂的</a:t>
            </a:r>
            <a:r>
              <a:rPr lang="en-US" sz="1200" b="0" i="0" u="none" strike="noStrike" kern="1200" dirty="0" err="1">
                <a:solidFill>
                  <a:schemeClr val="tx1"/>
                </a:solidFill>
                <a:effectLst/>
                <a:latin typeface="+mn-lt"/>
                <a:ea typeface="+mn-ea"/>
                <a:cs typeface="+mn-cs"/>
              </a:rPr>
              <a:t>Haar</a:t>
            </a:r>
            <a:r>
              <a:rPr lang="zh-TW" altLang="en-US" sz="1200" b="0" i="0" u="none" strike="noStrike" kern="1200" dirty="0">
                <a:solidFill>
                  <a:schemeClr val="tx1"/>
                </a:solidFill>
                <a:effectLst/>
                <a:latin typeface="+mn-lt"/>
                <a:ea typeface="+mn-ea"/>
                <a:cs typeface="+mn-cs"/>
              </a:rPr>
              <a:t>指的是哈爾特徵（</a:t>
            </a:r>
            <a:r>
              <a:rPr lang="en-US" sz="1200" b="0" i="0" u="none" strike="noStrike" kern="1200" dirty="0" err="1">
                <a:solidFill>
                  <a:schemeClr val="tx1"/>
                </a:solidFill>
                <a:effectLst/>
                <a:latin typeface="+mn-lt"/>
                <a:ea typeface="+mn-ea"/>
                <a:cs typeface="+mn-cs"/>
              </a:rPr>
              <a:t>Haar</a:t>
            </a:r>
            <a:r>
              <a:rPr lang="en-US" sz="1200" b="0" i="0" u="none" strike="noStrike" kern="1200" dirty="0">
                <a:solidFill>
                  <a:schemeClr val="tx1"/>
                </a:solidFill>
                <a:effectLst/>
                <a:latin typeface="+mn-lt"/>
                <a:ea typeface="+mn-ea"/>
                <a:cs typeface="+mn-cs"/>
              </a:rPr>
              <a:t>-like features）</a:t>
            </a:r>
          </a:p>
          <a:p>
            <a:r>
              <a:rPr lang="en-US" sz="1200" b="0" i="0" u="none" strike="noStrike" kern="1200" dirty="0">
                <a:solidFill>
                  <a:schemeClr val="tx1"/>
                </a:solidFill>
                <a:effectLst/>
                <a:latin typeface="+mn-lt"/>
                <a:ea typeface="+mn-ea"/>
                <a:cs typeface="+mn-cs"/>
              </a:rPr>
              <a:t>HAAR</a:t>
            </a:r>
            <a:r>
              <a:rPr lang="zh-TW" altLang="en-US" sz="1200" b="0" i="0" u="none" strike="noStrike" kern="1200" dirty="0">
                <a:solidFill>
                  <a:schemeClr val="tx1"/>
                </a:solidFill>
                <a:effectLst/>
                <a:latin typeface="+mn-lt"/>
                <a:ea typeface="+mn-ea"/>
                <a:cs typeface="+mn-cs"/>
              </a:rPr>
              <a:t>透過各種不同的</a:t>
            </a:r>
            <a:r>
              <a:rPr lang="en-US" sz="1200" b="0" i="0" u="none" strike="noStrike" kern="1200" dirty="0">
                <a:solidFill>
                  <a:schemeClr val="tx1"/>
                </a:solidFill>
                <a:effectLst/>
                <a:latin typeface="+mn-lt"/>
                <a:ea typeface="+mn-ea"/>
                <a:cs typeface="+mn-cs"/>
              </a:rPr>
              <a:t>mask</a:t>
            </a:r>
            <a:r>
              <a:rPr lang="zh-TW" altLang="en-US" sz="1200" b="0" i="0" u="none" strike="noStrike" kern="1200" dirty="0">
                <a:solidFill>
                  <a:schemeClr val="tx1"/>
                </a:solidFill>
                <a:effectLst/>
                <a:latin typeface="+mn-lt"/>
                <a:ea typeface="+mn-ea"/>
                <a:cs typeface="+mn-cs"/>
              </a:rPr>
              <a:t>在待檢測的圖片來回的滑動，這個窗口每移動到一個位置就會計算出該區域的特徵值。各個不同的</a:t>
            </a:r>
            <a:r>
              <a:rPr lang="en-US" sz="1200" b="0" i="0" u="none" strike="noStrike" kern="1200" dirty="0">
                <a:solidFill>
                  <a:schemeClr val="tx1"/>
                </a:solidFill>
                <a:effectLst/>
                <a:latin typeface="+mn-lt"/>
                <a:ea typeface="+mn-ea"/>
                <a:cs typeface="+mn-cs"/>
              </a:rPr>
              <a:t>mask</a:t>
            </a:r>
            <a:r>
              <a:rPr lang="zh-TW" altLang="en-US" sz="1200" b="0" i="0" u="none" strike="noStrike" kern="1200" dirty="0">
                <a:solidFill>
                  <a:schemeClr val="tx1"/>
                </a:solidFill>
                <a:effectLst/>
                <a:latin typeface="+mn-lt"/>
                <a:ea typeface="+mn-ea"/>
                <a:cs typeface="+mn-cs"/>
              </a:rPr>
              <a:t>即為不同的弱分類器，所有弱分類器產生結果再透過</a:t>
            </a:r>
            <a:r>
              <a:rPr lang="en-US" sz="1200" b="0" i="0" u="none" strike="noStrike" kern="1200" dirty="0">
                <a:solidFill>
                  <a:schemeClr val="tx1"/>
                </a:solidFill>
                <a:effectLst/>
                <a:latin typeface="+mn-lt"/>
                <a:ea typeface="+mn-ea"/>
                <a:cs typeface="+mn-cs"/>
              </a:rPr>
              <a:t>Cascade Classifier</a:t>
            </a:r>
            <a:r>
              <a:rPr lang="zh-TW" altLang="en-US" sz="1200" b="0"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AdaBoost</a:t>
            </a:r>
            <a:r>
              <a:rPr lang="zh-TW" altLang="en-US" sz="1200" b="0" i="0" u="none" strike="noStrike" kern="1200" dirty="0">
                <a:solidFill>
                  <a:schemeClr val="tx1"/>
                </a:solidFill>
                <a:effectLst/>
                <a:latin typeface="+mn-lt"/>
                <a:ea typeface="+mn-ea"/>
                <a:cs typeface="+mn-cs"/>
              </a:rPr>
              <a:t>級聯分類器</a:t>
            </a:r>
            <a:r>
              <a:rPr lang="en-US" sz="1200" b="0" i="0" u="none" strike="noStrike" kern="1200" dirty="0">
                <a:solidFill>
                  <a:schemeClr val="tx1"/>
                </a:solidFill>
                <a:effectLst/>
                <a:latin typeface="+mn-lt"/>
                <a:ea typeface="+mn-ea"/>
                <a:cs typeface="+mn-cs"/>
              </a:rPr>
              <a:t>）</a:t>
            </a:r>
            <a:r>
              <a:rPr lang="zh-TW" altLang="en-US" sz="1200" b="0" i="0" u="none" strike="noStrike" kern="1200" dirty="0">
                <a:solidFill>
                  <a:schemeClr val="tx1"/>
                </a:solidFill>
                <a:effectLst/>
                <a:latin typeface="+mn-lt"/>
                <a:ea typeface="+mn-ea"/>
                <a:cs typeface="+mn-cs"/>
              </a:rPr>
              <a:t>經過</a:t>
            </a:r>
            <a:r>
              <a:rPr lang="en-US" sz="1200" b="0" i="0" u="none" strike="noStrike" kern="1200" dirty="0">
                <a:solidFill>
                  <a:schemeClr val="tx1"/>
                </a:solidFill>
                <a:effectLst/>
                <a:latin typeface="+mn-lt"/>
                <a:ea typeface="+mn-ea"/>
                <a:cs typeface="+mn-cs"/>
              </a:rPr>
              <a:t>AdaBoost</a:t>
            </a:r>
            <a:r>
              <a:rPr lang="zh-TW" altLang="en-US" sz="1200" b="0" i="0" u="none" strike="noStrike" kern="1200" dirty="0">
                <a:solidFill>
                  <a:schemeClr val="tx1"/>
                </a:solidFill>
                <a:effectLst/>
                <a:latin typeface="+mn-lt"/>
                <a:ea typeface="+mn-ea"/>
                <a:cs typeface="+mn-cs"/>
              </a:rPr>
              <a:t>步驟最後組合成強大的分類器。</a:t>
            </a:r>
            <a:endParaRPr lang="en-US" altLang="zh-TW" sz="1200" b="0" i="0" u="none" strike="noStrike" kern="1200" dirty="0">
              <a:solidFill>
                <a:schemeClr val="tx1"/>
              </a:solidFill>
              <a:effectLst/>
              <a:latin typeface="+mn-lt"/>
              <a:ea typeface="+mn-ea"/>
              <a:cs typeface="+mn-cs"/>
            </a:endParaRPr>
          </a:p>
          <a:p>
            <a:r>
              <a:rPr lang="zh-TW" altLang="en-US" sz="1200" b="0" i="0" u="none" strike="noStrike" kern="1200" dirty="0">
                <a:solidFill>
                  <a:schemeClr val="tx1"/>
                </a:solidFill>
                <a:effectLst/>
                <a:latin typeface="+mn-lt"/>
                <a:ea typeface="+mn-ea"/>
                <a:cs typeface="+mn-cs"/>
              </a:rPr>
              <a:t>這些弱分類器使用的</a:t>
            </a:r>
            <a:r>
              <a:rPr lang="en-US" sz="1200" b="0" i="0" u="none" strike="noStrike" kern="1200" dirty="0">
                <a:solidFill>
                  <a:schemeClr val="tx1"/>
                </a:solidFill>
                <a:effectLst/>
                <a:latin typeface="+mn-lt"/>
                <a:ea typeface="+mn-ea"/>
                <a:cs typeface="+mn-cs"/>
              </a:rPr>
              <a:t>masks</a:t>
            </a:r>
            <a:r>
              <a:rPr lang="zh-TW" altLang="en-US" sz="1200" b="0" i="0" u="none" strike="noStrike" kern="1200" dirty="0">
                <a:solidFill>
                  <a:schemeClr val="tx1"/>
                </a:solidFill>
                <a:effectLst/>
                <a:latin typeface="+mn-lt"/>
                <a:ea typeface="+mn-ea"/>
                <a:cs typeface="+mn-cs"/>
              </a:rPr>
              <a:t>目的就是為了把圖像特徵量化，例如用以區分人臉當中的眼睛顏色要比兩頰的深（即像素強度較弱近於</a:t>
            </a:r>
            <a:r>
              <a:rPr lang="en-US" altLang="zh-TW" sz="1200" b="0" i="0" u="none" strike="noStrike" kern="1200" dirty="0">
                <a:solidFill>
                  <a:schemeClr val="tx1"/>
                </a:solidFill>
                <a:effectLst/>
                <a:latin typeface="+mn-lt"/>
                <a:ea typeface="+mn-ea"/>
                <a:cs typeface="+mn-cs"/>
              </a:rPr>
              <a:t>0</a:t>
            </a:r>
            <a:r>
              <a:rPr lang="zh-TW" altLang="en-US" sz="1200" b="0" i="0" u="none" strike="noStrike" kern="1200" dirty="0">
                <a:solidFill>
                  <a:schemeClr val="tx1"/>
                </a:solidFill>
                <a:effectLst/>
                <a:latin typeface="+mn-lt"/>
                <a:ea typeface="+mn-ea"/>
                <a:cs typeface="+mn-cs"/>
              </a:rPr>
              <a:t>）。計算方式是矩形中黑色區塊</a:t>
            </a:r>
            <a:r>
              <a:rPr lang="en-US" sz="1200" b="0" i="0" u="none" strike="noStrike" kern="1200" dirty="0">
                <a:solidFill>
                  <a:schemeClr val="tx1"/>
                </a:solidFill>
                <a:effectLst/>
                <a:latin typeface="+mn-lt"/>
                <a:ea typeface="+mn-ea"/>
                <a:cs typeface="+mn-cs"/>
              </a:rPr>
              <a:t>pixel</a:t>
            </a:r>
            <a:r>
              <a:rPr lang="zh-TW" altLang="en-US" sz="1200" b="0" i="0" u="none" strike="noStrike" kern="1200" dirty="0">
                <a:solidFill>
                  <a:schemeClr val="tx1"/>
                </a:solidFill>
                <a:effectLst/>
                <a:latin typeface="+mn-lt"/>
                <a:ea typeface="+mn-ea"/>
                <a:cs typeface="+mn-cs"/>
              </a:rPr>
              <a:t>值總和與白色區塊</a:t>
            </a:r>
            <a:r>
              <a:rPr lang="en-US" sz="1200" b="0" i="0" u="none" strike="noStrike" kern="1200" dirty="0">
                <a:solidFill>
                  <a:schemeClr val="tx1"/>
                </a:solidFill>
                <a:effectLst/>
                <a:latin typeface="+mn-lt"/>
                <a:ea typeface="+mn-ea"/>
                <a:cs typeface="+mn-cs"/>
              </a:rPr>
              <a:t>pixel</a:t>
            </a:r>
            <a:r>
              <a:rPr lang="zh-TW" altLang="en-US" sz="1200" b="0" i="0" u="none" strike="noStrike" kern="1200" dirty="0">
                <a:solidFill>
                  <a:schemeClr val="tx1"/>
                </a:solidFill>
                <a:effectLst/>
                <a:latin typeface="+mn-lt"/>
                <a:ea typeface="+mn-ea"/>
                <a:cs typeface="+mn-cs"/>
              </a:rPr>
              <a:t>值總和做相減，所獲取的值即為此分類器在該區域的特徵值。每個窗口的特徵值 </a:t>
            </a:r>
            <a:r>
              <a:rPr lang="en-US" altLang="zh-TW" sz="1200" b="0" i="0" u="none" strike="noStrike" kern="1200" dirty="0">
                <a:solidFill>
                  <a:schemeClr val="tx1"/>
                </a:solidFill>
                <a:effectLst/>
                <a:latin typeface="+mn-lt"/>
                <a:ea typeface="+mn-ea"/>
                <a:cs typeface="+mn-cs"/>
              </a:rPr>
              <a:t>= </a:t>
            </a:r>
            <a:r>
              <a:rPr lang="zh-TW" altLang="en-US" sz="1200" b="0" i="0" u="none" strike="noStrike" kern="1200" dirty="0">
                <a:solidFill>
                  <a:schemeClr val="tx1"/>
                </a:solidFill>
                <a:effectLst/>
                <a:latin typeface="+mn-lt"/>
                <a:ea typeface="+mn-ea"/>
                <a:cs typeface="+mn-cs"/>
              </a:rPr>
              <a:t>白色矩形的灰度值總和 </a:t>
            </a:r>
            <a:r>
              <a:rPr lang="en-US" altLang="zh-TW" sz="1200" b="0" i="0" u="none" strike="noStrike" kern="1200" dirty="0">
                <a:solidFill>
                  <a:schemeClr val="tx1"/>
                </a:solidFill>
                <a:effectLst/>
                <a:latin typeface="+mn-lt"/>
                <a:ea typeface="+mn-ea"/>
                <a:cs typeface="+mn-cs"/>
              </a:rPr>
              <a:t>– </a:t>
            </a:r>
            <a:r>
              <a:rPr lang="zh-TW" altLang="en-US" sz="1200" b="0" i="0" u="none" strike="noStrike" kern="1200" dirty="0">
                <a:solidFill>
                  <a:schemeClr val="tx1"/>
                </a:solidFill>
                <a:effectLst/>
                <a:latin typeface="+mn-lt"/>
                <a:ea typeface="+mn-ea"/>
                <a:cs typeface="+mn-cs"/>
              </a:rPr>
              <a:t>黑色矩形的灰度值總和</a:t>
            </a:r>
            <a:endParaRPr lang="zh-CN" altLang="en-US" sz="1200" dirty="0"/>
          </a:p>
        </p:txBody>
      </p:sp>
      <p:sp>
        <p:nvSpPr>
          <p:cNvPr id="2765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A47F58C-7459-4DEE-840F-2EBC2D08B0DD}" type="slidenum">
              <a:rPr altLang="en-US"/>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27651" name="备注占位符 2"/>
          <p:cNvSpPr>
            <a:spLocks noGrp="1" noChangeArrowheads="1"/>
          </p:cNvSpPr>
          <p:nvPr>
            <p:ph type="body" idx="4294967295"/>
          </p:nvPr>
        </p:nvSpPr>
        <p:spPr/>
        <p:txBody>
          <a:bodyPr/>
          <a:lstStyle/>
          <a:p>
            <a:endParaRPr lang="zh-CN" altLang="en-US"/>
          </a:p>
        </p:txBody>
      </p:sp>
      <p:sp>
        <p:nvSpPr>
          <p:cNvPr id="2765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A47F58C-7459-4DEE-840F-2EBC2D08B0DD}" type="slidenum">
              <a:rPr altLang="en-US"/>
              <a:t>9</a:t>
            </a:fld>
            <a:endParaRPr lang="zh-CN" altLang="en-US"/>
          </a:p>
        </p:txBody>
      </p:sp>
    </p:spTree>
    <p:extLst>
      <p:ext uri="{BB962C8B-B14F-4D97-AF65-F5344CB8AC3E}">
        <p14:creationId xmlns:p14="http://schemas.microsoft.com/office/powerpoint/2010/main" val="683191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19981" y="824885"/>
            <a:ext cx="6719888" cy="1754776"/>
          </a:xfrm>
        </p:spPr>
        <p:txBody>
          <a:bodyPr anchor="b"/>
          <a:lstStyle>
            <a:lvl1pPr algn="ctr">
              <a:defRPr sz="4410"/>
            </a:lvl1pPr>
          </a:lstStyle>
          <a:p>
            <a:r>
              <a:rPr lang="zh-CN" altLang="en-US"/>
              <a:t>单击此处编辑母版标题样式</a:t>
            </a:r>
            <a:endParaRPr lang="en-US" dirty="0"/>
          </a:p>
        </p:txBody>
      </p:sp>
      <p:sp>
        <p:nvSpPr>
          <p:cNvPr id="3" name="Subtitle 2"/>
          <p:cNvSpPr>
            <a:spLocks noGrp="1"/>
          </p:cNvSpPr>
          <p:nvPr>
            <p:ph type="subTitle" idx="1"/>
          </p:nvPr>
        </p:nvSpPr>
        <p:spPr>
          <a:xfrm>
            <a:off x="1119981" y="2647331"/>
            <a:ext cx="6719888" cy="1216909"/>
          </a:xfrm>
        </p:spPr>
        <p:txBody>
          <a:bodyPr/>
          <a:lstStyle>
            <a:lvl1pPr marL="0" indent="0" algn="ctr">
              <a:buNone/>
              <a:defRPr sz="1765"/>
            </a:lvl1pPr>
            <a:lvl2pPr marL="335915" indent="0" algn="ctr">
              <a:buNone/>
              <a:defRPr sz="1470"/>
            </a:lvl2pPr>
            <a:lvl3pPr marL="671830" indent="0" algn="ctr">
              <a:buNone/>
              <a:defRPr sz="1325"/>
            </a:lvl3pPr>
            <a:lvl4pPr marL="1007745" indent="0" algn="ctr">
              <a:buNone/>
              <a:defRPr sz="1175"/>
            </a:lvl4pPr>
            <a:lvl5pPr marL="1344295" indent="0" algn="ctr">
              <a:buNone/>
              <a:defRPr sz="1175"/>
            </a:lvl5pPr>
            <a:lvl6pPr marL="1680210" indent="0" algn="ctr">
              <a:buNone/>
              <a:defRPr sz="1175"/>
            </a:lvl6pPr>
            <a:lvl7pPr marL="2016125" indent="0" algn="ctr">
              <a:buNone/>
              <a:defRPr sz="1175"/>
            </a:lvl7pPr>
            <a:lvl8pPr marL="2352040" indent="0" algn="ctr">
              <a:buNone/>
              <a:defRPr sz="1175"/>
            </a:lvl8pPr>
            <a:lvl9pPr marL="2687955" indent="0" algn="ctr">
              <a:buNone/>
              <a:defRPr sz="1175"/>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63A56D01-2764-4F3F-81D1-FEDBA43AD549}" type="datetimeFigureOut">
              <a:rPr lang="zh-CN" altLang="en-US" smtClean="0"/>
              <a:t>2020/1/10</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481A012C-3782-4128-B36B-91F05AF1EE8F}" type="slidenum">
              <a:rPr lang="en-US" altLang="zh-CN"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63A56D01-2764-4F3F-81D1-FEDBA43AD549}" type="datetimeFigureOut">
              <a:rPr lang="zh-CN" altLang="en-US" smtClean="0"/>
              <a:t>2020/1/10</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481A012C-3782-4128-B36B-91F05AF1EE8F}" type="slidenum">
              <a:rPr lang="en-US" altLang="zh-CN"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1892" y="268350"/>
            <a:ext cx="1931968" cy="427143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15990" y="268350"/>
            <a:ext cx="5683905" cy="427143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63A56D01-2764-4F3F-81D1-FEDBA43AD549}" type="datetimeFigureOut">
              <a:rPr lang="zh-CN" altLang="en-US" smtClean="0"/>
              <a:t>2020/1/10</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481A012C-3782-4128-B36B-91F05AF1EE8F}" type="slidenum">
              <a:rPr lang="en-US" altLang="zh-CN"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EE00D82-2001-449E-AD90-3BB6FC1EF930}" type="datetimeFigureOut">
              <a:rPr lang="zh-CN" altLang="en-US"/>
              <a:t>2020/1/10</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fld id="{CB47F294-569F-46BE-9414-D1C28A8AC9F5}" type="slidenum">
              <a:rPr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63A56D01-2764-4F3F-81D1-FEDBA43AD549}" type="datetimeFigureOut">
              <a:rPr lang="zh-CN" altLang="en-US" smtClean="0"/>
              <a:t>2020/1/10</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481A012C-3782-4128-B36B-91F05AF1EE8F}" type="slidenum">
              <a:rPr lang="en-US" altLang="zh-CN"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11323" y="1256579"/>
            <a:ext cx="7727871" cy="2096630"/>
          </a:xfrm>
        </p:spPr>
        <p:txBody>
          <a:bodyPr anchor="b"/>
          <a:lstStyle>
            <a:lvl1pPr>
              <a:defRPr sz="4410"/>
            </a:lvl1pPr>
          </a:lstStyle>
          <a:p>
            <a:r>
              <a:rPr lang="zh-CN" altLang="en-US"/>
              <a:t>单击此处编辑母版标题样式</a:t>
            </a:r>
            <a:endParaRPr lang="en-US" dirty="0"/>
          </a:p>
        </p:txBody>
      </p:sp>
      <p:sp>
        <p:nvSpPr>
          <p:cNvPr id="3" name="Text Placeholder 2"/>
          <p:cNvSpPr>
            <a:spLocks noGrp="1"/>
          </p:cNvSpPr>
          <p:nvPr>
            <p:ph type="body" idx="1"/>
          </p:nvPr>
        </p:nvSpPr>
        <p:spPr>
          <a:xfrm>
            <a:off x="611323" y="3373044"/>
            <a:ext cx="7727871" cy="1102568"/>
          </a:xfrm>
        </p:spPr>
        <p:txBody>
          <a:bodyPr/>
          <a:lstStyle>
            <a:lvl1pPr marL="0" indent="0">
              <a:buNone/>
              <a:defRPr sz="1765">
                <a:solidFill>
                  <a:schemeClr val="tx1">
                    <a:tint val="75000"/>
                  </a:schemeClr>
                </a:solidFill>
              </a:defRPr>
            </a:lvl1pPr>
            <a:lvl2pPr marL="335915" indent="0">
              <a:buNone/>
              <a:defRPr sz="1470">
                <a:solidFill>
                  <a:schemeClr val="tx1">
                    <a:tint val="75000"/>
                  </a:schemeClr>
                </a:solidFill>
              </a:defRPr>
            </a:lvl2pPr>
            <a:lvl3pPr marL="671830" indent="0">
              <a:buNone/>
              <a:defRPr sz="1325">
                <a:solidFill>
                  <a:schemeClr val="tx1">
                    <a:tint val="75000"/>
                  </a:schemeClr>
                </a:solidFill>
              </a:defRPr>
            </a:lvl3pPr>
            <a:lvl4pPr marL="1007745" indent="0">
              <a:buNone/>
              <a:defRPr sz="1175">
                <a:solidFill>
                  <a:schemeClr val="tx1">
                    <a:tint val="75000"/>
                  </a:schemeClr>
                </a:solidFill>
              </a:defRPr>
            </a:lvl4pPr>
            <a:lvl5pPr marL="1344295" indent="0">
              <a:buNone/>
              <a:defRPr sz="1175">
                <a:solidFill>
                  <a:schemeClr val="tx1">
                    <a:tint val="75000"/>
                  </a:schemeClr>
                </a:solidFill>
              </a:defRPr>
            </a:lvl5pPr>
            <a:lvl6pPr marL="1680210" indent="0">
              <a:buNone/>
              <a:defRPr sz="1175">
                <a:solidFill>
                  <a:schemeClr val="tx1">
                    <a:tint val="75000"/>
                  </a:schemeClr>
                </a:solidFill>
              </a:defRPr>
            </a:lvl6pPr>
            <a:lvl7pPr marL="2016125" indent="0">
              <a:buNone/>
              <a:defRPr sz="1175">
                <a:solidFill>
                  <a:schemeClr val="tx1">
                    <a:tint val="75000"/>
                  </a:schemeClr>
                </a:solidFill>
              </a:defRPr>
            </a:lvl7pPr>
            <a:lvl8pPr marL="2352040" indent="0">
              <a:buNone/>
              <a:defRPr sz="1175">
                <a:solidFill>
                  <a:schemeClr val="tx1">
                    <a:tint val="75000"/>
                  </a:schemeClr>
                </a:solidFill>
              </a:defRPr>
            </a:lvl8pPr>
            <a:lvl9pPr marL="2687955" indent="0">
              <a:buNone/>
              <a:defRPr sz="1175">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63A56D01-2764-4F3F-81D1-FEDBA43AD549}" type="datetimeFigureOut">
              <a:rPr lang="zh-CN" altLang="en-US" smtClean="0"/>
              <a:t>2020/1/10</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481A012C-3782-4128-B36B-91F05AF1EE8F}" type="slidenum">
              <a:rPr lang="en-US" altLang="zh-CN"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5990" y="1341750"/>
            <a:ext cx="3807936" cy="319803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535924" y="1341750"/>
            <a:ext cx="3807936" cy="319803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fld id="{63A56D01-2764-4F3F-81D1-FEDBA43AD549}" type="datetimeFigureOut">
              <a:rPr lang="zh-CN" altLang="en-US" smtClean="0"/>
              <a:t>2020/1/10</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481A012C-3782-4128-B36B-91F05AF1EE8F}" type="slidenum">
              <a:rPr lang="en-US" altLang="zh-CN"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17157" y="268350"/>
            <a:ext cx="7727871" cy="97422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17157" y="1235577"/>
            <a:ext cx="3790436" cy="605537"/>
          </a:xfrm>
        </p:spPr>
        <p:txBody>
          <a:bodyPr anchor="b"/>
          <a:lstStyle>
            <a:lvl1pPr marL="0" indent="0">
              <a:buNone/>
              <a:defRPr sz="1765" b="1"/>
            </a:lvl1pPr>
            <a:lvl2pPr marL="335915" indent="0">
              <a:buNone/>
              <a:defRPr sz="1470" b="1"/>
            </a:lvl2pPr>
            <a:lvl3pPr marL="671830" indent="0">
              <a:buNone/>
              <a:defRPr sz="1325" b="1"/>
            </a:lvl3pPr>
            <a:lvl4pPr marL="1007745" indent="0">
              <a:buNone/>
              <a:defRPr sz="1175" b="1"/>
            </a:lvl4pPr>
            <a:lvl5pPr marL="1344295" indent="0">
              <a:buNone/>
              <a:defRPr sz="1175" b="1"/>
            </a:lvl5pPr>
            <a:lvl6pPr marL="1680210" indent="0">
              <a:buNone/>
              <a:defRPr sz="1175" b="1"/>
            </a:lvl6pPr>
            <a:lvl7pPr marL="2016125" indent="0">
              <a:buNone/>
              <a:defRPr sz="1175" b="1"/>
            </a:lvl7pPr>
            <a:lvl8pPr marL="2352040" indent="0">
              <a:buNone/>
              <a:defRPr sz="1175" b="1"/>
            </a:lvl8pPr>
            <a:lvl9pPr marL="2687955" indent="0">
              <a:buNone/>
              <a:defRPr sz="1175" b="1"/>
            </a:lvl9pPr>
          </a:lstStyle>
          <a:p>
            <a:pPr lvl="0"/>
            <a:r>
              <a:rPr lang="zh-CN" altLang="en-US"/>
              <a:t>单击此处编辑母版文本样式</a:t>
            </a:r>
          </a:p>
        </p:txBody>
      </p:sp>
      <p:sp>
        <p:nvSpPr>
          <p:cNvPr id="4" name="Content Placeholder 3"/>
          <p:cNvSpPr>
            <a:spLocks noGrp="1"/>
          </p:cNvSpPr>
          <p:nvPr>
            <p:ph sz="half" idx="2"/>
          </p:nvPr>
        </p:nvSpPr>
        <p:spPr>
          <a:xfrm>
            <a:off x="617157" y="1841114"/>
            <a:ext cx="3790436" cy="270800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535924" y="1235577"/>
            <a:ext cx="3809103" cy="605537"/>
          </a:xfrm>
        </p:spPr>
        <p:txBody>
          <a:bodyPr anchor="b"/>
          <a:lstStyle>
            <a:lvl1pPr marL="0" indent="0">
              <a:buNone/>
              <a:defRPr sz="1765" b="1"/>
            </a:lvl1pPr>
            <a:lvl2pPr marL="335915" indent="0">
              <a:buNone/>
              <a:defRPr sz="1470" b="1"/>
            </a:lvl2pPr>
            <a:lvl3pPr marL="671830" indent="0">
              <a:buNone/>
              <a:defRPr sz="1325" b="1"/>
            </a:lvl3pPr>
            <a:lvl4pPr marL="1007745" indent="0">
              <a:buNone/>
              <a:defRPr sz="1175" b="1"/>
            </a:lvl4pPr>
            <a:lvl5pPr marL="1344295" indent="0">
              <a:buNone/>
              <a:defRPr sz="1175" b="1"/>
            </a:lvl5pPr>
            <a:lvl6pPr marL="1680210" indent="0">
              <a:buNone/>
              <a:defRPr sz="1175" b="1"/>
            </a:lvl6pPr>
            <a:lvl7pPr marL="2016125" indent="0">
              <a:buNone/>
              <a:defRPr sz="1175" b="1"/>
            </a:lvl7pPr>
            <a:lvl8pPr marL="2352040" indent="0">
              <a:buNone/>
              <a:defRPr sz="1175" b="1"/>
            </a:lvl8pPr>
            <a:lvl9pPr marL="2687955" indent="0">
              <a:buNone/>
              <a:defRPr sz="1175" b="1"/>
            </a:lvl9pPr>
          </a:lstStyle>
          <a:p>
            <a:pPr lvl="0"/>
            <a:r>
              <a:rPr lang="zh-CN" altLang="en-US"/>
              <a:t>单击此处编辑母版文本样式</a:t>
            </a:r>
          </a:p>
        </p:txBody>
      </p:sp>
      <p:sp>
        <p:nvSpPr>
          <p:cNvPr id="6" name="Content Placeholder 5"/>
          <p:cNvSpPr>
            <a:spLocks noGrp="1"/>
          </p:cNvSpPr>
          <p:nvPr>
            <p:ph sz="quarter" idx="4"/>
          </p:nvPr>
        </p:nvSpPr>
        <p:spPr>
          <a:xfrm>
            <a:off x="4535924" y="1841114"/>
            <a:ext cx="3809103" cy="270800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fld id="{63A56D01-2764-4F3F-81D1-FEDBA43AD549}" type="datetimeFigureOut">
              <a:rPr lang="zh-CN" altLang="en-US" smtClean="0"/>
              <a:t>2020/1/10</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fld id="{481A012C-3782-4128-B36B-91F05AF1EE8F}" type="slidenum">
              <a:rPr lang="en-US" altLang="zh-CN"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63A56D01-2764-4F3F-81D1-FEDBA43AD549}" type="datetimeFigureOut">
              <a:rPr lang="zh-CN" altLang="en-US" smtClean="0"/>
              <a:t>2020/1/10</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fld id="{481A012C-3782-4128-B36B-91F05AF1EE8F}" type="slidenum">
              <a:rPr lang="en-US" altLang="zh-CN"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E156C02-6AC0-4150-BF14-3C2902387D77}" type="datetimeFigureOut">
              <a:rPr lang="zh-CN" altLang="en-US" smtClean="0"/>
              <a:t>2020/1/10</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fld id="{287B9ED6-FA7E-4333-AD61-EE26BDBEFB97}" type="slidenum">
              <a:rPr lang="en-US" altLang="zh-CN"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17157" y="336021"/>
            <a:ext cx="2889785" cy="1176073"/>
          </a:xfrm>
        </p:spPr>
        <p:txBody>
          <a:bodyPr anchor="b"/>
          <a:lstStyle>
            <a:lvl1pPr>
              <a:defRPr sz="2350"/>
            </a:lvl1pPr>
          </a:lstStyle>
          <a:p>
            <a:r>
              <a:rPr lang="zh-CN" altLang="en-US"/>
              <a:t>单击此处编辑母版标题样式</a:t>
            </a:r>
            <a:endParaRPr lang="en-US" dirty="0"/>
          </a:p>
        </p:txBody>
      </p:sp>
      <p:sp>
        <p:nvSpPr>
          <p:cNvPr id="3" name="Content Placeholder 2"/>
          <p:cNvSpPr>
            <a:spLocks noGrp="1"/>
          </p:cNvSpPr>
          <p:nvPr>
            <p:ph idx="1"/>
          </p:nvPr>
        </p:nvSpPr>
        <p:spPr>
          <a:xfrm>
            <a:off x="3809103" y="725712"/>
            <a:ext cx="4535924" cy="3581889"/>
          </a:xfrm>
        </p:spPr>
        <p:txBody>
          <a:bodyPr/>
          <a:lstStyle>
            <a:lvl1pPr>
              <a:defRPr sz="2350"/>
            </a:lvl1pPr>
            <a:lvl2pPr>
              <a:defRPr sz="2060"/>
            </a:lvl2pPr>
            <a:lvl3pPr>
              <a:defRPr sz="1765"/>
            </a:lvl3pPr>
            <a:lvl4pPr>
              <a:defRPr sz="1470"/>
            </a:lvl4pPr>
            <a:lvl5pPr>
              <a:defRPr sz="1470"/>
            </a:lvl5pPr>
            <a:lvl6pPr>
              <a:defRPr sz="1470"/>
            </a:lvl6pPr>
            <a:lvl7pPr>
              <a:defRPr sz="1470"/>
            </a:lvl7pPr>
            <a:lvl8pPr>
              <a:defRPr sz="1470"/>
            </a:lvl8pPr>
            <a:lvl9pPr>
              <a:defRPr sz="147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17157" y="1512094"/>
            <a:ext cx="2889785" cy="2801341"/>
          </a:xfrm>
        </p:spPr>
        <p:txBody>
          <a:bodyPr/>
          <a:lstStyle>
            <a:lvl1pPr marL="0" indent="0">
              <a:buNone/>
              <a:defRPr sz="1175"/>
            </a:lvl1pPr>
            <a:lvl2pPr marL="335915" indent="0">
              <a:buNone/>
              <a:defRPr sz="1030"/>
            </a:lvl2pPr>
            <a:lvl3pPr marL="671830" indent="0">
              <a:buNone/>
              <a:defRPr sz="880"/>
            </a:lvl3pPr>
            <a:lvl4pPr marL="1007745" indent="0">
              <a:buNone/>
              <a:defRPr sz="735"/>
            </a:lvl4pPr>
            <a:lvl5pPr marL="1344295" indent="0">
              <a:buNone/>
              <a:defRPr sz="735"/>
            </a:lvl5pPr>
            <a:lvl6pPr marL="1680210" indent="0">
              <a:buNone/>
              <a:defRPr sz="735"/>
            </a:lvl6pPr>
            <a:lvl7pPr marL="2016125" indent="0">
              <a:buNone/>
              <a:defRPr sz="735"/>
            </a:lvl7pPr>
            <a:lvl8pPr marL="2352040" indent="0">
              <a:buNone/>
              <a:defRPr sz="735"/>
            </a:lvl8pPr>
            <a:lvl9pPr marL="2687955" indent="0">
              <a:buNone/>
              <a:defRPr sz="73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63A56D01-2764-4F3F-81D1-FEDBA43AD549}" type="datetimeFigureOut">
              <a:rPr lang="zh-CN" altLang="en-US" smtClean="0"/>
              <a:t>2020/1/10</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481A012C-3782-4128-B36B-91F05AF1EE8F}" type="slidenum">
              <a:rPr lang="en-US" altLang="zh-CN"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17157" y="336021"/>
            <a:ext cx="2889785" cy="1176073"/>
          </a:xfrm>
        </p:spPr>
        <p:txBody>
          <a:bodyPr anchor="b"/>
          <a:lstStyle>
            <a:lvl1pPr>
              <a:defRPr sz="235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09103" y="725712"/>
            <a:ext cx="4535924" cy="3581889"/>
          </a:xfrm>
        </p:spPr>
        <p:txBody>
          <a:bodyPr anchor="t"/>
          <a:lstStyle>
            <a:lvl1pPr marL="0" indent="0">
              <a:buNone/>
              <a:defRPr sz="2350"/>
            </a:lvl1pPr>
            <a:lvl2pPr marL="335915" indent="0">
              <a:buNone/>
              <a:defRPr sz="2060"/>
            </a:lvl2pPr>
            <a:lvl3pPr marL="671830" indent="0">
              <a:buNone/>
              <a:defRPr sz="1765"/>
            </a:lvl3pPr>
            <a:lvl4pPr marL="1007745" indent="0">
              <a:buNone/>
              <a:defRPr sz="1470"/>
            </a:lvl4pPr>
            <a:lvl5pPr marL="1344295" indent="0">
              <a:buNone/>
              <a:defRPr sz="1470"/>
            </a:lvl5pPr>
            <a:lvl6pPr marL="1680210" indent="0">
              <a:buNone/>
              <a:defRPr sz="1470"/>
            </a:lvl6pPr>
            <a:lvl7pPr marL="2016125" indent="0">
              <a:buNone/>
              <a:defRPr sz="1470"/>
            </a:lvl7pPr>
            <a:lvl8pPr marL="2352040" indent="0">
              <a:buNone/>
              <a:defRPr sz="1470"/>
            </a:lvl8pPr>
            <a:lvl9pPr marL="2687955" indent="0">
              <a:buNone/>
              <a:defRPr sz="1470"/>
            </a:lvl9pPr>
          </a:lstStyle>
          <a:p>
            <a:r>
              <a:rPr lang="zh-CN" altLang="en-US"/>
              <a:t>单击图标添加图片</a:t>
            </a:r>
            <a:endParaRPr lang="en-US" dirty="0"/>
          </a:p>
        </p:txBody>
      </p:sp>
      <p:sp>
        <p:nvSpPr>
          <p:cNvPr id="4" name="Text Placeholder 3"/>
          <p:cNvSpPr>
            <a:spLocks noGrp="1"/>
          </p:cNvSpPr>
          <p:nvPr>
            <p:ph type="body" sz="half" idx="2"/>
          </p:nvPr>
        </p:nvSpPr>
        <p:spPr>
          <a:xfrm>
            <a:off x="617157" y="1512094"/>
            <a:ext cx="2889785" cy="2801341"/>
          </a:xfrm>
        </p:spPr>
        <p:txBody>
          <a:bodyPr/>
          <a:lstStyle>
            <a:lvl1pPr marL="0" indent="0">
              <a:buNone/>
              <a:defRPr sz="1175"/>
            </a:lvl1pPr>
            <a:lvl2pPr marL="335915" indent="0">
              <a:buNone/>
              <a:defRPr sz="1030"/>
            </a:lvl2pPr>
            <a:lvl3pPr marL="671830" indent="0">
              <a:buNone/>
              <a:defRPr sz="880"/>
            </a:lvl3pPr>
            <a:lvl4pPr marL="1007745" indent="0">
              <a:buNone/>
              <a:defRPr sz="735"/>
            </a:lvl4pPr>
            <a:lvl5pPr marL="1344295" indent="0">
              <a:buNone/>
              <a:defRPr sz="735"/>
            </a:lvl5pPr>
            <a:lvl6pPr marL="1680210" indent="0">
              <a:buNone/>
              <a:defRPr sz="735"/>
            </a:lvl6pPr>
            <a:lvl7pPr marL="2016125" indent="0">
              <a:buNone/>
              <a:defRPr sz="735"/>
            </a:lvl7pPr>
            <a:lvl8pPr marL="2352040" indent="0">
              <a:buNone/>
              <a:defRPr sz="735"/>
            </a:lvl8pPr>
            <a:lvl9pPr marL="2687955" indent="0">
              <a:buNone/>
              <a:defRPr sz="73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63A56D01-2764-4F3F-81D1-FEDBA43AD549}" type="datetimeFigureOut">
              <a:rPr lang="zh-CN" altLang="en-US" smtClean="0"/>
              <a:t>2020/1/10</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481A012C-3782-4128-B36B-91F05AF1EE8F}" type="slidenum">
              <a:rPr lang="en-US" altLang="zh-CN"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5990" y="268350"/>
            <a:ext cx="7727871" cy="97422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15990" y="1341750"/>
            <a:ext cx="7727871" cy="319803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15990" y="4671624"/>
            <a:ext cx="2015966" cy="268350"/>
          </a:xfrm>
          <a:prstGeom prst="rect">
            <a:avLst/>
          </a:prstGeom>
        </p:spPr>
        <p:txBody>
          <a:bodyPr vert="horz" lIns="91440" tIns="45720" rIns="91440" bIns="45720" rtlCol="0" anchor="ctr"/>
          <a:lstStyle>
            <a:lvl1pPr algn="l">
              <a:defRPr sz="880">
                <a:solidFill>
                  <a:schemeClr val="tx1">
                    <a:tint val="75000"/>
                  </a:schemeClr>
                </a:solidFill>
              </a:defRPr>
            </a:lvl1pPr>
          </a:lstStyle>
          <a:p>
            <a:pPr>
              <a:defRPr/>
            </a:pPr>
            <a:fld id="{63A56D01-2764-4F3F-81D1-FEDBA43AD549}" type="datetimeFigureOut">
              <a:rPr lang="zh-CN" altLang="en-US" smtClean="0"/>
              <a:t>2020/1/10</a:t>
            </a:fld>
            <a:endParaRPr lang="zh-CN" altLang="en-US"/>
          </a:p>
        </p:txBody>
      </p:sp>
      <p:sp>
        <p:nvSpPr>
          <p:cNvPr id="5" name="Footer Placeholder 4"/>
          <p:cNvSpPr>
            <a:spLocks noGrp="1"/>
          </p:cNvSpPr>
          <p:nvPr>
            <p:ph type="ftr" sz="quarter" idx="3"/>
          </p:nvPr>
        </p:nvSpPr>
        <p:spPr>
          <a:xfrm>
            <a:off x="2967951" y="4671624"/>
            <a:ext cx="3023949" cy="268350"/>
          </a:xfrm>
          <a:prstGeom prst="rect">
            <a:avLst/>
          </a:prstGeom>
        </p:spPr>
        <p:txBody>
          <a:bodyPr vert="horz" lIns="91440" tIns="45720" rIns="91440" bIns="45720" rtlCol="0" anchor="ctr"/>
          <a:lstStyle>
            <a:lvl1pPr algn="ctr">
              <a:defRPr sz="880">
                <a:solidFill>
                  <a:schemeClr val="tx1">
                    <a:tint val="75000"/>
                  </a:schemeClr>
                </a:solidFill>
              </a:defRPr>
            </a:lvl1pPr>
          </a:lstStyle>
          <a:p>
            <a:pPr>
              <a:defRPr/>
            </a:pPr>
            <a:endParaRPr lang="zh-CN" altLang="en-US"/>
          </a:p>
        </p:txBody>
      </p:sp>
      <p:sp>
        <p:nvSpPr>
          <p:cNvPr id="6" name="Slide Number Placeholder 5"/>
          <p:cNvSpPr>
            <a:spLocks noGrp="1"/>
          </p:cNvSpPr>
          <p:nvPr>
            <p:ph type="sldNum" sz="quarter" idx="4"/>
          </p:nvPr>
        </p:nvSpPr>
        <p:spPr>
          <a:xfrm>
            <a:off x="6327894" y="4671624"/>
            <a:ext cx="2015966" cy="268350"/>
          </a:xfrm>
          <a:prstGeom prst="rect">
            <a:avLst/>
          </a:prstGeom>
        </p:spPr>
        <p:txBody>
          <a:bodyPr vert="horz" lIns="91440" tIns="45720" rIns="91440" bIns="45720" rtlCol="0" anchor="ctr"/>
          <a:lstStyle>
            <a:lvl1pPr algn="r">
              <a:defRPr sz="880">
                <a:solidFill>
                  <a:schemeClr val="tx1">
                    <a:tint val="75000"/>
                  </a:schemeClr>
                </a:solidFill>
              </a:defRPr>
            </a:lvl1pPr>
          </a:lstStyle>
          <a:p>
            <a:fld id="{481A012C-3782-4128-B36B-91F05AF1EE8F}" type="slidenum">
              <a:rPr lang="en-US" altLang="zh-CN"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1200"/>
    </mc:Choice>
    <mc:Fallback xmlns="">
      <p:transition spd="slow"/>
    </mc:Fallback>
  </mc:AlternateContent>
  <p:txStyles>
    <p:titleStyle>
      <a:lvl1pPr algn="l" defTabSz="671830" rtl="0" eaLnBrk="1" latinLnBrk="0" hangingPunct="1">
        <a:lnSpc>
          <a:spcPct val="90000"/>
        </a:lnSpc>
        <a:spcBef>
          <a:spcPct val="0"/>
        </a:spcBef>
        <a:buNone/>
        <a:defRPr sz="3235" kern="1200">
          <a:solidFill>
            <a:schemeClr val="tx1"/>
          </a:solidFill>
          <a:latin typeface="+mj-lt"/>
          <a:ea typeface="+mj-ea"/>
          <a:cs typeface="+mj-cs"/>
        </a:defRPr>
      </a:lvl1pPr>
    </p:titleStyle>
    <p:bodyStyle>
      <a:lvl1pPr marL="168275" indent="-168275" algn="l" defTabSz="671830" rtl="0" eaLnBrk="1" latinLnBrk="0" hangingPunct="1">
        <a:lnSpc>
          <a:spcPct val="90000"/>
        </a:lnSpc>
        <a:spcBef>
          <a:spcPts val="735"/>
        </a:spcBef>
        <a:buFont typeface="Arial" panose="020B0604020202020204" pitchFamily="34" charset="0"/>
        <a:buChar char="•"/>
        <a:defRPr sz="2060" kern="1200">
          <a:solidFill>
            <a:schemeClr val="tx1"/>
          </a:solidFill>
          <a:latin typeface="+mn-lt"/>
          <a:ea typeface="+mn-ea"/>
          <a:cs typeface="+mn-cs"/>
        </a:defRPr>
      </a:lvl1pPr>
      <a:lvl2pPr marL="504190" indent="-168275" algn="l" defTabSz="671830" rtl="0" eaLnBrk="1" latinLnBrk="0" hangingPunct="1">
        <a:lnSpc>
          <a:spcPct val="90000"/>
        </a:lnSpc>
        <a:spcBef>
          <a:spcPts val="365"/>
        </a:spcBef>
        <a:buFont typeface="Arial" panose="020B0604020202020204" pitchFamily="34" charset="0"/>
        <a:buChar char="•"/>
        <a:defRPr sz="1765" kern="1200">
          <a:solidFill>
            <a:schemeClr val="tx1"/>
          </a:solidFill>
          <a:latin typeface="+mn-lt"/>
          <a:ea typeface="+mn-ea"/>
          <a:cs typeface="+mn-cs"/>
        </a:defRPr>
      </a:lvl2pPr>
      <a:lvl3pPr marL="840105" indent="-168275" algn="l" defTabSz="671830" rtl="0" eaLnBrk="1" latinLnBrk="0" hangingPunct="1">
        <a:lnSpc>
          <a:spcPct val="90000"/>
        </a:lnSpc>
        <a:spcBef>
          <a:spcPts val="365"/>
        </a:spcBef>
        <a:buFont typeface="Arial" panose="020B0604020202020204" pitchFamily="34" charset="0"/>
        <a:buChar char="•"/>
        <a:defRPr sz="1470" kern="1200">
          <a:solidFill>
            <a:schemeClr val="tx1"/>
          </a:solidFill>
          <a:latin typeface="+mn-lt"/>
          <a:ea typeface="+mn-ea"/>
          <a:cs typeface="+mn-cs"/>
        </a:defRPr>
      </a:lvl3pPr>
      <a:lvl4pPr marL="1176020" indent="-168275" algn="l" defTabSz="671830" rtl="0" eaLnBrk="1" latinLnBrk="0" hangingPunct="1">
        <a:lnSpc>
          <a:spcPct val="90000"/>
        </a:lnSpc>
        <a:spcBef>
          <a:spcPts val="365"/>
        </a:spcBef>
        <a:buFont typeface="Arial" panose="020B0604020202020204" pitchFamily="34" charset="0"/>
        <a:buChar char="•"/>
        <a:defRPr sz="1325" kern="1200">
          <a:solidFill>
            <a:schemeClr val="tx1"/>
          </a:solidFill>
          <a:latin typeface="+mn-lt"/>
          <a:ea typeface="+mn-ea"/>
          <a:cs typeface="+mn-cs"/>
        </a:defRPr>
      </a:lvl4pPr>
      <a:lvl5pPr marL="1511935" indent="-168275" algn="l" defTabSz="671830" rtl="0" eaLnBrk="1" latinLnBrk="0" hangingPunct="1">
        <a:lnSpc>
          <a:spcPct val="90000"/>
        </a:lnSpc>
        <a:spcBef>
          <a:spcPts val="365"/>
        </a:spcBef>
        <a:buFont typeface="Arial" panose="020B0604020202020204" pitchFamily="34" charset="0"/>
        <a:buChar char="•"/>
        <a:defRPr sz="1325" kern="1200">
          <a:solidFill>
            <a:schemeClr val="tx1"/>
          </a:solidFill>
          <a:latin typeface="+mn-lt"/>
          <a:ea typeface="+mn-ea"/>
          <a:cs typeface="+mn-cs"/>
        </a:defRPr>
      </a:lvl5pPr>
      <a:lvl6pPr marL="1847850" indent="-168275" algn="l" defTabSz="671830" rtl="0" eaLnBrk="1" latinLnBrk="0" hangingPunct="1">
        <a:lnSpc>
          <a:spcPct val="90000"/>
        </a:lnSpc>
        <a:spcBef>
          <a:spcPts val="365"/>
        </a:spcBef>
        <a:buFont typeface="Arial" panose="020B0604020202020204" pitchFamily="34" charset="0"/>
        <a:buChar char="•"/>
        <a:defRPr sz="1325" kern="1200">
          <a:solidFill>
            <a:schemeClr val="tx1"/>
          </a:solidFill>
          <a:latin typeface="+mn-lt"/>
          <a:ea typeface="+mn-ea"/>
          <a:cs typeface="+mn-cs"/>
        </a:defRPr>
      </a:lvl6pPr>
      <a:lvl7pPr marL="2183765" indent="-168275" algn="l" defTabSz="671830" rtl="0" eaLnBrk="1" latinLnBrk="0" hangingPunct="1">
        <a:lnSpc>
          <a:spcPct val="90000"/>
        </a:lnSpc>
        <a:spcBef>
          <a:spcPts val="365"/>
        </a:spcBef>
        <a:buFont typeface="Arial" panose="020B0604020202020204" pitchFamily="34" charset="0"/>
        <a:buChar char="•"/>
        <a:defRPr sz="1325" kern="1200">
          <a:solidFill>
            <a:schemeClr val="tx1"/>
          </a:solidFill>
          <a:latin typeface="+mn-lt"/>
          <a:ea typeface="+mn-ea"/>
          <a:cs typeface="+mn-cs"/>
        </a:defRPr>
      </a:lvl7pPr>
      <a:lvl8pPr marL="2519680" indent="-168275" algn="l" defTabSz="671830" rtl="0" eaLnBrk="1" latinLnBrk="0" hangingPunct="1">
        <a:lnSpc>
          <a:spcPct val="90000"/>
        </a:lnSpc>
        <a:spcBef>
          <a:spcPts val="365"/>
        </a:spcBef>
        <a:buFont typeface="Arial" panose="020B0604020202020204" pitchFamily="34" charset="0"/>
        <a:buChar char="•"/>
        <a:defRPr sz="1325" kern="1200">
          <a:solidFill>
            <a:schemeClr val="tx1"/>
          </a:solidFill>
          <a:latin typeface="+mn-lt"/>
          <a:ea typeface="+mn-ea"/>
          <a:cs typeface="+mn-cs"/>
        </a:defRPr>
      </a:lvl8pPr>
      <a:lvl9pPr marL="2856230" indent="-168275" algn="l" defTabSz="671830" rtl="0" eaLnBrk="1" latinLnBrk="0" hangingPunct="1">
        <a:lnSpc>
          <a:spcPct val="90000"/>
        </a:lnSpc>
        <a:spcBef>
          <a:spcPts val="365"/>
        </a:spcBef>
        <a:buFont typeface="Arial" panose="020B0604020202020204" pitchFamily="34" charset="0"/>
        <a:buChar char="•"/>
        <a:defRPr sz="1325" kern="1200">
          <a:solidFill>
            <a:schemeClr val="tx1"/>
          </a:solidFill>
          <a:latin typeface="+mn-lt"/>
          <a:ea typeface="+mn-ea"/>
          <a:cs typeface="+mn-cs"/>
        </a:defRPr>
      </a:lvl9pPr>
    </p:bodyStyle>
    <p:otherStyle>
      <a:defPPr>
        <a:defRPr lang="en-US"/>
      </a:defPPr>
      <a:lvl1pPr marL="0" algn="l" defTabSz="671830" rtl="0" eaLnBrk="1" latinLnBrk="0" hangingPunct="1">
        <a:defRPr sz="1325" kern="1200">
          <a:solidFill>
            <a:schemeClr val="tx1"/>
          </a:solidFill>
          <a:latin typeface="+mn-lt"/>
          <a:ea typeface="+mn-ea"/>
          <a:cs typeface="+mn-cs"/>
        </a:defRPr>
      </a:lvl1pPr>
      <a:lvl2pPr marL="335915" algn="l" defTabSz="671830" rtl="0" eaLnBrk="1" latinLnBrk="0" hangingPunct="1">
        <a:defRPr sz="1325" kern="1200">
          <a:solidFill>
            <a:schemeClr val="tx1"/>
          </a:solidFill>
          <a:latin typeface="+mn-lt"/>
          <a:ea typeface="+mn-ea"/>
          <a:cs typeface="+mn-cs"/>
        </a:defRPr>
      </a:lvl2pPr>
      <a:lvl3pPr marL="671830" algn="l" defTabSz="671830" rtl="0" eaLnBrk="1" latinLnBrk="0" hangingPunct="1">
        <a:defRPr sz="1325" kern="1200">
          <a:solidFill>
            <a:schemeClr val="tx1"/>
          </a:solidFill>
          <a:latin typeface="+mn-lt"/>
          <a:ea typeface="+mn-ea"/>
          <a:cs typeface="+mn-cs"/>
        </a:defRPr>
      </a:lvl3pPr>
      <a:lvl4pPr marL="1007745" algn="l" defTabSz="671830" rtl="0" eaLnBrk="1" latinLnBrk="0" hangingPunct="1">
        <a:defRPr sz="1325" kern="1200">
          <a:solidFill>
            <a:schemeClr val="tx1"/>
          </a:solidFill>
          <a:latin typeface="+mn-lt"/>
          <a:ea typeface="+mn-ea"/>
          <a:cs typeface="+mn-cs"/>
        </a:defRPr>
      </a:lvl4pPr>
      <a:lvl5pPr marL="1344295" algn="l" defTabSz="671830" rtl="0" eaLnBrk="1" latinLnBrk="0" hangingPunct="1">
        <a:defRPr sz="1325" kern="1200">
          <a:solidFill>
            <a:schemeClr val="tx1"/>
          </a:solidFill>
          <a:latin typeface="+mn-lt"/>
          <a:ea typeface="+mn-ea"/>
          <a:cs typeface="+mn-cs"/>
        </a:defRPr>
      </a:lvl5pPr>
      <a:lvl6pPr marL="1680210" algn="l" defTabSz="671830" rtl="0" eaLnBrk="1" latinLnBrk="0" hangingPunct="1">
        <a:defRPr sz="1325" kern="1200">
          <a:solidFill>
            <a:schemeClr val="tx1"/>
          </a:solidFill>
          <a:latin typeface="+mn-lt"/>
          <a:ea typeface="+mn-ea"/>
          <a:cs typeface="+mn-cs"/>
        </a:defRPr>
      </a:lvl6pPr>
      <a:lvl7pPr marL="2016125" algn="l" defTabSz="671830" rtl="0" eaLnBrk="1" latinLnBrk="0" hangingPunct="1">
        <a:defRPr sz="1325" kern="1200">
          <a:solidFill>
            <a:schemeClr val="tx1"/>
          </a:solidFill>
          <a:latin typeface="+mn-lt"/>
          <a:ea typeface="+mn-ea"/>
          <a:cs typeface="+mn-cs"/>
        </a:defRPr>
      </a:lvl7pPr>
      <a:lvl8pPr marL="2352040" algn="l" defTabSz="671830" rtl="0" eaLnBrk="1" latinLnBrk="0" hangingPunct="1">
        <a:defRPr sz="1325" kern="1200">
          <a:solidFill>
            <a:schemeClr val="tx1"/>
          </a:solidFill>
          <a:latin typeface="+mn-lt"/>
          <a:ea typeface="+mn-ea"/>
          <a:cs typeface="+mn-cs"/>
        </a:defRPr>
      </a:lvl8pPr>
      <a:lvl9pPr marL="2687955" algn="l" defTabSz="671830" rtl="0" eaLnBrk="1" latinLnBrk="0" hangingPunct="1">
        <a:defRPr sz="13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2.png"/><Relationship Id="rId7"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 Id="rId9" Type="http://schemas.openxmlformats.org/officeDocument/2006/relationships/image" Target="../media/image23.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7.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video" Target="https://www.youtube.com/embed/fuuUqIBVSGw" TargetMode="External"/><Relationship Id="rId6" Type="http://schemas.openxmlformats.org/officeDocument/2006/relationships/image" Target="../media/image39.jpeg"/><Relationship Id="rId5" Type="http://schemas.openxmlformats.org/officeDocument/2006/relationships/hyperlink" Target="https://www.youtube.com/watch?v=fuuUqIBVSGw&amp;feature=youtu.be" TargetMode="Externa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40.jpe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hyperlink" Target="https://memememememememe.me/post/training-haar-cascades/?fbclid=IwAR1PbCFUmHh1RLlc1NQ0zaoAX-4hOVTEwJjoC3IoyLVf7yk0RSf0clPNYfM" TargetMode="External"/><Relationship Id="rId5" Type="http://schemas.openxmlformats.org/officeDocument/2006/relationships/hyperlink" Target="https://blog.csdn.net/anson2004110/article/details/12954541" TargetMode="External"/><Relationship Id="rId4" Type="http://schemas.openxmlformats.org/officeDocument/2006/relationships/hyperlink" Target="https://chtseng.wordpress.com/2018/06/15/opencv-cascade-object-detection/"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emf"/><Relationship Id="rId12" Type="http://schemas.openxmlformats.org/officeDocument/2006/relationships/image" Target="../media/image11.GIF"/><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emf"/><Relationship Id="rId11" Type="http://schemas.openxmlformats.org/officeDocument/2006/relationships/image" Target="../media/image10.jpeg"/><Relationship Id="rId5" Type="http://schemas.openxmlformats.org/officeDocument/2006/relationships/image" Target="../media/image4.emf"/><Relationship Id="rId10" Type="http://schemas.openxmlformats.org/officeDocument/2006/relationships/image" Target="../media/image9.png"/><Relationship Id="rId4" Type="http://schemas.openxmlformats.org/officeDocument/2006/relationships/image" Target="../media/image3.emf"/><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7.jpe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1778120" y="1303040"/>
            <a:ext cx="5403850" cy="808990"/>
          </a:xfrm>
          <a:prstGeom prst="rect">
            <a:avLst/>
          </a:prstGeom>
          <a:noFill/>
        </p:spPr>
        <p:txBody>
          <a:bodyPr wrap="none" rtlCol="0">
            <a:spAutoFit/>
          </a:bodyPr>
          <a:lstStyle/>
          <a:p>
            <a:r>
              <a:rPr lang="en-US" altLang="zh-CN" sz="4400" dirty="0">
                <a:latin typeface="Microsoft YaHei" panose="020B0503020204020204" pitchFamily="34" charset="-122"/>
                <a:ea typeface="Microsoft YaHei" panose="020B0503020204020204" pitchFamily="34" charset="-122"/>
              </a:rPr>
              <a:t>Resistor </a:t>
            </a:r>
            <a:r>
              <a:rPr lang="en-US" altLang="zh-CN" sz="4400" dirty="0">
                <a:solidFill>
                  <a:srgbClr val="17B59E"/>
                </a:solidFill>
                <a:latin typeface="Microsoft YaHei" panose="020B0503020204020204" pitchFamily="34" charset="-122"/>
                <a:ea typeface="Microsoft YaHei" panose="020B0503020204020204" pitchFamily="34" charset="-122"/>
              </a:rPr>
              <a:t>Recognizer</a:t>
            </a:r>
            <a:endParaRPr lang="zh-CN" altLang="en-US" sz="4400" dirty="0">
              <a:solidFill>
                <a:srgbClr val="17B59E"/>
              </a:solidFill>
              <a:latin typeface="Microsoft YaHei" panose="020B0503020204020204" pitchFamily="34" charset="-122"/>
              <a:ea typeface="Microsoft YaHei" panose="020B0503020204020204" pitchFamily="34" charset="-122"/>
            </a:endParaRPr>
          </a:p>
        </p:txBody>
      </p:sp>
      <p:sp>
        <p:nvSpPr>
          <p:cNvPr id="4" name="文本框 3"/>
          <p:cNvSpPr txBox="1"/>
          <p:nvPr/>
        </p:nvSpPr>
        <p:spPr>
          <a:xfrm>
            <a:off x="2169015" y="2009129"/>
            <a:ext cx="4622165" cy="582930"/>
          </a:xfrm>
          <a:prstGeom prst="rect">
            <a:avLst/>
          </a:prstGeom>
          <a:noFill/>
        </p:spPr>
        <p:txBody>
          <a:bodyPr wrap="none" rtlCol="0">
            <a:spAutoFit/>
          </a:bodyPr>
          <a:lstStyle/>
          <a:p>
            <a:pPr algn="l"/>
            <a:r>
              <a:rPr lang="en-US" altLang="zh-CN" sz="1050" dirty="0">
                <a:latin typeface="Microsoft YaHei" panose="020B0503020204020204" pitchFamily="34" charset="-122"/>
                <a:ea typeface="Microsoft YaHei" panose="020B0503020204020204" pitchFamily="34" charset="-122"/>
              </a:rPr>
              <a:t>Using computer vision to recognize the value of resistors in real-time.</a:t>
            </a:r>
          </a:p>
          <a:p>
            <a:pPr algn="l"/>
            <a:endParaRPr lang="en-US" altLang="zh-CN" sz="1050" dirty="0">
              <a:latin typeface="Microsoft YaHei" panose="020B0503020204020204" pitchFamily="34" charset="-122"/>
              <a:ea typeface="Microsoft YaHei" panose="020B0503020204020204" pitchFamily="34" charset="-122"/>
            </a:endParaRPr>
          </a:p>
          <a:p>
            <a:pPr algn="ctr"/>
            <a:r>
              <a:rPr lang="en-US" altLang="zh-CN" sz="1050" dirty="0">
                <a:solidFill>
                  <a:srgbClr val="17B59E"/>
                </a:solidFill>
                <a:latin typeface="Microsoft YaHei" panose="020B0503020204020204" pitchFamily="34" charset="-122"/>
                <a:ea typeface="Microsoft YaHei" panose="020B0503020204020204" pitchFamily="34" charset="-122"/>
                <a:sym typeface="+mn-ea"/>
              </a:rPr>
              <a:t>Team04</a:t>
            </a:r>
            <a:endParaRPr lang="en-US" altLang="zh-CN" sz="1050" dirty="0">
              <a:latin typeface="Microsoft YaHei" panose="020B0503020204020204" pitchFamily="34" charset="-122"/>
              <a:ea typeface="Microsoft YaHei" panose="020B0503020204020204" pitchFamily="34" charset="-122"/>
            </a:endParaRPr>
          </a:p>
        </p:txBody>
      </p:sp>
      <p:sp>
        <p:nvSpPr>
          <p:cNvPr id="5" name="文本框 4"/>
          <p:cNvSpPr txBox="1"/>
          <p:nvPr/>
        </p:nvSpPr>
        <p:spPr>
          <a:xfrm>
            <a:off x="2255447" y="2592364"/>
            <a:ext cx="1332230" cy="742950"/>
          </a:xfrm>
          <a:prstGeom prst="rect">
            <a:avLst/>
          </a:prstGeom>
          <a:noFill/>
        </p:spPr>
        <p:txBody>
          <a:bodyPr wrap="none" rtlCol="0">
            <a:spAutoFit/>
          </a:bodyPr>
          <a:lstStyle/>
          <a:p>
            <a:pPr algn="l"/>
            <a:r>
              <a:rPr lang="en-US" altLang="zh-CN" sz="1050" dirty="0">
                <a:latin typeface="Microsoft YaHei" panose="020B0503020204020204" pitchFamily="34" charset="-122"/>
                <a:ea typeface="Microsoft YaHei" panose="020B0503020204020204" pitchFamily="34" charset="-122"/>
                <a:sym typeface="+mn-ea"/>
              </a:rPr>
              <a:t>b04502031 </a:t>
            </a:r>
            <a:r>
              <a:rPr lang="zh-TW" altLang="en-US" sz="1050" dirty="0">
                <a:latin typeface="Microsoft YaHei" panose="020B0503020204020204" pitchFamily="34" charset="-122"/>
                <a:ea typeface="Microsoft YaHei" panose="020B0503020204020204" pitchFamily="34" charset="-122"/>
                <a:sym typeface="+mn-ea"/>
              </a:rPr>
              <a:t>施力維</a:t>
            </a:r>
          </a:p>
          <a:p>
            <a:pPr algn="l"/>
            <a:r>
              <a:rPr lang="en-US" altLang="zh-CN" sz="1050" dirty="0">
                <a:solidFill>
                  <a:srgbClr val="17B59E"/>
                </a:solidFill>
                <a:latin typeface="Microsoft YaHei" panose="020B0503020204020204" pitchFamily="34" charset="-122"/>
                <a:ea typeface="Microsoft YaHei" panose="020B0503020204020204" pitchFamily="34" charset="-122"/>
              </a:rPr>
              <a:t>b05502048 </a:t>
            </a:r>
            <a:r>
              <a:rPr lang="zh-TW" altLang="en-US" sz="1050" dirty="0">
                <a:solidFill>
                  <a:srgbClr val="17B59E"/>
                </a:solidFill>
                <a:latin typeface="Microsoft YaHei" panose="020B0503020204020204" pitchFamily="34" charset="-122"/>
                <a:ea typeface="Microsoft YaHei" panose="020B0503020204020204" pitchFamily="34" charset="-122"/>
              </a:rPr>
              <a:t>鄭婷予</a:t>
            </a:r>
          </a:p>
          <a:p>
            <a:pPr algn="l"/>
            <a:r>
              <a:rPr lang="en-US" altLang="zh-CN" sz="1050" dirty="0">
                <a:latin typeface="Microsoft YaHei" panose="020B0503020204020204" pitchFamily="34" charset="-122"/>
                <a:ea typeface="Microsoft YaHei" panose="020B0503020204020204" pitchFamily="34" charset="-122"/>
                <a:sym typeface="+mn-ea"/>
              </a:rPr>
              <a:t>b06901188 </a:t>
            </a:r>
            <a:r>
              <a:rPr lang="zh-TW" altLang="en-US" sz="1050" dirty="0">
                <a:latin typeface="Microsoft YaHei" panose="020B0503020204020204" pitchFamily="34" charset="-122"/>
                <a:ea typeface="Microsoft YaHei" panose="020B0503020204020204" pitchFamily="34" charset="-122"/>
                <a:sym typeface="+mn-ea"/>
              </a:rPr>
              <a:t>李宗倫</a:t>
            </a:r>
          </a:p>
          <a:p>
            <a:pPr algn="l"/>
            <a:r>
              <a:rPr lang="en-US" altLang="zh-CN" sz="1050" dirty="0">
                <a:solidFill>
                  <a:srgbClr val="17B59E"/>
                </a:solidFill>
                <a:latin typeface="Microsoft YaHei" panose="020B0503020204020204" pitchFamily="34" charset="-122"/>
                <a:ea typeface="Microsoft YaHei" panose="020B0503020204020204" pitchFamily="34" charset="-122"/>
              </a:rPr>
              <a:t>b07502022 </a:t>
            </a:r>
            <a:r>
              <a:rPr lang="zh-TW" altLang="en-US" sz="1050" dirty="0">
                <a:solidFill>
                  <a:srgbClr val="17B59E"/>
                </a:solidFill>
                <a:latin typeface="Microsoft YaHei" panose="020B0503020204020204" pitchFamily="34" charset="-122"/>
                <a:ea typeface="Microsoft YaHei" panose="020B0503020204020204" pitchFamily="34" charset="-122"/>
              </a:rPr>
              <a:t>梁皓瑋</a:t>
            </a:r>
          </a:p>
        </p:txBody>
      </p:sp>
      <p:sp>
        <p:nvSpPr>
          <p:cNvPr id="6" name="文本框 5"/>
          <p:cNvSpPr txBox="1"/>
          <p:nvPr/>
        </p:nvSpPr>
        <p:spPr>
          <a:xfrm>
            <a:off x="5267576" y="3081314"/>
            <a:ext cx="1281120" cy="253916"/>
          </a:xfrm>
          <a:prstGeom prst="rect">
            <a:avLst/>
          </a:prstGeom>
          <a:noFill/>
        </p:spPr>
        <p:txBody>
          <a:bodyPr wrap="none" rtlCol="0">
            <a:spAutoFit/>
          </a:bodyPr>
          <a:lstStyle/>
          <a:p>
            <a:r>
              <a:rPr lang="zh-CN" altLang="en-US" sz="1050" dirty="0">
                <a:solidFill>
                  <a:srgbClr val="17B59E"/>
                </a:solidFill>
                <a:latin typeface="Microsoft YaHei" panose="020B0503020204020204" pitchFamily="34" charset="-122"/>
                <a:ea typeface="Microsoft YaHei" panose="020B0503020204020204" pitchFamily="34" charset="-122"/>
              </a:rPr>
              <a:t>日期：</a:t>
            </a:r>
            <a:r>
              <a:rPr lang="en-US" altLang="zh-CN" sz="1050" smtClean="0">
                <a:solidFill>
                  <a:srgbClr val="17B59E"/>
                </a:solidFill>
                <a:latin typeface="Microsoft YaHei" panose="020B0503020204020204" pitchFamily="34" charset="-122"/>
                <a:ea typeface="Microsoft YaHei" panose="020B0503020204020204" pitchFamily="34" charset="-122"/>
              </a:rPr>
              <a:t>2020.01.</a:t>
            </a:r>
            <a:r>
              <a:rPr lang="en-US" altLang="zh-CN" sz="1050" smtClean="0">
                <a:solidFill>
                  <a:srgbClr val="17B59E"/>
                </a:solidFill>
                <a:latin typeface="Microsoft YaHei" panose="020B0503020204020204" pitchFamily="34" charset="-122"/>
                <a:ea typeface="Microsoft YaHei" panose="020B0503020204020204" pitchFamily="34" charset="-122"/>
              </a:rPr>
              <a:t>10</a:t>
            </a:r>
            <a:endParaRPr lang="zh-CN" altLang="en-US" sz="1050" dirty="0">
              <a:solidFill>
                <a:srgbClr val="17B59E"/>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4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300" fill="hold"/>
                                        <p:tgtEl>
                                          <p:spTgt spid="3"/>
                                        </p:tgtEl>
                                        <p:attrNameLst>
                                          <p:attrName>ppt_y</p:attrName>
                                        </p:attrNameLst>
                                      </p:cBhvr>
                                      <p:tavLst>
                                        <p:tav tm="0">
                                          <p:val>
                                            <p:strVal val="#ppt_y"/>
                                          </p:val>
                                        </p:tav>
                                        <p:tav tm="100000">
                                          <p:val>
                                            <p:strVal val="#ppt_y"/>
                                          </p:val>
                                        </p:tav>
                                      </p:tavLst>
                                    </p:anim>
                                    <p:anim calcmode="lin" valueType="num">
                                      <p:cBhvr>
                                        <p:cTn id="9" dur="3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3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300" tmFilter="0,0; .5, 1; 1, 1"/>
                                        <p:tgtEl>
                                          <p:spTgt spid="3"/>
                                        </p:tgtEl>
                                      </p:cBhvr>
                                    </p:animEffect>
                                  </p:childTnLst>
                                </p:cTn>
                              </p:par>
                            </p:childTnLst>
                          </p:cTn>
                        </p:par>
                        <p:par>
                          <p:cTn id="12" fill="hold">
                            <p:stCondLst>
                              <p:cond delay="840"/>
                            </p:stCondLst>
                            <p:childTnLst>
                              <p:par>
                                <p:cTn id="13" presetID="41" presetClass="entr" presetSubtype="0" fill="hold" grpId="1" nodeType="afterEffect">
                                  <p:stCondLst>
                                    <p:cond delay="0"/>
                                  </p:stCondLst>
                                  <p:iterate type="lt">
                                    <p:tmPct val="10000"/>
                                  </p:iterate>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4"/>
                                        </p:tgtEl>
                                        <p:attrNameLst>
                                          <p:attrName>ppt_y</p:attrName>
                                        </p:attrNameLst>
                                      </p:cBhvr>
                                      <p:tavLst>
                                        <p:tav tm="0">
                                          <p:val>
                                            <p:strVal val="#ppt_y"/>
                                          </p:val>
                                        </p:tav>
                                        <p:tav tm="100000">
                                          <p:val>
                                            <p:strVal val="#ppt_y"/>
                                          </p:val>
                                        </p:tav>
                                      </p:tavLst>
                                    </p:anim>
                                    <p:anim calcmode="lin" valueType="num">
                                      <p:cBhvr>
                                        <p:cTn id="17"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4"/>
                                        </p:tgtEl>
                                      </p:cBhvr>
                                    </p:animEffect>
                                  </p:childTnLst>
                                </p:cTn>
                              </p:par>
                            </p:childTnLst>
                          </p:cTn>
                        </p:par>
                        <p:par>
                          <p:cTn id="20" fill="hold">
                            <p:stCondLst>
                              <p:cond delay="5140"/>
                            </p:stCondLst>
                            <p:childTnLst>
                              <p:par>
                                <p:cTn id="21" presetID="22" presetClass="entr" presetSubtype="8"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par>
                          <p:cTn id="24" fill="hold">
                            <p:stCondLst>
                              <p:cond delay="5640"/>
                            </p:stCondLst>
                            <p:childTnLst>
                              <p:par>
                                <p:cTn id="25" presetID="22" presetClass="entr" presetSubtype="8"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1"/>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7119271">
            <a:off x="-843651" y="-2354956"/>
            <a:ext cx="4998338" cy="2811565"/>
          </a:xfrm>
          <a:prstGeom prst="rect">
            <a:avLst/>
          </a:prstGeom>
        </p:spPr>
      </p:pic>
      <p:sp>
        <p:nvSpPr>
          <p:cNvPr id="35" name="文本框 34"/>
          <p:cNvSpPr txBox="1"/>
          <p:nvPr/>
        </p:nvSpPr>
        <p:spPr>
          <a:xfrm>
            <a:off x="447590" y="359976"/>
            <a:ext cx="5156861" cy="492443"/>
          </a:xfrm>
          <a:prstGeom prst="rect">
            <a:avLst/>
          </a:prstGeom>
          <a:noFill/>
        </p:spPr>
        <p:txBody>
          <a:bodyPr wrap="none" rtlCol="0">
            <a:spAutoFit/>
          </a:bodyPr>
          <a:lstStyle/>
          <a:p>
            <a:pPr algn="l"/>
            <a:r>
              <a:rPr lang="en-US" altLang="zh-CN" sz="2600" spc="300" dirty="0">
                <a:solidFill>
                  <a:schemeClr val="bg1">
                    <a:lumMod val="50000"/>
                  </a:schemeClr>
                </a:solidFill>
                <a:latin typeface="Microsoft YaHei" panose="020B0503020204020204" pitchFamily="34" charset="-122"/>
                <a:ea typeface="Microsoft YaHei" panose="020B0503020204020204" pitchFamily="34" charset="-122"/>
                <a:cs typeface="+mn-ea"/>
                <a:sym typeface="Arial" panose="020B0604020202020204" pitchFamily="34" charset="0"/>
              </a:rPr>
              <a:t>How to find the Resistors</a:t>
            </a:r>
            <a:endParaRPr lang="zh-CN" altLang="en-US" sz="2600" spc="300"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grpSp>
        <p:nvGrpSpPr>
          <p:cNvPr id="19" name="Group 18">
            <a:extLst>
              <a:ext uri="{FF2B5EF4-FFF2-40B4-BE49-F238E27FC236}">
                <a16:creationId xmlns:a16="http://schemas.microsoft.com/office/drawing/2014/main" id="{E61661BA-03C6-594F-97AA-74E422808960}"/>
              </a:ext>
            </a:extLst>
          </p:cNvPr>
          <p:cNvGrpSpPr/>
          <p:nvPr/>
        </p:nvGrpSpPr>
        <p:grpSpPr>
          <a:xfrm>
            <a:off x="427759" y="1085227"/>
            <a:ext cx="3260100" cy="3452725"/>
            <a:chOff x="447590" y="1085227"/>
            <a:chExt cx="3260100" cy="3452725"/>
          </a:xfrm>
        </p:grpSpPr>
        <p:sp>
          <p:nvSpPr>
            <p:cNvPr id="5" name="Rounded Rectangle 4">
              <a:extLst>
                <a:ext uri="{FF2B5EF4-FFF2-40B4-BE49-F238E27FC236}">
                  <a16:creationId xmlns:a16="http://schemas.microsoft.com/office/drawing/2014/main" id="{175F1BCD-C82A-5445-9004-C9E78EA5602B}"/>
                </a:ext>
              </a:extLst>
            </p:cNvPr>
            <p:cNvSpPr/>
            <p:nvPr/>
          </p:nvSpPr>
          <p:spPr>
            <a:xfrm>
              <a:off x="447590" y="1085227"/>
              <a:ext cx="1440120" cy="720060"/>
            </a:xfrm>
            <a:prstGeom prst="roundRect">
              <a:avLst/>
            </a:prstGeom>
            <a:solidFill>
              <a:schemeClr val="accent3">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Positive Samples</a:t>
              </a:r>
            </a:p>
          </p:txBody>
        </p:sp>
        <p:sp>
          <p:nvSpPr>
            <p:cNvPr id="7" name="Rounded Rectangle 6">
              <a:extLst>
                <a:ext uri="{FF2B5EF4-FFF2-40B4-BE49-F238E27FC236}">
                  <a16:creationId xmlns:a16="http://schemas.microsoft.com/office/drawing/2014/main" id="{2FE92670-E495-4B46-8C3A-699E41452676}"/>
                </a:ext>
              </a:extLst>
            </p:cNvPr>
            <p:cNvSpPr/>
            <p:nvPr/>
          </p:nvSpPr>
          <p:spPr>
            <a:xfrm>
              <a:off x="2267570" y="1085227"/>
              <a:ext cx="1440120" cy="720060"/>
            </a:xfrm>
            <a:prstGeom prst="roundRect">
              <a:avLst/>
            </a:prstGeom>
            <a:solidFill>
              <a:schemeClr val="accent3">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Negative Samples</a:t>
              </a:r>
            </a:p>
          </p:txBody>
        </p:sp>
        <p:sp>
          <p:nvSpPr>
            <p:cNvPr id="4" name="Down Arrow 3">
              <a:extLst>
                <a:ext uri="{FF2B5EF4-FFF2-40B4-BE49-F238E27FC236}">
                  <a16:creationId xmlns:a16="http://schemas.microsoft.com/office/drawing/2014/main" id="{6C3B76C9-759D-5D40-A10D-73EE9F871E86}"/>
                </a:ext>
              </a:extLst>
            </p:cNvPr>
            <p:cNvSpPr/>
            <p:nvPr/>
          </p:nvSpPr>
          <p:spPr>
            <a:xfrm>
              <a:off x="1023637" y="1809936"/>
              <a:ext cx="303079" cy="494201"/>
            </a:xfrm>
            <a:prstGeom prst="downArrow">
              <a:avLst/>
            </a:prstGeom>
            <a:solidFill>
              <a:schemeClr val="accent1">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a:extLst>
                <a:ext uri="{FF2B5EF4-FFF2-40B4-BE49-F238E27FC236}">
                  <a16:creationId xmlns:a16="http://schemas.microsoft.com/office/drawing/2014/main" id="{9C060E77-0156-B64C-8E6B-9160D63BA0BA}"/>
                </a:ext>
              </a:extLst>
            </p:cNvPr>
            <p:cNvSpPr/>
            <p:nvPr/>
          </p:nvSpPr>
          <p:spPr>
            <a:xfrm>
              <a:off x="2843618" y="1815823"/>
              <a:ext cx="303078" cy="488314"/>
            </a:xfrm>
            <a:prstGeom prst="downArrow">
              <a:avLst/>
            </a:prstGeom>
            <a:solidFill>
              <a:schemeClr val="accent1">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6385592B-4716-CB4C-8B4B-1EE7268FD353}"/>
                </a:ext>
              </a:extLst>
            </p:cNvPr>
            <p:cNvSpPr/>
            <p:nvPr/>
          </p:nvSpPr>
          <p:spPr>
            <a:xfrm>
              <a:off x="663607" y="2328696"/>
              <a:ext cx="2865185" cy="818150"/>
            </a:xfrm>
            <a:prstGeom prst="roundRect">
              <a:avLst/>
            </a:prstGeom>
            <a:solidFill>
              <a:schemeClr val="accent3">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the Cascade</a:t>
              </a:r>
            </a:p>
          </p:txBody>
        </p:sp>
        <p:sp>
          <p:nvSpPr>
            <p:cNvPr id="12" name="Rounded Rectangle 11">
              <a:extLst>
                <a:ext uri="{FF2B5EF4-FFF2-40B4-BE49-F238E27FC236}">
                  <a16:creationId xmlns:a16="http://schemas.microsoft.com/office/drawing/2014/main" id="{218505C4-E8EF-7449-B47A-72EAE0EA0518}"/>
                </a:ext>
              </a:extLst>
            </p:cNvPr>
            <p:cNvSpPr/>
            <p:nvPr/>
          </p:nvSpPr>
          <p:spPr>
            <a:xfrm>
              <a:off x="663605" y="3719802"/>
              <a:ext cx="2865185" cy="818150"/>
            </a:xfrm>
            <a:prstGeom prst="roundRect">
              <a:avLst/>
            </a:prstGeom>
            <a:solidFill>
              <a:schemeClr val="accent3">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Using Cascade Classifier to find the resistors</a:t>
              </a:r>
            </a:p>
          </p:txBody>
        </p:sp>
        <p:sp>
          <p:nvSpPr>
            <p:cNvPr id="13" name="Down Arrow 12">
              <a:extLst>
                <a:ext uri="{FF2B5EF4-FFF2-40B4-BE49-F238E27FC236}">
                  <a16:creationId xmlns:a16="http://schemas.microsoft.com/office/drawing/2014/main" id="{E76E1250-19B7-D24F-9F12-2AAFD38EE74E}"/>
                </a:ext>
              </a:extLst>
            </p:cNvPr>
            <p:cNvSpPr/>
            <p:nvPr/>
          </p:nvSpPr>
          <p:spPr>
            <a:xfrm>
              <a:off x="1944659" y="3183938"/>
              <a:ext cx="303078" cy="488314"/>
            </a:xfrm>
            <a:prstGeom prst="downArrow">
              <a:avLst/>
            </a:prstGeom>
            <a:solidFill>
              <a:schemeClr val="accent1">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76619F77-232B-2144-BB0B-D203C766829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60165" y="1445257"/>
            <a:ext cx="940195" cy="375458"/>
          </a:xfrm>
          <a:prstGeom prst="rect">
            <a:avLst/>
          </a:prstGeom>
        </p:spPr>
      </p:pic>
      <p:pic>
        <p:nvPicPr>
          <p:cNvPr id="8" name="Picture 7">
            <a:extLst>
              <a:ext uri="{FF2B5EF4-FFF2-40B4-BE49-F238E27FC236}">
                <a16:creationId xmlns:a16="http://schemas.microsoft.com/office/drawing/2014/main" id="{8DC61F20-4DE4-B149-887B-0493EB073A2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9500" y="1085227"/>
            <a:ext cx="1448143" cy="1086108"/>
          </a:xfrm>
          <a:prstGeom prst="rect">
            <a:avLst/>
          </a:prstGeom>
        </p:spPr>
      </p:pic>
      <p:sp>
        <p:nvSpPr>
          <p:cNvPr id="15" name="Right Arrow 14">
            <a:extLst>
              <a:ext uri="{FF2B5EF4-FFF2-40B4-BE49-F238E27FC236}">
                <a16:creationId xmlns:a16="http://schemas.microsoft.com/office/drawing/2014/main" id="{40A10D35-68E1-0B45-A9F5-7AB3826A2E9E}"/>
              </a:ext>
            </a:extLst>
          </p:cNvPr>
          <p:cNvSpPr/>
          <p:nvPr/>
        </p:nvSpPr>
        <p:spPr>
          <a:xfrm>
            <a:off x="6521119" y="1517113"/>
            <a:ext cx="360030" cy="2317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BC73DBCC-5FDB-104D-9CE7-0B674F8073B5}"/>
              </a:ext>
            </a:extLst>
          </p:cNvPr>
          <p:cNvSpPr/>
          <p:nvPr/>
        </p:nvSpPr>
        <p:spPr>
          <a:xfrm>
            <a:off x="3839909" y="3543967"/>
            <a:ext cx="360030" cy="2317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60B2AFC9-9B37-224B-AE5A-1B1DC39AFCF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81955" y="3651421"/>
            <a:ext cx="2148455" cy="1208506"/>
          </a:xfrm>
          <a:prstGeom prst="rect">
            <a:avLst/>
          </a:prstGeom>
        </p:spPr>
      </p:pic>
      <p:pic>
        <p:nvPicPr>
          <p:cNvPr id="23" name="Picture 22">
            <a:extLst>
              <a:ext uri="{FF2B5EF4-FFF2-40B4-BE49-F238E27FC236}">
                <a16:creationId xmlns:a16="http://schemas.microsoft.com/office/drawing/2014/main" id="{BC8778E6-5A23-9943-804E-A4AF58A88F9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81954" y="2445379"/>
            <a:ext cx="2148457" cy="1208507"/>
          </a:xfrm>
          <a:prstGeom prst="rect">
            <a:avLst/>
          </a:prstGeom>
        </p:spPr>
      </p:pic>
      <p:pic>
        <p:nvPicPr>
          <p:cNvPr id="25" name="Picture 24">
            <a:extLst>
              <a:ext uri="{FF2B5EF4-FFF2-40B4-BE49-F238E27FC236}">
                <a16:creationId xmlns:a16="http://schemas.microsoft.com/office/drawing/2014/main" id="{65BA937C-3A84-8E44-86FB-4673441FEDA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28322" y="3651421"/>
            <a:ext cx="2159041" cy="1214461"/>
          </a:xfrm>
          <a:prstGeom prst="rect">
            <a:avLst/>
          </a:prstGeom>
        </p:spPr>
      </p:pic>
      <p:pic>
        <p:nvPicPr>
          <p:cNvPr id="27" name="Picture 26">
            <a:extLst>
              <a:ext uri="{FF2B5EF4-FFF2-40B4-BE49-F238E27FC236}">
                <a16:creationId xmlns:a16="http://schemas.microsoft.com/office/drawing/2014/main" id="{12166118-B63F-474A-9E30-81DFE16F15A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30411" y="2447730"/>
            <a:ext cx="2154862" cy="1212110"/>
          </a:xfrm>
          <a:prstGeom prst="rect">
            <a:avLst/>
          </a:prstGeom>
        </p:spPr>
      </p:pic>
    </p:spTree>
    <p:extLst>
      <p:ext uri="{BB962C8B-B14F-4D97-AF65-F5344CB8AC3E}">
        <p14:creationId xmlns:p14="http://schemas.microsoft.com/office/powerpoint/2010/main" val="3134209695"/>
      </p:ext>
    </p:extLst>
  </p:cSld>
  <p:clrMapOvr>
    <a:masterClrMapping/>
  </p:clrMapOvr>
  <mc:AlternateContent xmlns:mc="http://schemas.openxmlformats.org/markup-compatibility/2006" xmlns:p14="http://schemas.microsoft.com/office/powerpoint/2010/main">
    <mc:Choice Requires="p14">
      <p:transition spd="slow" p14:dur="13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7119271">
            <a:off x="-843651" y="-2354956"/>
            <a:ext cx="4998338" cy="2811565"/>
          </a:xfrm>
          <a:prstGeom prst="rect">
            <a:avLst/>
          </a:prstGeom>
        </p:spPr>
      </p:pic>
      <p:sp>
        <p:nvSpPr>
          <p:cNvPr id="35" name="文本框 34"/>
          <p:cNvSpPr txBox="1"/>
          <p:nvPr/>
        </p:nvSpPr>
        <p:spPr>
          <a:xfrm>
            <a:off x="447590" y="359976"/>
            <a:ext cx="5156861" cy="492443"/>
          </a:xfrm>
          <a:prstGeom prst="rect">
            <a:avLst/>
          </a:prstGeom>
          <a:noFill/>
        </p:spPr>
        <p:txBody>
          <a:bodyPr wrap="none" rtlCol="0">
            <a:spAutoFit/>
          </a:bodyPr>
          <a:lstStyle/>
          <a:p>
            <a:pPr algn="l"/>
            <a:r>
              <a:rPr lang="en-US" altLang="zh-CN" sz="2600" spc="300" dirty="0">
                <a:solidFill>
                  <a:schemeClr val="bg1">
                    <a:lumMod val="50000"/>
                  </a:schemeClr>
                </a:solidFill>
                <a:latin typeface="Microsoft YaHei" panose="020B0503020204020204" pitchFamily="34" charset="-122"/>
                <a:ea typeface="Microsoft YaHei" panose="020B0503020204020204" pitchFamily="34" charset="-122"/>
                <a:cs typeface="+mn-ea"/>
                <a:sym typeface="Arial" panose="020B0604020202020204" pitchFamily="34" charset="0"/>
              </a:rPr>
              <a:t>How to find the Resistors</a:t>
            </a:r>
            <a:endParaRPr lang="zh-CN" altLang="en-US" sz="2600" spc="300"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sp>
        <p:nvSpPr>
          <p:cNvPr id="5" name="Rounded Rectangle 4">
            <a:extLst>
              <a:ext uri="{FF2B5EF4-FFF2-40B4-BE49-F238E27FC236}">
                <a16:creationId xmlns:a16="http://schemas.microsoft.com/office/drawing/2014/main" id="{175F1BCD-C82A-5445-9004-C9E78EA5602B}"/>
              </a:ext>
            </a:extLst>
          </p:cNvPr>
          <p:cNvSpPr/>
          <p:nvPr/>
        </p:nvSpPr>
        <p:spPr>
          <a:xfrm>
            <a:off x="447590" y="1085227"/>
            <a:ext cx="1440120" cy="720060"/>
          </a:xfrm>
          <a:prstGeom prst="roundRect">
            <a:avLst/>
          </a:prstGeom>
          <a:solidFill>
            <a:schemeClr val="accent3">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Positive Samples</a:t>
            </a:r>
          </a:p>
        </p:txBody>
      </p:sp>
      <p:sp>
        <p:nvSpPr>
          <p:cNvPr id="7" name="Rounded Rectangle 6">
            <a:extLst>
              <a:ext uri="{FF2B5EF4-FFF2-40B4-BE49-F238E27FC236}">
                <a16:creationId xmlns:a16="http://schemas.microsoft.com/office/drawing/2014/main" id="{2FE92670-E495-4B46-8C3A-699E41452676}"/>
              </a:ext>
            </a:extLst>
          </p:cNvPr>
          <p:cNvSpPr/>
          <p:nvPr/>
        </p:nvSpPr>
        <p:spPr>
          <a:xfrm>
            <a:off x="2267570" y="1085227"/>
            <a:ext cx="1440120" cy="720060"/>
          </a:xfrm>
          <a:prstGeom prst="roundRect">
            <a:avLst/>
          </a:prstGeom>
          <a:solidFill>
            <a:schemeClr val="accent3">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Negative Samples</a:t>
            </a:r>
          </a:p>
        </p:txBody>
      </p:sp>
      <p:sp>
        <p:nvSpPr>
          <p:cNvPr id="4" name="Down Arrow 3">
            <a:extLst>
              <a:ext uri="{FF2B5EF4-FFF2-40B4-BE49-F238E27FC236}">
                <a16:creationId xmlns:a16="http://schemas.microsoft.com/office/drawing/2014/main" id="{6C3B76C9-759D-5D40-A10D-73EE9F871E86}"/>
              </a:ext>
            </a:extLst>
          </p:cNvPr>
          <p:cNvSpPr/>
          <p:nvPr/>
        </p:nvSpPr>
        <p:spPr>
          <a:xfrm>
            <a:off x="1023637" y="1809936"/>
            <a:ext cx="303079" cy="494201"/>
          </a:xfrm>
          <a:prstGeom prst="downArrow">
            <a:avLst/>
          </a:prstGeom>
          <a:solidFill>
            <a:schemeClr val="accent1">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a:extLst>
              <a:ext uri="{FF2B5EF4-FFF2-40B4-BE49-F238E27FC236}">
                <a16:creationId xmlns:a16="http://schemas.microsoft.com/office/drawing/2014/main" id="{9C060E77-0156-B64C-8E6B-9160D63BA0BA}"/>
              </a:ext>
            </a:extLst>
          </p:cNvPr>
          <p:cNvSpPr/>
          <p:nvPr/>
        </p:nvSpPr>
        <p:spPr>
          <a:xfrm>
            <a:off x="2843618" y="1815823"/>
            <a:ext cx="303078" cy="488314"/>
          </a:xfrm>
          <a:prstGeom prst="downArrow">
            <a:avLst/>
          </a:prstGeom>
          <a:solidFill>
            <a:schemeClr val="accent1">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6385592B-4716-CB4C-8B4B-1EE7268FD353}"/>
              </a:ext>
            </a:extLst>
          </p:cNvPr>
          <p:cNvSpPr/>
          <p:nvPr/>
        </p:nvSpPr>
        <p:spPr>
          <a:xfrm>
            <a:off x="663607" y="2328696"/>
            <a:ext cx="2865185" cy="818150"/>
          </a:xfrm>
          <a:prstGeom prst="roundRect">
            <a:avLst/>
          </a:prstGeom>
          <a:solidFill>
            <a:schemeClr val="accent3">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the Cascade</a:t>
            </a:r>
          </a:p>
        </p:txBody>
      </p:sp>
      <p:sp>
        <p:nvSpPr>
          <p:cNvPr id="12" name="Rounded Rectangle 11">
            <a:extLst>
              <a:ext uri="{FF2B5EF4-FFF2-40B4-BE49-F238E27FC236}">
                <a16:creationId xmlns:a16="http://schemas.microsoft.com/office/drawing/2014/main" id="{218505C4-E8EF-7449-B47A-72EAE0EA0518}"/>
              </a:ext>
            </a:extLst>
          </p:cNvPr>
          <p:cNvSpPr/>
          <p:nvPr/>
        </p:nvSpPr>
        <p:spPr>
          <a:xfrm>
            <a:off x="663605" y="3719802"/>
            <a:ext cx="2865185" cy="818150"/>
          </a:xfrm>
          <a:prstGeom prst="roundRect">
            <a:avLst/>
          </a:prstGeom>
          <a:solidFill>
            <a:schemeClr val="accent3">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Using Cascade Classifier to find the resistors</a:t>
            </a:r>
          </a:p>
        </p:txBody>
      </p:sp>
      <p:sp>
        <p:nvSpPr>
          <p:cNvPr id="13" name="Down Arrow 12">
            <a:extLst>
              <a:ext uri="{FF2B5EF4-FFF2-40B4-BE49-F238E27FC236}">
                <a16:creationId xmlns:a16="http://schemas.microsoft.com/office/drawing/2014/main" id="{E76E1250-19B7-D24F-9F12-2AAFD38EE74E}"/>
              </a:ext>
            </a:extLst>
          </p:cNvPr>
          <p:cNvSpPr/>
          <p:nvPr/>
        </p:nvSpPr>
        <p:spPr>
          <a:xfrm>
            <a:off x="1944659" y="3183938"/>
            <a:ext cx="303078" cy="488314"/>
          </a:xfrm>
          <a:prstGeom prst="downArrow">
            <a:avLst/>
          </a:prstGeom>
          <a:solidFill>
            <a:schemeClr val="accent1">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85C9824F-83BB-3F44-80D1-BB460CD2AF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91859" y="2254861"/>
            <a:ext cx="1983821" cy="1115899"/>
          </a:xfrm>
          <a:prstGeom prst="rect">
            <a:avLst/>
          </a:prstGeom>
        </p:spPr>
      </p:pic>
      <p:pic>
        <p:nvPicPr>
          <p:cNvPr id="18" name="Picture 17">
            <a:extLst>
              <a:ext uri="{FF2B5EF4-FFF2-40B4-BE49-F238E27FC236}">
                <a16:creationId xmlns:a16="http://schemas.microsoft.com/office/drawing/2014/main" id="{EDDBFD06-6811-7E41-AF2A-5C50F9594A6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83905" y="1997598"/>
            <a:ext cx="2052353" cy="1154449"/>
          </a:xfrm>
          <a:prstGeom prst="rect">
            <a:avLst/>
          </a:prstGeom>
        </p:spPr>
      </p:pic>
      <p:sp>
        <p:nvSpPr>
          <p:cNvPr id="20" name="TextBox 19">
            <a:extLst>
              <a:ext uri="{FF2B5EF4-FFF2-40B4-BE49-F238E27FC236}">
                <a16:creationId xmlns:a16="http://schemas.microsoft.com/office/drawing/2014/main" id="{728A1FFA-D033-904F-AB54-EA4403C666C9}"/>
              </a:ext>
            </a:extLst>
          </p:cNvPr>
          <p:cNvSpPr txBox="1"/>
          <p:nvPr/>
        </p:nvSpPr>
        <p:spPr>
          <a:xfrm>
            <a:off x="4531809" y="3944211"/>
            <a:ext cx="3638945" cy="400110"/>
          </a:xfrm>
          <a:prstGeom prst="rect">
            <a:avLst/>
          </a:prstGeom>
          <a:noFill/>
        </p:spPr>
        <p:txBody>
          <a:bodyPr wrap="none" rtlCol="0">
            <a:spAutoFit/>
          </a:bodyPr>
          <a:lstStyle/>
          <a:p>
            <a:r>
              <a:rPr lang="en-US" sz="2000" b="1" dirty="0"/>
              <a:t>1000+</a:t>
            </a:r>
            <a:r>
              <a:rPr lang="en-US" sz="2000" dirty="0"/>
              <a:t> negative samples are used</a:t>
            </a:r>
          </a:p>
        </p:txBody>
      </p:sp>
      <p:pic>
        <p:nvPicPr>
          <p:cNvPr id="27" name="Picture 26">
            <a:extLst>
              <a:ext uri="{FF2B5EF4-FFF2-40B4-BE49-F238E27FC236}">
                <a16:creationId xmlns:a16="http://schemas.microsoft.com/office/drawing/2014/main" id="{7673D3FE-B2C8-E14F-897F-9F4F317C3EB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4483" y="1662486"/>
            <a:ext cx="2160181" cy="1215102"/>
          </a:xfrm>
          <a:prstGeom prst="rect">
            <a:avLst/>
          </a:prstGeom>
        </p:spPr>
      </p:pic>
      <p:pic>
        <p:nvPicPr>
          <p:cNvPr id="29" name="Picture 28">
            <a:extLst>
              <a:ext uri="{FF2B5EF4-FFF2-40B4-BE49-F238E27FC236}">
                <a16:creationId xmlns:a16="http://schemas.microsoft.com/office/drawing/2014/main" id="{C91FD43F-B71F-934C-9BAC-DA42242B4D3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44157" y="1425870"/>
            <a:ext cx="2160180" cy="1215102"/>
          </a:xfrm>
          <a:prstGeom prst="rect">
            <a:avLst/>
          </a:prstGeom>
        </p:spPr>
      </p:pic>
    </p:spTree>
    <p:extLst>
      <p:ext uri="{BB962C8B-B14F-4D97-AF65-F5344CB8AC3E}">
        <p14:creationId xmlns:p14="http://schemas.microsoft.com/office/powerpoint/2010/main" val="3439744714"/>
      </p:ext>
    </p:extLst>
  </p:cSld>
  <p:clrMapOvr>
    <a:masterClrMapping/>
  </p:clrMapOvr>
  <mc:AlternateContent xmlns:mc="http://schemas.openxmlformats.org/markup-compatibility/2006" xmlns:p14="http://schemas.microsoft.com/office/powerpoint/2010/main">
    <mc:Choice Requires="p14">
      <p:transition spd="slow" p14:dur="13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7119271">
            <a:off x="-843651" y="-2354956"/>
            <a:ext cx="4998338" cy="2811565"/>
          </a:xfrm>
          <a:prstGeom prst="rect">
            <a:avLst/>
          </a:prstGeom>
        </p:spPr>
      </p:pic>
      <p:sp>
        <p:nvSpPr>
          <p:cNvPr id="35" name="文本框 34"/>
          <p:cNvSpPr txBox="1"/>
          <p:nvPr/>
        </p:nvSpPr>
        <p:spPr>
          <a:xfrm>
            <a:off x="447590" y="359976"/>
            <a:ext cx="5156861" cy="492443"/>
          </a:xfrm>
          <a:prstGeom prst="rect">
            <a:avLst/>
          </a:prstGeom>
          <a:noFill/>
        </p:spPr>
        <p:txBody>
          <a:bodyPr wrap="none" rtlCol="0">
            <a:spAutoFit/>
          </a:bodyPr>
          <a:lstStyle/>
          <a:p>
            <a:pPr algn="l"/>
            <a:r>
              <a:rPr lang="en-US" altLang="zh-CN" sz="2600" spc="300" dirty="0">
                <a:solidFill>
                  <a:schemeClr val="bg1">
                    <a:lumMod val="50000"/>
                  </a:schemeClr>
                </a:solidFill>
                <a:latin typeface="Microsoft YaHei" panose="020B0503020204020204" pitchFamily="34" charset="-122"/>
                <a:ea typeface="Microsoft YaHei" panose="020B0503020204020204" pitchFamily="34" charset="-122"/>
                <a:cs typeface="+mn-ea"/>
                <a:sym typeface="Arial" panose="020B0604020202020204" pitchFamily="34" charset="0"/>
              </a:rPr>
              <a:t>How to find the Resistors</a:t>
            </a:r>
            <a:endParaRPr lang="zh-CN" altLang="en-US" sz="2600" spc="300"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sp>
        <p:nvSpPr>
          <p:cNvPr id="5" name="Rounded Rectangle 4">
            <a:extLst>
              <a:ext uri="{FF2B5EF4-FFF2-40B4-BE49-F238E27FC236}">
                <a16:creationId xmlns:a16="http://schemas.microsoft.com/office/drawing/2014/main" id="{175F1BCD-C82A-5445-9004-C9E78EA5602B}"/>
              </a:ext>
            </a:extLst>
          </p:cNvPr>
          <p:cNvSpPr/>
          <p:nvPr/>
        </p:nvSpPr>
        <p:spPr>
          <a:xfrm>
            <a:off x="447590" y="1085227"/>
            <a:ext cx="1440120" cy="720060"/>
          </a:xfrm>
          <a:prstGeom prst="roundRect">
            <a:avLst/>
          </a:prstGeom>
          <a:solidFill>
            <a:schemeClr val="accent3">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Positive Samples</a:t>
            </a:r>
          </a:p>
        </p:txBody>
      </p:sp>
      <p:sp>
        <p:nvSpPr>
          <p:cNvPr id="7" name="Rounded Rectangle 6">
            <a:extLst>
              <a:ext uri="{FF2B5EF4-FFF2-40B4-BE49-F238E27FC236}">
                <a16:creationId xmlns:a16="http://schemas.microsoft.com/office/drawing/2014/main" id="{2FE92670-E495-4B46-8C3A-699E41452676}"/>
              </a:ext>
            </a:extLst>
          </p:cNvPr>
          <p:cNvSpPr/>
          <p:nvPr/>
        </p:nvSpPr>
        <p:spPr>
          <a:xfrm>
            <a:off x="2267570" y="1085227"/>
            <a:ext cx="1440120" cy="720060"/>
          </a:xfrm>
          <a:prstGeom prst="roundRect">
            <a:avLst/>
          </a:prstGeom>
          <a:solidFill>
            <a:schemeClr val="accent3">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Negative Samples</a:t>
            </a:r>
          </a:p>
        </p:txBody>
      </p:sp>
      <p:sp>
        <p:nvSpPr>
          <p:cNvPr id="4" name="Down Arrow 3">
            <a:extLst>
              <a:ext uri="{FF2B5EF4-FFF2-40B4-BE49-F238E27FC236}">
                <a16:creationId xmlns:a16="http://schemas.microsoft.com/office/drawing/2014/main" id="{6C3B76C9-759D-5D40-A10D-73EE9F871E86}"/>
              </a:ext>
            </a:extLst>
          </p:cNvPr>
          <p:cNvSpPr/>
          <p:nvPr/>
        </p:nvSpPr>
        <p:spPr>
          <a:xfrm>
            <a:off x="1023637" y="1809936"/>
            <a:ext cx="303079" cy="494201"/>
          </a:xfrm>
          <a:prstGeom prst="downArrow">
            <a:avLst/>
          </a:prstGeom>
          <a:solidFill>
            <a:schemeClr val="accent1">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a:extLst>
              <a:ext uri="{FF2B5EF4-FFF2-40B4-BE49-F238E27FC236}">
                <a16:creationId xmlns:a16="http://schemas.microsoft.com/office/drawing/2014/main" id="{9C060E77-0156-B64C-8E6B-9160D63BA0BA}"/>
              </a:ext>
            </a:extLst>
          </p:cNvPr>
          <p:cNvSpPr/>
          <p:nvPr/>
        </p:nvSpPr>
        <p:spPr>
          <a:xfrm>
            <a:off x="2843618" y="1815823"/>
            <a:ext cx="303078" cy="488314"/>
          </a:xfrm>
          <a:prstGeom prst="downArrow">
            <a:avLst/>
          </a:prstGeom>
          <a:solidFill>
            <a:schemeClr val="accent1">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6385592B-4716-CB4C-8B4B-1EE7268FD353}"/>
              </a:ext>
            </a:extLst>
          </p:cNvPr>
          <p:cNvSpPr/>
          <p:nvPr/>
        </p:nvSpPr>
        <p:spPr>
          <a:xfrm>
            <a:off x="663607" y="2328696"/>
            <a:ext cx="2865185" cy="818150"/>
          </a:xfrm>
          <a:prstGeom prst="roundRect">
            <a:avLst/>
          </a:prstGeom>
          <a:solidFill>
            <a:schemeClr val="accent3">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the Cascade</a:t>
            </a:r>
          </a:p>
        </p:txBody>
      </p:sp>
      <p:sp>
        <p:nvSpPr>
          <p:cNvPr id="12" name="Rounded Rectangle 11">
            <a:extLst>
              <a:ext uri="{FF2B5EF4-FFF2-40B4-BE49-F238E27FC236}">
                <a16:creationId xmlns:a16="http://schemas.microsoft.com/office/drawing/2014/main" id="{218505C4-E8EF-7449-B47A-72EAE0EA0518}"/>
              </a:ext>
            </a:extLst>
          </p:cNvPr>
          <p:cNvSpPr/>
          <p:nvPr/>
        </p:nvSpPr>
        <p:spPr>
          <a:xfrm>
            <a:off x="663605" y="3719802"/>
            <a:ext cx="2865185" cy="818150"/>
          </a:xfrm>
          <a:prstGeom prst="roundRect">
            <a:avLst/>
          </a:prstGeom>
          <a:solidFill>
            <a:schemeClr val="accent3">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Using Cascade Classifier to find the resistors</a:t>
            </a:r>
          </a:p>
        </p:txBody>
      </p:sp>
      <p:sp>
        <p:nvSpPr>
          <p:cNvPr id="13" name="Down Arrow 12">
            <a:extLst>
              <a:ext uri="{FF2B5EF4-FFF2-40B4-BE49-F238E27FC236}">
                <a16:creationId xmlns:a16="http://schemas.microsoft.com/office/drawing/2014/main" id="{E76E1250-19B7-D24F-9F12-2AAFD38EE74E}"/>
              </a:ext>
            </a:extLst>
          </p:cNvPr>
          <p:cNvSpPr/>
          <p:nvPr/>
        </p:nvSpPr>
        <p:spPr>
          <a:xfrm>
            <a:off x="1944659" y="3183938"/>
            <a:ext cx="303078" cy="488314"/>
          </a:xfrm>
          <a:prstGeom prst="downArrow">
            <a:avLst/>
          </a:prstGeom>
          <a:solidFill>
            <a:schemeClr val="accent1">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75392AD-8348-954F-9321-0CD05202B1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3374" y="720627"/>
            <a:ext cx="4560468" cy="1963534"/>
          </a:xfrm>
          <a:prstGeom prst="rect">
            <a:avLst/>
          </a:prstGeom>
        </p:spPr>
      </p:pic>
      <p:sp>
        <p:nvSpPr>
          <p:cNvPr id="15" name="TextBox 14">
            <a:extLst>
              <a:ext uri="{FF2B5EF4-FFF2-40B4-BE49-F238E27FC236}">
                <a16:creationId xmlns:a16="http://schemas.microsoft.com/office/drawing/2014/main" id="{05961017-3BBA-DF41-87A8-F7D6F9D5EBC8}"/>
              </a:ext>
            </a:extLst>
          </p:cNvPr>
          <p:cNvSpPr txBox="1"/>
          <p:nvPr/>
        </p:nvSpPr>
        <p:spPr>
          <a:xfrm>
            <a:off x="4087548" y="4541046"/>
            <a:ext cx="3253711" cy="369332"/>
          </a:xfrm>
          <a:prstGeom prst="rect">
            <a:avLst/>
          </a:prstGeom>
          <a:noFill/>
        </p:spPr>
        <p:txBody>
          <a:bodyPr wrap="none" rtlCol="0">
            <a:spAutoFit/>
          </a:bodyPr>
          <a:lstStyle/>
          <a:p>
            <a:r>
              <a:rPr lang="en-US" b="1" dirty="0"/>
              <a:t>Cascade Classifier –– AdaBoost </a:t>
            </a:r>
          </a:p>
        </p:txBody>
      </p:sp>
      <p:pic>
        <p:nvPicPr>
          <p:cNvPr id="3" name="Picture 2">
            <a:extLst>
              <a:ext uri="{FF2B5EF4-FFF2-40B4-BE49-F238E27FC236}">
                <a16:creationId xmlns:a16="http://schemas.microsoft.com/office/drawing/2014/main" id="{50C6539C-D4CC-124E-AB62-B031937BC6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7550" y="2720345"/>
            <a:ext cx="4570906" cy="1817607"/>
          </a:xfrm>
          <a:prstGeom prst="rect">
            <a:avLst/>
          </a:prstGeom>
        </p:spPr>
      </p:pic>
    </p:spTree>
    <p:extLst>
      <p:ext uri="{BB962C8B-B14F-4D97-AF65-F5344CB8AC3E}">
        <p14:creationId xmlns:p14="http://schemas.microsoft.com/office/powerpoint/2010/main" val="346913929"/>
      </p:ext>
    </p:extLst>
  </p:cSld>
  <p:clrMapOvr>
    <a:masterClrMapping/>
  </p:clrMapOvr>
  <mc:AlternateContent xmlns:mc="http://schemas.openxmlformats.org/markup-compatibility/2006" xmlns:p14="http://schemas.microsoft.com/office/powerpoint/2010/main">
    <mc:Choice Requires="p14">
      <p:transition spd="slow" p14:dur="13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7119271">
            <a:off x="-843651" y="-2354956"/>
            <a:ext cx="4998338" cy="2811565"/>
          </a:xfrm>
          <a:prstGeom prst="rect">
            <a:avLst/>
          </a:prstGeom>
        </p:spPr>
      </p:pic>
      <p:sp>
        <p:nvSpPr>
          <p:cNvPr id="35" name="文本框 34"/>
          <p:cNvSpPr txBox="1"/>
          <p:nvPr/>
        </p:nvSpPr>
        <p:spPr>
          <a:xfrm>
            <a:off x="447590" y="359976"/>
            <a:ext cx="5156861" cy="492443"/>
          </a:xfrm>
          <a:prstGeom prst="rect">
            <a:avLst/>
          </a:prstGeom>
          <a:noFill/>
        </p:spPr>
        <p:txBody>
          <a:bodyPr wrap="none" rtlCol="0">
            <a:spAutoFit/>
          </a:bodyPr>
          <a:lstStyle/>
          <a:p>
            <a:pPr algn="l"/>
            <a:r>
              <a:rPr lang="en-US" altLang="zh-CN" sz="2600" spc="300" dirty="0">
                <a:solidFill>
                  <a:schemeClr val="bg1">
                    <a:lumMod val="50000"/>
                  </a:schemeClr>
                </a:solidFill>
                <a:latin typeface="Microsoft YaHei" panose="020B0503020204020204" pitchFamily="34" charset="-122"/>
                <a:ea typeface="Microsoft YaHei" panose="020B0503020204020204" pitchFamily="34" charset="-122"/>
                <a:cs typeface="+mn-ea"/>
                <a:sym typeface="Arial" panose="020B0604020202020204" pitchFamily="34" charset="0"/>
              </a:rPr>
              <a:t>How to find the Resistors</a:t>
            </a:r>
            <a:endParaRPr lang="zh-CN" altLang="en-US" sz="2600" spc="300"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sp>
        <p:nvSpPr>
          <p:cNvPr id="5" name="Rounded Rectangle 4">
            <a:extLst>
              <a:ext uri="{FF2B5EF4-FFF2-40B4-BE49-F238E27FC236}">
                <a16:creationId xmlns:a16="http://schemas.microsoft.com/office/drawing/2014/main" id="{175F1BCD-C82A-5445-9004-C9E78EA5602B}"/>
              </a:ext>
            </a:extLst>
          </p:cNvPr>
          <p:cNvSpPr/>
          <p:nvPr/>
        </p:nvSpPr>
        <p:spPr>
          <a:xfrm>
            <a:off x="447590" y="1085227"/>
            <a:ext cx="1440120" cy="720060"/>
          </a:xfrm>
          <a:prstGeom prst="roundRect">
            <a:avLst/>
          </a:prstGeom>
          <a:solidFill>
            <a:schemeClr val="accent3">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Positive Samples</a:t>
            </a:r>
          </a:p>
        </p:txBody>
      </p:sp>
      <p:sp>
        <p:nvSpPr>
          <p:cNvPr id="7" name="Rounded Rectangle 6">
            <a:extLst>
              <a:ext uri="{FF2B5EF4-FFF2-40B4-BE49-F238E27FC236}">
                <a16:creationId xmlns:a16="http://schemas.microsoft.com/office/drawing/2014/main" id="{2FE92670-E495-4B46-8C3A-699E41452676}"/>
              </a:ext>
            </a:extLst>
          </p:cNvPr>
          <p:cNvSpPr/>
          <p:nvPr/>
        </p:nvSpPr>
        <p:spPr>
          <a:xfrm>
            <a:off x="2267570" y="1085227"/>
            <a:ext cx="1440120" cy="720060"/>
          </a:xfrm>
          <a:prstGeom prst="roundRect">
            <a:avLst/>
          </a:prstGeom>
          <a:solidFill>
            <a:schemeClr val="accent3">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Negative Samples</a:t>
            </a:r>
          </a:p>
        </p:txBody>
      </p:sp>
      <p:sp>
        <p:nvSpPr>
          <p:cNvPr id="4" name="Down Arrow 3">
            <a:extLst>
              <a:ext uri="{FF2B5EF4-FFF2-40B4-BE49-F238E27FC236}">
                <a16:creationId xmlns:a16="http://schemas.microsoft.com/office/drawing/2014/main" id="{6C3B76C9-759D-5D40-A10D-73EE9F871E86}"/>
              </a:ext>
            </a:extLst>
          </p:cNvPr>
          <p:cNvSpPr/>
          <p:nvPr/>
        </p:nvSpPr>
        <p:spPr>
          <a:xfrm>
            <a:off x="1023637" y="1809936"/>
            <a:ext cx="303079" cy="494201"/>
          </a:xfrm>
          <a:prstGeom prst="downArrow">
            <a:avLst/>
          </a:prstGeom>
          <a:solidFill>
            <a:schemeClr val="accent1">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a:extLst>
              <a:ext uri="{FF2B5EF4-FFF2-40B4-BE49-F238E27FC236}">
                <a16:creationId xmlns:a16="http://schemas.microsoft.com/office/drawing/2014/main" id="{9C060E77-0156-B64C-8E6B-9160D63BA0BA}"/>
              </a:ext>
            </a:extLst>
          </p:cNvPr>
          <p:cNvSpPr/>
          <p:nvPr/>
        </p:nvSpPr>
        <p:spPr>
          <a:xfrm>
            <a:off x="2843618" y="1815823"/>
            <a:ext cx="303078" cy="488314"/>
          </a:xfrm>
          <a:prstGeom prst="downArrow">
            <a:avLst/>
          </a:prstGeom>
          <a:solidFill>
            <a:schemeClr val="accent1">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6385592B-4716-CB4C-8B4B-1EE7268FD353}"/>
              </a:ext>
            </a:extLst>
          </p:cNvPr>
          <p:cNvSpPr/>
          <p:nvPr/>
        </p:nvSpPr>
        <p:spPr>
          <a:xfrm>
            <a:off x="663607" y="2328696"/>
            <a:ext cx="2865185" cy="818150"/>
          </a:xfrm>
          <a:prstGeom prst="roundRect">
            <a:avLst/>
          </a:prstGeom>
          <a:solidFill>
            <a:schemeClr val="bg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the Cascade</a:t>
            </a:r>
          </a:p>
        </p:txBody>
      </p:sp>
      <p:sp>
        <p:nvSpPr>
          <p:cNvPr id="12" name="Rounded Rectangle 11">
            <a:extLst>
              <a:ext uri="{FF2B5EF4-FFF2-40B4-BE49-F238E27FC236}">
                <a16:creationId xmlns:a16="http://schemas.microsoft.com/office/drawing/2014/main" id="{218505C4-E8EF-7449-B47A-72EAE0EA0518}"/>
              </a:ext>
            </a:extLst>
          </p:cNvPr>
          <p:cNvSpPr/>
          <p:nvPr/>
        </p:nvSpPr>
        <p:spPr>
          <a:xfrm>
            <a:off x="663605" y="3719802"/>
            <a:ext cx="2865185" cy="818150"/>
          </a:xfrm>
          <a:prstGeom prst="roundRect">
            <a:avLst/>
          </a:prstGeom>
          <a:solidFill>
            <a:schemeClr val="bg2">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Using Cascade Classifier to find the resistors</a:t>
            </a:r>
          </a:p>
        </p:txBody>
      </p:sp>
      <p:sp>
        <p:nvSpPr>
          <p:cNvPr id="13" name="Down Arrow 12">
            <a:extLst>
              <a:ext uri="{FF2B5EF4-FFF2-40B4-BE49-F238E27FC236}">
                <a16:creationId xmlns:a16="http://schemas.microsoft.com/office/drawing/2014/main" id="{E76E1250-19B7-D24F-9F12-2AAFD38EE74E}"/>
              </a:ext>
            </a:extLst>
          </p:cNvPr>
          <p:cNvSpPr/>
          <p:nvPr/>
        </p:nvSpPr>
        <p:spPr>
          <a:xfrm>
            <a:off x="1944659" y="3183938"/>
            <a:ext cx="303078" cy="488314"/>
          </a:xfrm>
          <a:prstGeom prst="downArrow">
            <a:avLst/>
          </a:prstGeom>
          <a:solidFill>
            <a:schemeClr val="accent1">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FA320D5-82DA-A940-AF5F-6836C1E88B9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33748" y="1728090"/>
            <a:ext cx="3962495" cy="2215319"/>
          </a:xfrm>
          <a:prstGeom prst="rect">
            <a:avLst/>
          </a:prstGeom>
        </p:spPr>
      </p:pic>
    </p:spTree>
    <p:extLst>
      <p:ext uri="{BB962C8B-B14F-4D97-AF65-F5344CB8AC3E}">
        <p14:creationId xmlns:p14="http://schemas.microsoft.com/office/powerpoint/2010/main" val="2172981222"/>
      </p:ext>
    </p:extLst>
  </p:cSld>
  <p:clrMapOvr>
    <a:masterClrMapping/>
  </p:clrMapOvr>
  <mc:AlternateContent xmlns:mc="http://schemas.openxmlformats.org/markup-compatibility/2006" xmlns:p14="http://schemas.microsoft.com/office/powerpoint/2010/main">
    <mc:Choice Requires="p14">
      <p:transition spd="slow" p14:dur="13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7119271">
            <a:off x="-843651" y="-2354956"/>
            <a:ext cx="4998338" cy="2811565"/>
          </a:xfrm>
          <a:prstGeom prst="rect">
            <a:avLst/>
          </a:prstGeom>
        </p:spPr>
      </p:pic>
      <p:sp>
        <p:nvSpPr>
          <p:cNvPr id="35" name="文本框 34"/>
          <p:cNvSpPr txBox="1"/>
          <p:nvPr/>
        </p:nvSpPr>
        <p:spPr>
          <a:xfrm>
            <a:off x="447590" y="359976"/>
            <a:ext cx="5166543" cy="492443"/>
          </a:xfrm>
          <a:prstGeom prst="rect">
            <a:avLst/>
          </a:prstGeom>
          <a:noFill/>
        </p:spPr>
        <p:txBody>
          <a:bodyPr wrap="none" rtlCol="0">
            <a:spAutoFit/>
          </a:bodyPr>
          <a:lstStyle/>
          <a:p>
            <a:pPr algn="l"/>
            <a:r>
              <a:rPr lang="en-US" altLang="zh-CN" sz="2600" spc="300" dirty="0">
                <a:solidFill>
                  <a:schemeClr val="bg1">
                    <a:lumMod val="50000"/>
                  </a:schemeClr>
                </a:solidFill>
                <a:latin typeface="Microsoft YaHei" panose="020B0503020204020204" pitchFamily="34" charset="-122"/>
                <a:ea typeface="Microsoft YaHei" panose="020B0503020204020204" pitchFamily="34" charset="-122"/>
                <a:cs typeface="+mn-ea"/>
                <a:sym typeface="Arial" panose="020B0604020202020204" pitchFamily="34" charset="0"/>
              </a:rPr>
              <a:t>How to identify the value</a:t>
            </a:r>
          </a:p>
        </p:txBody>
      </p:sp>
      <p:sp>
        <p:nvSpPr>
          <p:cNvPr id="12" name="Rounded Rectangle 11"/>
          <p:cNvSpPr/>
          <p:nvPr/>
        </p:nvSpPr>
        <p:spPr>
          <a:xfrm>
            <a:off x="2895158" y="2492025"/>
            <a:ext cx="2865185" cy="818150"/>
          </a:xfrm>
          <a:prstGeom prst="roundRect">
            <a:avLst/>
          </a:prstGeom>
          <a:solidFill>
            <a:schemeClr val="accent3">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Adaptive Threshold</a:t>
            </a:r>
          </a:p>
        </p:txBody>
      </p:sp>
      <p:sp>
        <p:nvSpPr>
          <p:cNvPr id="13" name="Down Arrow 12"/>
          <p:cNvSpPr/>
          <p:nvPr/>
        </p:nvSpPr>
        <p:spPr>
          <a:xfrm>
            <a:off x="4176847" y="1912346"/>
            <a:ext cx="303078" cy="488314"/>
          </a:xfrm>
          <a:prstGeom prst="downArrow">
            <a:avLst/>
          </a:prstGeom>
          <a:solidFill>
            <a:schemeClr val="accent1">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11"/>
          <p:cNvSpPr/>
          <p:nvPr/>
        </p:nvSpPr>
        <p:spPr>
          <a:xfrm>
            <a:off x="2894523" y="3976020"/>
            <a:ext cx="2865185" cy="818150"/>
          </a:xfrm>
          <a:prstGeom prst="roundRect">
            <a:avLst/>
          </a:prstGeom>
          <a:solidFill>
            <a:schemeClr val="accent3">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Detecting Colors</a:t>
            </a:r>
          </a:p>
        </p:txBody>
      </p:sp>
      <p:sp>
        <p:nvSpPr>
          <p:cNvPr id="8" name="Down Arrow 12"/>
          <p:cNvSpPr/>
          <p:nvPr/>
        </p:nvSpPr>
        <p:spPr>
          <a:xfrm>
            <a:off x="4176212" y="3397611"/>
            <a:ext cx="303078" cy="488314"/>
          </a:xfrm>
          <a:prstGeom prst="downArrow">
            <a:avLst/>
          </a:prstGeom>
          <a:solidFill>
            <a:schemeClr val="accent1">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1"/>
          <p:cNvSpPr/>
          <p:nvPr/>
        </p:nvSpPr>
        <p:spPr>
          <a:xfrm>
            <a:off x="2895793" y="1008030"/>
            <a:ext cx="2865185" cy="818150"/>
          </a:xfrm>
          <a:prstGeom prst="roundRect">
            <a:avLst/>
          </a:prstGeom>
          <a:solidFill>
            <a:schemeClr val="accent3">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 Blurring</a:t>
            </a:r>
          </a:p>
        </p:txBody>
      </p:sp>
    </p:spTree>
    <p:extLst>
      <p:ext uri="{BB962C8B-B14F-4D97-AF65-F5344CB8AC3E}">
        <p14:creationId xmlns:p14="http://schemas.microsoft.com/office/powerpoint/2010/main" val="2116289222"/>
      </p:ext>
    </p:extLst>
  </p:cSld>
  <p:clrMapOvr>
    <a:masterClrMapping/>
  </p:clrMapOvr>
  <mc:AlternateContent xmlns:mc="http://schemas.openxmlformats.org/markup-compatibility/2006" xmlns:p14="http://schemas.microsoft.com/office/powerpoint/2010/main">
    <mc:Choice Requires="p14">
      <p:transition spd="slow" p14:dur="13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7119271">
            <a:off x="-843651" y="-2354956"/>
            <a:ext cx="4998338" cy="2811565"/>
          </a:xfrm>
          <a:prstGeom prst="rect">
            <a:avLst/>
          </a:prstGeom>
        </p:spPr>
      </p:pic>
      <p:sp>
        <p:nvSpPr>
          <p:cNvPr id="35" name="文本框 34"/>
          <p:cNvSpPr txBox="1"/>
          <p:nvPr/>
        </p:nvSpPr>
        <p:spPr>
          <a:xfrm>
            <a:off x="447590" y="359976"/>
            <a:ext cx="4957445" cy="515620"/>
          </a:xfrm>
          <a:prstGeom prst="rect">
            <a:avLst/>
          </a:prstGeom>
          <a:noFill/>
        </p:spPr>
        <p:txBody>
          <a:bodyPr wrap="none" rtlCol="0">
            <a:spAutoFit/>
          </a:bodyPr>
          <a:lstStyle/>
          <a:p>
            <a:pPr algn="l"/>
            <a:r>
              <a:rPr lang="en-US" altLang="zh-CN" sz="2600" spc="300" dirty="0">
                <a:solidFill>
                  <a:schemeClr val="bg1">
                    <a:lumMod val="50000"/>
                  </a:schemeClr>
                </a:solidFill>
                <a:latin typeface="Microsoft YaHei" panose="020B0503020204020204" pitchFamily="34" charset="-122"/>
                <a:ea typeface="Microsoft YaHei" panose="020B0503020204020204" pitchFamily="34" charset="-122"/>
                <a:cs typeface="+mn-ea"/>
                <a:sym typeface="Arial" panose="020B0604020202020204" pitchFamily="34" charset="0"/>
              </a:rPr>
              <a:t>How to idenify the value</a:t>
            </a:r>
          </a:p>
        </p:txBody>
      </p:sp>
      <p:sp>
        <p:nvSpPr>
          <p:cNvPr id="11" name="Rounded Rectangle 10"/>
          <p:cNvSpPr/>
          <p:nvPr/>
        </p:nvSpPr>
        <p:spPr>
          <a:xfrm>
            <a:off x="662337" y="965351"/>
            <a:ext cx="2865185" cy="818150"/>
          </a:xfrm>
          <a:prstGeom prst="roundRect">
            <a:avLst/>
          </a:prstGeom>
          <a:solidFill>
            <a:schemeClr val="accent3">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 Blurring</a:t>
            </a:r>
          </a:p>
        </p:txBody>
      </p:sp>
      <p:sp>
        <p:nvSpPr>
          <p:cNvPr id="12" name="Rounded Rectangle 11"/>
          <p:cNvSpPr/>
          <p:nvPr/>
        </p:nvSpPr>
        <p:spPr>
          <a:xfrm>
            <a:off x="661700" y="2445992"/>
            <a:ext cx="2865185" cy="818150"/>
          </a:xfrm>
          <a:prstGeom prst="roundRect">
            <a:avLst/>
          </a:prstGeom>
          <a:solidFill>
            <a:schemeClr val="accent3">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Adaptive Threshold</a:t>
            </a:r>
          </a:p>
        </p:txBody>
      </p:sp>
      <p:sp>
        <p:nvSpPr>
          <p:cNvPr id="13" name="Down Arrow 12"/>
          <p:cNvSpPr/>
          <p:nvPr/>
        </p:nvSpPr>
        <p:spPr>
          <a:xfrm>
            <a:off x="1943389" y="1866313"/>
            <a:ext cx="303078" cy="488314"/>
          </a:xfrm>
          <a:prstGeom prst="downArrow">
            <a:avLst/>
          </a:prstGeom>
          <a:solidFill>
            <a:schemeClr val="accent1">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11"/>
          <p:cNvSpPr/>
          <p:nvPr/>
        </p:nvSpPr>
        <p:spPr>
          <a:xfrm>
            <a:off x="661065" y="3929987"/>
            <a:ext cx="2865185" cy="818150"/>
          </a:xfrm>
          <a:prstGeom prst="roundRect">
            <a:avLst/>
          </a:prstGeom>
          <a:solidFill>
            <a:schemeClr val="accent3">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Detecting Colors</a:t>
            </a:r>
          </a:p>
        </p:txBody>
      </p:sp>
      <p:sp>
        <p:nvSpPr>
          <p:cNvPr id="8" name="Down Arrow 12"/>
          <p:cNvSpPr/>
          <p:nvPr/>
        </p:nvSpPr>
        <p:spPr>
          <a:xfrm>
            <a:off x="1942754" y="3351578"/>
            <a:ext cx="303078" cy="488314"/>
          </a:xfrm>
          <a:prstGeom prst="downArrow">
            <a:avLst/>
          </a:prstGeom>
          <a:solidFill>
            <a:schemeClr val="accent1">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圖片 8"/>
          <p:cNvPicPr>
            <a:picLocks noChangeAspect="1"/>
          </p:cNvPicPr>
          <p:nvPr/>
        </p:nvPicPr>
        <p:blipFill>
          <a:blip r:embed="rId4"/>
          <a:stretch>
            <a:fillRect/>
          </a:stretch>
        </p:blipFill>
        <p:spPr>
          <a:xfrm>
            <a:off x="4022725" y="1398270"/>
            <a:ext cx="4231005" cy="1572895"/>
          </a:xfrm>
          <a:prstGeom prst="rect">
            <a:avLst/>
          </a:prstGeom>
        </p:spPr>
      </p:pic>
    </p:spTree>
    <p:extLst>
      <p:ext uri="{BB962C8B-B14F-4D97-AF65-F5344CB8AC3E}">
        <p14:creationId xmlns:p14="http://schemas.microsoft.com/office/powerpoint/2010/main" val="2303010356"/>
      </p:ext>
    </p:extLst>
  </p:cSld>
  <p:clrMapOvr>
    <a:masterClrMapping/>
  </p:clrMapOvr>
  <mc:AlternateContent xmlns:mc="http://schemas.openxmlformats.org/markup-compatibility/2006" xmlns:p14="http://schemas.microsoft.com/office/powerpoint/2010/main">
    <mc:Choice Requires="p14">
      <p:transition spd="slow" p14:dur="13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7119271">
            <a:off x="-843651" y="-2354956"/>
            <a:ext cx="4998338" cy="2811565"/>
          </a:xfrm>
          <a:prstGeom prst="rect">
            <a:avLst/>
          </a:prstGeom>
        </p:spPr>
      </p:pic>
      <p:sp>
        <p:nvSpPr>
          <p:cNvPr id="35" name="文本框 34"/>
          <p:cNvSpPr txBox="1"/>
          <p:nvPr/>
        </p:nvSpPr>
        <p:spPr>
          <a:xfrm>
            <a:off x="447590" y="359976"/>
            <a:ext cx="4957445" cy="515620"/>
          </a:xfrm>
          <a:prstGeom prst="rect">
            <a:avLst/>
          </a:prstGeom>
          <a:noFill/>
        </p:spPr>
        <p:txBody>
          <a:bodyPr wrap="none" rtlCol="0">
            <a:spAutoFit/>
          </a:bodyPr>
          <a:lstStyle/>
          <a:p>
            <a:pPr algn="l"/>
            <a:r>
              <a:rPr lang="en-US" altLang="zh-CN" sz="2600" spc="300" dirty="0">
                <a:solidFill>
                  <a:schemeClr val="bg1">
                    <a:lumMod val="50000"/>
                  </a:schemeClr>
                </a:solidFill>
                <a:latin typeface="Microsoft YaHei" panose="020B0503020204020204" pitchFamily="34" charset="-122"/>
                <a:ea typeface="Microsoft YaHei" panose="020B0503020204020204" pitchFamily="34" charset="-122"/>
                <a:cs typeface="+mn-ea"/>
                <a:sym typeface="Arial" panose="020B0604020202020204" pitchFamily="34" charset="0"/>
              </a:rPr>
              <a:t>How to idenify the value</a:t>
            </a:r>
          </a:p>
        </p:txBody>
      </p:sp>
      <p:sp>
        <p:nvSpPr>
          <p:cNvPr id="11" name="Rounded Rectangle 10"/>
          <p:cNvSpPr/>
          <p:nvPr/>
        </p:nvSpPr>
        <p:spPr>
          <a:xfrm>
            <a:off x="662337" y="2444266"/>
            <a:ext cx="2865185" cy="818150"/>
          </a:xfrm>
          <a:prstGeom prst="roundRect">
            <a:avLst/>
          </a:prstGeom>
          <a:solidFill>
            <a:schemeClr val="accent3">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Adaptive Threshold</a:t>
            </a:r>
          </a:p>
        </p:txBody>
      </p:sp>
      <p:sp>
        <p:nvSpPr>
          <p:cNvPr id="13" name="Down Arrow 12"/>
          <p:cNvSpPr/>
          <p:nvPr/>
        </p:nvSpPr>
        <p:spPr>
          <a:xfrm>
            <a:off x="1943389" y="1866313"/>
            <a:ext cx="303078" cy="488314"/>
          </a:xfrm>
          <a:prstGeom prst="downArrow">
            <a:avLst/>
          </a:prstGeom>
          <a:solidFill>
            <a:schemeClr val="accent1">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11"/>
          <p:cNvSpPr/>
          <p:nvPr/>
        </p:nvSpPr>
        <p:spPr>
          <a:xfrm>
            <a:off x="661065" y="3929987"/>
            <a:ext cx="2865185" cy="818150"/>
          </a:xfrm>
          <a:prstGeom prst="roundRect">
            <a:avLst/>
          </a:prstGeom>
          <a:solidFill>
            <a:schemeClr val="accent3">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Detecting Colors</a:t>
            </a:r>
          </a:p>
        </p:txBody>
      </p:sp>
      <p:sp>
        <p:nvSpPr>
          <p:cNvPr id="8" name="Down Arrow 12"/>
          <p:cNvSpPr/>
          <p:nvPr/>
        </p:nvSpPr>
        <p:spPr>
          <a:xfrm>
            <a:off x="1942754" y="3351578"/>
            <a:ext cx="303078" cy="488314"/>
          </a:xfrm>
          <a:prstGeom prst="downArrow">
            <a:avLst/>
          </a:prstGeom>
          <a:solidFill>
            <a:schemeClr val="accent1">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11"/>
          <p:cNvSpPr/>
          <p:nvPr/>
        </p:nvSpPr>
        <p:spPr>
          <a:xfrm>
            <a:off x="661065" y="961997"/>
            <a:ext cx="2865185" cy="818150"/>
          </a:xfrm>
          <a:prstGeom prst="roundRect">
            <a:avLst/>
          </a:prstGeom>
          <a:solidFill>
            <a:schemeClr val="accent3">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 Blurring</a:t>
            </a:r>
          </a:p>
        </p:txBody>
      </p:sp>
      <p:pic>
        <p:nvPicPr>
          <p:cNvPr id="4" name="圖片 3"/>
          <p:cNvPicPr>
            <a:picLocks noChangeAspect="1"/>
          </p:cNvPicPr>
          <p:nvPr/>
        </p:nvPicPr>
        <p:blipFill>
          <a:blip r:embed="rId4"/>
          <a:stretch>
            <a:fillRect/>
          </a:stretch>
        </p:blipFill>
        <p:spPr>
          <a:xfrm>
            <a:off x="4739640" y="1124585"/>
            <a:ext cx="2857500" cy="3035300"/>
          </a:xfrm>
          <a:prstGeom prst="rect">
            <a:avLst/>
          </a:prstGeom>
        </p:spPr>
      </p:pic>
    </p:spTree>
    <p:extLst>
      <p:ext uri="{BB962C8B-B14F-4D97-AF65-F5344CB8AC3E}">
        <p14:creationId xmlns:p14="http://schemas.microsoft.com/office/powerpoint/2010/main" val="3433646413"/>
      </p:ext>
    </p:extLst>
  </p:cSld>
  <p:clrMapOvr>
    <a:masterClrMapping/>
  </p:clrMapOvr>
  <mc:AlternateContent xmlns:mc="http://schemas.openxmlformats.org/markup-compatibility/2006" xmlns:p14="http://schemas.microsoft.com/office/powerpoint/2010/main">
    <mc:Choice Requires="p14">
      <p:transition spd="slow" p14:dur="13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7119271">
            <a:off x="-843651" y="-2354956"/>
            <a:ext cx="4998338" cy="2811565"/>
          </a:xfrm>
          <a:prstGeom prst="rect">
            <a:avLst/>
          </a:prstGeom>
        </p:spPr>
      </p:pic>
      <p:sp>
        <p:nvSpPr>
          <p:cNvPr id="35" name="文本框 34"/>
          <p:cNvSpPr txBox="1"/>
          <p:nvPr/>
        </p:nvSpPr>
        <p:spPr>
          <a:xfrm>
            <a:off x="447590" y="359976"/>
            <a:ext cx="4957445" cy="515620"/>
          </a:xfrm>
          <a:prstGeom prst="rect">
            <a:avLst/>
          </a:prstGeom>
          <a:noFill/>
        </p:spPr>
        <p:txBody>
          <a:bodyPr wrap="none" rtlCol="0">
            <a:spAutoFit/>
          </a:bodyPr>
          <a:lstStyle/>
          <a:p>
            <a:pPr algn="l"/>
            <a:r>
              <a:rPr lang="en-US" altLang="zh-CN" sz="2600" spc="300" dirty="0">
                <a:solidFill>
                  <a:schemeClr val="bg1">
                    <a:lumMod val="50000"/>
                  </a:schemeClr>
                </a:solidFill>
                <a:latin typeface="Microsoft YaHei" panose="020B0503020204020204" pitchFamily="34" charset="-122"/>
                <a:ea typeface="Microsoft YaHei" panose="020B0503020204020204" pitchFamily="34" charset="-122"/>
                <a:cs typeface="+mn-ea"/>
                <a:sym typeface="Arial" panose="020B0604020202020204" pitchFamily="34" charset="0"/>
              </a:rPr>
              <a:t>How to idenify the value</a:t>
            </a:r>
          </a:p>
        </p:txBody>
      </p:sp>
      <p:sp>
        <p:nvSpPr>
          <p:cNvPr id="12" name="Rounded Rectangle 11"/>
          <p:cNvSpPr/>
          <p:nvPr/>
        </p:nvSpPr>
        <p:spPr>
          <a:xfrm>
            <a:off x="661700" y="2445992"/>
            <a:ext cx="2865185" cy="818150"/>
          </a:xfrm>
          <a:prstGeom prst="roundRect">
            <a:avLst/>
          </a:prstGeom>
          <a:solidFill>
            <a:schemeClr val="accent3">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Adaptive Threshold</a:t>
            </a:r>
          </a:p>
        </p:txBody>
      </p:sp>
      <p:sp>
        <p:nvSpPr>
          <p:cNvPr id="13" name="Down Arrow 12"/>
          <p:cNvSpPr/>
          <p:nvPr/>
        </p:nvSpPr>
        <p:spPr>
          <a:xfrm>
            <a:off x="1943389" y="1866313"/>
            <a:ext cx="303078" cy="488314"/>
          </a:xfrm>
          <a:prstGeom prst="downArrow">
            <a:avLst/>
          </a:prstGeom>
          <a:solidFill>
            <a:schemeClr val="accent1">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12"/>
          <p:cNvSpPr/>
          <p:nvPr/>
        </p:nvSpPr>
        <p:spPr>
          <a:xfrm>
            <a:off x="1942754" y="3351578"/>
            <a:ext cx="303078" cy="488314"/>
          </a:xfrm>
          <a:prstGeom prst="downArrow">
            <a:avLst/>
          </a:prstGeom>
          <a:solidFill>
            <a:schemeClr val="accent1">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1"/>
          <p:cNvSpPr/>
          <p:nvPr/>
        </p:nvSpPr>
        <p:spPr>
          <a:xfrm>
            <a:off x="662335" y="961997"/>
            <a:ext cx="2865185" cy="818150"/>
          </a:xfrm>
          <a:prstGeom prst="roundRect">
            <a:avLst/>
          </a:prstGeom>
          <a:solidFill>
            <a:schemeClr val="accent3">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 Blurring</a:t>
            </a:r>
          </a:p>
        </p:txBody>
      </p:sp>
      <p:sp>
        <p:nvSpPr>
          <p:cNvPr id="3" name="Rounded Rectangle 10"/>
          <p:cNvSpPr/>
          <p:nvPr/>
        </p:nvSpPr>
        <p:spPr>
          <a:xfrm>
            <a:off x="662337" y="3932706"/>
            <a:ext cx="2865185" cy="818150"/>
          </a:xfrm>
          <a:prstGeom prst="roundRect">
            <a:avLst/>
          </a:prstGeom>
          <a:solidFill>
            <a:schemeClr val="accent3">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Detecting Colors</a:t>
            </a:r>
          </a:p>
        </p:txBody>
      </p:sp>
      <p:pic>
        <p:nvPicPr>
          <p:cNvPr id="4" name="圖片 3"/>
          <p:cNvPicPr>
            <a:picLocks noChangeAspect="1"/>
          </p:cNvPicPr>
          <p:nvPr/>
        </p:nvPicPr>
        <p:blipFill>
          <a:blip r:embed="rId4"/>
          <a:stretch>
            <a:fillRect/>
          </a:stretch>
        </p:blipFill>
        <p:spPr>
          <a:xfrm>
            <a:off x="3831998" y="1747442"/>
            <a:ext cx="2640553" cy="2103585"/>
          </a:xfrm>
          <a:prstGeom prst="rect">
            <a:avLst/>
          </a:prstGeom>
        </p:spPr>
      </p:pic>
      <p:sp>
        <p:nvSpPr>
          <p:cNvPr id="26" name="圓角矩形 8"/>
          <p:cNvSpPr/>
          <p:nvPr/>
        </p:nvSpPr>
        <p:spPr>
          <a:xfrm>
            <a:off x="4277457" y="1165613"/>
            <a:ext cx="1511449" cy="410499"/>
          </a:xfrm>
          <a:prstGeom prst="roundRect">
            <a:avLst/>
          </a:prstGeom>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bg1"/>
                </a:solidFill>
              </a:rPr>
              <a:t>cvtColor()</a:t>
            </a:r>
          </a:p>
        </p:txBody>
      </p:sp>
      <p:sp>
        <p:nvSpPr>
          <p:cNvPr id="5" name="圓角矩形 8"/>
          <p:cNvSpPr/>
          <p:nvPr/>
        </p:nvSpPr>
        <p:spPr>
          <a:xfrm>
            <a:off x="6576157" y="1165613"/>
            <a:ext cx="1511449" cy="410499"/>
          </a:xfrm>
          <a:prstGeom prst="roundRect">
            <a:avLst/>
          </a:prstGeom>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bg1"/>
                </a:solidFill>
              </a:rPr>
              <a:t>inRange</a:t>
            </a:r>
            <a:r>
              <a:rPr lang="zh-TW" altLang="en-US" dirty="0">
                <a:solidFill>
                  <a:schemeClr val="bg1"/>
                </a:solidFill>
              </a:rPr>
              <a:t>()</a:t>
            </a:r>
          </a:p>
        </p:txBody>
      </p:sp>
      <p:sp>
        <p:nvSpPr>
          <p:cNvPr id="15" name="Right Arrow 14"/>
          <p:cNvSpPr/>
          <p:nvPr/>
        </p:nvSpPr>
        <p:spPr>
          <a:xfrm>
            <a:off x="6002959" y="1255493"/>
            <a:ext cx="360030" cy="2317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BB5475F-BD00-7F4F-AF7B-D0EB8CEDA05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04027" y="2834423"/>
            <a:ext cx="3096152" cy="1970984"/>
          </a:xfrm>
          <a:prstGeom prst="rect">
            <a:avLst/>
          </a:prstGeom>
        </p:spPr>
      </p:pic>
    </p:spTree>
    <p:extLst>
      <p:ext uri="{BB962C8B-B14F-4D97-AF65-F5344CB8AC3E}">
        <p14:creationId xmlns:p14="http://schemas.microsoft.com/office/powerpoint/2010/main" val="3290040389"/>
      </p:ext>
    </p:extLst>
  </p:cSld>
  <p:clrMapOvr>
    <a:masterClrMapping/>
  </p:clrMapOvr>
  <mc:AlternateContent xmlns:mc="http://schemas.openxmlformats.org/markup-compatibility/2006" xmlns:p14="http://schemas.microsoft.com/office/powerpoint/2010/main">
    <mc:Choice Requires="p14">
      <p:transition spd="slow" p14:dur="13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7119271">
            <a:off x="-843651" y="-2354956"/>
            <a:ext cx="4998338" cy="2811565"/>
          </a:xfrm>
          <a:prstGeom prst="rect">
            <a:avLst/>
          </a:prstGeom>
        </p:spPr>
      </p:pic>
      <p:sp>
        <p:nvSpPr>
          <p:cNvPr id="35" name="文本框 34"/>
          <p:cNvSpPr txBox="1"/>
          <p:nvPr/>
        </p:nvSpPr>
        <p:spPr>
          <a:xfrm>
            <a:off x="447590" y="359976"/>
            <a:ext cx="4957445" cy="515620"/>
          </a:xfrm>
          <a:prstGeom prst="rect">
            <a:avLst/>
          </a:prstGeom>
          <a:noFill/>
        </p:spPr>
        <p:txBody>
          <a:bodyPr wrap="none" rtlCol="0">
            <a:spAutoFit/>
          </a:bodyPr>
          <a:lstStyle/>
          <a:p>
            <a:pPr algn="l"/>
            <a:r>
              <a:rPr lang="en-US" altLang="zh-CN" sz="2600" spc="300" dirty="0">
                <a:solidFill>
                  <a:schemeClr val="bg1">
                    <a:lumMod val="50000"/>
                  </a:schemeClr>
                </a:solidFill>
                <a:latin typeface="Microsoft YaHei" panose="020B0503020204020204" pitchFamily="34" charset="-122"/>
                <a:ea typeface="Microsoft YaHei" panose="020B0503020204020204" pitchFamily="34" charset="-122"/>
                <a:cs typeface="+mn-ea"/>
                <a:sym typeface="Arial" panose="020B0604020202020204" pitchFamily="34" charset="0"/>
              </a:rPr>
              <a:t>How to idenify the value</a:t>
            </a:r>
          </a:p>
        </p:txBody>
      </p:sp>
      <p:sp>
        <p:nvSpPr>
          <p:cNvPr id="12" name="Rounded Rectangle 11"/>
          <p:cNvSpPr/>
          <p:nvPr/>
        </p:nvSpPr>
        <p:spPr>
          <a:xfrm>
            <a:off x="661700" y="2445992"/>
            <a:ext cx="2865185" cy="818150"/>
          </a:xfrm>
          <a:prstGeom prst="roundRect">
            <a:avLst/>
          </a:prstGeom>
          <a:solidFill>
            <a:schemeClr val="accent3">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Adaptive Threshold</a:t>
            </a:r>
          </a:p>
        </p:txBody>
      </p:sp>
      <p:sp>
        <p:nvSpPr>
          <p:cNvPr id="13" name="Down Arrow 12"/>
          <p:cNvSpPr/>
          <p:nvPr/>
        </p:nvSpPr>
        <p:spPr>
          <a:xfrm>
            <a:off x="1943389" y="1866313"/>
            <a:ext cx="303078" cy="488314"/>
          </a:xfrm>
          <a:prstGeom prst="downArrow">
            <a:avLst/>
          </a:prstGeom>
          <a:solidFill>
            <a:schemeClr val="accent1">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12"/>
          <p:cNvSpPr/>
          <p:nvPr/>
        </p:nvSpPr>
        <p:spPr>
          <a:xfrm>
            <a:off x="1942754" y="3351578"/>
            <a:ext cx="303078" cy="488314"/>
          </a:xfrm>
          <a:prstGeom prst="downArrow">
            <a:avLst/>
          </a:prstGeom>
          <a:solidFill>
            <a:schemeClr val="accent1">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1"/>
          <p:cNvSpPr/>
          <p:nvPr/>
        </p:nvSpPr>
        <p:spPr>
          <a:xfrm>
            <a:off x="662335" y="961997"/>
            <a:ext cx="2865185" cy="818150"/>
          </a:xfrm>
          <a:prstGeom prst="roundRect">
            <a:avLst/>
          </a:prstGeom>
          <a:solidFill>
            <a:schemeClr val="accent3">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 Blurring</a:t>
            </a:r>
          </a:p>
        </p:txBody>
      </p:sp>
      <p:sp>
        <p:nvSpPr>
          <p:cNvPr id="3" name="Rounded Rectangle 10"/>
          <p:cNvSpPr/>
          <p:nvPr/>
        </p:nvSpPr>
        <p:spPr>
          <a:xfrm>
            <a:off x="662337" y="3932706"/>
            <a:ext cx="2865185" cy="818150"/>
          </a:xfrm>
          <a:prstGeom prst="roundRect">
            <a:avLst/>
          </a:prstGeom>
          <a:solidFill>
            <a:schemeClr val="accent3">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Detecting Colors</a:t>
            </a:r>
          </a:p>
        </p:txBody>
      </p:sp>
      <p:sp>
        <p:nvSpPr>
          <p:cNvPr id="26" name="圓角矩形 8"/>
          <p:cNvSpPr/>
          <p:nvPr/>
        </p:nvSpPr>
        <p:spPr>
          <a:xfrm>
            <a:off x="5257800" y="1369695"/>
            <a:ext cx="1606550" cy="410210"/>
          </a:xfrm>
          <a:prstGeom prst="roundRect">
            <a:avLst/>
          </a:prstGeom>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bg1"/>
                </a:solidFill>
              </a:rPr>
              <a:t>findContours()</a:t>
            </a:r>
          </a:p>
        </p:txBody>
      </p:sp>
      <p:pic>
        <p:nvPicPr>
          <p:cNvPr id="6" name="圖片 5"/>
          <p:cNvPicPr>
            <a:picLocks noChangeAspect="1"/>
          </p:cNvPicPr>
          <p:nvPr/>
        </p:nvPicPr>
        <p:blipFill>
          <a:blip r:embed="rId4"/>
          <a:stretch>
            <a:fillRect/>
          </a:stretch>
        </p:blipFill>
        <p:spPr>
          <a:xfrm>
            <a:off x="4791075" y="2354580"/>
            <a:ext cx="2540000" cy="1270000"/>
          </a:xfrm>
          <a:prstGeom prst="rect">
            <a:avLst/>
          </a:prstGeom>
        </p:spPr>
      </p:pic>
    </p:spTree>
    <p:extLst>
      <p:ext uri="{BB962C8B-B14F-4D97-AF65-F5344CB8AC3E}">
        <p14:creationId xmlns:p14="http://schemas.microsoft.com/office/powerpoint/2010/main" val="714651664"/>
      </p:ext>
    </p:extLst>
  </p:cSld>
  <p:clrMapOvr>
    <a:masterClrMapping/>
  </p:clrMapOvr>
  <mc:AlternateContent xmlns:mc="http://schemas.openxmlformats.org/markup-compatibility/2006" xmlns:p14="http://schemas.microsoft.com/office/powerpoint/2010/main">
    <mc:Choice Requires="p14">
      <p:transition spd="slow" p14:dur="13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9">
            <a:extLst>
              <a:ext uri="{FF2B5EF4-FFF2-40B4-BE49-F238E27FC236}">
                <a16:creationId xmlns:a16="http://schemas.microsoft.com/office/drawing/2014/main" id="{88FEAAA5-B450-0848-986E-0B6D08B75E97}"/>
              </a:ext>
            </a:extLst>
          </p:cNvPr>
          <p:cNvSpPr txBox="1"/>
          <p:nvPr/>
        </p:nvSpPr>
        <p:spPr>
          <a:xfrm>
            <a:off x="447590" y="359976"/>
            <a:ext cx="1883401" cy="492443"/>
          </a:xfrm>
          <a:prstGeom prst="rect">
            <a:avLst/>
          </a:prstGeom>
          <a:noFill/>
        </p:spPr>
        <p:txBody>
          <a:bodyPr wrap="none" rtlCol="0">
            <a:spAutoFit/>
          </a:bodyPr>
          <a:lstStyle/>
          <a:p>
            <a:pPr algn="l"/>
            <a:r>
              <a:rPr lang="en-US" altLang="zh-CN" sz="2600" dirty="0">
                <a:solidFill>
                  <a:schemeClr val="bg1">
                    <a:lumMod val="50000"/>
                  </a:schemeClr>
                </a:solidFill>
                <a:latin typeface="Microsoft YaHei" panose="020B0503020204020204" pitchFamily="34" charset="-122"/>
                <a:ea typeface="Microsoft YaHei" panose="020B0503020204020204" pitchFamily="34" charset="-122"/>
                <a:cs typeface="+mn-ea"/>
                <a:sym typeface="Arial" panose="020B0604020202020204" pitchFamily="34" charset="0"/>
              </a:rPr>
              <a:t>Read color</a:t>
            </a:r>
            <a:endParaRPr lang="zh-CN" altLang="en-US" sz="2600" spc="300"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sp>
        <p:nvSpPr>
          <p:cNvPr id="14" name="圓角矩形 8">
            <a:extLst>
              <a:ext uri="{FF2B5EF4-FFF2-40B4-BE49-F238E27FC236}">
                <a16:creationId xmlns:a16="http://schemas.microsoft.com/office/drawing/2014/main" id="{35FAF9CD-769C-9B4F-8A1F-774B19A81AB4}"/>
              </a:ext>
            </a:extLst>
          </p:cNvPr>
          <p:cNvSpPr/>
          <p:nvPr/>
        </p:nvSpPr>
        <p:spPr>
          <a:xfrm>
            <a:off x="4552363" y="3888270"/>
            <a:ext cx="2088174" cy="4105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Find contour</a:t>
            </a:r>
            <a:endParaRPr lang="zh-TW" altLang="en-US" dirty="0">
              <a:solidFill>
                <a:schemeClr val="tx1"/>
              </a:solidFill>
            </a:endParaRPr>
          </a:p>
        </p:txBody>
      </p:sp>
      <p:sp>
        <p:nvSpPr>
          <p:cNvPr id="15" name="圓角矩形 8">
            <a:extLst>
              <a:ext uri="{FF2B5EF4-FFF2-40B4-BE49-F238E27FC236}">
                <a16:creationId xmlns:a16="http://schemas.microsoft.com/office/drawing/2014/main" id="{7A829154-B865-B34B-B152-37EE9D8985EC}"/>
              </a:ext>
            </a:extLst>
          </p:cNvPr>
          <p:cNvSpPr/>
          <p:nvPr/>
        </p:nvSpPr>
        <p:spPr>
          <a:xfrm>
            <a:off x="108526" y="3888270"/>
            <a:ext cx="2088174" cy="4105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Original image</a:t>
            </a:r>
            <a:endParaRPr lang="zh-TW" altLang="en-US" dirty="0">
              <a:solidFill>
                <a:schemeClr val="tx1"/>
              </a:solidFill>
            </a:endParaRPr>
          </a:p>
        </p:txBody>
      </p:sp>
      <p:sp>
        <p:nvSpPr>
          <p:cNvPr id="16" name="Right Arrow 15">
            <a:extLst>
              <a:ext uri="{FF2B5EF4-FFF2-40B4-BE49-F238E27FC236}">
                <a16:creationId xmlns:a16="http://schemas.microsoft.com/office/drawing/2014/main" id="{776DA659-0A43-D34A-9B2D-B90E41DFB203}"/>
              </a:ext>
            </a:extLst>
          </p:cNvPr>
          <p:cNvSpPr/>
          <p:nvPr/>
        </p:nvSpPr>
        <p:spPr>
          <a:xfrm>
            <a:off x="2214005" y="2438686"/>
            <a:ext cx="216174" cy="18513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114BDBE5-E12B-FA42-8FC7-6DF693397E96}"/>
              </a:ext>
            </a:extLst>
          </p:cNvPr>
          <p:cNvSpPr/>
          <p:nvPr/>
        </p:nvSpPr>
        <p:spPr>
          <a:xfrm>
            <a:off x="6384716" y="2409232"/>
            <a:ext cx="271516" cy="25482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8176C29-64BE-C24E-8052-7D0766D61E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341" y="2344144"/>
            <a:ext cx="823739" cy="332664"/>
          </a:xfrm>
          <a:prstGeom prst="rect">
            <a:avLst/>
          </a:prstGeom>
        </p:spPr>
      </p:pic>
      <p:sp>
        <p:nvSpPr>
          <p:cNvPr id="19" name="圓角矩形 8">
            <a:extLst>
              <a:ext uri="{FF2B5EF4-FFF2-40B4-BE49-F238E27FC236}">
                <a16:creationId xmlns:a16="http://schemas.microsoft.com/office/drawing/2014/main" id="{8FA7669C-D72F-F54A-93AB-23BBEA618C73}"/>
              </a:ext>
            </a:extLst>
          </p:cNvPr>
          <p:cNvSpPr/>
          <p:nvPr/>
        </p:nvSpPr>
        <p:spPr>
          <a:xfrm>
            <a:off x="6737279" y="3872945"/>
            <a:ext cx="2088174" cy="42582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Read color</a:t>
            </a:r>
            <a:endParaRPr lang="zh-TW" altLang="en-US" dirty="0">
              <a:solidFill>
                <a:schemeClr val="tx1"/>
              </a:solidFill>
            </a:endParaRPr>
          </a:p>
        </p:txBody>
      </p:sp>
      <p:sp>
        <p:nvSpPr>
          <p:cNvPr id="21" name="圓角矩形 32">
            <a:extLst>
              <a:ext uri="{FF2B5EF4-FFF2-40B4-BE49-F238E27FC236}">
                <a16:creationId xmlns:a16="http://schemas.microsoft.com/office/drawing/2014/main" id="{1D2270A3-FC33-A942-912D-9F60EB552330}"/>
              </a:ext>
            </a:extLst>
          </p:cNvPr>
          <p:cNvSpPr/>
          <p:nvPr/>
        </p:nvSpPr>
        <p:spPr>
          <a:xfrm>
            <a:off x="7202543" y="2344144"/>
            <a:ext cx="1150183" cy="410501"/>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1kΩ</a:t>
            </a:r>
            <a:endParaRPr lang="zh-TW" altLang="en-US" dirty="0">
              <a:solidFill>
                <a:schemeClr val="tx1"/>
              </a:solidFill>
            </a:endParaRPr>
          </a:p>
        </p:txBody>
      </p:sp>
      <p:sp>
        <p:nvSpPr>
          <p:cNvPr id="24" name="Right Arrow 23">
            <a:extLst>
              <a:ext uri="{FF2B5EF4-FFF2-40B4-BE49-F238E27FC236}">
                <a16:creationId xmlns:a16="http://schemas.microsoft.com/office/drawing/2014/main" id="{6F449C30-3B30-9749-8861-36F14E236C94}"/>
              </a:ext>
            </a:extLst>
          </p:cNvPr>
          <p:cNvSpPr/>
          <p:nvPr/>
        </p:nvSpPr>
        <p:spPr>
          <a:xfrm>
            <a:off x="4296542" y="2425078"/>
            <a:ext cx="271516" cy="25482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圓角矩形 8">
            <a:extLst>
              <a:ext uri="{FF2B5EF4-FFF2-40B4-BE49-F238E27FC236}">
                <a16:creationId xmlns:a16="http://schemas.microsoft.com/office/drawing/2014/main" id="{0B94BEA5-5CB5-B446-910D-BFDCA8AA27B9}"/>
              </a:ext>
            </a:extLst>
          </p:cNvPr>
          <p:cNvSpPr/>
          <p:nvPr/>
        </p:nvSpPr>
        <p:spPr>
          <a:xfrm>
            <a:off x="2322092" y="3888269"/>
            <a:ext cx="2088174" cy="591373"/>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Thresholding specific color</a:t>
            </a:r>
            <a:endParaRPr lang="zh-TW" altLang="en-US" dirty="0">
              <a:solidFill>
                <a:schemeClr val="tx1"/>
              </a:solidFill>
            </a:endParaRPr>
          </a:p>
        </p:txBody>
      </p:sp>
      <p:pic>
        <p:nvPicPr>
          <p:cNvPr id="27" name="Picture 26">
            <a:extLst>
              <a:ext uri="{FF2B5EF4-FFF2-40B4-BE49-F238E27FC236}">
                <a16:creationId xmlns:a16="http://schemas.microsoft.com/office/drawing/2014/main" id="{D461210D-A816-5240-B9F9-06224270FC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9169" y="2272506"/>
            <a:ext cx="1282700" cy="495300"/>
          </a:xfrm>
          <a:prstGeom prst="rect">
            <a:avLst/>
          </a:prstGeom>
          <a:ln>
            <a:solidFill>
              <a:schemeClr val="tx1"/>
            </a:solidFill>
          </a:ln>
        </p:spPr>
      </p:pic>
      <p:pic>
        <p:nvPicPr>
          <p:cNvPr id="28" name="Picture 27">
            <a:extLst>
              <a:ext uri="{FF2B5EF4-FFF2-40B4-BE49-F238E27FC236}">
                <a16:creationId xmlns:a16="http://schemas.microsoft.com/office/drawing/2014/main" id="{FF8EE0AB-CA94-FB42-893B-7A2F7F54305B}"/>
              </a:ext>
            </a:extLst>
          </p:cNvPr>
          <p:cNvPicPr>
            <a:picLocks noChangeAspect="1"/>
          </p:cNvPicPr>
          <p:nvPr/>
        </p:nvPicPr>
        <p:blipFill>
          <a:blip r:embed="rId4"/>
          <a:stretch>
            <a:fillRect/>
          </a:stretch>
        </p:blipFill>
        <p:spPr>
          <a:xfrm>
            <a:off x="4760643" y="2269176"/>
            <a:ext cx="1308100" cy="482600"/>
          </a:xfrm>
          <a:prstGeom prst="rect">
            <a:avLst/>
          </a:prstGeom>
        </p:spPr>
      </p:pic>
    </p:spTree>
    <p:extLst>
      <p:ext uri="{BB962C8B-B14F-4D97-AF65-F5344CB8AC3E}">
        <p14:creationId xmlns:p14="http://schemas.microsoft.com/office/powerpoint/2010/main" val="3579353611"/>
      </p:ext>
    </p:extLst>
  </p:cSld>
  <p:clrMapOvr>
    <a:masterClrMapping/>
  </p:clrMapOvr>
  <mc:AlternateContent xmlns:mc="http://schemas.openxmlformats.org/markup-compatibility/2006" xmlns:p14="http://schemas.microsoft.com/office/powerpoint/2010/main">
    <mc:Choice Requires="p14">
      <p:transition spd="slow" p14:dur="12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463076" y="-915801"/>
            <a:ext cx="6449197" cy="7416620"/>
          </a:xfrm>
          <a:prstGeom prst="rect">
            <a:avLst/>
          </a:prstGeom>
        </p:spPr>
      </p:pic>
      <p:sp>
        <p:nvSpPr>
          <p:cNvPr id="4" name="椭圆 3"/>
          <p:cNvSpPr/>
          <p:nvPr/>
        </p:nvSpPr>
        <p:spPr>
          <a:xfrm>
            <a:off x="648335" y="1249045"/>
            <a:ext cx="2738120" cy="2735580"/>
          </a:xfrm>
          <a:prstGeom prst="ellipse">
            <a:avLst/>
          </a:prstGeom>
          <a:solidFill>
            <a:schemeClr val="tx1">
              <a:lumMod val="85000"/>
              <a:lumOff val="1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a:latin typeface="Microsoft YaHei" panose="020B0503020204020204" pitchFamily="34" charset="-122"/>
                <a:ea typeface="Microsoft YaHei" panose="020B0503020204020204" pitchFamily="34" charset="-122"/>
              </a:rPr>
              <a:t>Overview</a:t>
            </a:r>
          </a:p>
        </p:txBody>
      </p:sp>
      <p:sp>
        <p:nvSpPr>
          <p:cNvPr id="5" name="椭圆 4"/>
          <p:cNvSpPr/>
          <p:nvPr/>
        </p:nvSpPr>
        <p:spPr>
          <a:xfrm>
            <a:off x="4336385" y="1128547"/>
            <a:ext cx="432036" cy="432036"/>
          </a:xfrm>
          <a:prstGeom prst="ellipse">
            <a:avLst/>
          </a:prstGeom>
          <a:solidFill>
            <a:schemeClr val="tx1">
              <a:lumMod val="85000"/>
              <a:lumOff val="1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Microsoft YaHei" panose="020B0503020204020204" pitchFamily="34" charset="-122"/>
                <a:ea typeface="Microsoft YaHei" panose="020B0503020204020204" pitchFamily="34" charset="-122"/>
              </a:rPr>
              <a:t>1</a:t>
            </a:r>
            <a:endParaRPr lang="zh-CN" altLang="en-US" sz="2000" dirty="0">
              <a:latin typeface="Microsoft YaHei" panose="020B0503020204020204" pitchFamily="34" charset="-122"/>
              <a:ea typeface="Microsoft YaHei" panose="020B0503020204020204" pitchFamily="34" charset="-122"/>
            </a:endParaRPr>
          </a:p>
        </p:txBody>
      </p:sp>
      <p:sp>
        <p:nvSpPr>
          <p:cNvPr id="6" name="文本框 5"/>
          <p:cNvSpPr txBox="1"/>
          <p:nvPr/>
        </p:nvSpPr>
        <p:spPr>
          <a:xfrm>
            <a:off x="4768215" y="1175385"/>
            <a:ext cx="1370965" cy="369332"/>
          </a:xfrm>
          <a:prstGeom prst="rect">
            <a:avLst/>
          </a:prstGeom>
          <a:noFill/>
        </p:spPr>
        <p:txBody>
          <a:bodyPr wrap="square" rtlCol="0">
            <a:spAutoFit/>
          </a:bodyPr>
          <a:lstStyle/>
          <a:p>
            <a:pPr algn="l"/>
            <a:r>
              <a:rPr lang="en-US" altLang="zh-CN" dirty="0">
                <a:solidFill>
                  <a:srgbClr val="17B59E"/>
                </a:solidFill>
                <a:latin typeface="Microsoft YaHei" panose="020B0503020204020204" pitchFamily="34" charset="-122"/>
                <a:ea typeface="Microsoft YaHei" panose="020B0503020204020204" pitchFamily="34" charset="-122"/>
                <a:sym typeface="+mn-ea"/>
              </a:rPr>
              <a:t>Objectives</a:t>
            </a:r>
            <a:endParaRPr lang="en-US" altLang="zh-CN" spc="300" dirty="0">
              <a:solidFill>
                <a:srgbClr val="17B59E"/>
              </a:solidFill>
              <a:latin typeface="Microsoft YaHei" panose="020B0503020204020204" pitchFamily="34" charset="-122"/>
              <a:ea typeface="Microsoft YaHei" panose="020B0503020204020204" pitchFamily="34" charset="-122"/>
            </a:endParaRPr>
          </a:p>
        </p:txBody>
      </p:sp>
      <p:sp>
        <p:nvSpPr>
          <p:cNvPr id="15" name="椭圆 14"/>
          <p:cNvSpPr/>
          <p:nvPr/>
        </p:nvSpPr>
        <p:spPr>
          <a:xfrm>
            <a:off x="4336385" y="1776601"/>
            <a:ext cx="432036" cy="432036"/>
          </a:xfrm>
          <a:prstGeom prst="ellipse">
            <a:avLst/>
          </a:prstGeom>
          <a:solidFill>
            <a:schemeClr val="tx1">
              <a:lumMod val="85000"/>
              <a:lumOff val="1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Microsoft YaHei" panose="020B0503020204020204" pitchFamily="34" charset="-122"/>
                <a:ea typeface="Microsoft YaHei" panose="020B0503020204020204" pitchFamily="34" charset="-122"/>
              </a:rPr>
              <a:t>2</a:t>
            </a:r>
            <a:endParaRPr lang="zh-CN" altLang="en-US" sz="2000" dirty="0">
              <a:latin typeface="Microsoft YaHei" panose="020B0503020204020204" pitchFamily="34" charset="-122"/>
              <a:ea typeface="Microsoft YaHei" panose="020B0503020204020204" pitchFamily="34" charset="-122"/>
            </a:endParaRPr>
          </a:p>
        </p:txBody>
      </p:sp>
      <p:sp>
        <p:nvSpPr>
          <p:cNvPr id="16" name="文本框 15"/>
          <p:cNvSpPr txBox="1"/>
          <p:nvPr/>
        </p:nvSpPr>
        <p:spPr>
          <a:xfrm>
            <a:off x="4768289" y="1800347"/>
            <a:ext cx="1066318" cy="369332"/>
          </a:xfrm>
          <a:prstGeom prst="rect">
            <a:avLst/>
          </a:prstGeom>
          <a:noFill/>
        </p:spPr>
        <p:txBody>
          <a:bodyPr wrap="none" rtlCol="0">
            <a:spAutoFit/>
          </a:bodyPr>
          <a:lstStyle/>
          <a:p>
            <a:pPr algn="l"/>
            <a:r>
              <a:rPr lang="en-US" altLang="zh-CN" dirty="0">
                <a:solidFill>
                  <a:srgbClr val="17B59E"/>
                </a:solidFill>
                <a:latin typeface="Microsoft YaHei" panose="020B0503020204020204" pitchFamily="34" charset="-122"/>
                <a:ea typeface="Microsoft YaHei" panose="020B0503020204020204" pitchFamily="34" charset="-122"/>
                <a:sym typeface="+mn-ea"/>
              </a:rPr>
              <a:t>Method</a:t>
            </a:r>
            <a:endParaRPr lang="zh-CN" altLang="en-US" spc="300" dirty="0">
              <a:solidFill>
                <a:srgbClr val="17B59E"/>
              </a:solidFill>
              <a:latin typeface="Microsoft YaHei" panose="020B0503020204020204" pitchFamily="34" charset="-122"/>
              <a:ea typeface="Microsoft YaHei" panose="020B0503020204020204" pitchFamily="34" charset="-122"/>
            </a:endParaRPr>
          </a:p>
        </p:txBody>
      </p:sp>
      <p:sp>
        <p:nvSpPr>
          <p:cNvPr id="17" name="椭圆 16"/>
          <p:cNvSpPr/>
          <p:nvPr/>
        </p:nvSpPr>
        <p:spPr>
          <a:xfrm>
            <a:off x="4336385" y="2424655"/>
            <a:ext cx="432036" cy="432036"/>
          </a:xfrm>
          <a:prstGeom prst="ellipse">
            <a:avLst/>
          </a:prstGeom>
          <a:solidFill>
            <a:schemeClr val="tx1">
              <a:lumMod val="85000"/>
              <a:lumOff val="1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Microsoft YaHei" panose="020B0503020204020204" pitchFamily="34" charset="-122"/>
                <a:ea typeface="Microsoft YaHei" panose="020B0503020204020204" pitchFamily="34" charset="-122"/>
              </a:rPr>
              <a:t>3</a:t>
            </a:r>
            <a:endParaRPr lang="zh-CN" altLang="en-US" sz="2000" dirty="0">
              <a:latin typeface="Microsoft YaHei" panose="020B0503020204020204" pitchFamily="34" charset="-122"/>
              <a:ea typeface="Microsoft YaHei" panose="020B0503020204020204" pitchFamily="34" charset="-122"/>
            </a:endParaRPr>
          </a:p>
        </p:txBody>
      </p:sp>
      <p:sp>
        <p:nvSpPr>
          <p:cNvPr id="18" name="文本框 17"/>
          <p:cNvSpPr txBox="1"/>
          <p:nvPr/>
        </p:nvSpPr>
        <p:spPr>
          <a:xfrm>
            <a:off x="4768289" y="2447766"/>
            <a:ext cx="1138389" cy="369332"/>
          </a:xfrm>
          <a:prstGeom prst="rect">
            <a:avLst/>
          </a:prstGeom>
          <a:noFill/>
        </p:spPr>
        <p:txBody>
          <a:bodyPr wrap="none" rtlCol="0">
            <a:spAutoFit/>
          </a:bodyPr>
          <a:lstStyle/>
          <a:p>
            <a:pPr algn="l"/>
            <a:r>
              <a:rPr lang="en-US" altLang="zh-CN" dirty="0">
                <a:solidFill>
                  <a:srgbClr val="17B59E"/>
                </a:solidFill>
                <a:latin typeface="Microsoft YaHei" panose="020B0503020204020204" pitchFamily="34" charset="-122"/>
                <a:ea typeface="Microsoft YaHei" panose="020B0503020204020204" pitchFamily="34" charset="-122"/>
                <a:sym typeface="+mn-ea"/>
              </a:rPr>
              <a:t>Program</a:t>
            </a:r>
            <a:endParaRPr lang="zh-CN" altLang="en-US" spc="300" dirty="0">
              <a:solidFill>
                <a:srgbClr val="17B59E"/>
              </a:solidFill>
              <a:latin typeface="Microsoft YaHei" panose="020B0503020204020204" pitchFamily="34" charset="-122"/>
              <a:ea typeface="Microsoft YaHei" panose="020B0503020204020204" pitchFamily="34" charset="-122"/>
            </a:endParaRPr>
          </a:p>
        </p:txBody>
      </p:sp>
      <p:sp>
        <p:nvSpPr>
          <p:cNvPr id="19" name="椭圆 18"/>
          <p:cNvSpPr/>
          <p:nvPr/>
        </p:nvSpPr>
        <p:spPr>
          <a:xfrm>
            <a:off x="4336385" y="3072709"/>
            <a:ext cx="432036" cy="432036"/>
          </a:xfrm>
          <a:prstGeom prst="ellipse">
            <a:avLst/>
          </a:prstGeom>
          <a:solidFill>
            <a:schemeClr val="tx1">
              <a:lumMod val="85000"/>
              <a:lumOff val="1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Microsoft YaHei" panose="020B0503020204020204" pitchFamily="34" charset="-122"/>
                <a:ea typeface="Microsoft YaHei" panose="020B0503020204020204" pitchFamily="34" charset="-122"/>
              </a:rPr>
              <a:t>4</a:t>
            </a:r>
            <a:endParaRPr lang="zh-CN" altLang="en-US" sz="2000" dirty="0">
              <a:latin typeface="Microsoft YaHei" panose="020B0503020204020204" pitchFamily="34" charset="-122"/>
              <a:ea typeface="Microsoft YaHei" panose="020B0503020204020204" pitchFamily="34" charset="-122"/>
            </a:endParaRPr>
          </a:p>
        </p:txBody>
      </p:sp>
      <p:sp>
        <p:nvSpPr>
          <p:cNvPr id="20" name="文本框 19"/>
          <p:cNvSpPr txBox="1"/>
          <p:nvPr/>
        </p:nvSpPr>
        <p:spPr>
          <a:xfrm>
            <a:off x="4768289" y="3096455"/>
            <a:ext cx="1825500" cy="369332"/>
          </a:xfrm>
          <a:prstGeom prst="rect">
            <a:avLst/>
          </a:prstGeom>
          <a:noFill/>
        </p:spPr>
        <p:txBody>
          <a:bodyPr wrap="none" rtlCol="0">
            <a:spAutoFit/>
          </a:bodyPr>
          <a:lstStyle/>
          <a:p>
            <a:pPr algn="l"/>
            <a:r>
              <a:rPr lang="en-US" altLang="zh-CN" dirty="0">
                <a:solidFill>
                  <a:srgbClr val="17B59E"/>
                </a:solidFill>
                <a:latin typeface="Microsoft YaHei" panose="020B0503020204020204" pitchFamily="34" charset="-122"/>
                <a:ea typeface="Microsoft YaHei" panose="020B0503020204020204" pitchFamily="34" charset="-122"/>
                <a:sym typeface="+mn-ea"/>
              </a:rPr>
              <a:t>Current Result</a:t>
            </a:r>
            <a:endParaRPr lang="zh-CN" altLang="en-US" spc="300" dirty="0">
              <a:solidFill>
                <a:srgbClr val="17B59E"/>
              </a:solidFill>
              <a:latin typeface="Microsoft YaHei" panose="020B0503020204020204" pitchFamily="34" charset="-122"/>
              <a:ea typeface="Microsoft YaHei" panose="020B0503020204020204" pitchFamily="34" charset="-122"/>
            </a:endParaRPr>
          </a:p>
        </p:txBody>
      </p:sp>
      <p:sp>
        <p:nvSpPr>
          <p:cNvPr id="26" name="椭圆 25"/>
          <p:cNvSpPr/>
          <p:nvPr/>
        </p:nvSpPr>
        <p:spPr>
          <a:xfrm>
            <a:off x="4336385" y="3720763"/>
            <a:ext cx="432036" cy="432036"/>
          </a:xfrm>
          <a:prstGeom prst="ellipse">
            <a:avLst/>
          </a:prstGeom>
          <a:solidFill>
            <a:schemeClr val="tx1">
              <a:lumMod val="85000"/>
              <a:lumOff val="1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Microsoft YaHei" panose="020B0503020204020204" pitchFamily="34" charset="-122"/>
                <a:ea typeface="Microsoft YaHei" panose="020B0503020204020204" pitchFamily="34" charset="-122"/>
              </a:rPr>
              <a:t>5</a:t>
            </a:r>
            <a:endParaRPr lang="zh-CN" altLang="en-US" sz="2000" dirty="0">
              <a:latin typeface="Microsoft YaHei" panose="020B0503020204020204" pitchFamily="34" charset="-122"/>
              <a:ea typeface="Microsoft YaHei" panose="020B0503020204020204" pitchFamily="34" charset="-122"/>
            </a:endParaRPr>
          </a:p>
        </p:txBody>
      </p:sp>
      <p:sp>
        <p:nvSpPr>
          <p:cNvPr id="27" name="文本框 26"/>
          <p:cNvSpPr txBox="1"/>
          <p:nvPr/>
        </p:nvSpPr>
        <p:spPr>
          <a:xfrm>
            <a:off x="4768289" y="3743874"/>
            <a:ext cx="1663019" cy="369332"/>
          </a:xfrm>
          <a:prstGeom prst="rect">
            <a:avLst/>
          </a:prstGeom>
          <a:noFill/>
        </p:spPr>
        <p:txBody>
          <a:bodyPr wrap="none" rtlCol="0">
            <a:spAutoFit/>
          </a:bodyPr>
          <a:lstStyle/>
          <a:p>
            <a:pPr algn="l"/>
            <a:r>
              <a:rPr lang="en-US" altLang="zh-CN" dirty="0">
                <a:solidFill>
                  <a:srgbClr val="17B59E"/>
                </a:solidFill>
                <a:latin typeface="Microsoft YaHei" panose="020B0503020204020204" pitchFamily="34" charset="-122"/>
                <a:ea typeface="Microsoft YaHei" panose="020B0503020204020204" pitchFamily="34" charset="-122"/>
                <a:sym typeface="+mn-ea"/>
              </a:rPr>
              <a:t>Future Works</a:t>
            </a:r>
            <a:endParaRPr lang="zh-CN" altLang="en-US" spc="300" dirty="0">
              <a:solidFill>
                <a:srgbClr val="17B59E"/>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33485827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par>
                          <p:cTn id="28" fill="hold">
                            <p:stCondLst>
                              <p:cond delay="2500"/>
                            </p:stCondLst>
                            <p:childTnLst>
                              <p:par>
                                <p:cTn id="29" presetID="42"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1000"/>
                                        <p:tgtEl>
                                          <p:spTgt spid="16"/>
                                        </p:tgtEl>
                                      </p:cBhvr>
                                    </p:animEffect>
                                    <p:anim calcmode="lin" valueType="num">
                                      <p:cBhvr>
                                        <p:cTn id="32" dur="1000" fill="hold"/>
                                        <p:tgtEl>
                                          <p:spTgt spid="16"/>
                                        </p:tgtEl>
                                        <p:attrNameLst>
                                          <p:attrName>ppt_x</p:attrName>
                                        </p:attrNameLst>
                                      </p:cBhvr>
                                      <p:tavLst>
                                        <p:tav tm="0">
                                          <p:val>
                                            <p:strVal val="#ppt_x"/>
                                          </p:val>
                                        </p:tav>
                                        <p:tav tm="100000">
                                          <p:val>
                                            <p:strVal val="#ppt_x"/>
                                          </p:val>
                                        </p:tav>
                                      </p:tavLst>
                                    </p:anim>
                                    <p:anim calcmode="lin" valueType="num">
                                      <p:cBhvr>
                                        <p:cTn id="33" dur="1000" fill="hold"/>
                                        <p:tgtEl>
                                          <p:spTgt spid="16"/>
                                        </p:tgtEl>
                                        <p:attrNameLst>
                                          <p:attrName>ppt_y</p:attrName>
                                        </p:attrNameLst>
                                      </p:cBhvr>
                                      <p:tavLst>
                                        <p:tav tm="0">
                                          <p:val>
                                            <p:strVal val="#ppt_y+.1"/>
                                          </p:val>
                                        </p:tav>
                                        <p:tav tm="100000">
                                          <p:val>
                                            <p:strVal val="#ppt_y"/>
                                          </p:val>
                                        </p:tav>
                                      </p:tavLst>
                                    </p:anim>
                                  </p:childTnLst>
                                </p:cTn>
                              </p:par>
                            </p:childTnLst>
                          </p:cTn>
                        </p:par>
                        <p:par>
                          <p:cTn id="34" fill="hold">
                            <p:stCondLst>
                              <p:cond delay="3500"/>
                            </p:stCondLst>
                            <p:childTnLst>
                              <p:par>
                                <p:cTn id="35" presetID="53" presetClass="entr" presetSubtype="16"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500" fill="hold"/>
                                        <p:tgtEl>
                                          <p:spTgt spid="17"/>
                                        </p:tgtEl>
                                        <p:attrNameLst>
                                          <p:attrName>ppt_w</p:attrName>
                                        </p:attrNameLst>
                                      </p:cBhvr>
                                      <p:tavLst>
                                        <p:tav tm="0">
                                          <p:val>
                                            <p:fltVal val="0"/>
                                          </p:val>
                                        </p:tav>
                                        <p:tav tm="100000">
                                          <p:val>
                                            <p:strVal val="#ppt_w"/>
                                          </p:val>
                                        </p:tav>
                                      </p:tavLst>
                                    </p:anim>
                                    <p:anim calcmode="lin" valueType="num">
                                      <p:cBhvr>
                                        <p:cTn id="38" dur="500" fill="hold"/>
                                        <p:tgtEl>
                                          <p:spTgt spid="17"/>
                                        </p:tgtEl>
                                        <p:attrNameLst>
                                          <p:attrName>ppt_h</p:attrName>
                                        </p:attrNameLst>
                                      </p:cBhvr>
                                      <p:tavLst>
                                        <p:tav tm="0">
                                          <p:val>
                                            <p:fltVal val="0"/>
                                          </p:val>
                                        </p:tav>
                                        <p:tav tm="100000">
                                          <p:val>
                                            <p:strVal val="#ppt_h"/>
                                          </p:val>
                                        </p:tav>
                                      </p:tavLst>
                                    </p:anim>
                                    <p:animEffect transition="in" filter="fade">
                                      <p:cBhvr>
                                        <p:cTn id="39" dur="500"/>
                                        <p:tgtEl>
                                          <p:spTgt spid="17"/>
                                        </p:tgtEl>
                                      </p:cBhvr>
                                    </p:animEffect>
                                  </p:childTnLst>
                                </p:cTn>
                              </p:par>
                            </p:childTnLst>
                          </p:cTn>
                        </p:par>
                        <p:par>
                          <p:cTn id="40" fill="hold">
                            <p:stCondLst>
                              <p:cond delay="4000"/>
                            </p:stCondLst>
                            <p:childTnLst>
                              <p:par>
                                <p:cTn id="41" presetID="42" presetClass="entr" presetSubtype="0"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1000"/>
                                        <p:tgtEl>
                                          <p:spTgt spid="18"/>
                                        </p:tgtEl>
                                      </p:cBhvr>
                                    </p:animEffect>
                                    <p:anim calcmode="lin" valueType="num">
                                      <p:cBhvr>
                                        <p:cTn id="44" dur="1000" fill="hold"/>
                                        <p:tgtEl>
                                          <p:spTgt spid="18"/>
                                        </p:tgtEl>
                                        <p:attrNameLst>
                                          <p:attrName>ppt_x</p:attrName>
                                        </p:attrNameLst>
                                      </p:cBhvr>
                                      <p:tavLst>
                                        <p:tav tm="0">
                                          <p:val>
                                            <p:strVal val="#ppt_x"/>
                                          </p:val>
                                        </p:tav>
                                        <p:tav tm="100000">
                                          <p:val>
                                            <p:strVal val="#ppt_x"/>
                                          </p:val>
                                        </p:tav>
                                      </p:tavLst>
                                    </p:anim>
                                    <p:anim calcmode="lin" valueType="num">
                                      <p:cBhvr>
                                        <p:cTn id="45" dur="1000" fill="hold"/>
                                        <p:tgtEl>
                                          <p:spTgt spid="18"/>
                                        </p:tgtEl>
                                        <p:attrNameLst>
                                          <p:attrName>ppt_y</p:attrName>
                                        </p:attrNameLst>
                                      </p:cBhvr>
                                      <p:tavLst>
                                        <p:tav tm="0">
                                          <p:val>
                                            <p:strVal val="#ppt_y+.1"/>
                                          </p:val>
                                        </p:tav>
                                        <p:tav tm="100000">
                                          <p:val>
                                            <p:strVal val="#ppt_y"/>
                                          </p:val>
                                        </p:tav>
                                      </p:tavLst>
                                    </p:anim>
                                  </p:childTnLst>
                                </p:cTn>
                              </p:par>
                            </p:childTnLst>
                          </p:cTn>
                        </p:par>
                        <p:par>
                          <p:cTn id="46" fill="hold">
                            <p:stCondLst>
                              <p:cond delay="5000"/>
                            </p:stCondLst>
                            <p:childTnLst>
                              <p:par>
                                <p:cTn id="47" presetID="53" presetClass="entr" presetSubtype="16"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childTnLst>
                          </p:cTn>
                        </p:par>
                        <p:par>
                          <p:cTn id="52" fill="hold">
                            <p:stCondLst>
                              <p:cond delay="5500"/>
                            </p:stCondLst>
                            <p:childTnLst>
                              <p:par>
                                <p:cTn id="53" presetID="42" presetClass="entr" presetSubtype="0" fill="hold" grpId="0"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1000"/>
                                        <p:tgtEl>
                                          <p:spTgt spid="20"/>
                                        </p:tgtEl>
                                      </p:cBhvr>
                                    </p:animEffect>
                                    <p:anim calcmode="lin" valueType="num">
                                      <p:cBhvr>
                                        <p:cTn id="56" dur="1000" fill="hold"/>
                                        <p:tgtEl>
                                          <p:spTgt spid="20"/>
                                        </p:tgtEl>
                                        <p:attrNameLst>
                                          <p:attrName>ppt_x</p:attrName>
                                        </p:attrNameLst>
                                      </p:cBhvr>
                                      <p:tavLst>
                                        <p:tav tm="0">
                                          <p:val>
                                            <p:strVal val="#ppt_x"/>
                                          </p:val>
                                        </p:tav>
                                        <p:tav tm="100000">
                                          <p:val>
                                            <p:strVal val="#ppt_x"/>
                                          </p:val>
                                        </p:tav>
                                      </p:tavLst>
                                    </p:anim>
                                    <p:anim calcmode="lin" valueType="num">
                                      <p:cBhvr>
                                        <p:cTn id="57" dur="1000" fill="hold"/>
                                        <p:tgtEl>
                                          <p:spTgt spid="20"/>
                                        </p:tgtEl>
                                        <p:attrNameLst>
                                          <p:attrName>ppt_y</p:attrName>
                                        </p:attrNameLst>
                                      </p:cBhvr>
                                      <p:tavLst>
                                        <p:tav tm="0">
                                          <p:val>
                                            <p:strVal val="#ppt_y+.1"/>
                                          </p:val>
                                        </p:tav>
                                        <p:tav tm="100000">
                                          <p:val>
                                            <p:strVal val="#ppt_y"/>
                                          </p:val>
                                        </p:tav>
                                      </p:tavLst>
                                    </p:anim>
                                  </p:childTnLst>
                                </p:cTn>
                              </p:par>
                            </p:childTnLst>
                          </p:cTn>
                        </p:par>
                        <p:par>
                          <p:cTn id="58" fill="hold">
                            <p:stCondLst>
                              <p:cond delay="6500"/>
                            </p:stCondLst>
                            <p:childTnLst>
                              <p:par>
                                <p:cTn id="59" presetID="53" presetClass="entr" presetSubtype="16" fill="hold" grpId="0" nodeType="afterEffect">
                                  <p:stCondLst>
                                    <p:cond delay="0"/>
                                  </p:stCondLst>
                                  <p:childTnLst>
                                    <p:set>
                                      <p:cBhvr>
                                        <p:cTn id="60" dur="1" fill="hold">
                                          <p:stCondLst>
                                            <p:cond delay="0"/>
                                          </p:stCondLst>
                                        </p:cTn>
                                        <p:tgtEl>
                                          <p:spTgt spid="26"/>
                                        </p:tgtEl>
                                        <p:attrNameLst>
                                          <p:attrName>style.visibility</p:attrName>
                                        </p:attrNameLst>
                                      </p:cBhvr>
                                      <p:to>
                                        <p:strVal val="visible"/>
                                      </p:to>
                                    </p:set>
                                    <p:anim calcmode="lin" valueType="num">
                                      <p:cBhvr>
                                        <p:cTn id="61" dur="500" fill="hold"/>
                                        <p:tgtEl>
                                          <p:spTgt spid="26"/>
                                        </p:tgtEl>
                                        <p:attrNameLst>
                                          <p:attrName>ppt_w</p:attrName>
                                        </p:attrNameLst>
                                      </p:cBhvr>
                                      <p:tavLst>
                                        <p:tav tm="0">
                                          <p:val>
                                            <p:fltVal val="0"/>
                                          </p:val>
                                        </p:tav>
                                        <p:tav tm="100000">
                                          <p:val>
                                            <p:strVal val="#ppt_w"/>
                                          </p:val>
                                        </p:tav>
                                      </p:tavLst>
                                    </p:anim>
                                    <p:anim calcmode="lin" valueType="num">
                                      <p:cBhvr>
                                        <p:cTn id="62" dur="500" fill="hold"/>
                                        <p:tgtEl>
                                          <p:spTgt spid="26"/>
                                        </p:tgtEl>
                                        <p:attrNameLst>
                                          <p:attrName>ppt_h</p:attrName>
                                        </p:attrNameLst>
                                      </p:cBhvr>
                                      <p:tavLst>
                                        <p:tav tm="0">
                                          <p:val>
                                            <p:fltVal val="0"/>
                                          </p:val>
                                        </p:tav>
                                        <p:tav tm="100000">
                                          <p:val>
                                            <p:strVal val="#ppt_h"/>
                                          </p:val>
                                        </p:tav>
                                      </p:tavLst>
                                    </p:anim>
                                    <p:animEffect transition="in" filter="fade">
                                      <p:cBhvr>
                                        <p:cTn id="63" dur="500"/>
                                        <p:tgtEl>
                                          <p:spTgt spid="26"/>
                                        </p:tgtEl>
                                      </p:cBhvr>
                                    </p:animEffect>
                                  </p:childTnLst>
                                </p:cTn>
                              </p:par>
                            </p:childTnLst>
                          </p:cTn>
                        </p:par>
                        <p:par>
                          <p:cTn id="64" fill="hold">
                            <p:stCondLst>
                              <p:cond delay="7000"/>
                            </p:stCondLst>
                            <p:childTnLst>
                              <p:par>
                                <p:cTn id="65" presetID="42" presetClass="entr" presetSubtype="0" fill="hold" grpId="0" nodeType="after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1000"/>
                                        <p:tgtEl>
                                          <p:spTgt spid="27"/>
                                        </p:tgtEl>
                                      </p:cBhvr>
                                    </p:animEffect>
                                    <p:anim calcmode="lin" valueType="num">
                                      <p:cBhvr>
                                        <p:cTn id="68" dur="1000" fill="hold"/>
                                        <p:tgtEl>
                                          <p:spTgt spid="27"/>
                                        </p:tgtEl>
                                        <p:attrNameLst>
                                          <p:attrName>ppt_x</p:attrName>
                                        </p:attrNameLst>
                                      </p:cBhvr>
                                      <p:tavLst>
                                        <p:tav tm="0">
                                          <p:val>
                                            <p:strVal val="#ppt_x"/>
                                          </p:val>
                                        </p:tav>
                                        <p:tav tm="100000">
                                          <p:val>
                                            <p:strVal val="#ppt_x"/>
                                          </p:val>
                                        </p:tav>
                                      </p:tavLst>
                                    </p:anim>
                                    <p:anim calcmode="lin" valueType="num">
                                      <p:cBhvr>
                                        <p:cTn id="6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p:bldP spid="15" grpId="0" bldLvl="0" animBg="1"/>
      <p:bldP spid="16" grpId="0"/>
      <p:bldP spid="17" grpId="0" bldLvl="0" animBg="1"/>
      <p:bldP spid="18" grpId="0"/>
      <p:bldP spid="19" grpId="0" bldLvl="0" animBg="1"/>
      <p:bldP spid="20" grpId="0"/>
      <p:bldP spid="26" grpId="0" bldLvl="0" animBg="1"/>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104315">
            <a:off x="-1534324" y="-1977383"/>
            <a:ext cx="8960556" cy="5040313"/>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788566">
            <a:off x="-958275" y="-1041304"/>
            <a:ext cx="8960556" cy="5040313"/>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104315">
            <a:off x="-1269392" y="-843297"/>
            <a:ext cx="8960556" cy="5040313"/>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788566">
            <a:off x="-693343" y="92783"/>
            <a:ext cx="8960556" cy="5040313"/>
          </a:xfrm>
          <a:prstGeom prst="rect">
            <a:avLst/>
          </a:prstGeom>
        </p:spPr>
      </p:pic>
      <p:sp>
        <p:nvSpPr>
          <p:cNvPr id="7" name="椭圆 6"/>
          <p:cNvSpPr/>
          <p:nvPr/>
        </p:nvSpPr>
        <p:spPr>
          <a:xfrm>
            <a:off x="6640105" y="2016114"/>
            <a:ext cx="1440120" cy="1440120"/>
          </a:xfrm>
          <a:prstGeom prst="ellipse">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latin typeface="Microsoft YaHei" panose="020B0503020204020204" pitchFamily="34" charset="-122"/>
                <a:ea typeface="Microsoft YaHei" panose="020B0503020204020204" pitchFamily="34" charset="-122"/>
              </a:rPr>
              <a:t>3</a:t>
            </a:r>
            <a:endParaRPr lang="zh-CN" altLang="en-US" sz="6000" dirty="0">
              <a:latin typeface="Microsoft YaHei" panose="020B0503020204020204" pitchFamily="34" charset="-122"/>
              <a:ea typeface="Microsoft YaHei" panose="020B0503020204020204" pitchFamily="34" charset="-122"/>
            </a:endParaRPr>
          </a:p>
        </p:txBody>
      </p:sp>
      <p:sp>
        <p:nvSpPr>
          <p:cNvPr id="8" name="文本框 7"/>
          <p:cNvSpPr txBox="1"/>
          <p:nvPr/>
        </p:nvSpPr>
        <p:spPr>
          <a:xfrm>
            <a:off x="6639368" y="3456101"/>
            <a:ext cx="1558504" cy="492443"/>
          </a:xfrm>
          <a:prstGeom prst="rect">
            <a:avLst/>
          </a:prstGeom>
          <a:noFill/>
        </p:spPr>
        <p:txBody>
          <a:bodyPr wrap="none" rtlCol="0">
            <a:spAutoFit/>
          </a:bodyPr>
          <a:lstStyle/>
          <a:p>
            <a:pPr algn="l"/>
            <a:r>
              <a:rPr lang="en-US" altLang="zh-CN" sz="2600" dirty="0">
                <a:solidFill>
                  <a:srgbClr val="17B59E"/>
                </a:solidFill>
                <a:latin typeface="Microsoft YaHei" panose="020B0503020204020204" pitchFamily="34" charset="-122"/>
                <a:ea typeface="Microsoft YaHei" panose="020B0503020204020204" pitchFamily="34" charset="-122"/>
                <a:sym typeface="+mn-ea"/>
              </a:rPr>
              <a:t>Program</a:t>
            </a:r>
            <a:endParaRPr lang="en-US" altLang="zh-CN" sz="2600" spc="300" dirty="0">
              <a:solidFill>
                <a:srgbClr val="17B59E"/>
              </a:solidFill>
              <a:latin typeface="Microsoft YaHei" panose="020B0503020204020204" pitchFamily="34" charset="-122"/>
              <a:ea typeface="Microsoft YaHei" panose="020B0503020204020204" pitchFamily="34" charset="-122"/>
              <a:sym typeface="+mn-ea"/>
            </a:endParaRPr>
          </a:p>
        </p:txBody>
      </p:sp>
      <p:sp>
        <p:nvSpPr>
          <p:cNvPr id="9" name="文本框 8"/>
          <p:cNvSpPr txBox="1"/>
          <p:nvPr/>
        </p:nvSpPr>
        <p:spPr>
          <a:xfrm>
            <a:off x="5989950" y="3833912"/>
            <a:ext cx="2095766" cy="338554"/>
          </a:xfrm>
          <a:prstGeom prst="rect">
            <a:avLst/>
          </a:prstGeom>
          <a:noFill/>
        </p:spPr>
        <p:txBody>
          <a:bodyPr wrap="none" rtlCol="0">
            <a:spAutoFit/>
          </a:bodyPr>
          <a:lstStyle/>
          <a:p>
            <a:pPr algn="r"/>
            <a:r>
              <a:rPr lang="en-US" altLang="zh-CN" sz="1600" dirty="0">
                <a:latin typeface="Microsoft YaHei" panose="020B0503020204020204" pitchFamily="34" charset="-122"/>
                <a:ea typeface="Microsoft YaHei" panose="020B0503020204020204" pitchFamily="34" charset="-122"/>
              </a:rPr>
              <a:t>Our code structure</a:t>
            </a:r>
            <a:endParaRPr lang="zh-CN" altLang="en-US" sz="1600" dirty="0">
              <a:solidFill>
                <a:srgbClr val="17B59E"/>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8"/>
                                        </p:tgtEl>
                                        <p:attrNameLst>
                                          <p:attrName>ppt_y</p:attrName>
                                        </p:attrNameLst>
                                      </p:cBhvr>
                                      <p:tavLst>
                                        <p:tav tm="0">
                                          <p:val>
                                            <p:strVal val="#ppt_y"/>
                                          </p:val>
                                        </p:tav>
                                        <p:tav tm="100000">
                                          <p:val>
                                            <p:strVal val="#ppt_y"/>
                                          </p:val>
                                        </p:tav>
                                      </p:tavLst>
                                    </p:anim>
                                    <p:anim calcmode="lin" valueType="num">
                                      <p:cBhvr>
                                        <p:cTn id="15"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8"/>
                                        </p:tgtEl>
                                      </p:cBhvr>
                                    </p:animEffect>
                                  </p:childTnLst>
                                </p:cTn>
                              </p:par>
                            </p:childTnLst>
                          </p:cTn>
                        </p:par>
                        <p:par>
                          <p:cTn id="18" fill="hold">
                            <p:stCondLst>
                              <p:cond delay="13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9"/>
                                        </p:tgtEl>
                                        <p:attrNameLst>
                                          <p:attrName>ppt_y</p:attrName>
                                        </p:attrNameLst>
                                      </p:cBhvr>
                                      <p:tavLst>
                                        <p:tav tm="0">
                                          <p:val>
                                            <p:strVal val="#ppt_y"/>
                                          </p:val>
                                        </p:tav>
                                        <p:tav tm="100000">
                                          <p:val>
                                            <p:strVal val="#ppt_y"/>
                                          </p:val>
                                        </p:tav>
                                      </p:tavLst>
                                    </p:anim>
                                    <p:anim calcmode="lin" valueType="num">
                                      <p:cBhvr>
                                        <p:cTn id="23"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7119271">
            <a:off x="-843651" y="-2354956"/>
            <a:ext cx="4998338" cy="2811565"/>
          </a:xfrm>
          <a:prstGeom prst="rect">
            <a:avLst/>
          </a:prstGeom>
        </p:spPr>
      </p:pic>
      <p:sp>
        <p:nvSpPr>
          <p:cNvPr id="35" name="文本框 34"/>
          <p:cNvSpPr txBox="1"/>
          <p:nvPr/>
        </p:nvSpPr>
        <p:spPr>
          <a:xfrm>
            <a:off x="447590" y="359976"/>
            <a:ext cx="1627112" cy="492443"/>
          </a:xfrm>
          <a:prstGeom prst="rect">
            <a:avLst/>
          </a:prstGeom>
          <a:noFill/>
        </p:spPr>
        <p:txBody>
          <a:bodyPr wrap="none" rtlCol="0">
            <a:spAutoFit/>
          </a:bodyPr>
          <a:lstStyle/>
          <a:p>
            <a:pPr algn="l"/>
            <a:r>
              <a:rPr lang="en-US" altLang="zh-CN" sz="2600" dirty="0">
                <a:solidFill>
                  <a:schemeClr val="bg1">
                    <a:lumMod val="50000"/>
                  </a:schemeClr>
                </a:solidFill>
                <a:latin typeface="Microsoft YaHei" panose="020B0503020204020204" pitchFamily="34" charset="-122"/>
                <a:ea typeface="Microsoft YaHei" panose="020B0503020204020204" pitchFamily="34" charset="-122"/>
                <a:cs typeface="+mn-ea"/>
                <a:sym typeface="Arial" panose="020B0604020202020204" pitchFamily="34" charset="0"/>
              </a:rPr>
              <a:t>Structure</a:t>
            </a:r>
            <a:endParaRPr lang="zh-CN" altLang="en-US" sz="2600" spc="300"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sp>
        <p:nvSpPr>
          <p:cNvPr id="2" name="圓角矩形 1"/>
          <p:cNvSpPr/>
          <p:nvPr/>
        </p:nvSpPr>
        <p:spPr>
          <a:xfrm>
            <a:off x="1743020" y="1440066"/>
            <a:ext cx="6946179" cy="410500"/>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chemeClr val="tx1"/>
                </a:solidFill>
              </a:rPr>
              <a:t>main.py</a:t>
            </a:r>
            <a:endParaRPr lang="zh-TW" altLang="en-US" dirty="0">
              <a:solidFill>
                <a:schemeClr val="tx1"/>
              </a:solidFill>
            </a:endParaRPr>
          </a:p>
        </p:txBody>
      </p:sp>
      <p:sp>
        <p:nvSpPr>
          <p:cNvPr id="9" name="圓角矩形 8"/>
          <p:cNvSpPr/>
          <p:nvPr/>
        </p:nvSpPr>
        <p:spPr>
          <a:xfrm>
            <a:off x="1743020" y="2476995"/>
            <a:ext cx="3550199" cy="4105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chemeClr val="tx1"/>
                </a:solidFill>
              </a:rPr>
              <a:t>resFinder</a:t>
            </a:r>
            <a:endParaRPr lang="zh-TW" altLang="en-US" dirty="0">
              <a:solidFill>
                <a:schemeClr val="tx1"/>
              </a:solidFill>
            </a:endParaRPr>
          </a:p>
        </p:txBody>
      </p:sp>
      <p:sp>
        <p:nvSpPr>
          <p:cNvPr id="18" name="圓角矩形 8">
            <a:extLst>
              <a:ext uri="{FF2B5EF4-FFF2-40B4-BE49-F238E27FC236}">
                <a16:creationId xmlns:a16="http://schemas.microsoft.com/office/drawing/2014/main" id="{215DA09C-1AEE-8E4D-991A-F6A7942C854C}"/>
              </a:ext>
            </a:extLst>
          </p:cNvPr>
          <p:cNvSpPr/>
          <p:nvPr/>
        </p:nvSpPr>
        <p:spPr>
          <a:xfrm>
            <a:off x="5471296" y="2472364"/>
            <a:ext cx="3217904" cy="4105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chemeClr val="tx1"/>
                </a:solidFill>
              </a:rPr>
              <a:t>resReader</a:t>
            </a:r>
            <a:endParaRPr lang="zh-TW" altLang="en-US" dirty="0">
              <a:solidFill>
                <a:schemeClr val="tx1"/>
              </a:solidFill>
            </a:endParaRPr>
          </a:p>
        </p:txBody>
      </p:sp>
      <p:sp>
        <p:nvSpPr>
          <p:cNvPr id="19" name="圓角矩形 8">
            <a:extLst>
              <a:ext uri="{FF2B5EF4-FFF2-40B4-BE49-F238E27FC236}">
                <a16:creationId xmlns:a16="http://schemas.microsoft.com/office/drawing/2014/main" id="{6DB5C3D9-63FA-174F-A465-13A5A385353C}"/>
              </a:ext>
            </a:extLst>
          </p:cNvPr>
          <p:cNvSpPr/>
          <p:nvPr/>
        </p:nvSpPr>
        <p:spPr>
          <a:xfrm>
            <a:off x="231839" y="2472365"/>
            <a:ext cx="1333104" cy="410499"/>
          </a:xfrm>
          <a:prstGeom prst="roundRect">
            <a:avLst/>
          </a:prstGeom>
          <a:solidFill>
            <a:srgbClr val="E4B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class object</a:t>
            </a:r>
            <a:endParaRPr lang="zh-TW" altLang="en-US" dirty="0">
              <a:solidFill>
                <a:schemeClr val="tx1"/>
              </a:solidFill>
            </a:endParaRPr>
          </a:p>
        </p:txBody>
      </p:sp>
      <p:sp>
        <p:nvSpPr>
          <p:cNvPr id="20" name="圓角矩形 8">
            <a:extLst>
              <a:ext uri="{FF2B5EF4-FFF2-40B4-BE49-F238E27FC236}">
                <a16:creationId xmlns:a16="http://schemas.microsoft.com/office/drawing/2014/main" id="{0E6B3B11-A999-A14B-8013-10A0DA4FA91D}"/>
              </a:ext>
            </a:extLst>
          </p:cNvPr>
          <p:cNvSpPr/>
          <p:nvPr/>
        </p:nvSpPr>
        <p:spPr>
          <a:xfrm>
            <a:off x="231571" y="3737104"/>
            <a:ext cx="1511449" cy="410499"/>
          </a:xfrm>
          <a:prstGeom prst="roundRect">
            <a:avLst/>
          </a:prstGeom>
          <a:solidFill>
            <a:srgbClr val="E4B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class function</a:t>
            </a:r>
            <a:endParaRPr lang="zh-TW" altLang="en-US" dirty="0">
              <a:solidFill>
                <a:schemeClr val="tx1"/>
              </a:solidFill>
            </a:endParaRPr>
          </a:p>
        </p:txBody>
      </p:sp>
      <p:sp>
        <p:nvSpPr>
          <p:cNvPr id="21" name="圓角矩形 8">
            <a:extLst>
              <a:ext uri="{FF2B5EF4-FFF2-40B4-BE49-F238E27FC236}">
                <a16:creationId xmlns:a16="http://schemas.microsoft.com/office/drawing/2014/main" id="{27B9CE52-62F8-6747-A7DF-31400D79D9BC}"/>
              </a:ext>
            </a:extLst>
          </p:cNvPr>
          <p:cNvSpPr/>
          <p:nvPr/>
        </p:nvSpPr>
        <p:spPr>
          <a:xfrm>
            <a:off x="5470985" y="3765794"/>
            <a:ext cx="1511449" cy="41049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chemeClr val="tx1"/>
                </a:solidFill>
              </a:rPr>
              <a:t>read_band</a:t>
            </a:r>
            <a:r>
              <a:rPr lang="en-US" altLang="zh-TW" dirty="0">
                <a:solidFill>
                  <a:schemeClr val="tx1"/>
                </a:solidFill>
              </a:rPr>
              <a:t>()</a:t>
            </a:r>
            <a:endParaRPr lang="zh-TW" altLang="en-US" dirty="0">
              <a:solidFill>
                <a:schemeClr val="tx1"/>
              </a:solidFill>
            </a:endParaRPr>
          </a:p>
        </p:txBody>
      </p:sp>
      <p:sp>
        <p:nvSpPr>
          <p:cNvPr id="22" name="圓角矩形 8">
            <a:extLst>
              <a:ext uri="{FF2B5EF4-FFF2-40B4-BE49-F238E27FC236}">
                <a16:creationId xmlns:a16="http://schemas.microsoft.com/office/drawing/2014/main" id="{7D367EA3-3831-3B4F-A8BB-B2E379453EA7}"/>
              </a:ext>
            </a:extLst>
          </p:cNvPr>
          <p:cNvSpPr/>
          <p:nvPr/>
        </p:nvSpPr>
        <p:spPr>
          <a:xfrm>
            <a:off x="7177751" y="3755873"/>
            <a:ext cx="1511449" cy="41049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chemeClr val="tx1"/>
                </a:solidFill>
              </a:rPr>
              <a:t>read_value</a:t>
            </a:r>
            <a:r>
              <a:rPr lang="en-US" altLang="zh-TW" dirty="0">
                <a:solidFill>
                  <a:schemeClr val="tx1"/>
                </a:solidFill>
              </a:rPr>
              <a:t>()</a:t>
            </a:r>
            <a:endParaRPr lang="zh-TW" altLang="en-US" dirty="0">
              <a:solidFill>
                <a:schemeClr val="tx1"/>
              </a:solidFill>
            </a:endParaRPr>
          </a:p>
        </p:txBody>
      </p:sp>
      <p:sp>
        <p:nvSpPr>
          <p:cNvPr id="25" name="圓角矩形 8">
            <a:extLst>
              <a:ext uri="{FF2B5EF4-FFF2-40B4-BE49-F238E27FC236}">
                <a16:creationId xmlns:a16="http://schemas.microsoft.com/office/drawing/2014/main" id="{00B47448-6030-5E49-A3F8-501D55D25A2A}"/>
              </a:ext>
            </a:extLst>
          </p:cNvPr>
          <p:cNvSpPr/>
          <p:nvPr/>
        </p:nvSpPr>
        <p:spPr>
          <a:xfrm>
            <a:off x="3707179" y="3765795"/>
            <a:ext cx="1511449" cy="41049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find()</a:t>
            </a:r>
            <a:endParaRPr lang="zh-TW" altLang="en-US" dirty="0">
              <a:solidFill>
                <a:schemeClr val="tx1"/>
              </a:solidFill>
            </a:endParaRPr>
          </a:p>
        </p:txBody>
      </p:sp>
      <p:cxnSp>
        <p:nvCxnSpPr>
          <p:cNvPr id="15" name="Straight Arrow Connector 14">
            <a:extLst>
              <a:ext uri="{FF2B5EF4-FFF2-40B4-BE49-F238E27FC236}">
                <a16:creationId xmlns:a16="http://schemas.microsoft.com/office/drawing/2014/main" id="{4F7F4AE7-136B-B34C-BF33-0E65AC3E3C69}"/>
              </a:ext>
            </a:extLst>
          </p:cNvPr>
          <p:cNvCxnSpPr>
            <a:cxnSpLocks/>
            <a:endCxn id="9" idx="0"/>
          </p:cNvCxnSpPr>
          <p:nvPr/>
        </p:nvCxnSpPr>
        <p:spPr>
          <a:xfrm>
            <a:off x="3518120" y="1850566"/>
            <a:ext cx="0" cy="626429"/>
          </a:xfrm>
          <a:prstGeom prst="straightConnector1">
            <a:avLst/>
          </a:prstGeom>
          <a:ln w="38100">
            <a:solidFill>
              <a:srgbClr val="595959"/>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03435B6-29D4-E54B-9A03-B4F4A34FB1B9}"/>
              </a:ext>
            </a:extLst>
          </p:cNvPr>
          <p:cNvCxnSpPr>
            <a:cxnSpLocks/>
            <a:endCxn id="18" idx="0"/>
          </p:cNvCxnSpPr>
          <p:nvPr/>
        </p:nvCxnSpPr>
        <p:spPr>
          <a:xfrm>
            <a:off x="7068319" y="1845935"/>
            <a:ext cx="11929" cy="626429"/>
          </a:xfrm>
          <a:prstGeom prst="straightConnector1">
            <a:avLst/>
          </a:prstGeom>
          <a:ln w="38100">
            <a:solidFill>
              <a:srgbClr val="595959"/>
            </a:solidFill>
            <a:tailEnd type="triangle"/>
          </a:ln>
        </p:spPr>
        <p:style>
          <a:lnRef idx="1">
            <a:schemeClr val="accent1"/>
          </a:lnRef>
          <a:fillRef idx="0">
            <a:schemeClr val="accent1"/>
          </a:fillRef>
          <a:effectRef idx="0">
            <a:schemeClr val="accent1"/>
          </a:effectRef>
          <a:fontRef idx="minor">
            <a:schemeClr val="tx1"/>
          </a:fontRef>
        </p:style>
      </p:cxnSp>
      <p:sp>
        <p:nvSpPr>
          <p:cNvPr id="50" name="圓角矩形 8">
            <a:extLst>
              <a:ext uri="{FF2B5EF4-FFF2-40B4-BE49-F238E27FC236}">
                <a16:creationId xmlns:a16="http://schemas.microsoft.com/office/drawing/2014/main" id="{A172E851-304D-214B-86EF-AFC3FD01DD25}"/>
              </a:ext>
            </a:extLst>
          </p:cNvPr>
          <p:cNvSpPr/>
          <p:nvPr/>
        </p:nvSpPr>
        <p:spPr>
          <a:xfrm>
            <a:off x="1868465" y="3765794"/>
            <a:ext cx="1675682" cy="41049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chemeClr val="tx1"/>
                </a:solidFill>
              </a:rPr>
              <a:t>read_model</a:t>
            </a:r>
            <a:r>
              <a:rPr lang="en-US" altLang="zh-TW" dirty="0">
                <a:solidFill>
                  <a:schemeClr val="tx1"/>
                </a:solidFill>
              </a:rPr>
              <a:t>()</a:t>
            </a:r>
            <a:endParaRPr lang="zh-TW" altLang="en-US" dirty="0">
              <a:solidFill>
                <a:schemeClr val="tx1"/>
              </a:solidFill>
            </a:endParaRPr>
          </a:p>
        </p:txBody>
      </p:sp>
      <p:sp>
        <p:nvSpPr>
          <p:cNvPr id="70" name="圓角矩形 8">
            <a:extLst>
              <a:ext uri="{FF2B5EF4-FFF2-40B4-BE49-F238E27FC236}">
                <a16:creationId xmlns:a16="http://schemas.microsoft.com/office/drawing/2014/main" id="{C57598E2-88B2-BB46-A620-633D636AD247}"/>
              </a:ext>
            </a:extLst>
          </p:cNvPr>
          <p:cNvSpPr/>
          <p:nvPr/>
        </p:nvSpPr>
        <p:spPr>
          <a:xfrm>
            <a:off x="239358" y="1440066"/>
            <a:ext cx="1333104" cy="410499"/>
          </a:xfrm>
          <a:prstGeom prst="roundRect">
            <a:avLst/>
          </a:prstGeom>
          <a:solidFill>
            <a:srgbClr val="E4B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top</a:t>
            </a:r>
            <a:endParaRPr lang="zh-TW" altLang="en-US" dirty="0">
              <a:solidFill>
                <a:schemeClr val="tx1"/>
              </a:solidFill>
            </a:endParaRPr>
          </a:p>
        </p:txBody>
      </p:sp>
      <p:cxnSp>
        <p:nvCxnSpPr>
          <p:cNvPr id="71" name="Straight Arrow Connector 70">
            <a:extLst>
              <a:ext uri="{FF2B5EF4-FFF2-40B4-BE49-F238E27FC236}">
                <a16:creationId xmlns:a16="http://schemas.microsoft.com/office/drawing/2014/main" id="{D9D06DC3-38C7-9848-A1F5-12BF4797E0ED}"/>
              </a:ext>
            </a:extLst>
          </p:cNvPr>
          <p:cNvCxnSpPr>
            <a:cxnSpLocks/>
          </p:cNvCxnSpPr>
          <p:nvPr/>
        </p:nvCxnSpPr>
        <p:spPr>
          <a:xfrm>
            <a:off x="2713737" y="2882864"/>
            <a:ext cx="0" cy="882930"/>
          </a:xfrm>
          <a:prstGeom prst="straightConnector1">
            <a:avLst/>
          </a:prstGeom>
          <a:ln w="38100">
            <a:solidFill>
              <a:srgbClr val="595959"/>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19805187-CB98-4444-A8D0-A15176753D17}"/>
              </a:ext>
            </a:extLst>
          </p:cNvPr>
          <p:cNvCxnSpPr>
            <a:cxnSpLocks/>
          </p:cNvCxnSpPr>
          <p:nvPr/>
        </p:nvCxnSpPr>
        <p:spPr>
          <a:xfrm>
            <a:off x="4462903" y="2872943"/>
            <a:ext cx="0" cy="882930"/>
          </a:xfrm>
          <a:prstGeom prst="straightConnector1">
            <a:avLst/>
          </a:prstGeom>
          <a:ln w="38100">
            <a:solidFill>
              <a:srgbClr val="595959"/>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15F6210E-5E25-8745-B20F-DF2338DD1E17}"/>
              </a:ext>
            </a:extLst>
          </p:cNvPr>
          <p:cNvCxnSpPr>
            <a:cxnSpLocks/>
          </p:cNvCxnSpPr>
          <p:nvPr/>
        </p:nvCxnSpPr>
        <p:spPr>
          <a:xfrm>
            <a:off x="6258432" y="2854174"/>
            <a:ext cx="0" cy="882930"/>
          </a:xfrm>
          <a:prstGeom prst="straightConnector1">
            <a:avLst/>
          </a:prstGeom>
          <a:ln w="38100">
            <a:solidFill>
              <a:srgbClr val="595959"/>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00B7A548-F683-764E-8C3C-0FAE7B6A6B97}"/>
              </a:ext>
            </a:extLst>
          </p:cNvPr>
          <p:cNvCxnSpPr>
            <a:cxnSpLocks/>
          </p:cNvCxnSpPr>
          <p:nvPr/>
        </p:nvCxnSpPr>
        <p:spPr>
          <a:xfrm>
            <a:off x="7933475" y="2882864"/>
            <a:ext cx="0" cy="882930"/>
          </a:xfrm>
          <a:prstGeom prst="straightConnector1">
            <a:avLst/>
          </a:prstGeom>
          <a:ln w="38100">
            <a:solidFill>
              <a:srgbClr val="595959"/>
            </a:solidFill>
            <a:tailEnd type="triangle"/>
          </a:ln>
        </p:spPr>
        <p:style>
          <a:lnRef idx="1">
            <a:schemeClr val="accent1"/>
          </a:lnRef>
          <a:fillRef idx="0">
            <a:schemeClr val="accent1"/>
          </a:fillRef>
          <a:effectRef idx="0">
            <a:schemeClr val="accent1"/>
          </a:effectRef>
          <a:fontRef idx="minor">
            <a:schemeClr val="tx1"/>
          </a:fontRef>
        </p:style>
      </p:cxnSp>
      <p:sp>
        <p:nvSpPr>
          <p:cNvPr id="24" name="圓角矩形 8">
            <a:extLst>
              <a:ext uri="{FF2B5EF4-FFF2-40B4-BE49-F238E27FC236}">
                <a16:creationId xmlns:a16="http://schemas.microsoft.com/office/drawing/2014/main" id="{851D9D09-FC28-F743-849C-470EA820B4B3}"/>
              </a:ext>
            </a:extLst>
          </p:cNvPr>
          <p:cNvSpPr/>
          <p:nvPr/>
        </p:nvSpPr>
        <p:spPr>
          <a:xfrm>
            <a:off x="6734408" y="618236"/>
            <a:ext cx="1511449" cy="410499"/>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chemeClr val="tx1"/>
                </a:solidFill>
              </a:rPr>
              <a:t>numpy</a:t>
            </a:r>
            <a:endParaRPr lang="zh-TW" altLang="en-US" dirty="0">
              <a:solidFill>
                <a:schemeClr val="tx1"/>
              </a:solidFill>
            </a:endParaRPr>
          </a:p>
        </p:txBody>
      </p:sp>
      <p:sp>
        <p:nvSpPr>
          <p:cNvPr id="26" name="圓角矩形 8">
            <a:extLst>
              <a:ext uri="{FF2B5EF4-FFF2-40B4-BE49-F238E27FC236}">
                <a16:creationId xmlns:a16="http://schemas.microsoft.com/office/drawing/2014/main" id="{C3A041B3-883C-7849-9742-6B4918240A1A}"/>
              </a:ext>
            </a:extLst>
          </p:cNvPr>
          <p:cNvSpPr/>
          <p:nvPr/>
        </p:nvSpPr>
        <p:spPr>
          <a:xfrm>
            <a:off x="4522567" y="602368"/>
            <a:ext cx="1511449" cy="410499"/>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cv2</a:t>
            </a:r>
            <a:endParaRPr lang="zh-TW" altLang="en-US" dirty="0">
              <a:solidFill>
                <a:schemeClr val="tx1"/>
              </a:solidFill>
            </a:endParaRPr>
          </a:p>
        </p:txBody>
      </p:sp>
      <p:cxnSp>
        <p:nvCxnSpPr>
          <p:cNvPr id="27" name="Straight Arrow Connector 26">
            <a:extLst>
              <a:ext uri="{FF2B5EF4-FFF2-40B4-BE49-F238E27FC236}">
                <a16:creationId xmlns:a16="http://schemas.microsoft.com/office/drawing/2014/main" id="{756578DE-833C-0E4C-8502-8508390DCDA9}"/>
              </a:ext>
            </a:extLst>
          </p:cNvPr>
          <p:cNvCxnSpPr>
            <a:cxnSpLocks/>
            <a:endCxn id="24" idx="2"/>
          </p:cNvCxnSpPr>
          <p:nvPr/>
        </p:nvCxnSpPr>
        <p:spPr>
          <a:xfrm flipV="1">
            <a:off x="7490132" y="1028735"/>
            <a:ext cx="1" cy="405869"/>
          </a:xfrm>
          <a:prstGeom prst="straightConnector1">
            <a:avLst/>
          </a:prstGeom>
          <a:ln w="38100">
            <a:solidFill>
              <a:srgbClr val="595959"/>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E565995-A665-AB4B-91AB-616918643F16}"/>
              </a:ext>
            </a:extLst>
          </p:cNvPr>
          <p:cNvCxnSpPr>
            <a:cxnSpLocks/>
          </p:cNvCxnSpPr>
          <p:nvPr/>
        </p:nvCxnSpPr>
        <p:spPr>
          <a:xfrm flipV="1">
            <a:off x="5290367" y="1012867"/>
            <a:ext cx="1" cy="405869"/>
          </a:xfrm>
          <a:prstGeom prst="straightConnector1">
            <a:avLst/>
          </a:prstGeom>
          <a:ln w="38100">
            <a:solidFill>
              <a:srgbClr val="595959"/>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0D5793E-52F3-EC46-A2F4-D93BCC0C9E2A}"/>
              </a:ext>
            </a:extLst>
          </p:cNvPr>
          <p:cNvSpPr txBox="1"/>
          <p:nvPr/>
        </p:nvSpPr>
        <p:spPr>
          <a:xfrm>
            <a:off x="6025886" y="1042746"/>
            <a:ext cx="822661" cy="369332"/>
          </a:xfrm>
          <a:prstGeom prst="rect">
            <a:avLst/>
          </a:prstGeom>
          <a:noFill/>
        </p:spPr>
        <p:txBody>
          <a:bodyPr wrap="none" rtlCol="0">
            <a:spAutoFit/>
          </a:bodyPr>
          <a:lstStyle/>
          <a:p>
            <a:r>
              <a:rPr lang="en-US" dirty="0"/>
              <a:t>import</a:t>
            </a:r>
          </a:p>
        </p:txBody>
      </p:sp>
    </p:spTree>
    <p:extLst>
      <p:ext uri="{BB962C8B-B14F-4D97-AF65-F5344CB8AC3E}">
        <p14:creationId xmlns:p14="http://schemas.microsoft.com/office/powerpoint/2010/main" val="2934669207"/>
      </p:ext>
    </p:extLst>
  </p:cSld>
  <p:clrMapOvr>
    <a:masterClrMapping/>
  </p:clrMapOvr>
  <mc:AlternateContent xmlns:mc="http://schemas.openxmlformats.org/markup-compatibility/2006" xmlns:p14="http://schemas.microsoft.com/office/powerpoint/2010/main">
    <mc:Choice Requires="p14">
      <p:transition spd="slow" p14:dur="13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7119271">
            <a:off x="-843651" y="-2354956"/>
            <a:ext cx="4998338" cy="2811565"/>
          </a:xfrm>
          <a:prstGeom prst="rect">
            <a:avLst/>
          </a:prstGeom>
        </p:spPr>
      </p:pic>
      <p:sp>
        <p:nvSpPr>
          <p:cNvPr id="35" name="文本框 34"/>
          <p:cNvSpPr txBox="1"/>
          <p:nvPr/>
        </p:nvSpPr>
        <p:spPr>
          <a:xfrm>
            <a:off x="447590" y="359976"/>
            <a:ext cx="1627112" cy="492443"/>
          </a:xfrm>
          <a:prstGeom prst="rect">
            <a:avLst/>
          </a:prstGeom>
          <a:noFill/>
        </p:spPr>
        <p:txBody>
          <a:bodyPr wrap="none" rtlCol="0">
            <a:spAutoFit/>
          </a:bodyPr>
          <a:lstStyle/>
          <a:p>
            <a:pPr algn="l"/>
            <a:r>
              <a:rPr lang="en-US" altLang="zh-CN" sz="2600" dirty="0">
                <a:solidFill>
                  <a:schemeClr val="bg1">
                    <a:lumMod val="50000"/>
                  </a:schemeClr>
                </a:solidFill>
                <a:latin typeface="Microsoft YaHei" panose="020B0503020204020204" pitchFamily="34" charset="-122"/>
                <a:ea typeface="Microsoft YaHei" panose="020B0503020204020204" pitchFamily="34" charset="-122"/>
                <a:cs typeface="+mn-ea"/>
                <a:sym typeface="Arial" panose="020B0604020202020204" pitchFamily="34" charset="0"/>
              </a:rPr>
              <a:t>Structure</a:t>
            </a:r>
            <a:endParaRPr lang="zh-CN" altLang="en-US" sz="2600" spc="300"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sp>
        <p:nvSpPr>
          <p:cNvPr id="2" name="圓角矩形 1"/>
          <p:cNvSpPr/>
          <p:nvPr/>
        </p:nvSpPr>
        <p:spPr>
          <a:xfrm>
            <a:off x="597956" y="1242985"/>
            <a:ext cx="3089903" cy="348414"/>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chemeClr val="tx1"/>
                </a:solidFill>
              </a:rPr>
              <a:t>main.py</a:t>
            </a:r>
            <a:endParaRPr lang="zh-TW" altLang="en-US" dirty="0">
              <a:solidFill>
                <a:schemeClr val="tx1"/>
              </a:solidFill>
            </a:endParaRPr>
          </a:p>
        </p:txBody>
      </p:sp>
      <p:sp>
        <p:nvSpPr>
          <p:cNvPr id="3" name="文字方塊 2"/>
          <p:cNvSpPr txBox="1"/>
          <p:nvPr/>
        </p:nvSpPr>
        <p:spPr>
          <a:xfrm>
            <a:off x="4291893" y="1242985"/>
            <a:ext cx="1849169" cy="369332"/>
          </a:xfrm>
          <a:prstGeom prst="rect">
            <a:avLst/>
          </a:prstGeom>
          <a:noFill/>
        </p:spPr>
        <p:txBody>
          <a:bodyPr wrap="square" rtlCol="0">
            <a:spAutoFit/>
          </a:bodyPr>
          <a:lstStyle/>
          <a:p>
            <a:r>
              <a:rPr lang="en-US" altLang="zh-TW" dirty="0"/>
              <a:t>Capture video</a:t>
            </a:r>
            <a:endParaRPr lang="zh-TW" altLang="en-US" dirty="0"/>
          </a:p>
        </p:txBody>
      </p:sp>
      <p:sp>
        <p:nvSpPr>
          <p:cNvPr id="9" name="圓角矩形 8"/>
          <p:cNvSpPr/>
          <p:nvPr/>
        </p:nvSpPr>
        <p:spPr>
          <a:xfrm>
            <a:off x="591602" y="2037650"/>
            <a:ext cx="3096257" cy="4105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chemeClr val="tx1"/>
                </a:solidFill>
              </a:rPr>
              <a:t>resFinder.read_model</a:t>
            </a:r>
            <a:r>
              <a:rPr lang="en-US" altLang="zh-TW" dirty="0">
                <a:solidFill>
                  <a:schemeClr val="tx1"/>
                </a:solidFill>
              </a:rPr>
              <a:t>()</a:t>
            </a:r>
            <a:endParaRPr lang="zh-TW" altLang="en-US" dirty="0">
              <a:solidFill>
                <a:schemeClr val="tx1"/>
              </a:solidFill>
            </a:endParaRPr>
          </a:p>
        </p:txBody>
      </p:sp>
      <p:sp>
        <p:nvSpPr>
          <p:cNvPr id="12" name="向右箭號 11"/>
          <p:cNvSpPr/>
          <p:nvPr/>
        </p:nvSpPr>
        <p:spPr>
          <a:xfrm>
            <a:off x="3811569" y="1319642"/>
            <a:ext cx="360030" cy="216018"/>
          </a:xfrm>
          <a:prstGeom prst="rightArrow">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向右箭號 15"/>
          <p:cNvSpPr/>
          <p:nvPr/>
        </p:nvSpPr>
        <p:spPr>
          <a:xfrm>
            <a:off x="3814508" y="2903929"/>
            <a:ext cx="360030" cy="216018"/>
          </a:xfrm>
          <a:prstGeom prst="rightArrow">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4298028" y="2827272"/>
            <a:ext cx="4573665" cy="369332"/>
          </a:xfrm>
          <a:prstGeom prst="rect">
            <a:avLst/>
          </a:prstGeom>
          <a:noFill/>
        </p:spPr>
        <p:txBody>
          <a:bodyPr wrap="square" rtlCol="0">
            <a:spAutoFit/>
          </a:bodyPr>
          <a:lstStyle/>
          <a:p>
            <a:r>
              <a:rPr lang="en-US" altLang="zh-TW" dirty="0"/>
              <a:t>Return location of resistor </a:t>
            </a:r>
            <a:endParaRPr lang="zh-TW" altLang="en-US" dirty="0"/>
          </a:p>
        </p:txBody>
      </p:sp>
      <p:sp>
        <p:nvSpPr>
          <p:cNvPr id="19" name="文字方塊 2">
            <a:extLst>
              <a:ext uri="{FF2B5EF4-FFF2-40B4-BE49-F238E27FC236}">
                <a16:creationId xmlns:a16="http://schemas.microsoft.com/office/drawing/2014/main" id="{0E2AF2A1-0165-5B40-A560-1B5ABB0C5C99}"/>
              </a:ext>
            </a:extLst>
          </p:cNvPr>
          <p:cNvSpPr txBox="1"/>
          <p:nvPr/>
        </p:nvSpPr>
        <p:spPr>
          <a:xfrm>
            <a:off x="4286894" y="2088120"/>
            <a:ext cx="4369379" cy="369332"/>
          </a:xfrm>
          <a:prstGeom prst="rect">
            <a:avLst/>
          </a:prstGeom>
          <a:noFill/>
        </p:spPr>
        <p:txBody>
          <a:bodyPr wrap="square" rtlCol="0">
            <a:spAutoFit/>
          </a:bodyPr>
          <a:lstStyle/>
          <a:p>
            <a:r>
              <a:rPr lang="en-US" altLang="zh-TW" dirty="0"/>
              <a:t>Load the </a:t>
            </a:r>
            <a:r>
              <a:rPr lang="en-US" altLang="zh-TW" dirty="0" err="1"/>
              <a:t>Haar</a:t>
            </a:r>
            <a:r>
              <a:rPr lang="en-US" altLang="zh-TW" dirty="0"/>
              <a:t> cascade classifier model </a:t>
            </a:r>
            <a:endParaRPr lang="zh-TW" altLang="en-US" dirty="0"/>
          </a:p>
        </p:txBody>
      </p:sp>
      <p:sp>
        <p:nvSpPr>
          <p:cNvPr id="20" name="向右箭號 11">
            <a:extLst>
              <a:ext uri="{FF2B5EF4-FFF2-40B4-BE49-F238E27FC236}">
                <a16:creationId xmlns:a16="http://schemas.microsoft.com/office/drawing/2014/main" id="{57E8CB13-0A8F-1F40-8336-75323C062AD0}"/>
              </a:ext>
            </a:extLst>
          </p:cNvPr>
          <p:cNvSpPr/>
          <p:nvPr/>
        </p:nvSpPr>
        <p:spPr>
          <a:xfrm>
            <a:off x="3806570" y="2164777"/>
            <a:ext cx="360030" cy="216018"/>
          </a:xfrm>
          <a:prstGeom prst="rightArrow">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圓角矩形 8">
            <a:extLst>
              <a:ext uri="{FF2B5EF4-FFF2-40B4-BE49-F238E27FC236}">
                <a16:creationId xmlns:a16="http://schemas.microsoft.com/office/drawing/2014/main" id="{90B6A3AC-932A-424A-AC1E-EF9608611F45}"/>
              </a:ext>
            </a:extLst>
          </p:cNvPr>
          <p:cNvSpPr/>
          <p:nvPr/>
        </p:nvSpPr>
        <p:spPr>
          <a:xfrm>
            <a:off x="591602" y="2829716"/>
            <a:ext cx="3096257" cy="4105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chemeClr val="tx1"/>
                </a:solidFill>
              </a:rPr>
              <a:t>resFinder.find</a:t>
            </a:r>
            <a:r>
              <a:rPr lang="en-US" altLang="zh-TW" dirty="0">
                <a:solidFill>
                  <a:schemeClr val="tx1"/>
                </a:solidFill>
              </a:rPr>
              <a:t>()</a:t>
            </a:r>
            <a:endParaRPr lang="zh-TW" altLang="en-US" dirty="0">
              <a:solidFill>
                <a:schemeClr val="tx1"/>
              </a:solidFill>
            </a:endParaRPr>
          </a:p>
        </p:txBody>
      </p:sp>
      <p:sp>
        <p:nvSpPr>
          <p:cNvPr id="22" name="向右箭號 15">
            <a:extLst>
              <a:ext uri="{FF2B5EF4-FFF2-40B4-BE49-F238E27FC236}">
                <a16:creationId xmlns:a16="http://schemas.microsoft.com/office/drawing/2014/main" id="{BB7C9BA8-3058-794C-A8A6-5841753B4A7A}"/>
              </a:ext>
            </a:extLst>
          </p:cNvPr>
          <p:cNvSpPr/>
          <p:nvPr/>
        </p:nvSpPr>
        <p:spPr>
          <a:xfrm>
            <a:off x="3821287" y="3623989"/>
            <a:ext cx="360030" cy="216018"/>
          </a:xfrm>
          <a:prstGeom prst="rightArrow">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文字方塊 16">
            <a:extLst>
              <a:ext uri="{FF2B5EF4-FFF2-40B4-BE49-F238E27FC236}">
                <a16:creationId xmlns:a16="http://schemas.microsoft.com/office/drawing/2014/main" id="{5A55CC64-E282-0840-B608-9F209A7E1B17}"/>
              </a:ext>
            </a:extLst>
          </p:cNvPr>
          <p:cNvSpPr txBox="1"/>
          <p:nvPr/>
        </p:nvSpPr>
        <p:spPr>
          <a:xfrm>
            <a:off x="4286894" y="3507597"/>
            <a:ext cx="4573665" cy="369332"/>
          </a:xfrm>
          <a:prstGeom prst="rect">
            <a:avLst/>
          </a:prstGeom>
          <a:noFill/>
        </p:spPr>
        <p:txBody>
          <a:bodyPr wrap="square" rtlCol="0">
            <a:spAutoFit/>
          </a:bodyPr>
          <a:lstStyle/>
          <a:p>
            <a:r>
              <a:rPr lang="en-US" altLang="zh-TW" dirty="0"/>
              <a:t>Find the color of bands with HSV thresholding</a:t>
            </a:r>
            <a:endParaRPr lang="zh-TW" altLang="en-US" dirty="0"/>
          </a:p>
        </p:txBody>
      </p:sp>
      <p:sp>
        <p:nvSpPr>
          <p:cNvPr id="24" name="圓角矩形 8">
            <a:extLst>
              <a:ext uri="{FF2B5EF4-FFF2-40B4-BE49-F238E27FC236}">
                <a16:creationId xmlns:a16="http://schemas.microsoft.com/office/drawing/2014/main" id="{ECE8FDD8-1975-AC40-9FB3-61CAB7407DA9}"/>
              </a:ext>
            </a:extLst>
          </p:cNvPr>
          <p:cNvSpPr/>
          <p:nvPr/>
        </p:nvSpPr>
        <p:spPr>
          <a:xfrm>
            <a:off x="598381" y="3549776"/>
            <a:ext cx="3096257" cy="4105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chemeClr val="tx1"/>
                </a:solidFill>
              </a:rPr>
              <a:t>resReader.read_band</a:t>
            </a:r>
            <a:r>
              <a:rPr lang="en-US" altLang="zh-TW" dirty="0">
                <a:solidFill>
                  <a:schemeClr val="tx1"/>
                </a:solidFill>
              </a:rPr>
              <a:t>()</a:t>
            </a:r>
            <a:endParaRPr lang="zh-TW" altLang="en-US" dirty="0">
              <a:solidFill>
                <a:schemeClr val="tx1"/>
              </a:solidFill>
            </a:endParaRPr>
          </a:p>
        </p:txBody>
      </p:sp>
      <p:sp>
        <p:nvSpPr>
          <p:cNvPr id="25" name="向右箭號 15">
            <a:extLst>
              <a:ext uri="{FF2B5EF4-FFF2-40B4-BE49-F238E27FC236}">
                <a16:creationId xmlns:a16="http://schemas.microsoft.com/office/drawing/2014/main" id="{2600C244-B6ED-8344-BAB9-A1E8F48E8AC8}"/>
              </a:ext>
            </a:extLst>
          </p:cNvPr>
          <p:cNvSpPr/>
          <p:nvPr/>
        </p:nvSpPr>
        <p:spPr>
          <a:xfrm>
            <a:off x="3829289" y="4439060"/>
            <a:ext cx="360030" cy="216018"/>
          </a:xfrm>
          <a:prstGeom prst="rightArrow">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16">
            <a:extLst>
              <a:ext uri="{FF2B5EF4-FFF2-40B4-BE49-F238E27FC236}">
                <a16:creationId xmlns:a16="http://schemas.microsoft.com/office/drawing/2014/main" id="{913D30F2-C84D-2C4D-8675-8A1CE2414C7C}"/>
              </a:ext>
            </a:extLst>
          </p:cNvPr>
          <p:cNvSpPr txBox="1"/>
          <p:nvPr/>
        </p:nvSpPr>
        <p:spPr>
          <a:xfrm>
            <a:off x="4294896" y="4322668"/>
            <a:ext cx="4573665" cy="369332"/>
          </a:xfrm>
          <a:prstGeom prst="rect">
            <a:avLst/>
          </a:prstGeom>
          <a:noFill/>
        </p:spPr>
        <p:txBody>
          <a:bodyPr wrap="square" rtlCol="0">
            <a:spAutoFit/>
          </a:bodyPr>
          <a:lstStyle/>
          <a:p>
            <a:r>
              <a:rPr lang="en-US" altLang="zh-TW" dirty="0"/>
              <a:t>Read resistors value according to its color</a:t>
            </a:r>
            <a:endParaRPr lang="zh-TW" altLang="en-US" dirty="0"/>
          </a:p>
        </p:txBody>
      </p:sp>
      <p:sp>
        <p:nvSpPr>
          <p:cNvPr id="27" name="圓角矩形 8">
            <a:extLst>
              <a:ext uri="{FF2B5EF4-FFF2-40B4-BE49-F238E27FC236}">
                <a16:creationId xmlns:a16="http://schemas.microsoft.com/office/drawing/2014/main" id="{9BC9EE6D-D5C4-BB40-9D65-B9775D800254}"/>
              </a:ext>
            </a:extLst>
          </p:cNvPr>
          <p:cNvSpPr/>
          <p:nvPr/>
        </p:nvSpPr>
        <p:spPr>
          <a:xfrm>
            <a:off x="606383" y="4364847"/>
            <a:ext cx="3096257" cy="4105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chemeClr val="tx1"/>
                </a:solidFill>
              </a:rPr>
              <a:t>resReader.read_value</a:t>
            </a:r>
            <a:r>
              <a:rPr lang="en-US" altLang="zh-TW" dirty="0">
                <a:solidFill>
                  <a:schemeClr val="tx1"/>
                </a:solidFill>
              </a:rPr>
              <a:t>()</a:t>
            </a:r>
            <a:endParaRPr lang="zh-TW" altLang="en-US" dirty="0">
              <a:solidFill>
                <a:schemeClr val="tx1"/>
              </a:solidFill>
            </a:endParaRPr>
          </a:p>
        </p:txBody>
      </p:sp>
    </p:spTree>
    <p:extLst>
      <p:ext uri="{BB962C8B-B14F-4D97-AF65-F5344CB8AC3E}">
        <p14:creationId xmlns:p14="http://schemas.microsoft.com/office/powerpoint/2010/main" val="1163516882"/>
      </p:ext>
    </p:extLst>
  </p:cSld>
  <p:clrMapOvr>
    <a:masterClrMapping/>
  </p:clrMapOvr>
  <mc:AlternateContent xmlns:mc="http://schemas.openxmlformats.org/markup-compatibility/2006" xmlns:p14="http://schemas.microsoft.com/office/powerpoint/2010/main">
    <mc:Choice Requires="p14">
      <p:transition spd="slow" p14:dur="13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104315">
            <a:off x="-1534324" y="-1977383"/>
            <a:ext cx="8960556" cy="5040313"/>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788566">
            <a:off x="-958275" y="-1041304"/>
            <a:ext cx="8960556" cy="5040313"/>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104315">
            <a:off x="-1269392" y="-843297"/>
            <a:ext cx="8960556" cy="5040313"/>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788566">
            <a:off x="-693343" y="92783"/>
            <a:ext cx="8960556" cy="5040313"/>
          </a:xfrm>
          <a:prstGeom prst="rect">
            <a:avLst/>
          </a:prstGeom>
        </p:spPr>
      </p:pic>
      <p:sp>
        <p:nvSpPr>
          <p:cNvPr id="7" name="椭圆 6"/>
          <p:cNvSpPr/>
          <p:nvPr/>
        </p:nvSpPr>
        <p:spPr>
          <a:xfrm>
            <a:off x="6640105" y="2016114"/>
            <a:ext cx="1440120" cy="1440120"/>
          </a:xfrm>
          <a:prstGeom prst="ellipse">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latin typeface="Microsoft YaHei" panose="020B0503020204020204" pitchFamily="34" charset="-122"/>
                <a:ea typeface="Microsoft YaHei" panose="020B0503020204020204" pitchFamily="34" charset="-122"/>
              </a:rPr>
              <a:t>4</a:t>
            </a:r>
            <a:endParaRPr lang="zh-CN" altLang="en-US" sz="6000" dirty="0">
              <a:latin typeface="Microsoft YaHei" panose="020B0503020204020204" pitchFamily="34" charset="-122"/>
              <a:ea typeface="Microsoft YaHei" panose="020B0503020204020204" pitchFamily="34" charset="-122"/>
            </a:endParaRPr>
          </a:p>
        </p:txBody>
      </p:sp>
      <p:sp>
        <p:nvSpPr>
          <p:cNvPr id="8" name="文本框 7"/>
          <p:cNvSpPr txBox="1"/>
          <p:nvPr/>
        </p:nvSpPr>
        <p:spPr>
          <a:xfrm>
            <a:off x="5656924" y="3444671"/>
            <a:ext cx="2446119" cy="492443"/>
          </a:xfrm>
          <a:prstGeom prst="rect">
            <a:avLst/>
          </a:prstGeom>
          <a:noFill/>
        </p:spPr>
        <p:txBody>
          <a:bodyPr wrap="none" rtlCol="0">
            <a:spAutoFit/>
          </a:bodyPr>
          <a:lstStyle/>
          <a:p>
            <a:pPr algn="r"/>
            <a:r>
              <a:rPr lang="en-US" altLang="zh-CN" sz="2600" dirty="0">
                <a:solidFill>
                  <a:srgbClr val="17B59E"/>
                </a:solidFill>
                <a:latin typeface="Microsoft YaHei" panose="020B0503020204020204" pitchFamily="34" charset="-122"/>
                <a:ea typeface="Microsoft YaHei" panose="020B0503020204020204" pitchFamily="34" charset="-122"/>
                <a:sym typeface="+mn-ea"/>
              </a:rPr>
              <a:t>Current Result</a:t>
            </a:r>
            <a:endParaRPr lang="en-US" altLang="zh-CN" sz="2600" spc="300" dirty="0">
              <a:solidFill>
                <a:srgbClr val="17B59E"/>
              </a:solidFill>
              <a:latin typeface="Microsoft YaHei" panose="020B0503020204020204" pitchFamily="34" charset="-122"/>
              <a:ea typeface="Microsoft YaHei" panose="020B0503020204020204" pitchFamily="34" charset="-122"/>
              <a:sym typeface="+mn-ea"/>
            </a:endParaRPr>
          </a:p>
        </p:txBody>
      </p:sp>
      <p:sp>
        <p:nvSpPr>
          <p:cNvPr id="9" name="文本框 8"/>
          <p:cNvSpPr txBox="1"/>
          <p:nvPr/>
        </p:nvSpPr>
        <p:spPr>
          <a:xfrm>
            <a:off x="7322513" y="3840897"/>
            <a:ext cx="780983" cy="338554"/>
          </a:xfrm>
          <a:prstGeom prst="rect">
            <a:avLst/>
          </a:prstGeom>
          <a:noFill/>
        </p:spPr>
        <p:txBody>
          <a:bodyPr wrap="none" rtlCol="0">
            <a:spAutoFit/>
          </a:bodyPr>
          <a:lstStyle/>
          <a:p>
            <a:pPr algn="r"/>
            <a:r>
              <a:rPr lang="en-US" altLang="zh-CN" sz="1600" dirty="0">
                <a:latin typeface="Microsoft YaHei" panose="020B0503020204020204" pitchFamily="34" charset="-122"/>
                <a:ea typeface="Microsoft YaHei" panose="020B0503020204020204" pitchFamily="34" charset="-122"/>
              </a:rPr>
              <a:t>Demo</a:t>
            </a:r>
            <a:endParaRPr lang="zh-CN" altLang="en-US" sz="1600" dirty="0">
              <a:solidFill>
                <a:srgbClr val="17B59E"/>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8"/>
                                        </p:tgtEl>
                                        <p:attrNameLst>
                                          <p:attrName>ppt_y</p:attrName>
                                        </p:attrNameLst>
                                      </p:cBhvr>
                                      <p:tavLst>
                                        <p:tav tm="0">
                                          <p:val>
                                            <p:strVal val="#ppt_y"/>
                                          </p:val>
                                        </p:tav>
                                        <p:tav tm="100000">
                                          <p:val>
                                            <p:strVal val="#ppt_y"/>
                                          </p:val>
                                        </p:tav>
                                      </p:tavLst>
                                    </p:anim>
                                    <p:anim calcmode="lin" valueType="num">
                                      <p:cBhvr>
                                        <p:cTn id="15"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8"/>
                                        </p:tgtEl>
                                      </p:cBhvr>
                                    </p:animEffect>
                                  </p:childTnLst>
                                </p:cTn>
                              </p:par>
                            </p:childTnLst>
                          </p:cTn>
                        </p:par>
                        <p:par>
                          <p:cTn id="18" fill="hold">
                            <p:stCondLst>
                              <p:cond delay="16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9"/>
                                        </p:tgtEl>
                                        <p:attrNameLst>
                                          <p:attrName>ppt_y</p:attrName>
                                        </p:attrNameLst>
                                      </p:cBhvr>
                                      <p:tavLst>
                                        <p:tav tm="0">
                                          <p:val>
                                            <p:strVal val="#ppt_y"/>
                                          </p:val>
                                        </p:tav>
                                        <p:tav tm="100000">
                                          <p:val>
                                            <p:strVal val="#ppt_y"/>
                                          </p:val>
                                        </p:tav>
                                      </p:tavLst>
                                    </p:anim>
                                    <p:anim calcmode="lin" valueType="num">
                                      <p:cBhvr>
                                        <p:cTn id="23"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7119271">
            <a:off x="-843651" y="-2354956"/>
            <a:ext cx="4998338" cy="2811565"/>
          </a:xfrm>
          <a:prstGeom prst="rect">
            <a:avLst/>
          </a:prstGeom>
        </p:spPr>
      </p:pic>
      <p:sp>
        <p:nvSpPr>
          <p:cNvPr id="35" name="文本框 34"/>
          <p:cNvSpPr txBox="1"/>
          <p:nvPr/>
        </p:nvSpPr>
        <p:spPr>
          <a:xfrm>
            <a:off x="447590" y="359976"/>
            <a:ext cx="4028219" cy="492443"/>
          </a:xfrm>
          <a:prstGeom prst="rect">
            <a:avLst/>
          </a:prstGeom>
          <a:noFill/>
        </p:spPr>
        <p:txBody>
          <a:bodyPr wrap="none" rtlCol="0">
            <a:spAutoFit/>
          </a:bodyPr>
          <a:lstStyle/>
          <a:p>
            <a:pPr algn="l"/>
            <a:r>
              <a:rPr lang="en-US" altLang="zh-CN" sz="2600" spc="300" dirty="0">
                <a:solidFill>
                  <a:schemeClr val="bg1">
                    <a:lumMod val="50000"/>
                  </a:schemeClr>
                </a:solidFill>
                <a:latin typeface="Microsoft YaHei" panose="020B0503020204020204" pitchFamily="34" charset="-122"/>
                <a:ea typeface="Microsoft YaHei" panose="020B0503020204020204" pitchFamily="34" charset="-122"/>
                <a:cs typeface="+mn-ea"/>
                <a:sym typeface="Arial" panose="020B0604020202020204" pitchFamily="34" charset="0"/>
              </a:rPr>
              <a:t>Resistor Recognizer</a:t>
            </a:r>
            <a:endParaRPr lang="zh-CN" altLang="en-US" sz="2600" spc="300"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sp>
        <p:nvSpPr>
          <p:cNvPr id="2" name="文字方塊 1"/>
          <p:cNvSpPr txBox="1"/>
          <p:nvPr/>
        </p:nvSpPr>
        <p:spPr>
          <a:xfrm>
            <a:off x="1178678" y="4248300"/>
            <a:ext cx="6696558" cy="369332"/>
          </a:xfrm>
          <a:prstGeom prst="rect">
            <a:avLst/>
          </a:prstGeom>
          <a:noFill/>
        </p:spPr>
        <p:txBody>
          <a:bodyPr wrap="square" rtlCol="0">
            <a:spAutoFit/>
          </a:bodyPr>
          <a:lstStyle/>
          <a:p>
            <a:r>
              <a:rPr lang="en-US" altLang="zh-TW" dirty="0">
                <a:hlinkClick r:id="rId5"/>
              </a:rPr>
              <a:t>https://</a:t>
            </a:r>
            <a:r>
              <a:rPr lang="en-US" altLang="zh-TW" dirty="0" smtClean="0">
                <a:hlinkClick r:id="rId5"/>
              </a:rPr>
              <a:t>www.youtube.com/watch?v=fuuUqIBVSGw&amp;feature=youtu.be</a:t>
            </a:r>
            <a:r>
              <a:rPr lang="zh-TW" altLang="en-US" dirty="0" smtClean="0"/>
              <a:t> </a:t>
            </a:r>
            <a:endParaRPr lang="en-US" altLang="zh-TW" dirty="0"/>
          </a:p>
        </p:txBody>
      </p:sp>
      <p:pic>
        <p:nvPicPr>
          <p:cNvPr id="3" name="fuuUqIBVSGw"/>
          <p:cNvPicPr>
            <a:picLocks noRot="1" noChangeAspect="1"/>
          </p:cNvPicPr>
          <p:nvPr>
            <a:videoFile r:link="rId1"/>
          </p:nvPr>
        </p:nvPicPr>
        <p:blipFill>
          <a:blip r:embed="rId6"/>
          <a:stretch>
            <a:fillRect/>
          </a:stretch>
        </p:blipFill>
        <p:spPr>
          <a:xfrm>
            <a:off x="1815703" y="1080036"/>
            <a:ext cx="5422509" cy="3050161"/>
          </a:xfrm>
          <a:prstGeom prst="rect">
            <a:avLst/>
          </a:prstGeom>
        </p:spPr>
      </p:pic>
    </p:spTree>
    <p:extLst>
      <p:ext uri="{BB962C8B-B14F-4D97-AF65-F5344CB8AC3E}">
        <p14:creationId xmlns:p14="http://schemas.microsoft.com/office/powerpoint/2010/main" val="829685496"/>
      </p:ext>
    </p:extLst>
  </p:cSld>
  <p:clrMapOvr>
    <a:masterClrMapping/>
  </p:clrMapOvr>
  <mc:AlternateContent xmlns:mc="http://schemas.openxmlformats.org/markup-compatibility/2006" xmlns:p14="http://schemas.microsoft.com/office/powerpoint/2010/main">
    <mc:Choice Requires="p14">
      <p:transition spd="slow" p14:dur="13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7119271">
            <a:off x="-843651" y="-2354956"/>
            <a:ext cx="4998338" cy="2811565"/>
          </a:xfrm>
          <a:prstGeom prst="rect">
            <a:avLst/>
          </a:prstGeom>
        </p:spPr>
      </p:pic>
      <p:sp>
        <p:nvSpPr>
          <p:cNvPr id="35" name="文本框 34"/>
          <p:cNvSpPr txBox="1"/>
          <p:nvPr/>
        </p:nvSpPr>
        <p:spPr>
          <a:xfrm>
            <a:off x="447590" y="359976"/>
            <a:ext cx="7834068" cy="923330"/>
          </a:xfrm>
          <a:prstGeom prst="rect">
            <a:avLst/>
          </a:prstGeom>
          <a:noFill/>
        </p:spPr>
        <p:txBody>
          <a:bodyPr wrap="none" rtlCol="0">
            <a:spAutoFit/>
          </a:bodyPr>
          <a:lstStyle/>
          <a:p>
            <a:r>
              <a:rPr lang="en-US" altLang="zh-CN" sz="2600" spc="300" dirty="0">
                <a:solidFill>
                  <a:schemeClr val="bg1">
                    <a:lumMod val="50000"/>
                  </a:schemeClr>
                </a:solidFill>
                <a:latin typeface="Microsoft YaHei" panose="020B0503020204020204" pitchFamily="34" charset="-122"/>
                <a:ea typeface="Microsoft YaHei" panose="020B0503020204020204" pitchFamily="34" charset="-122"/>
                <a:cs typeface="+mn-ea"/>
                <a:sym typeface="Arial" panose="020B0604020202020204" pitchFamily="34" charset="0"/>
              </a:rPr>
              <a:t>Conclusion––</a:t>
            </a:r>
            <a:r>
              <a:rPr lang="en-US" altLang="zh-CN" sz="2800" spc="300" dirty="0">
                <a:solidFill>
                  <a:schemeClr val="bg1">
                    <a:lumMod val="50000"/>
                  </a:schemeClr>
                </a:solidFill>
                <a:latin typeface="Microsoft YaHei" panose="020B0503020204020204" pitchFamily="34" charset="-122"/>
                <a:ea typeface="Microsoft YaHei" panose="020B0503020204020204" pitchFamily="34" charset="-122"/>
                <a:cs typeface="+mn-ea"/>
                <a:sym typeface="Arial" panose="020B0604020202020204" pitchFamily="34" charset="0"/>
              </a:rPr>
              <a:t>What have we achieved?</a:t>
            </a:r>
          </a:p>
          <a:p>
            <a:pPr algn="l"/>
            <a:endParaRPr lang="zh-CN" altLang="en-US" sz="2600" spc="300"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sp>
        <p:nvSpPr>
          <p:cNvPr id="2" name="文字方塊 1"/>
          <p:cNvSpPr txBox="1"/>
          <p:nvPr/>
        </p:nvSpPr>
        <p:spPr>
          <a:xfrm>
            <a:off x="595259" y="1153772"/>
            <a:ext cx="6984582" cy="369332"/>
          </a:xfrm>
          <a:prstGeom prst="rect">
            <a:avLst/>
          </a:prstGeom>
          <a:noFill/>
        </p:spPr>
        <p:txBody>
          <a:bodyPr wrap="square" rtlCol="0">
            <a:spAutoFit/>
          </a:bodyPr>
          <a:lstStyle/>
          <a:p>
            <a:r>
              <a:rPr lang="en-US" altLang="zh-CN" spc="300" dirty="0">
                <a:solidFill>
                  <a:schemeClr val="bg1">
                    <a:lumMod val="50000"/>
                  </a:schemeClr>
                </a:solidFill>
                <a:latin typeface="Microsoft YaHei" panose="020B0503020204020204" pitchFamily="34" charset="-122"/>
                <a:ea typeface="Microsoft YaHei" panose="020B0503020204020204" pitchFamily="34" charset="-122"/>
                <a:cs typeface="+mn-ea"/>
                <a:sym typeface="Arial" panose="020B0604020202020204" pitchFamily="34" charset="0"/>
              </a:rPr>
              <a:t>A Resistor Recognizer that can…  </a:t>
            </a:r>
            <a:endParaRPr lang="zh-TW" altLang="en-US" dirty="0"/>
          </a:p>
        </p:txBody>
      </p:sp>
      <p:sp>
        <p:nvSpPr>
          <p:cNvPr id="5" name="椭圆 6">
            <a:extLst>
              <a:ext uri="{FF2B5EF4-FFF2-40B4-BE49-F238E27FC236}">
                <a16:creationId xmlns:a16="http://schemas.microsoft.com/office/drawing/2014/main" id="{A7D8DB95-A8FE-7845-950E-671DB93306A9}"/>
              </a:ext>
            </a:extLst>
          </p:cNvPr>
          <p:cNvSpPr/>
          <p:nvPr/>
        </p:nvSpPr>
        <p:spPr>
          <a:xfrm>
            <a:off x="595259" y="1742942"/>
            <a:ext cx="497373" cy="492443"/>
          </a:xfrm>
          <a:prstGeom prst="ellipse">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Microsoft YaHei" panose="020B0503020204020204" pitchFamily="34" charset="-122"/>
                <a:ea typeface="Microsoft YaHei" panose="020B0503020204020204" pitchFamily="34" charset="-122"/>
              </a:rPr>
              <a:t>1</a:t>
            </a:r>
            <a:endParaRPr lang="zh-CN" altLang="en-US" sz="2800" dirty="0">
              <a:latin typeface="Microsoft YaHei" panose="020B0503020204020204" pitchFamily="34" charset="-122"/>
              <a:ea typeface="Microsoft YaHei" panose="020B0503020204020204" pitchFamily="34" charset="-122"/>
            </a:endParaRPr>
          </a:p>
        </p:txBody>
      </p:sp>
      <p:sp>
        <p:nvSpPr>
          <p:cNvPr id="4" name="TextBox 3">
            <a:extLst>
              <a:ext uri="{FF2B5EF4-FFF2-40B4-BE49-F238E27FC236}">
                <a16:creationId xmlns:a16="http://schemas.microsoft.com/office/drawing/2014/main" id="{0BE6AA85-A146-0F47-9BA7-5CAD2A3296A3}"/>
              </a:ext>
            </a:extLst>
          </p:cNvPr>
          <p:cNvSpPr txBox="1"/>
          <p:nvPr/>
        </p:nvSpPr>
        <p:spPr>
          <a:xfrm>
            <a:off x="1320100" y="3002865"/>
            <a:ext cx="4273478" cy="369332"/>
          </a:xfrm>
          <a:prstGeom prst="rect">
            <a:avLst/>
          </a:prstGeom>
          <a:noFill/>
        </p:spPr>
        <p:txBody>
          <a:bodyPr wrap="none" rtlCol="0">
            <a:spAutoFit/>
          </a:bodyPr>
          <a:lstStyle/>
          <a:p>
            <a:r>
              <a:rPr lang="en-US" dirty="0"/>
              <a:t>Identify multiple resistors at the same time.</a:t>
            </a:r>
          </a:p>
        </p:txBody>
      </p:sp>
      <p:sp>
        <p:nvSpPr>
          <p:cNvPr id="8" name="椭圆 6">
            <a:extLst>
              <a:ext uri="{FF2B5EF4-FFF2-40B4-BE49-F238E27FC236}">
                <a16:creationId xmlns:a16="http://schemas.microsoft.com/office/drawing/2014/main" id="{538679A5-3B3D-2D43-BA10-8DB1FE18AA16}"/>
              </a:ext>
            </a:extLst>
          </p:cNvPr>
          <p:cNvSpPr/>
          <p:nvPr/>
        </p:nvSpPr>
        <p:spPr>
          <a:xfrm>
            <a:off x="577744" y="2952192"/>
            <a:ext cx="497373" cy="492443"/>
          </a:xfrm>
          <a:prstGeom prst="ellipse">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Microsoft YaHei" panose="020B0503020204020204" pitchFamily="34" charset="-122"/>
                <a:ea typeface="Microsoft YaHei" panose="020B0503020204020204" pitchFamily="34" charset="-122"/>
              </a:rPr>
              <a:t>2</a:t>
            </a:r>
            <a:endParaRPr lang="zh-CN" altLang="en-US" sz="2800" dirty="0">
              <a:latin typeface="Microsoft YaHei" panose="020B0503020204020204" pitchFamily="34" charset="-122"/>
              <a:ea typeface="Microsoft YaHei" panose="020B0503020204020204" pitchFamily="34" charset="-122"/>
            </a:endParaRPr>
          </a:p>
        </p:txBody>
      </p:sp>
      <p:sp>
        <p:nvSpPr>
          <p:cNvPr id="6" name="TextBox 5">
            <a:extLst>
              <a:ext uri="{FF2B5EF4-FFF2-40B4-BE49-F238E27FC236}">
                <a16:creationId xmlns:a16="http://schemas.microsoft.com/office/drawing/2014/main" id="{CD12F9FC-C84F-7745-9F8E-04F76AF1BD34}"/>
              </a:ext>
            </a:extLst>
          </p:cNvPr>
          <p:cNvSpPr txBox="1"/>
          <p:nvPr/>
        </p:nvSpPr>
        <p:spPr>
          <a:xfrm>
            <a:off x="1311661" y="1804497"/>
            <a:ext cx="5146345" cy="923330"/>
          </a:xfrm>
          <a:prstGeom prst="rect">
            <a:avLst/>
          </a:prstGeom>
          <a:noFill/>
        </p:spPr>
        <p:txBody>
          <a:bodyPr wrap="none" rtlCol="0">
            <a:spAutoFit/>
          </a:bodyPr>
          <a:lstStyle/>
          <a:p>
            <a:r>
              <a:rPr lang="en-US" dirty="0"/>
              <a:t>Identify the value of resistors using computer vision</a:t>
            </a:r>
            <a:r>
              <a:rPr lang="en-US" dirty="0" smtClean="0"/>
              <a:t>.</a:t>
            </a:r>
          </a:p>
          <a:p>
            <a:pPr marL="285750" indent="-285750">
              <a:buClr>
                <a:schemeClr val="bg2">
                  <a:lumMod val="75000"/>
                </a:schemeClr>
              </a:buClr>
              <a:buSzPct val="70000"/>
              <a:buFont typeface="Wingdings" panose="05000000000000000000" pitchFamily="2" charset="2"/>
              <a:buChar char="l"/>
            </a:pPr>
            <a:r>
              <a:rPr lang="en-US" altLang="zh-TW" dirty="0" smtClean="0"/>
              <a:t>Resistor rotation angle can up to 20 degrees</a:t>
            </a:r>
          </a:p>
          <a:p>
            <a:pPr marL="285750" indent="-285750">
              <a:buClr>
                <a:schemeClr val="bg2">
                  <a:lumMod val="75000"/>
                </a:schemeClr>
              </a:buClr>
              <a:buSzPct val="70000"/>
              <a:buFont typeface="Wingdings" panose="05000000000000000000" pitchFamily="2" charset="2"/>
              <a:buChar char="l"/>
            </a:pPr>
            <a:r>
              <a:rPr lang="en-US" dirty="0" smtClean="0"/>
              <a:t>84% correctness in our environment</a:t>
            </a:r>
            <a:endParaRPr lang="en-US" dirty="0"/>
          </a:p>
        </p:txBody>
      </p:sp>
      <p:sp>
        <p:nvSpPr>
          <p:cNvPr id="10" name="椭圆 6">
            <a:extLst>
              <a:ext uri="{FF2B5EF4-FFF2-40B4-BE49-F238E27FC236}">
                <a16:creationId xmlns:a16="http://schemas.microsoft.com/office/drawing/2014/main" id="{6BF7FEEF-81FC-E348-A9D0-199288F22743}"/>
              </a:ext>
            </a:extLst>
          </p:cNvPr>
          <p:cNvSpPr/>
          <p:nvPr/>
        </p:nvSpPr>
        <p:spPr>
          <a:xfrm>
            <a:off x="583635" y="3827863"/>
            <a:ext cx="497373" cy="492443"/>
          </a:xfrm>
          <a:prstGeom prst="ellipse">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Microsoft YaHei" panose="020B0503020204020204" pitchFamily="34" charset="-122"/>
                <a:ea typeface="Microsoft YaHei" panose="020B0503020204020204" pitchFamily="34" charset="-122"/>
              </a:rPr>
              <a:t>3</a:t>
            </a:r>
            <a:endParaRPr lang="zh-CN" altLang="en-US" sz="2800" dirty="0">
              <a:latin typeface="Microsoft YaHei" panose="020B0503020204020204" pitchFamily="34" charset="-122"/>
              <a:ea typeface="Microsoft YaHei" panose="020B0503020204020204" pitchFamily="34" charset="-122"/>
            </a:endParaRPr>
          </a:p>
        </p:txBody>
      </p:sp>
      <p:sp>
        <p:nvSpPr>
          <p:cNvPr id="11" name="TextBox 10">
            <a:extLst>
              <a:ext uri="{FF2B5EF4-FFF2-40B4-BE49-F238E27FC236}">
                <a16:creationId xmlns:a16="http://schemas.microsoft.com/office/drawing/2014/main" id="{CCC611C4-566A-CB44-A3DE-B374EBDB16DF}"/>
              </a:ext>
            </a:extLst>
          </p:cNvPr>
          <p:cNvSpPr txBox="1"/>
          <p:nvPr/>
        </p:nvSpPr>
        <p:spPr>
          <a:xfrm>
            <a:off x="1343450" y="3889418"/>
            <a:ext cx="7138301" cy="369332"/>
          </a:xfrm>
          <a:prstGeom prst="rect">
            <a:avLst/>
          </a:prstGeom>
          <a:noFill/>
        </p:spPr>
        <p:txBody>
          <a:bodyPr wrap="none" rtlCol="0">
            <a:spAutoFit/>
          </a:bodyPr>
          <a:lstStyle/>
          <a:p>
            <a:r>
              <a:rPr lang="en-US" dirty="0"/>
              <a:t>Identify the value of resistors under different light/background conditions.</a:t>
            </a:r>
          </a:p>
        </p:txBody>
      </p:sp>
      <p:pic>
        <p:nvPicPr>
          <p:cNvPr id="3" name="圖片 2"/>
          <p:cNvPicPr>
            <a:picLocks noChangeAspect="1"/>
          </p:cNvPicPr>
          <p:nvPr/>
        </p:nvPicPr>
        <p:blipFill rotWithShape="1">
          <a:blip r:embed="rId4" cstate="print">
            <a:extLst>
              <a:ext uri="{28A0092B-C50C-407E-A947-70E740481C1C}">
                <a14:useLocalDpi xmlns:a14="http://schemas.microsoft.com/office/drawing/2010/main" val="0"/>
              </a:ext>
            </a:extLst>
          </a:blip>
          <a:srcRect l="18193" t="10564" r="22547" b="17557"/>
          <a:stretch/>
        </p:blipFill>
        <p:spPr>
          <a:xfrm>
            <a:off x="6806462" y="1837017"/>
            <a:ext cx="1475196" cy="1100862"/>
          </a:xfrm>
          <a:prstGeom prst="rect">
            <a:avLst/>
          </a:prstGeom>
        </p:spPr>
      </p:pic>
    </p:spTree>
    <p:extLst>
      <p:ext uri="{BB962C8B-B14F-4D97-AF65-F5344CB8AC3E}">
        <p14:creationId xmlns:p14="http://schemas.microsoft.com/office/powerpoint/2010/main" val="903004641"/>
      </p:ext>
    </p:extLst>
  </p:cSld>
  <p:clrMapOvr>
    <a:masterClrMapping/>
  </p:clrMapOvr>
  <mc:AlternateContent xmlns:mc="http://schemas.openxmlformats.org/markup-compatibility/2006" xmlns:p14="http://schemas.microsoft.com/office/powerpoint/2010/main">
    <mc:Choice Requires="p14">
      <p:transition spd="slow" p14:dur="13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104315">
            <a:off x="-1534324" y="-1977383"/>
            <a:ext cx="8960556" cy="5040313"/>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788566">
            <a:off x="-958275" y="-1041304"/>
            <a:ext cx="8960556" cy="5040313"/>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104315">
            <a:off x="-1269392" y="-843297"/>
            <a:ext cx="8960556" cy="5040313"/>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788566">
            <a:off x="-693343" y="92783"/>
            <a:ext cx="8960556" cy="5040313"/>
          </a:xfrm>
          <a:prstGeom prst="rect">
            <a:avLst/>
          </a:prstGeom>
        </p:spPr>
      </p:pic>
      <p:sp>
        <p:nvSpPr>
          <p:cNvPr id="7" name="椭圆 6"/>
          <p:cNvSpPr/>
          <p:nvPr/>
        </p:nvSpPr>
        <p:spPr>
          <a:xfrm>
            <a:off x="6640105" y="2016114"/>
            <a:ext cx="1440120" cy="1440120"/>
          </a:xfrm>
          <a:prstGeom prst="ellipse">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latin typeface="Microsoft YaHei" panose="020B0503020204020204" pitchFamily="34" charset="-122"/>
                <a:ea typeface="Microsoft YaHei" panose="020B0503020204020204" pitchFamily="34" charset="-122"/>
              </a:rPr>
              <a:t>5</a:t>
            </a:r>
            <a:endParaRPr lang="zh-CN" altLang="en-US" sz="6000" dirty="0">
              <a:latin typeface="Microsoft YaHei" panose="020B0503020204020204" pitchFamily="34" charset="-122"/>
              <a:ea typeface="Microsoft YaHei" panose="020B0503020204020204" pitchFamily="34" charset="-122"/>
            </a:endParaRPr>
          </a:p>
        </p:txBody>
      </p:sp>
      <p:sp>
        <p:nvSpPr>
          <p:cNvPr id="8" name="文本框 7"/>
          <p:cNvSpPr txBox="1"/>
          <p:nvPr/>
        </p:nvSpPr>
        <p:spPr>
          <a:xfrm>
            <a:off x="5927878" y="3456101"/>
            <a:ext cx="2157385" cy="492443"/>
          </a:xfrm>
          <a:prstGeom prst="rect">
            <a:avLst/>
          </a:prstGeom>
          <a:noFill/>
        </p:spPr>
        <p:txBody>
          <a:bodyPr wrap="none" rtlCol="0">
            <a:spAutoFit/>
          </a:bodyPr>
          <a:lstStyle/>
          <a:p>
            <a:pPr algn="r"/>
            <a:r>
              <a:rPr lang="en-US" altLang="zh-CN" sz="2600" dirty="0">
                <a:solidFill>
                  <a:srgbClr val="17B59E"/>
                </a:solidFill>
                <a:latin typeface="Microsoft YaHei" panose="020B0503020204020204" pitchFamily="34" charset="-122"/>
                <a:ea typeface="Microsoft YaHei" panose="020B0503020204020204" pitchFamily="34" charset="-122"/>
                <a:sym typeface="+mn-ea"/>
              </a:rPr>
              <a:t>Future Work</a:t>
            </a:r>
            <a:endParaRPr lang="zh-CN" altLang="en-US" sz="2600" spc="300" dirty="0">
              <a:solidFill>
                <a:srgbClr val="17B59E"/>
              </a:solidFill>
              <a:latin typeface="Microsoft YaHei" panose="020B0503020204020204" pitchFamily="34" charset="-122"/>
              <a:ea typeface="Microsoft YaHei" panose="020B0503020204020204" pitchFamily="34" charset="-122"/>
            </a:endParaRPr>
          </a:p>
        </p:txBody>
      </p:sp>
      <p:sp>
        <p:nvSpPr>
          <p:cNvPr id="9" name="文本框 8"/>
          <p:cNvSpPr txBox="1"/>
          <p:nvPr/>
        </p:nvSpPr>
        <p:spPr>
          <a:xfrm>
            <a:off x="3482261" y="3841532"/>
            <a:ext cx="4598375" cy="338554"/>
          </a:xfrm>
          <a:prstGeom prst="rect">
            <a:avLst/>
          </a:prstGeom>
          <a:noFill/>
        </p:spPr>
        <p:txBody>
          <a:bodyPr wrap="none" rtlCol="0">
            <a:spAutoFit/>
          </a:bodyPr>
          <a:lstStyle/>
          <a:p>
            <a:pPr algn="r"/>
            <a:r>
              <a:rPr lang="en-US" altLang="zh-CN" sz="1600" dirty="0">
                <a:latin typeface="Microsoft YaHei" panose="020B0503020204020204" pitchFamily="34" charset="-122"/>
                <a:ea typeface="Microsoft YaHei" panose="020B0503020204020204" pitchFamily="34" charset="-122"/>
              </a:rPr>
              <a:t>Future applications and further development</a:t>
            </a:r>
            <a:endParaRPr lang="zh-CN" altLang="en-US" sz="1600" dirty="0">
              <a:solidFill>
                <a:srgbClr val="17B59E"/>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8"/>
                                        </p:tgtEl>
                                        <p:attrNameLst>
                                          <p:attrName>ppt_y</p:attrName>
                                        </p:attrNameLst>
                                      </p:cBhvr>
                                      <p:tavLst>
                                        <p:tav tm="0">
                                          <p:val>
                                            <p:strVal val="#ppt_y"/>
                                          </p:val>
                                        </p:tav>
                                        <p:tav tm="100000">
                                          <p:val>
                                            <p:strVal val="#ppt_y"/>
                                          </p:val>
                                        </p:tav>
                                      </p:tavLst>
                                    </p:anim>
                                    <p:anim calcmode="lin" valueType="num">
                                      <p:cBhvr>
                                        <p:cTn id="15"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8"/>
                                        </p:tgtEl>
                                      </p:cBhvr>
                                    </p:animEffect>
                                  </p:childTnLst>
                                </p:cTn>
                              </p:par>
                            </p:childTnLst>
                          </p:cTn>
                        </p:par>
                        <p:par>
                          <p:cTn id="18" fill="hold">
                            <p:stCondLst>
                              <p:cond delay="145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9"/>
                                        </p:tgtEl>
                                        <p:attrNameLst>
                                          <p:attrName>ppt_y</p:attrName>
                                        </p:attrNameLst>
                                      </p:cBhvr>
                                      <p:tavLst>
                                        <p:tav tm="0">
                                          <p:val>
                                            <p:strVal val="#ppt_y"/>
                                          </p:val>
                                        </p:tav>
                                        <p:tav tm="100000">
                                          <p:val>
                                            <p:strVal val="#ppt_y"/>
                                          </p:val>
                                        </p:tav>
                                      </p:tavLst>
                                    </p:anim>
                                    <p:anim calcmode="lin" valueType="num">
                                      <p:cBhvr>
                                        <p:cTn id="23"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7119271">
            <a:off x="-746465" y="-2158721"/>
            <a:ext cx="4998338" cy="2811565"/>
          </a:xfrm>
          <a:prstGeom prst="rect">
            <a:avLst/>
          </a:prstGeom>
        </p:spPr>
      </p:pic>
      <p:sp>
        <p:nvSpPr>
          <p:cNvPr id="31" name="文本框 30"/>
          <p:cNvSpPr txBox="1"/>
          <p:nvPr/>
        </p:nvSpPr>
        <p:spPr>
          <a:xfrm>
            <a:off x="447590" y="359976"/>
            <a:ext cx="2157385" cy="492443"/>
          </a:xfrm>
          <a:prstGeom prst="rect">
            <a:avLst/>
          </a:prstGeom>
          <a:noFill/>
        </p:spPr>
        <p:txBody>
          <a:bodyPr wrap="none" rtlCol="0">
            <a:spAutoFit/>
          </a:bodyPr>
          <a:lstStyle/>
          <a:p>
            <a:pPr algn="l"/>
            <a:r>
              <a:rPr lang="en-US" altLang="zh-CN" sz="2600" dirty="0">
                <a:solidFill>
                  <a:schemeClr val="bg1">
                    <a:lumMod val="50000"/>
                  </a:schemeClr>
                </a:solidFill>
                <a:latin typeface="Microsoft YaHei" panose="020B0503020204020204" pitchFamily="34" charset="-122"/>
                <a:ea typeface="Microsoft YaHei" panose="020B0503020204020204" pitchFamily="34" charset="-122"/>
                <a:cs typeface="+mn-ea"/>
                <a:sym typeface="Arial" panose="020B0604020202020204" pitchFamily="34" charset="0"/>
              </a:rPr>
              <a:t>Future Work</a:t>
            </a:r>
            <a:endParaRPr lang="zh-CN" altLang="en-US" sz="2600" spc="300"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sp>
        <p:nvSpPr>
          <p:cNvPr id="12" name="Arc 31"/>
          <p:cNvSpPr/>
          <p:nvPr/>
        </p:nvSpPr>
        <p:spPr>
          <a:xfrm rot="19051047">
            <a:off x="2721799" y="1463590"/>
            <a:ext cx="1610761" cy="1603501"/>
          </a:xfrm>
          <a:prstGeom prst="arc">
            <a:avLst/>
          </a:prstGeom>
          <a:noFill/>
          <a:ln w="28575" cap="flat" cmpd="sng" algn="ctr">
            <a:solidFill>
              <a:srgbClr val="FFFFFF">
                <a:lumMod val="65000"/>
              </a:srgbClr>
            </a:solidFill>
            <a:prstDash val="sysDot"/>
            <a:tailEnd type="stealth"/>
          </a:ln>
          <a:effectLst/>
        </p:spPr>
        <p:txBody>
          <a:bodyPr lIns="67391" tIns="33696" rIns="67391" bIns="33696" rtlCol="0" anchor="ctr"/>
          <a:lstStyle/>
          <a:p>
            <a:pPr algn="ctr" defTabSz="1013460">
              <a:defRPr/>
            </a:pPr>
            <a:endParaRPr lang="en-US" sz="2000" kern="0" dirty="0">
              <a:solidFill>
                <a:srgbClr val="262626"/>
              </a:solidFill>
              <a:latin typeface="Arial" panose="020B0604020202020204"/>
            </a:endParaRPr>
          </a:p>
        </p:txBody>
      </p:sp>
      <p:sp>
        <p:nvSpPr>
          <p:cNvPr id="13" name="Arc 32"/>
          <p:cNvSpPr/>
          <p:nvPr/>
        </p:nvSpPr>
        <p:spPr>
          <a:xfrm rot="19051047">
            <a:off x="4541379" y="1463590"/>
            <a:ext cx="1610761" cy="1603501"/>
          </a:xfrm>
          <a:prstGeom prst="arc">
            <a:avLst/>
          </a:prstGeom>
          <a:noFill/>
          <a:ln w="28575" cap="flat" cmpd="sng" algn="ctr">
            <a:solidFill>
              <a:srgbClr val="FFFFFF">
                <a:lumMod val="65000"/>
              </a:srgbClr>
            </a:solidFill>
            <a:prstDash val="sysDot"/>
            <a:tailEnd type="stealth"/>
          </a:ln>
          <a:effectLst/>
        </p:spPr>
        <p:txBody>
          <a:bodyPr lIns="67391" tIns="33696" rIns="67391" bIns="33696" rtlCol="0" anchor="ctr"/>
          <a:lstStyle/>
          <a:p>
            <a:pPr algn="ctr" defTabSz="1013460">
              <a:defRPr/>
            </a:pPr>
            <a:endParaRPr lang="en-US" sz="2000" kern="0" dirty="0">
              <a:solidFill>
                <a:srgbClr val="262626"/>
              </a:solidFill>
              <a:latin typeface="Arial" panose="020B0604020202020204"/>
            </a:endParaRPr>
          </a:p>
        </p:txBody>
      </p:sp>
      <p:sp>
        <p:nvSpPr>
          <p:cNvPr id="56" name="Freeform 55">
            <a:extLst>
              <a:ext uri="{FF2B5EF4-FFF2-40B4-BE49-F238E27FC236}">
                <a16:creationId xmlns:a16="http://schemas.microsoft.com/office/drawing/2014/main" id="{895BD9F4-E946-AB43-A933-6BBF7E187B1A}"/>
              </a:ext>
            </a:extLst>
          </p:cNvPr>
          <p:cNvSpPr/>
          <p:nvPr/>
        </p:nvSpPr>
        <p:spPr>
          <a:xfrm rot="16200000">
            <a:off x="5681376" y="1983243"/>
            <a:ext cx="1185477" cy="1077431"/>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tx1">
              <a:lumMod val="65000"/>
              <a:lumOff val="35000"/>
            </a:schemeClr>
          </a:solidFill>
          <a:ln w="25400" cap="flat" cmpd="sng" algn="ctr">
            <a:noFill/>
            <a:prstDash val="solid"/>
          </a:ln>
          <a:effectLst/>
        </p:spPr>
        <p:txBody>
          <a:bodyPr lIns="67391" tIns="33696" rIns="67391" bIns="33696" rtlCol="0" anchor="ctr"/>
          <a:lstStyle/>
          <a:p>
            <a:pPr algn="ctr" defTabSz="1013460">
              <a:defRPr/>
            </a:pPr>
            <a:endParaRPr lang="en-US" sz="2000" kern="0" dirty="0">
              <a:solidFill>
                <a:srgbClr val="FFFFFF"/>
              </a:solidFill>
              <a:latin typeface="Arial" panose="020B0604020202020204"/>
            </a:endParaRPr>
          </a:p>
        </p:txBody>
      </p:sp>
      <p:sp>
        <p:nvSpPr>
          <p:cNvPr id="57" name="Freeform 52">
            <a:extLst>
              <a:ext uri="{FF2B5EF4-FFF2-40B4-BE49-F238E27FC236}">
                <a16:creationId xmlns:a16="http://schemas.microsoft.com/office/drawing/2014/main" id="{03D4E306-5803-C744-A324-7531120D69B3}"/>
              </a:ext>
            </a:extLst>
          </p:cNvPr>
          <p:cNvSpPr/>
          <p:nvPr/>
        </p:nvSpPr>
        <p:spPr>
          <a:xfrm rot="16200000">
            <a:off x="3795376" y="1973909"/>
            <a:ext cx="1185477" cy="1077431"/>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tx1">
              <a:lumMod val="65000"/>
              <a:lumOff val="35000"/>
            </a:schemeClr>
          </a:solidFill>
          <a:ln w="25400" cap="flat" cmpd="sng" algn="ctr">
            <a:noFill/>
            <a:prstDash val="solid"/>
          </a:ln>
          <a:effectLst/>
        </p:spPr>
        <p:txBody>
          <a:bodyPr lIns="67391" tIns="33696" rIns="67391" bIns="33696" rtlCol="0" anchor="ctr"/>
          <a:lstStyle/>
          <a:p>
            <a:pPr algn="ctr" defTabSz="1013460">
              <a:defRPr/>
            </a:pPr>
            <a:endParaRPr lang="en-US" sz="2000" kern="0" dirty="0">
              <a:solidFill>
                <a:srgbClr val="FFFFFF"/>
              </a:solidFill>
              <a:latin typeface="Arial" panose="020B0604020202020204"/>
            </a:endParaRPr>
          </a:p>
        </p:txBody>
      </p:sp>
      <p:sp>
        <p:nvSpPr>
          <p:cNvPr id="59" name="Freeform 50">
            <a:extLst>
              <a:ext uri="{FF2B5EF4-FFF2-40B4-BE49-F238E27FC236}">
                <a16:creationId xmlns:a16="http://schemas.microsoft.com/office/drawing/2014/main" id="{BCC7C75F-AFA0-1441-82D1-3C8B333953B3}"/>
              </a:ext>
            </a:extLst>
          </p:cNvPr>
          <p:cNvSpPr/>
          <p:nvPr/>
        </p:nvSpPr>
        <p:spPr>
          <a:xfrm rot="16200000">
            <a:off x="1940072" y="1971425"/>
            <a:ext cx="1185477" cy="1077431"/>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tx1">
              <a:lumMod val="65000"/>
              <a:lumOff val="35000"/>
            </a:schemeClr>
          </a:solidFill>
          <a:ln w="25400" cap="flat" cmpd="sng" algn="ctr">
            <a:noFill/>
            <a:prstDash val="solid"/>
          </a:ln>
          <a:effectLst/>
        </p:spPr>
        <p:txBody>
          <a:bodyPr lIns="67391" tIns="33696" rIns="67391" bIns="33696" rtlCol="0" anchor="ctr"/>
          <a:lstStyle/>
          <a:p>
            <a:pPr algn="ctr" defTabSz="1013460">
              <a:defRPr/>
            </a:pPr>
            <a:endParaRPr lang="en-US" sz="2000" kern="0" dirty="0">
              <a:solidFill>
                <a:srgbClr val="FFFFFF"/>
              </a:solidFill>
              <a:latin typeface="Arial" panose="020B0604020202020204"/>
            </a:endParaRPr>
          </a:p>
        </p:txBody>
      </p:sp>
      <p:cxnSp>
        <p:nvCxnSpPr>
          <p:cNvPr id="60" name="Straight Connector 29">
            <a:extLst>
              <a:ext uri="{FF2B5EF4-FFF2-40B4-BE49-F238E27FC236}">
                <a16:creationId xmlns:a16="http://schemas.microsoft.com/office/drawing/2014/main" id="{9583DBED-49A6-3846-8E1F-3CCEDF5157C8}"/>
              </a:ext>
            </a:extLst>
          </p:cNvPr>
          <p:cNvCxnSpPr/>
          <p:nvPr/>
        </p:nvCxnSpPr>
        <p:spPr>
          <a:xfrm flipH="1">
            <a:off x="1455673" y="2402038"/>
            <a:ext cx="5760479" cy="0"/>
          </a:xfrm>
          <a:prstGeom prst="line">
            <a:avLst/>
          </a:prstGeom>
          <a:noFill/>
          <a:ln w="19050" cap="flat" cmpd="sng" algn="ctr">
            <a:solidFill>
              <a:srgbClr val="262626">
                <a:lumMod val="50000"/>
                <a:lumOff val="50000"/>
              </a:srgbClr>
            </a:solidFill>
            <a:prstDash val="sysDot"/>
            <a:headEnd type="oval"/>
            <a:tailEnd type="oval"/>
          </a:ln>
          <a:effectLst/>
        </p:spPr>
      </p:cxnSp>
      <p:sp>
        <p:nvSpPr>
          <p:cNvPr id="61" name="Freeform 44">
            <a:extLst>
              <a:ext uri="{FF2B5EF4-FFF2-40B4-BE49-F238E27FC236}">
                <a16:creationId xmlns:a16="http://schemas.microsoft.com/office/drawing/2014/main" id="{85C7CC26-D0F6-8240-A8C1-A32C69DCFA68}"/>
              </a:ext>
            </a:extLst>
          </p:cNvPr>
          <p:cNvSpPr/>
          <p:nvPr/>
        </p:nvSpPr>
        <p:spPr>
          <a:xfrm rot="16200000">
            <a:off x="1939653" y="1908574"/>
            <a:ext cx="1185477" cy="1077431"/>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17B59E"/>
          </a:solidFill>
          <a:ln w="25400" cap="flat" cmpd="sng" algn="ctr">
            <a:noFill/>
            <a:prstDash val="solid"/>
          </a:ln>
          <a:effectLst/>
        </p:spPr>
        <p:txBody>
          <a:bodyPr lIns="67391" tIns="33696" rIns="67391" bIns="33696" rtlCol="0" anchor="ctr"/>
          <a:lstStyle/>
          <a:p>
            <a:pPr algn="ctr" defTabSz="1013460">
              <a:defRPr/>
            </a:pPr>
            <a:endParaRPr lang="en-US" sz="2000" kern="0" dirty="0">
              <a:solidFill>
                <a:srgbClr val="FFFFFF"/>
              </a:solidFill>
              <a:latin typeface="Arial" panose="020B0604020202020204"/>
            </a:endParaRPr>
          </a:p>
        </p:txBody>
      </p:sp>
      <p:sp>
        <p:nvSpPr>
          <p:cNvPr id="63" name="Freeform 68">
            <a:extLst>
              <a:ext uri="{FF2B5EF4-FFF2-40B4-BE49-F238E27FC236}">
                <a16:creationId xmlns:a16="http://schemas.microsoft.com/office/drawing/2014/main" id="{5528246F-7DCA-F842-B0F3-FEFE6B3341EF}"/>
              </a:ext>
            </a:extLst>
          </p:cNvPr>
          <p:cNvSpPr/>
          <p:nvPr/>
        </p:nvSpPr>
        <p:spPr>
          <a:xfrm rot="16200000">
            <a:off x="3795376" y="1908572"/>
            <a:ext cx="1185477" cy="1077431"/>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17B59E"/>
          </a:solidFill>
          <a:ln w="25400" cap="flat" cmpd="sng" algn="ctr">
            <a:noFill/>
            <a:prstDash val="solid"/>
          </a:ln>
          <a:effectLst/>
        </p:spPr>
        <p:txBody>
          <a:bodyPr lIns="67391" tIns="33696" rIns="67391" bIns="33696" rtlCol="0" anchor="ctr"/>
          <a:lstStyle/>
          <a:p>
            <a:pPr algn="ctr" defTabSz="1013460">
              <a:defRPr/>
            </a:pPr>
            <a:endParaRPr lang="en-US" sz="2000" kern="0" dirty="0">
              <a:solidFill>
                <a:srgbClr val="FFFFFF"/>
              </a:solidFill>
              <a:latin typeface="Arial" panose="020B0604020202020204"/>
            </a:endParaRPr>
          </a:p>
        </p:txBody>
      </p:sp>
      <p:sp>
        <p:nvSpPr>
          <p:cNvPr id="64" name="Freeform 71">
            <a:extLst>
              <a:ext uri="{FF2B5EF4-FFF2-40B4-BE49-F238E27FC236}">
                <a16:creationId xmlns:a16="http://schemas.microsoft.com/office/drawing/2014/main" id="{81FEE8D5-586E-5C4B-BBE2-53CDD23D2035}"/>
              </a:ext>
            </a:extLst>
          </p:cNvPr>
          <p:cNvSpPr/>
          <p:nvPr/>
        </p:nvSpPr>
        <p:spPr>
          <a:xfrm rot="16200000">
            <a:off x="5681161" y="1908571"/>
            <a:ext cx="1185477" cy="1077431"/>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17B59E"/>
          </a:solidFill>
          <a:ln w="25400" cap="flat" cmpd="sng" algn="ctr">
            <a:noFill/>
            <a:prstDash val="solid"/>
          </a:ln>
          <a:effectLst/>
        </p:spPr>
        <p:txBody>
          <a:bodyPr lIns="67391" tIns="33696" rIns="67391" bIns="33696" rtlCol="0" anchor="ctr"/>
          <a:lstStyle/>
          <a:p>
            <a:pPr algn="ctr" defTabSz="1013460">
              <a:defRPr/>
            </a:pPr>
            <a:endParaRPr lang="en-US" sz="2000" kern="0" dirty="0">
              <a:solidFill>
                <a:srgbClr val="FFFFFF"/>
              </a:solidFill>
              <a:latin typeface="Arial" panose="020B0604020202020204"/>
            </a:endParaRPr>
          </a:p>
        </p:txBody>
      </p:sp>
      <p:sp>
        <p:nvSpPr>
          <p:cNvPr id="65" name="Freeform 103">
            <a:extLst>
              <a:ext uri="{FF2B5EF4-FFF2-40B4-BE49-F238E27FC236}">
                <a16:creationId xmlns:a16="http://schemas.microsoft.com/office/drawing/2014/main" id="{3652E737-35C6-2649-98CD-F697949C3D96}"/>
              </a:ext>
            </a:extLst>
          </p:cNvPr>
          <p:cNvSpPr>
            <a:spLocks noEditPoints="1"/>
          </p:cNvSpPr>
          <p:nvPr/>
        </p:nvSpPr>
        <p:spPr bwMode="auto">
          <a:xfrm>
            <a:off x="2353046" y="2044184"/>
            <a:ext cx="366536" cy="537299"/>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rgbClr val="FFFFFF"/>
          </a:solidFill>
          <a:ln w="9525">
            <a:noFill/>
            <a:round/>
          </a:ln>
        </p:spPr>
        <p:txBody>
          <a:bodyPr vert="horz" wrap="square" lIns="89855" tIns="44928" rIns="89855" bIns="44928" numCol="1" anchor="t" anchorCtr="0" compatLnSpc="1"/>
          <a:lstStyle/>
          <a:p>
            <a:pPr defTabSz="1013460">
              <a:defRPr/>
            </a:pPr>
            <a:endParaRPr lang="en-US" sz="2000" kern="0">
              <a:solidFill>
                <a:srgbClr val="262626"/>
              </a:solidFill>
              <a:latin typeface="Arial" panose="020B0604020202020204"/>
            </a:endParaRPr>
          </a:p>
        </p:txBody>
      </p:sp>
      <p:sp>
        <p:nvSpPr>
          <p:cNvPr id="66" name="矩形 57">
            <a:extLst>
              <a:ext uri="{FF2B5EF4-FFF2-40B4-BE49-F238E27FC236}">
                <a16:creationId xmlns:a16="http://schemas.microsoft.com/office/drawing/2014/main" id="{BC021871-C289-AA4C-8065-D9BE2A523477}"/>
              </a:ext>
            </a:extLst>
          </p:cNvPr>
          <p:cNvSpPr>
            <a:spLocks noChangeArrowheads="1"/>
          </p:cNvSpPr>
          <p:nvPr/>
        </p:nvSpPr>
        <p:spPr bwMode="auto">
          <a:xfrm>
            <a:off x="1816277" y="3180080"/>
            <a:ext cx="143954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200" dirty="0">
                <a:latin typeface="Microsoft YaHei" panose="020B0503020204020204" pitchFamily="34" charset="-122"/>
                <a:ea typeface="Microsoft YaHei" panose="020B0503020204020204" pitchFamily="34" charset="-122"/>
              </a:rPr>
              <a:t>Other e</a:t>
            </a:r>
            <a:r>
              <a:rPr lang="zh-CN" altLang="en-US" sz="1200" dirty="0">
                <a:latin typeface="Microsoft YaHei" panose="020B0503020204020204" pitchFamily="34" charset="-122"/>
                <a:ea typeface="Microsoft YaHei" panose="020B0503020204020204" pitchFamily="34" charset="-122"/>
              </a:rPr>
              <a:t>lectronic</a:t>
            </a:r>
          </a:p>
          <a:p>
            <a:r>
              <a:rPr lang="zh-CN" altLang="en-US" sz="1200" dirty="0">
                <a:latin typeface="Microsoft YaHei" panose="020B0503020204020204" pitchFamily="34" charset="-122"/>
                <a:ea typeface="Microsoft YaHei" panose="020B0503020204020204" pitchFamily="34" charset="-122"/>
              </a:rPr>
              <a:t>   component</a:t>
            </a:r>
            <a:r>
              <a:rPr lang="en-US" altLang="zh-CN" sz="1200" dirty="0">
                <a:latin typeface="Microsoft YaHei" panose="020B0503020204020204" pitchFamily="34" charset="-122"/>
                <a:ea typeface="Microsoft YaHei" panose="020B0503020204020204" pitchFamily="34" charset="-122"/>
              </a:rPr>
              <a:t>s</a:t>
            </a:r>
          </a:p>
        </p:txBody>
      </p:sp>
      <p:sp>
        <p:nvSpPr>
          <p:cNvPr id="68" name="矩形 57">
            <a:extLst>
              <a:ext uri="{FF2B5EF4-FFF2-40B4-BE49-F238E27FC236}">
                <a16:creationId xmlns:a16="http://schemas.microsoft.com/office/drawing/2014/main" id="{86D1E0A4-D411-F245-B846-B70915208D16}"/>
              </a:ext>
            </a:extLst>
          </p:cNvPr>
          <p:cNvSpPr>
            <a:spLocks noChangeArrowheads="1"/>
          </p:cNvSpPr>
          <p:nvPr/>
        </p:nvSpPr>
        <p:spPr bwMode="auto">
          <a:xfrm>
            <a:off x="3723131" y="3180080"/>
            <a:ext cx="1330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200" dirty="0">
                <a:latin typeface="Microsoft YaHei" panose="020B0503020204020204" pitchFamily="34" charset="-122"/>
                <a:ea typeface="Microsoft YaHei" panose="020B0503020204020204" pitchFamily="34" charset="-122"/>
              </a:rPr>
              <a:t>Improve it with mask CNN</a:t>
            </a:r>
          </a:p>
        </p:txBody>
      </p:sp>
      <p:sp>
        <p:nvSpPr>
          <p:cNvPr id="69" name="矩形 57">
            <a:extLst>
              <a:ext uri="{FF2B5EF4-FFF2-40B4-BE49-F238E27FC236}">
                <a16:creationId xmlns:a16="http://schemas.microsoft.com/office/drawing/2014/main" id="{82998D9E-D8B2-834B-B6DF-0F594E5A38FB}"/>
              </a:ext>
            </a:extLst>
          </p:cNvPr>
          <p:cNvSpPr>
            <a:spLocks noChangeArrowheads="1"/>
          </p:cNvSpPr>
          <p:nvPr/>
        </p:nvSpPr>
        <p:spPr bwMode="auto">
          <a:xfrm>
            <a:off x="5615431" y="3180080"/>
            <a:ext cx="1330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S" sz="1200" dirty="0">
                <a:solidFill>
                  <a:schemeClr val="tx1">
                    <a:lumMod val="85000"/>
                    <a:lumOff val="15000"/>
                  </a:schemeClr>
                </a:solidFill>
                <a:latin typeface="Microsoft YaHei" panose="020B0503020204020204" pitchFamily="34" charset="-122"/>
                <a:ea typeface="Microsoft YaHei" panose="020B0503020204020204" pitchFamily="34" charset="-122"/>
                <a:sym typeface="Arial" panose="020B0604020202020204" pitchFamily="34" charset="0"/>
              </a:rPr>
              <a:t>Make it a smartphone application</a:t>
            </a:r>
          </a:p>
        </p:txBody>
      </p:sp>
      <p:grpSp>
        <p:nvGrpSpPr>
          <p:cNvPr id="72" name="Group 119">
            <a:extLst>
              <a:ext uri="{FF2B5EF4-FFF2-40B4-BE49-F238E27FC236}">
                <a16:creationId xmlns:a16="http://schemas.microsoft.com/office/drawing/2014/main" id="{D7E5C0B1-386E-4944-B8BA-4A1FA20A572F}"/>
              </a:ext>
            </a:extLst>
          </p:cNvPr>
          <p:cNvGrpSpPr/>
          <p:nvPr/>
        </p:nvGrpSpPr>
        <p:grpSpPr>
          <a:xfrm>
            <a:off x="4110481" y="2043430"/>
            <a:ext cx="551180" cy="552450"/>
            <a:chOff x="2046288" y="3759200"/>
            <a:chExt cx="296863" cy="271463"/>
          </a:xfrm>
          <a:solidFill>
            <a:schemeClr val="bg1"/>
          </a:solidFill>
        </p:grpSpPr>
        <p:sp>
          <p:nvSpPr>
            <p:cNvPr id="73" name="Rectangle 160">
              <a:extLst>
                <a:ext uri="{FF2B5EF4-FFF2-40B4-BE49-F238E27FC236}">
                  <a16:creationId xmlns:a16="http://schemas.microsoft.com/office/drawing/2014/main" id="{C1604CED-7FFC-CE4B-8672-200DE36E8D5E}"/>
                </a:ext>
              </a:extLst>
            </p:cNvPr>
            <p:cNvSpPr>
              <a:spLocks noChangeArrowheads="1"/>
            </p:cNvSpPr>
            <p:nvPr/>
          </p:nvSpPr>
          <p:spPr bwMode="auto">
            <a:xfrm>
              <a:off x="2065338" y="3973513"/>
              <a:ext cx="55563" cy="57150"/>
            </a:xfrm>
            <a:prstGeom prst="rect">
              <a:avLst/>
            </a:prstGeom>
            <a:grpFill/>
            <a:ln w="9525">
              <a:noFill/>
              <a:miter lim="800000"/>
            </a:ln>
          </p:spPr>
          <p:txBody>
            <a:bodyPr vert="horz" wrap="square" lIns="121920" tIns="60960" rIns="121920" bIns="60960" numCol="1" anchor="t" anchorCtr="0" compatLnSpc="1"/>
            <a:lstStyle/>
            <a:p>
              <a:endParaRPr lang="en-US"/>
            </a:p>
          </p:txBody>
        </p:sp>
        <p:sp>
          <p:nvSpPr>
            <p:cNvPr id="74" name="Rectangle 161">
              <a:extLst>
                <a:ext uri="{FF2B5EF4-FFF2-40B4-BE49-F238E27FC236}">
                  <a16:creationId xmlns:a16="http://schemas.microsoft.com/office/drawing/2014/main" id="{00159BDA-9AC3-BB46-9E0F-E05789325BB8}"/>
                </a:ext>
              </a:extLst>
            </p:cNvPr>
            <p:cNvSpPr>
              <a:spLocks noChangeArrowheads="1"/>
            </p:cNvSpPr>
            <p:nvPr/>
          </p:nvSpPr>
          <p:spPr bwMode="auto">
            <a:xfrm>
              <a:off x="2139950" y="3935413"/>
              <a:ext cx="55563" cy="95250"/>
            </a:xfrm>
            <a:prstGeom prst="rect">
              <a:avLst/>
            </a:prstGeom>
            <a:grpFill/>
            <a:ln w="9525">
              <a:noFill/>
              <a:miter lim="800000"/>
            </a:ln>
          </p:spPr>
          <p:txBody>
            <a:bodyPr vert="horz" wrap="square" lIns="121920" tIns="60960" rIns="121920" bIns="60960" numCol="1" anchor="t" anchorCtr="0" compatLnSpc="1"/>
            <a:lstStyle/>
            <a:p>
              <a:endParaRPr lang="en-US"/>
            </a:p>
          </p:txBody>
        </p:sp>
        <p:sp>
          <p:nvSpPr>
            <p:cNvPr id="75" name="Rectangle 162">
              <a:extLst>
                <a:ext uri="{FF2B5EF4-FFF2-40B4-BE49-F238E27FC236}">
                  <a16:creationId xmlns:a16="http://schemas.microsoft.com/office/drawing/2014/main" id="{85546CEE-4770-DC41-8A75-71211233C743}"/>
                </a:ext>
              </a:extLst>
            </p:cNvPr>
            <p:cNvSpPr>
              <a:spLocks noChangeArrowheads="1"/>
            </p:cNvSpPr>
            <p:nvPr/>
          </p:nvSpPr>
          <p:spPr bwMode="auto">
            <a:xfrm>
              <a:off x="2212975" y="3898900"/>
              <a:ext cx="57150" cy="131763"/>
            </a:xfrm>
            <a:prstGeom prst="rect">
              <a:avLst/>
            </a:prstGeom>
            <a:grpFill/>
            <a:ln w="9525">
              <a:noFill/>
              <a:miter lim="800000"/>
            </a:ln>
          </p:spPr>
          <p:txBody>
            <a:bodyPr vert="horz" wrap="square" lIns="121920" tIns="60960" rIns="121920" bIns="60960" numCol="1" anchor="t" anchorCtr="0" compatLnSpc="1"/>
            <a:lstStyle/>
            <a:p>
              <a:endParaRPr lang="en-US"/>
            </a:p>
          </p:txBody>
        </p:sp>
        <p:sp>
          <p:nvSpPr>
            <p:cNvPr id="76" name="Rectangle 163">
              <a:extLst>
                <a:ext uri="{FF2B5EF4-FFF2-40B4-BE49-F238E27FC236}">
                  <a16:creationId xmlns:a16="http://schemas.microsoft.com/office/drawing/2014/main" id="{59DDA3BD-5E26-7F44-B991-86973D255E21}"/>
                </a:ext>
              </a:extLst>
            </p:cNvPr>
            <p:cNvSpPr>
              <a:spLocks noChangeArrowheads="1"/>
            </p:cNvSpPr>
            <p:nvPr/>
          </p:nvSpPr>
          <p:spPr bwMode="auto">
            <a:xfrm>
              <a:off x="2287588" y="3860800"/>
              <a:ext cx="55563" cy="169863"/>
            </a:xfrm>
            <a:prstGeom prst="rect">
              <a:avLst/>
            </a:prstGeom>
            <a:grpFill/>
            <a:ln w="9525">
              <a:noFill/>
              <a:miter lim="800000"/>
            </a:ln>
          </p:spPr>
          <p:txBody>
            <a:bodyPr vert="horz" wrap="square" lIns="121920" tIns="60960" rIns="121920" bIns="60960" numCol="1" anchor="t" anchorCtr="0" compatLnSpc="1"/>
            <a:lstStyle/>
            <a:p>
              <a:endParaRPr lang="en-US"/>
            </a:p>
          </p:txBody>
        </p:sp>
        <p:sp>
          <p:nvSpPr>
            <p:cNvPr id="77" name="Freeform 164">
              <a:extLst>
                <a:ext uri="{FF2B5EF4-FFF2-40B4-BE49-F238E27FC236}">
                  <a16:creationId xmlns:a16="http://schemas.microsoft.com/office/drawing/2014/main" id="{1760C6DB-F33D-A74C-91E8-F2DD7F53D84C}"/>
                </a:ext>
              </a:extLst>
            </p:cNvPr>
            <p:cNvSpPr/>
            <p:nvPr/>
          </p:nvSpPr>
          <p:spPr bwMode="auto">
            <a:xfrm>
              <a:off x="2046288" y="3759200"/>
              <a:ext cx="296863" cy="176213"/>
            </a:xfrm>
            <a:custGeom>
              <a:avLst/>
              <a:gdLst/>
              <a:ahLst/>
              <a:cxnLst>
                <a:cxn ang="0">
                  <a:pos x="162" y="25"/>
                </a:cxn>
                <a:cxn ang="0">
                  <a:pos x="126" y="25"/>
                </a:cxn>
                <a:cxn ang="0">
                  <a:pos x="81" y="59"/>
                </a:cxn>
                <a:cxn ang="0">
                  <a:pos x="59" y="48"/>
                </a:cxn>
                <a:cxn ang="0">
                  <a:pos x="0" y="96"/>
                </a:cxn>
                <a:cxn ang="0">
                  <a:pos x="0" y="111"/>
                </a:cxn>
                <a:cxn ang="0">
                  <a:pos x="60" y="62"/>
                </a:cxn>
                <a:cxn ang="0">
                  <a:pos x="83" y="74"/>
                </a:cxn>
                <a:cxn ang="0">
                  <a:pos x="131" y="37"/>
                </a:cxn>
                <a:cxn ang="0">
                  <a:pos x="166" y="37"/>
                </a:cxn>
                <a:cxn ang="0">
                  <a:pos x="187" y="16"/>
                </a:cxn>
                <a:cxn ang="0">
                  <a:pos x="187" y="0"/>
                </a:cxn>
                <a:cxn ang="0">
                  <a:pos x="162" y="25"/>
                </a:cxn>
              </a:cxnLst>
              <a:rect l="0" t="0" r="r" b="b"/>
              <a:pathLst>
                <a:path w="187" h="111">
                  <a:moveTo>
                    <a:pt x="162" y="25"/>
                  </a:moveTo>
                  <a:lnTo>
                    <a:pt x="126" y="25"/>
                  </a:lnTo>
                  <a:lnTo>
                    <a:pt x="81" y="59"/>
                  </a:lnTo>
                  <a:lnTo>
                    <a:pt x="59" y="48"/>
                  </a:lnTo>
                  <a:lnTo>
                    <a:pt x="0" y="96"/>
                  </a:lnTo>
                  <a:lnTo>
                    <a:pt x="0" y="111"/>
                  </a:lnTo>
                  <a:lnTo>
                    <a:pt x="60" y="62"/>
                  </a:lnTo>
                  <a:lnTo>
                    <a:pt x="83" y="74"/>
                  </a:lnTo>
                  <a:lnTo>
                    <a:pt x="131" y="37"/>
                  </a:lnTo>
                  <a:lnTo>
                    <a:pt x="166" y="37"/>
                  </a:lnTo>
                  <a:lnTo>
                    <a:pt x="187" y="16"/>
                  </a:lnTo>
                  <a:lnTo>
                    <a:pt x="187" y="0"/>
                  </a:lnTo>
                  <a:lnTo>
                    <a:pt x="162" y="25"/>
                  </a:lnTo>
                  <a:close/>
                </a:path>
              </a:pathLst>
            </a:custGeom>
            <a:grpFill/>
            <a:ln w="9525">
              <a:noFill/>
              <a:round/>
            </a:ln>
          </p:spPr>
          <p:txBody>
            <a:bodyPr vert="horz" wrap="square" lIns="121920" tIns="60960" rIns="121920" bIns="60960" numCol="1" anchor="t" anchorCtr="0" compatLnSpc="1"/>
            <a:lstStyle/>
            <a:p>
              <a:endParaRPr lang="en-US"/>
            </a:p>
          </p:txBody>
        </p:sp>
      </p:grpSp>
      <p:pic>
        <p:nvPicPr>
          <p:cNvPr id="5" name="Picture 4">
            <a:extLst>
              <a:ext uri="{FF2B5EF4-FFF2-40B4-BE49-F238E27FC236}">
                <a16:creationId xmlns:a16="http://schemas.microsoft.com/office/drawing/2014/main" id="{E955E14B-1FF4-214A-BA96-11DE380E1A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7975" y="1986280"/>
            <a:ext cx="609600" cy="609600"/>
          </a:xfrm>
          <a:prstGeom prst="rect">
            <a:avLst/>
          </a:prstGeom>
        </p:spPr>
      </p:pic>
    </p:spTree>
    <p:extLst>
      <p:ext uri="{BB962C8B-B14F-4D97-AF65-F5344CB8AC3E}">
        <p14:creationId xmlns:p14="http://schemas.microsoft.com/office/powerpoint/2010/main" val="3772811447"/>
      </p:ext>
    </p:extLst>
  </p:cSld>
  <p:clrMapOvr>
    <a:masterClrMapping/>
  </p:clrMapOvr>
  <mc:AlternateContent xmlns:mc="http://schemas.openxmlformats.org/markup-compatibility/2006" xmlns:p14="http://schemas.microsoft.com/office/powerpoint/2010/main">
    <mc:Choice Requires="p14">
      <p:transition spd="slow" p14:dur="13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104315">
            <a:off x="-1534324" y="-1977383"/>
            <a:ext cx="8960556" cy="5040313"/>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788566">
            <a:off x="-958275" y="-1041304"/>
            <a:ext cx="8960556" cy="5040313"/>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104315">
            <a:off x="-1269392" y="-843297"/>
            <a:ext cx="8960556" cy="5040313"/>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788566">
            <a:off x="-693343" y="92783"/>
            <a:ext cx="8960556" cy="5040313"/>
          </a:xfrm>
          <a:prstGeom prst="rect">
            <a:avLst/>
          </a:prstGeom>
        </p:spPr>
      </p:pic>
      <p:sp>
        <p:nvSpPr>
          <p:cNvPr id="7" name="椭圆 6"/>
          <p:cNvSpPr/>
          <p:nvPr/>
        </p:nvSpPr>
        <p:spPr>
          <a:xfrm>
            <a:off x="6640105" y="2016114"/>
            <a:ext cx="1440120" cy="1440120"/>
          </a:xfrm>
          <a:prstGeom prst="ellipse">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latin typeface="Microsoft YaHei" panose="020B0503020204020204" pitchFamily="34" charset="-122"/>
                <a:ea typeface="Microsoft YaHei" panose="020B0503020204020204" pitchFamily="34" charset="-122"/>
              </a:rPr>
              <a:t>6</a:t>
            </a:r>
            <a:endParaRPr lang="zh-CN" altLang="en-US" sz="6000" dirty="0">
              <a:latin typeface="Microsoft YaHei" panose="020B0503020204020204" pitchFamily="34" charset="-122"/>
              <a:ea typeface="Microsoft YaHei" panose="020B0503020204020204" pitchFamily="34" charset="-122"/>
            </a:endParaRPr>
          </a:p>
        </p:txBody>
      </p:sp>
      <p:sp>
        <p:nvSpPr>
          <p:cNvPr id="8" name="文本框 7"/>
          <p:cNvSpPr txBox="1"/>
          <p:nvPr/>
        </p:nvSpPr>
        <p:spPr>
          <a:xfrm>
            <a:off x="7900533" y="3456101"/>
            <a:ext cx="184730" cy="492443"/>
          </a:xfrm>
          <a:prstGeom prst="rect">
            <a:avLst/>
          </a:prstGeom>
          <a:noFill/>
        </p:spPr>
        <p:txBody>
          <a:bodyPr wrap="none" rtlCol="0">
            <a:spAutoFit/>
          </a:bodyPr>
          <a:lstStyle/>
          <a:p>
            <a:pPr algn="r"/>
            <a:endParaRPr lang="zh-CN" altLang="en-US" sz="2600" spc="300" dirty="0">
              <a:solidFill>
                <a:srgbClr val="17B59E"/>
              </a:solidFill>
              <a:latin typeface="Microsoft YaHei" panose="020B0503020204020204" pitchFamily="34" charset="-122"/>
              <a:ea typeface="Microsoft YaHei" panose="020B0503020204020204" pitchFamily="34" charset="-122"/>
            </a:endParaRPr>
          </a:p>
        </p:txBody>
      </p:sp>
      <p:sp>
        <p:nvSpPr>
          <p:cNvPr id="9" name="文本框 8"/>
          <p:cNvSpPr txBox="1"/>
          <p:nvPr/>
        </p:nvSpPr>
        <p:spPr>
          <a:xfrm>
            <a:off x="6532327" y="3841532"/>
            <a:ext cx="1548309" cy="338554"/>
          </a:xfrm>
          <a:prstGeom prst="rect">
            <a:avLst/>
          </a:prstGeom>
          <a:noFill/>
        </p:spPr>
        <p:txBody>
          <a:bodyPr wrap="none" rtlCol="0">
            <a:spAutoFit/>
          </a:bodyPr>
          <a:lstStyle/>
          <a:p>
            <a:pPr algn="r"/>
            <a:r>
              <a:rPr lang="en-US" altLang="zh-CN" sz="1600" dirty="0">
                <a:latin typeface="Microsoft YaHei" panose="020B0503020204020204" pitchFamily="34" charset="-122"/>
                <a:ea typeface="Microsoft YaHei" panose="020B0503020204020204" pitchFamily="34" charset="-122"/>
              </a:rPr>
              <a:t>Work Division</a:t>
            </a:r>
            <a:endParaRPr lang="zh-CN" altLang="en-US" sz="1600" dirty="0">
              <a:solidFill>
                <a:srgbClr val="17B59E"/>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702495957"/>
      </p:ext>
    </p:extLst>
  </p:cSld>
  <p:clrMapOvr>
    <a:masterClrMapping/>
  </p:clrMapOvr>
  <mc:AlternateContent xmlns:mc="http://schemas.openxmlformats.org/markup-compatibility/2006" xmlns:p14="http://schemas.microsoft.com/office/powerpoint/2010/main">
    <mc:Choice Requires="p14">
      <p:transition spd="slow" p14:dur="12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41" presetClass="entr" presetSubtype="0" fill="hold" grpId="0" nodeType="afterEffect" nodePh="1">
                                  <p:stCondLst>
                                    <p:cond delay="0"/>
                                  </p:stCondLst>
                                  <p:endCondLst>
                                    <p:cond evt="begin" delay="0">
                                      <p:tn val="11"/>
                                    </p:cond>
                                  </p:endCondLst>
                                  <p:iterate type="lt">
                                    <p:tmPct val="10000"/>
                                  </p:iterate>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8"/>
                                        </p:tgtEl>
                                        <p:attrNameLst>
                                          <p:attrName>ppt_y</p:attrName>
                                        </p:attrNameLst>
                                      </p:cBhvr>
                                      <p:tavLst>
                                        <p:tav tm="0">
                                          <p:val>
                                            <p:strVal val="#ppt_y"/>
                                          </p:val>
                                        </p:tav>
                                        <p:tav tm="100000">
                                          <p:val>
                                            <p:strVal val="#ppt_y"/>
                                          </p:val>
                                        </p:tav>
                                      </p:tavLst>
                                    </p:anim>
                                    <p:anim calcmode="lin" valueType="num">
                                      <p:cBhvr>
                                        <p:cTn id="15"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8"/>
                                        </p:tgtEl>
                                      </p:cBhvr>
                                    </p:animEffect>
                                  </p:childTnLst>
                                </p:cTn>
                              </p:par>
                            </p:childTnLst>
                          </p:cTn>
                        </p:par>
                        <p:par>
                          <p:cTn id="18" fill="hold">
                            <p:stCondLst>
                              <p:cond delay="10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9"/>
                                        </p:tgtEl>
                                        <p:attrNameLst>
                                          <p:attrName>ppt_y</p:attrName>
                                        </p:attrNameLst>
                                      </p:cBhvr>
                                      <p:tavLst>
                                        <p:tav tm="0">
                                          <p:val>
                                            <p:strVal val="#ppt_y"/>
                                          </p:val>
                                        </p:tav>
                                        <p:tav tm="100000">
                                          <p:val>
                                            <p:strVal val="#ppt_y"/>
                                          </p:val>
                                        </p:tav>
                                      </p:tavLst>
                                    </p:anim>
                                    <p:anim calcmode="lin" valueType="num">
                                      <p:cBhvr>
                                        <p:cTn id="23"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7119271">
            <a:off x="-843651" y="-2354956"/>
            <a:ext cx="4998338" cy="2811565"/>
          </a:xfrm>
          <a:prstGeom prst="rect">
            <a:avLst/>
          </a:prstGeom>
        </p:spPr>
      </p:pic>
      <p:sp>
        <p:nvSpPr>
          <p:cNvPr id="35" name="文本框 34"/>
          <p:cNvSpPr txBox="1"/>
          <p:nvPr/>
        </p:nvSpPr>
        <p:spPr>
          <a:xfrm>
            <a:off x="447590" y="359976"/>
            <a:ext cx="2857834" cy="492443"/>
          </a:xfrm>
          <a:prstGeom prst="rect">
            <a:avLst/>
          </a:prstGeom>
          <a:noFill/>
        </p:spPr>
        <p:txBody>
          <a:bodyPr wrap="none" rtlCol="0">
            <a:spAutoFit/>
          </a:bodyPr>
          <a:lstStyle/>
          <a:p>
            <a:pPr algn="l"/>
            <a:r>
              <a:rPr lang="en-US" altLang="zh-CN" sz="2600" spc="300" dirty="0">
                <a:solidFill>
                  <a:schemeClr val="bg1">
                    <a:lumMod val="50000"/>
                  </a:schemeClr>
                </a:solidFill>
                <a:latin typeface="Microsoft YaHei" panose="020B0503020204020204" pitchFamily="34" charset="-122"/>
                <a:ea typeface="Microsoft YaHei" panose="020B0503020204020204" pitchFamily="34" charset="-122"/>
                <a:cs typeface="+mn-ea"/>
                <a:sym typeface="Arial" panose="020B0604020202020204" pitchFamily="34" charset="0"/>
              </a:rPr>
              <a:t>Work division</a:t>
            </a:r>
            <a:endParaRPr lang="zh-CN" altLang="en-US" sz="2600" spc="300"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sp>
        <p:nvSpPr>
          <p:cNvPr id="2" name="文字方塊 1"/>
          <p:cNvSpPr txBox="1"/>
          <p:nvPr/>
        </p:nvSpPr>
        <p:spPr>
          <a:xfrm>
            <a:off x="519595" y="1224048"/>
            <a:ext cx="5040420" cy="2585323"/>
          </a:xfrm>
          <a:prstGeom prst="rect">
            <a:avLst/>
          </a:prstGeom>
          <a:noFill/>
        </p:spPr>
        <p:txBody>
          <a:bodyPr wrap="square" rtlCol="0">
            <a:spAutoFit/>
          </a:bodyPr>
          <a:lstStyle/>
          <a:p>
            <a:r>
              <a:rPr lang="zh-TW" altLang="en-US" dirty="0">
                <a:latin typeface="Microsoft YaHei" panose="020B0503020204020204" pitchFamily="34" charset="-122"/>
                <a:ea typeface="Microsoft YaHei" panose="020B0503020204020204" pitchFamily="34" charset="-122"/>
                <a:sym typeface="+mn-ea"/>
              </a:rPr>
              <a:t>施力維：寫程式</a:t>
            </a:r>
            <a:r>
              <a:rPr lang="en-US" altLang="zh-TW" dirty="0">
                <a:latin typeface="Microsoft YaHei" panose="020B0503020204020204" pitchFamily="34" charset="-122"/>
                <a:ea typeface="Microsoft YaHei" panose="020B0503020204020204" pitchFamily="34" charset="-122"/>
                <a:sym typeface="+mn-ea"/>
              </a:rPr>
              <a:t>(</a:t>
            </a:r>
            <a:r>
              <a:rPr lang="zh-TW" altLang="en-US" dirty="0">
                <a:latin typeface="Microsoft YaHei" panose="020B0503020204020204" pitchFamily="34" charset="-122"/>
                <a:ea typeface="Microsoft YaHei" panose="020B0503020204020204" pitchFamily="34" charset="-122"/>
                <a:sym typeface="+mn-ea"/>
              </a:rPr>
              <a:t>找電阻位置</a:t>
            </a:r>
            <a:r>
              <a:rPr lang="en-US" altLang="zh-TW" dirty="0">
                <a:latin typeface="Microsoft YaHei" panose="020B0503020204020204" pitchFamily="34" charset="-122"/>
                <a:ea typeface="Microsoft YaHei" panose="020B0503020204020204" pitchFamily="34" charset="-122"/>
                <a:sym typeface="+mn-ea"/>
              </a:rPr>
              <a:t>)</a:t>
            </a:r>
            <a:r>
              <a:rPr lang="zh-TW" altLang="en-US" dirty="0">
                <a:latin typeface="Microsoft YaHei" panose="020B0503020204020204" pitchFamily="34" charset="-122"/>
                <a:ea typeface="Microsoft YaHei" panose="020B0503020204020204" pitchFamily="34" charset="-122"/>
                <a:sym typeface="+mn-ea"/>
              </a:rPr>
              <a:t>、製作投影片</a:t>
            </a:r>
            <a:endParaRPr lang="en-US" altLang="zh-TW" dirty="0">
              <a:latin typeface="Microsoft YaHei" panose="020B0503020204020204" pitchFamily="34" charset="-122"/>
              <a:ea typeface="Microsoft YaHei" panose="020B0503020204020204" pitchFamily="34" charset="-122"/>
              <a:sym typeface="+mn-ea"/>
            </a:endParaRPr>
          </a:p>
          <a:p>
            <a:endParaRPr lang="zh-TW" altLang="en-US" dirty="0">
              <a:latin typeface="Microsoft YaHei" panose="020B0503020204020204" pitchFamily="34" charset="-122"/>
              <a:ea typeface="Microsoft YaHei" panose="020B0503020204020204" pitchFamily="34" charset="-122"/>
              <a:sym typeface="+mn-ea"/>
            </a:endParaRPr>
          </a:p>
          <a:p>
            <a:r>
              <a:rPr lang="zh-TW" altLang="en-US" dirty="0">
                <a:latin typeface="Microsoft YaHei" panose="020B0503020204020204" pitchFamily="34" charset="-122"/>
                <a:ea typeface="Microsoft YaHei" panose="020B0503020204020204" pitchFamily="34" charset="-122"/>
              </a:rPr>
              <a:t>鄭婷予：</a:t>
            </a:r>
            <a:r>
              <a:rPr lang="zh-TW" altLang="en-US" dirty="0">
                <a:latin typeface="Microsoft YaHei" panose="020B0503020204020204" pitchFamily="34" charset="-122"/>
                <a:ea typeface="Microsoft YaHei" panose="020B0503020204020204" pitchFamily="34" charset="-122"/>
                <a:sym typeface="+mn-ea"/>
              </a:rPr>
              <a:t>寫程式</a:t>
            </a:r>
            <a:r>
              <a:rPr lang="en-US" altLang="zh-TW" dirty="0">
                <a:latin typeface="Microsoft YaHei" panose="020B0503020204020204" pitchFamily="34" charset="-122"/>
                <a:ea typeface="Microsoft YaHei" panose="020B0503020204020204" pitchFamily="34" charset="-122"/>
                <a:sym typeface="+mn-ea"/>
              </a:rPr>
              <a:t>(</a:t>
            </a:r>
            <a:r>
              <a:rPr lang="zh-TW" altLang="en-US" dirty="0">
                <a:latin typeface="Microsoft YaHei" panose="020B0503020204020204" pitchFamily="34" charset="-122"/>
                <a:ea typeface="Microsoft YaHei" panose="020B0503020204020204" pitchFamily="34" charset="-122"/>
                <a:sym typeface="+mn-ea"/>
              </a:rPr>
              <a:t>讀電阻色碼</a:t>
            </a:r>
            <a:r>
              <a:rPr lang="en-US" altLang="zh-TW" dirty="0">
                <a:latin typeface="Microsoft YaHei" panose="020B0503020204020204" pitchFamily="34" charset="-122"/>
                <a:ea typeface="Microsoft YaHei" panose="020B0503020204020204" pitchFamily="34" charset="-122"/>
                <a:sym typeface="+mn-ea"/>
              </a:rPr>
              <a:t>)</a:t>
            </a:r>
            <a:r>
              <a:rPr lang="zh-TW" altLang="en-US" dirty="0">
                <a:latin typeface="Microsoft YaHei" panose="020B0503020204020204" pitchFamily="34" charset="-122"/>
                <a:ea typeface="Microsoft YaHei" panose="020B0503020204020204" pitchFamily="34" charset="-122"/>
                <a:sym typeface="+mn-ea"/>
              </a:rPr>
              <a:t>、製作投影片</a:t>
            </a:r>
            <a:endParaRPr lang="zh-TW" altLang="en-US" dirty="0">
              <a:latin typeface="Microsoft YaHei" panose="020B0503020204020204" pitchFamily="34" charset="-122"/>
              <a:ea typeface="Microsoft YaHei" panose="020B0503020204020204" pitchFamily="34" charset="-122"/>
            </a:endParaRPr>
          </a:p>
          <a:p>
            <a:endParaRPr lang="en-US" altLang="zh-TW" dirty="0">
              <a:latin typeface="Microsoft YaHei" panose="020B0503020204020204" pitchFamily="34" charset="-122"/>
              <a:ea typeface="Microsoft YaHei" panose="020B0503020204020204" pitchFamily="34" charset="-122"/>
              <a:sym typeface="+mn-ea"/>
            </a:endParaRPr>
          </a:p>
          <a:p>
            <a:r>
              <a:rPr lang="zh-TW" altLang="en-US" dirty="0">
                <a:latin typeface="Microsoft YaHei" panose="020B0503020204020204" pitchFamily="34" charset="-122"/>
                <a:ea typeface="Microsoft YaHei" panose="020B0503020204020204" pitchFamily="34" charset="-122"/>
                <a:sym typeface="+mn-ea"/>
              </a:rPr>
              <a:t>李宗倫：寫程式</a:t>
            </a:r>
            <a:r>
              <a:rPr lang="en-US" altLang="zh-TW" dirty="0">
                <a:latin typeface="Microsoft YaHei" panose="020B0503020204020204" pitchFamily="34" charset="-122"/>
                <a:ea typeface="Microsoft YaHei" panose="020B0503020204020204" pitchFamily="34" charset="-122"/>
                <a:sym typeface="+mn-ea"/>
              </a:rPr>
              <a:t>(</a:t>
            </a:r>
            <a:r>
              <a:rPr lang="zh-TW" altLang="en-US" dirty="0">
                <a:latin typeface="Microsoft YaHei" panose="020B0503020204020204" pitchFamily="34" charset="-122"/>
                <a:ea typeface="Microsoft YaHei" panose="020B0503020204020204" pitchFamily="34" charset="-122"/>
                <a:sym typeface="+mn-ea"/>
              </a:rPr>
              <a:t>找電阻位置</a:t>
            </a:r>
            <a:r>
              <a:rPr lang="en-US" altLang="zh-TW" dirty="0">
                <a:latin typeface="Microsoft YaHei" panose="020B0503020204020204" pitchFamily="34" charset="-122"/>
                <a:ea typeface="Microsoft YaHei" panose="020B0503020204020204" pitchFamily="34" charset="-122"/>
                <a:sym typeface="+mn-ea"/>
              </a:rPr>
              <a:t>)</a:t>
            </a:r>
            <a:r>
              <a:rPr lang="zh-TW" altLang="en-US" dirty="0">
                <a:latin typeface="Microsoft YaHei" panose="020B0503020204020204" pitchFamily="34" charset="-122"/>
                <a:ea typeface="Microsoft YaHei" panose="020B0503020204020204" pitchFamily="34" charset="-122"/>
                <a:sym typeface="+mn-ea"/>
              </a:rPr>
              <a:t>、製作投影片</a:t>
            </a:r>
          </a:p>
          <a:p>
            <a:endParaRPr lang="en-US" altLang="zh-TW" dirty="0">
              <a:latin typeface="Microsoft YaHei" panose="020B0503020204020204" pitchFamily="34" charset="-122"/>
              <a:ea typeface="Microsoft YaHei" panose="020B0503020204020204" pitchFamily="34" charset="-122"/>
            </a:endParaRPr>
          </a:p>
          <a:p>
            <a:r>
              <a:rPr lang="zh-TW" altLang="en-US" dirty="0">
                <a:latin typeface="Microsoft YaHei" panose="020B0503020204020204" pitchFamily="34" charset="-122"/>
                <a:ea typeface="Microsoft YaHei" panose="020B0503020204020204" pitchFamily="34" charset="-122"/>
              </a:rPr>
              <a:t>梁皓瑋：</a:t>
            </a:r>
            <a:r>
              <a:rPr lang="zh-TW" altLang="en-US" dirty="0">
                <a:latin typeface="Microsoft YaHei" panose="020B0503020204020204" pitchFamily="34" charset="-122"/>
                <a:ea typeface="Microsoft YaHei" panose="020B0503020204020204" pitchFamily="34" charset="-122"/>
                <a:sym typeface="+mn-ea"/>
              </a:rPr>
              <a:t>寫程式</a:t>
            </a:r>
            <a:r>
              <a:rPr lang="en-US" altLang="zh-TW" dirty="0">
                <a:latin typeface="Microsoft YaHei" panose="020B0503020204020204" pitchFamily="34" charset="-122"/>
                <a:ea typeface="Microsoft YaHei" panose="020B0503020204020204" pitchFamily="34" charset="-122"/>
                <a:sym typeface="+mn-ea"/>
              </a:rPr>
              <a:t>(</a:t>
            </a:r>
            <a:r>
              <a:rPr lang="zh-TW" altLang="en-US" dirty="0">
                <a:latin typeface="Microsoft YaHei" panose="020B0503020204020204" pitchFamily="34" charset="-122"/>
                <a:ea typeface="Microsoft YaHei" panose="020B0503020204020204" pitchFamily="34" charset="-122"/>
                <a:sym typeface="+mn-ea"/>
              </a:rPr>
              <a:t>讀電阻色碼</a:t>
            </a:r>
            <a:r>
              <a:rPr lang="en-US" altLang="zh-TW" dirty="0">
                <a:latin typeface="Microsoft YaHei" panose="020B0503020204020204" pitchFamily="34" charset="-122"/>
                <a:ea typeface="Microsoft YaHei" panose="020B0503020204020204" pitchFamily="34" charset="-122"/>
                <a:sym typeface="+mn-ea"/>
              </a:rPr>
              <a:t>)</a:t>
            </a:r>
            <a:r>
              <a:rPr lang="zh-TW" altLang="en-US" dirty="0">
                <a:latin typeface="Microsoft YaHei" panose="020B0503020204020204" pitchFamily="34" charset="-122"/>
                <a:ea typeface="Microsoft YaHei" panose="020B0503020204020204" pitchFamily="34" charset="-122"/>
                <a:sym typeface="+mn-ea"/>
              </a:rPr>
              <a:t>、製作投影片</a:t>
            </a:r>
            <a:endParaRPr lang="zh-TW" altLang="en-US" dirty="0">
              <a:latin typeface="Microsoft YaHei" panose="020B0503020204020204" pitchFamily="34" charset="-122"/>
              <a:ea typeface="Microsoft YaHei" panose="020B0503020204020204" pitchFamily="34" charset="-122"/>
            </a:endParaRPr>
          </a:p>
          <a:p>
            <a:endParaRPr lang="zh-TW" altLang="en-US" dirty="0">
              <a:latin typeface="Microsoft YaHei" panose="020B0503020204020204" pitchFamily="34" charset="-122"/>
              <a:ea typeface="Microsoft YaHei" panose="020B0503020204020204" pitchFamily="34" charset="-122"/>
            </a:endParaRPr>
          </a:p>
          <a:p>
            <a:endParaRPr lang="zh-TW" altLang="en-US" dirty="0"/>
          </a:p>
        </p:txBody>
      </p:sp>
    </p:spTree>
    <p:extLst>
      <p:ext uri="{BB962C8B-B14F-4D97-AF65-F5344CB8AC3E}">
        <p14:creationId xmlns:p14="http://schemas.microsoft.com/office/powerpoint/2010/main" val="2149236515"/>
      </p:ext>
    </p:extLst>
  </p:cSld>
  <p:clrMapOvr>
    <a:masterClrMapping/>
  </p:clrMapOvr>
  <mc:AlternateContent xmlns:mc="http://schemas.openxmlformats.org/markup-compatibility/2006" xmlns:p14="http://schemas.microsoft.com/office/powerpoint/2010/main">
    <mc:Choice Requires="p14">
      <p:transition spd="slow" p14:dur="13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104315">
            <a:off x="-1534324" y="-1977383"/>
            <a:ext cx="8960556" cy="5040313"/>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788566">
            <a:off x="-958275" y="-1041304"/>
            <a:ext cx="8960556" cy="5040313"/>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104315">
            <a:off x="-1269392" y="-843297"/>
            <a:ext cx="8960556" cy="5040313"/>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788566">
            <a:off x="-693343" y="92783"/>
            <a:ext cx="8960556" cy="5040313"/>
          </a:xfrm>
          <a:prstGeom prst="rect">
            <a:avLst/>
          </a:prstGeom>
        </p:spPr>
      </p:pic>
      <p:sp>
        <p:nvSpPr>
          <p:cNvPr id="7" name="椭圆 6"/>
          <p:cNvSpPr/>
          <p:nvPr/>
        </p:nvSpPr>
        <p:spPr>
          <a:xfrm>
            <a:off x="6640105" y="2016114"/>
            <a:ext cx="1440120" cy="1440120"/>
          </a:xfrm>
          <a:prstGeom prst="ellipse">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latin typeface="Microsoft YaHei" panose="020B0503020204020204" pitchFamily="34" charset="-122"/>
                <a:ea typeface="Microsoft YaHei" panose="020B0503020204020204" pitchFamily="34" charset="-122"/>
              </a:rPr>
              <a:t>1</a:t>
            </a:r>
            <a:endParaRPr lang="zh-CN" altLang="en-US" sz="6000" dirty="0">
              <a:latin typeface="Microsoft YaHei" panose="020B0503020204020204" pitchFamily="34" charset="-122"/>
              <a:ea typeface="Microsoft YaHei" panose="020B0503020204020204" pitchFamily="34" charset="-122"/>
            </a:endParaRPr>
          </a:p>
        </p:txBody>
      </p:sp>
      <p:sp>
        <p:nvSpPr>
          <p:cNvPr id="8" name="文本框 7"/>
          <p:cNvSpPr txBox="1"/>
          <p:nvPr/>
        </p:nvSpPr>
        <p:spPr>
          <a:xfrm>
            <a:off x="6438534" y="3458610"/>
            <a:ext cx="1843262" cy="492443"/>
          </a:xfrm>
          <a:prstGeom prst="rect">
            <a:avLst/>
          </a:prstGeom>
          <a:noFill/>
        </p:spPr>
        <p:txBody>
          <a:bodyPr wrap="none" rtlCol="0">
            <a:spAutoFit/>
          </a:bodyPr>
          <a:lstStyle/>
          <a:p>
            <a:pPr algn="l"/>
            <a:r>
              <a:rPr lang="en-US" altLang="zh-CN" sz="2600" dirty="0">
                <a:solidFill>
                  <a:srgbClr val="17B59E"/>
                </a:solidFill>
                <a:latin typeface="Microsoft YaHei" panose="020B0503020204020204" pitchFamily="34" charset="-122"/>
                <a:ea typeface="Microsoft YaHei" panose="020B0503020204020204" pitchFamily="34" charset="-122"/>
                <a:sym typeface="+mn-ea"/>
              </a:rPr>
              <a:t>Objectives</a:t>
            </a:r>
            <a:endParaRPr lang="en-US" altLang="zh-CN" sz="2600" spc="300" dirty="0">
              <a:solidFill>
                <a:srgbClr val="17B59E"/>
              </a:solidFill>
              <a:latin typeface="Microsoft YaHei" panose="020B0503020204020204" pitchFamily="34" charset="-122"/>
              <a:ea typeface="Microsoft YaHei" panose="020B0503020204020204" pitchFamily="34" charset="-122"/>
              <a:sym typeface="+mn-ea"/>
            </a:endParaRPr>
          </a:p>
        </p:txBody>
      </p:sp>
      <p:sp>
        <p:nvSpPr>
          <p:cNvPr id="2" name="TextBox 1">
            <a:extLst>
              <a:ext uri="{FF2B5EF4-FFF2-40B4-BE49-F238E27FC236}">
                <a16:creationId xmlns:a16="http://schemas.microsoft.com/office/drawing/2014/main" id="{E07492A1-A7DB-4945-BC34-B87616047D02}"/>
              </a:ext>
            </a:extLst>
          </p:cNvPr>
          <p:cNvSpPr txBox="1"/>
          <p:nvPr/>
        </p:nvSpPr>
        <p:spPr>
          <a:xfrm>
            <a:off x="3241827" y="3944655"/>
            <a:ext cx="5039969" cy="369332"/>
          </a:xfrm>
          <a:prstGeom prst="rect">
            <a:avLst/>
          </a:prstGeom>
          <a:noFill/>
        </p:spPr>
        <p:txBody>
          <a:bodyPr wrap="none" rtlCol="0">
            <a:spAutoFit/>
          </a:bodyPr>
          <a:lstStyle/>
          <a:p>
            <a:r>
              <a:rPr lang="en-US" dirty="0"/>
              <a:t>Identifying resistors is no longer a time-wasting task</a:t>
            </a:r>
          </a:p>
        </p:txBody>
      </p:sp>
    </p:spTree>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8"/>
                                        </p:tgtEl>
                                        <p:attrNameLst>
                                          <p:attrName>ppt_y</p:attrName>
                                        </p:attrNameLst>
                                      </p:cBhvr>
                                      <p:tavLst>
                                        <p:tav tm="0">
                                          <p:val>
                                            <p:strVal val="#ppt_y"/>
                                          </p:val>
                                        </p:tav>
                                        <p:tav tm="100000">
                                          <p:val>
                                            <p:strVal val="#ppt_y"/>
                                          </p:val>
                                        </p:tav>
                                      </p:tavLst>
                                    </p:anim>
                                    <p:anim calcmode="lin" valueType="num">
                                      <p:cBhvr>
                                        <p:cTn id="15"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7119271">
            <a:off x="-843651" y="-2354956"/>
            <a:ext cx="4998338" cy="2811565"/>
          </a:xfrm>
          <a:prstGeom prst="rect">
            <a:avLst/>
          </a:prstGeom>
        </p:spPr>
      </p:pic>
      <p:sp>
        <p:nvSpPr>
          <p:cNvPr id="35" name="文本框 34"/>
          <p:cNvSpPr txBox="1"/>
          <p:nvPr/>
        </p:nvSpPr>
        <p:spPr>
          <a:xfrm>
            <a:off x="447590" y="359976"/>
            <a:ext cx="2297039" cy="492443"/>
          </a:xfrm>
          <a:prstGeom prst="rect">
            <a:avLst/>
          </a:prstGeom>
          <a:noFill/>
        </p:spPr>
        <p:txBody>
          <a:bodyPr wrap="none" rtlCol="0">
            <a:spAutoFit/>
          </a:bodyPr>
          <a:lstStyle/>
          <a:p>
            <a:pPr algn="l"/>
            <a:r>
              <a:rPr lang="en-US" altLang="zh-CN" sz="2600" spc="300" dirty="0">
                <a:solidFill>
                  <a:schemeClr val="bg1">
                    <a:lumMod val="50000"/>
                  </a:schemeClr>
                </a:solidFill>
                <a:latin typeface="Microsoft YaHei" panose="020B0503020204020204" pitchFamily="34" charset="-122"/>
                <a:ea typeface="Microsoft YaHei" panose="020B0503020204020204" pitchFamily="34" charset="-122"/>
                <a:cs typeface="+mn-ea"/>
                <a:sym typeface="Arial" panose="020B0604020202020204" pitchFamily="34" charset="0"/>
              </a:rPr>
              <a:t>References</a:t>
            </a:r>
            <a:endParaRPr lang="zh-CN" altLang="en-US" sz="2600" spc="300"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sp>
        <p:nvSpPr>
          <p:cNvPr id="2" name="文字方塊 1"/>
          <p:cNvSpPr txBox="1"/>
          <p:nvPr/>
        </p:nvSpPr>
        <p:spPr>
          <a:xfrm>
            <a:off x="519595" y="1224048"/>
            <a:ext cx="7992666" cy="2308324"/>
          </a:xfrm>
          <a:prstGeom prst="rect">
            <a:avLst/>
          </a:prstGeom>
          <a:noFill/>
        </p:spPr>
        <p:txBody>
          <a:bodyPr wrap="square" rtlCol="0">
            <a:spAutoFit/>
          </a:bodyPr>
          <a:lstStyle/>
          <a:p>
            <a:pPr marL="285750" indent="-285750">
              <a:buFont typeface="Arial" panose="020B0604020202020204" pitchFamily="34" charset="0"/>
              <a:buChar char="•"/>
            </a:pPr>
            <a:r>
              <a:rPr lang="en-US" altLang="zh-TW" dirty="0">
                <a:latin typeface="Microsoft YaHei" panose="020B0503020204020204" pitchFamily="34" charset="-122"/>
                <a:ea typeface="Microsoft YaHei" panose="020B0503020204020204" pitchFamily="34" charset="-122"/>
                <a:hlinkClick r:id="rId4"/>
              </a:rPr>
              <a:t>https://chtseng.wordpress.com/2018/06/15/opencv-cascade-object-detection/</a:t>
            </a:r>
            <a:endParaRPr lang="en-US" altLang="zh-TW" dirty="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en-US" altLang="zh-TW" dirty="0">
                <a:latin typeface="Microsoft YaHei" panose="020B0503020204020204" pitchFamily="34" charset="-122"/>
                <a:ea typeface="Microsoft YaHei" panose="020B0503020204020204" pitchFamily="34" charset="-122"/>
                <a:hlinkClick r:id="rId5"/>
              </a:rPr>
              <a:t>https://blog.csdn.net/anson2004110/article/details/12954541</a:t>
            </a:r>
            <a:endParaRPr lang="en-US" altLang="zh-TW" dirty="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en-US" altLang="zh-TW" dirty="0">
                <a:latin typeface="Microsoft YaHei" panose="020B0503020204020204" pitchFamily="34" charset="-122"/>
                <a:ea typeface="Microsoft YaHei" panose="020B0503020204020204" pitchFamily="34" charset="-122"/>
                <a:hlinkClick r:id="rId6"/>
              </a:rPr>
              <a:t>https://memememememememe.me/post/training-haar-cascades/?fbclid=IwAR1PbCFUmHh1RLlc1NQ0zaoAX-4hOVTEwJjoC3IoyLVf7yk0RSf0clPNYfM</a:t>
            </a:r>
            <a:endParaRPr lang="en-US" altLang="zh-TW" dirty="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endParaRPr lang="zh-TW" altLang="en-US" dirty="0">
              <a:latin typeface="Microsoft YaHei" panose="020B0503020204020204" pitchFamily="34" charset="-122"/>
              <a:ea typeface="Microsoft YaHei" panose="020B0503020204020204" pitchFamily="34" charset="-122"/>
            </a:endParaRPr>
          </a:p>
          <a:p>
            <a:endParaRPr lang="zh-TW" altLang="en-US" dirty="0"/>
          </a:p>
        </p:txBody>
      </p:sp>
    </p:spTree>
    <p:extLst>
      <p:ext uri="{BB962C8B-B14F-4D97-AF65-F5344CB8AC3E}">
        <p14:creationId xmlns:p14="http://schemas.microsoft.com/office/powerpoint/2010/main" val="2089462048"/>
      </p:ext>
    </p:extLst>
  </p:cSld>
  <p:clrMapOvr>
    <a:masterClrMapping/>
  </p:clrMapOvr>
  <mc:AlternateContent xmlns:mc="http://schemas.openxmlformats.org/markup-compatibility/2006" xmlns:p14="http://schemas.microsoft.com/office/powerpoint/2010/main">
    <mc:Choice Requires="p14">
      <p:transition spd="slow" p14:dur="13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1318381" y="1745000"/>
            <a:ext cx="6323330" cy="808990"/>
          </a:xfrm>
          <a:prstGeom prst="rect">
            <a:avLst/>
          </a:prstGeom>
          <a:noFill/>
        </p:spPr>
        <p:txBody>
          <a:bodyPr wrap="none" rtlCol="0">
            <a:spAutoFit/>
          </a:bodyPr>
          <a:lstStyle/>
          <a:p>
            <a:pPr algn="l"/>
            <a:r>
              <a:rPr lang="en-US" altLang="zh-CN" sz="4400" dirty="0">
                <a:solidFill>
                  <a:srgbClr val="17B59E"/>
                </a:solidFill>
                <a:latin typeface="Microsoft YaHei" panose="020B0503020204020204" pitchFamily="34" charset="-122"/>
                <a:ea typeface="Microsoft YaHei" panose="020B0503020204020204" pitchFamily="34" charset="-122"/>
                <a:sym typeface="+mn-ea"/>
              </a:rPr>
              <a:t>Thank you for listening</a:t>
            </a:r>
            <a:endParaRPr lang="en-US" altLang="zh-CN" sz="4400" dirty="0">
              <a:solidFill>
                <a:srgbClr val="17B59E"/>
              </a:solidFill>
              <a:latin typeface="Microsoft YaHei" panose="020B0503020204020204" pitchFamily="34" charset="-122"/>
              <a:ea typeface="Microsoft YaHei"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300" fill="hold"/>
                                        <p:tgtEl>
                                          <p:spTgt spid="3"/>
                                        </p:tgtEl>
                                        <p:attrNameLst>
                                          <p:attrName>ppt_y</p:attrName>
                                        </p:attrNameLst>
                                      </p:cBhvr>
                                      <p:tavLst>
                                        <p:tav tm="0">
                                          <p:val>
                                            <p:strVal val="#ppt_y"/>
                                          </p:val>
                                        </p:tav>
                                        <p:tav tm="100000">
                                          <p:val>
                                            <p:strVal val="#ppt_y"/>
                                          </p:val>
                                        </p:tav>
                                      </p:tavLst>
                                    </p:anim>
                                    <p:anim calcmode="lin" valueType="num">
                                      <p:cBhvr>
                                        <p:cTn id="9" dur="3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3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3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图片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7119271">
            <a:off x="-843651" y="-2354956"/>
            <a:ext cx="4998338" cy="2811565"/>
          </a:xfrm>
          <a:prstGeom prst="rect">
            <a:avLst/>
          </a:prstGeom>
        </p:spPr>
      </p:pic>
      <p:sp>
        <p:nvSpPr>
          <p:cNvPr id="52" name="文本框 51"/>
          <p:cNvSpPr txBox="1"/>
          <p:nvPr/>
        </p:nvSpPr>
        <p:spPr>
          <a:xfrm>
            <a:off x="447590" y="359976"/>
            <a:ext cx="2227982" cy="492443"/>
          </a:xfrm>
          <a:prstGeom prst="rect">
            <a:avLst/>
          </a:prstGeom>
          <a:noFill/>
        </p:spPr>
        <p:txBody>
          <a:bodyPr wrap="none" rtlCol="0">
            <a:spAutoFit/>
          </a:bodyPr>
          <a:lstStyle/>
          <a:p>
            <a:pPr algn="l"/>
            <a:r>
              <a:rPr lang="en-US" altLang="zh-CN" sz="2600" spc="300" dirty="0">
                <a:solidFill>
                  <a:schemeClr val="bg1">
                    <a:lumMod val="50000"/>
                  </a:schemeClr>
                </a:solidFill>
                <a:latin typeface="Microsoft YaHei" panose="020B0503020204020204" pitchFamily="34" charset="-122"/>
                <a:ea typeface="Microsoft YaHei" panose="020B0503020204020204" pitchFamily="34" charset="-122"/>
                <a:cs typeface="+mn-ea"/>
                <a:sym typeface="Arial" panose="020B0604020202020204" pitchFamily="34" charset="0"/>
              </a:rPr>
              <a:t>Objectives</a:t>
            </a:r>
            <a:endParaRPr lang="zh-CN" altLang="en-US" sz="2600" spc="300"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sp>
        <p:nvSpPr>
          <p:cNvPr id="2" name="Chevron 13"/>
          <p:cNvSpPr/>
          <p:nvPr/>
        </p:nvSpPr>
        <p:spPr>
          <a:xfrm>
            <a:off x="6669118" y="1698773"/>
            <a:ext cx="1570647" cy="298685"/>
          </a:xfrm>
          <a:prstGeom prst="chevron">
            <a:avLst>
              <a:gd name="adj" fmla="val 32323"/>
            </a:avLst>
          </a:prstGeom>
          <a:solidFill>
            <a:srgbClr val="17B59E"/>
          </a:solidFill>
          <a:ln w="38100">
            <a:noFill/>
          </a:ln>
          <a:effectLst/>
        </p:spPr>
        <p:style>
          <a:lnRef idx="1">
            <a:schemeClr val="accent1"/>
          </a:lnRef>
          <a:fillRef idx="3">
            <a:schemeClr val="accent1"/>
          </a:fillRef>
          <a:effectRef idx="2">
            <a:schemeClr val="accent1"/>
          </a:effectRef>
          <a:fontRef idx="minor">
            <a:schemeClr val="lt1"/>
          </a:fontRef>
        </p:style>
        <p:txBody>
          <a:bodyPr lIns="67391" tIns="33696" rIns="67391" bIns="33696" rtlCol="0" anchor="ctr"/>
          <a:lstStyle/>
          <a:p>
            <a:pPr algn="ctr"/>
            <a:endParaRPr lang="en-US" sz="2400" dirty="0">
              <a:solidFill>
                <a:schemeClr val="tx1"/>
              </a:solidFill>
              <a:latin typeface="Microsoft YaHei" panose="020B0503020204020204" pitchFamily="34" charset="-122"/>
            </a:endParaRPr>
          </a:p>
        </p:txBody>
      </p:sp>
      <p:sp>
        <p:nvSpPr>
          <p:cNvPr id="3" name="Oval 45"/>
          <p:cNvSpPr/>
          <p:nvPr/>
        </p:nvSpPr>
        <p:spPr>
          <a:xfrm>
            <a:off x="7411821" y="1796636"/>
            <a:ext cx="85241" cy="8485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7391" tIns="33696" rIns="67391" bIns="33696" rtlCol="0" anchor="ctr"/>
          <a:lstStyle/>
          <a:p>
            <a:pPr algn="ctr"/>
            <a:endParaRPr lang="en-US" sz="2400" dirty="0">
              <a:solidFill>
                <a:schemeClr val="tx1"/>
              </a:solidFill>
              <a:latin typeface="Microsoft YaHei" panose="020B0503020204020204" pitchFamily="34" charset="-122"/>
            </a:endParaRPr>
          </a:p>
        </p:txBody>
      </p:sp>
      <p:sp>
        <p:nvSpPr>
          <p:cNvPr id="4" name="Chevron 12"/>
          <p:cNvSpPr/>
          <p:nvPr/>
        </p:nvSpPr>
        <p:spPr>
          <a:xfrm>
            <a:off x="5172483" y="1698773"/>
            <a:ext cx="1570647" cy="298685"/>
          </a:xfrm>
          <a:prstGeom prst="chevron">
            <a:avLst>
              <a:gd name="adj" fmla="val 32323"/>
            </a:avLst>
          </a:prstGeom>
          <a:solidFill>
            <a:srgbClr val="595959"/>
          </a:solidFill>
          <a:ln w="38100">
            <a:noFill/>
          </a:ln>
          <a:effectLst/>
        </p:spPr>
        <p:style>
          <a:lnRef idx="1">
            <a:schemeClr val="accent1"/>
          </a:lnRef>
          <a:fillRef idx="3">
            <a:schemeClr val="accent1"/>
          </a:fillRef>
          <a:effectRef idx="2">
            <a:schemeClr val="accent1"/>
          </a:effectRef>
          <a:fontRef idx="minor">
            <a:schemeClr val="lt1"/>
          </a:fontRef>
        </p:style>
        <p:txBody>
          <a:bodyPr lIns="67391" tIns="33696" rIns="67391" bIns="33696" rtlCol="0" anchor="ctr"/>
          <a:lstStyle/>
          <a:p>
            <a:pPr algn="ctr"/>
            <a:endParaRPr lang="en-US" sz="2400" dirty="0">
              <a:solidFill>
                <a:schemeClr val="tx1"/>
              </a:solidFill>
              <a:latin typeface="Microsoft YaHei" panose="020B0503020204020204" pitchFamily="34" charset="-122"/>
            </a:endParaRPr>
          </a:p>
        </p:txBody>
      </p:sp>
      <p:sp>
        <p:nvSpPr>
          <p:cNvPr id="5" name="Oval 44"/>
          <p:cNvSpPr/>
          <p:nvPr/>
        </p:nvSpPr>
        <p:spPr>
          <a:xfrm>
            <a:off x="5915186" y="1796636"/>
            <a:ext cx="85241" cy="8485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7391" tIns="33696" rIns="67391" bIns="33696" rtlCol="0" anchor="ctr"/>
          <a:lstStyle/>
          <a:p>
            <a:pPr algn="ctr"/>
            <a:endParaRPr lang="en-US" sz="2400" dirty="0">
              <a:solidFill>
                <a:schemeClr val="tx1"/>
              </a:solidFill>
              <a:latin typeface="Microsoft YaHei" panose="020B0503020204020204" pitchFamily="34" charset="-122"/>
            </a:endParaRPr>
          </a:p>
        </p:txBody>
      </p:sp>
      <p:sp>
        <p:nvSpPr>
          <p:cNvPr id="6" name="Chevron 11"/>
          <p:cNvSpPr/>
          <p:nvPr/>
        </p:nvSpPr>
        <p:spPr>
          <a:xfrm>
            <a:off x="3675849" y="1698773"/>
            <a:ext cx="1570647" cy="298685"/>
          </a:xfrm>
          <a:prstGeom prst="chevron">
            <a:avLst>
              <a:gd name="adj" fmla="val 32323"/>
            </a:avLst>
          </a:prstGeom>
          <a:solidFill>
            <a:srgbClr val="17B59E"/>
          </a:solidFill>
          <a:ln w="38100">
            <a:noFill/>
          </a:ln>
          <a:effectLst/>
        </p:spPr>
        <p:style>
          <a:lnRef idx="1">
            <a:schemeClr val="accent1"/>
          </a:lnRef>
          <a:fillRef idx="3">
            <a:schemeClr val="accent1"/>
          </a:fillRef>
          <a:effectRef idx="2">
            <a:schemeClr val="accent1"/>
          </a:effectRef>
          <a:fontRef idx="minor">
            <a:schemeClr val="lt1"/>
          </a:fontRef>
        </p:style>
        <p:txBody>
          <a:bodyPr lIns="67391" tIns="33696" rIns="67391" bIns="33696" rtlCol="0" anchor="ctr"/>
          <a:lstStyle/>
          <a:p>
            <a:pPr algn="ctr"/>
            <a:endParaRPr lang="en-US" sz="2400" dirty="0">
              <a:solidFill>
                <a:schemeClr val="tx1"/>
              </a:solidFill>
              <a:latin typeface="Microsoft YaHei" panose="020B0503020204020204" pitchFamily="34" charset="-122"/>
            </a:endParaRPr>
          </a:p>
        </p:txBody>
      </p:sp>
      <p:sp>
        <p:nvSpPr>
          <p:cNvPr id="7" name="Oval 43"/>
          <p:cNvSpPr/>
          <p:nvPr/>
        </p:nvSpPr>
        <p:spPr>
          <a:xfrm>
            <a:off x="4418552" y="1796636"/>
            <a:ext cx="85241" cy="8485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7391" tIns="33696" rIns="67391" bIns="33696" rtlCol="0" anchor="ctr"/>
          <a:lstStyle/>
          <a:p>
            <a:pPr algn="ctr"/>
            <a:endParaRPr lang="en-US" sz="2400" dirty="0">
              <a:solidFill>
                <a:schemeClr val="tx1"/>
              </a:solidFill>
              <a:latin typeface="Microsoft YaHei" panose="020B0503020204020204" pitchFamily="34" charset="-122"/>
            </a:endParaRPr>
          </a:p>
        </p:txBody>
      </p:sp>
      <p:sp>
        <p:nvSpPr>
          <p:cNvPr id="8" name="Chevron 10"/>
          <p:cNvSpPr/>
          <p:nvPr/>
        </p:nvSpPr>
        <p:spPr>
          <a:xfrm>
            <a:off x="2179214" y="1698773"/>
            <a:ext cx="1570647" cy="298685"/>
          </a:xfrm>
          <a:prstGeom prst="chevron">
            <a:avLst>
              <a:gd name="adj" fmla="val 32323"/>
            </a:avLst>
          </a:prstGeom>
          <a:solidFill>
            <a:srgbClr val="595959"/>
          </a:solidFill>
          <a:ln w="38100">
            <a:noFill/>
          </a:ln>
          <a:effectLst/>
        </p:spPr>
        <p:style>
          <a:lnRef idx="1">
            <a:schemeClr val="accent1"/>
          </a:lnRef>
          <a:fillRef idx="3">
            <a:schemeClr val="accent1"/>
          </a:fillRef>
          <a:effectRef idx="2">
            <a:schemeClr val="accent1"/>
          </a:effectRef>
          <a:fontRef idx="minor">
            <a:schemeClr val="lt1"/>
          </a:fontRef>
        </p:style>
        <p:txBody>
          <a:bodyPr lIns="67391" tIns="33696" rIns="67391" bIns="33696" rtlCol="0" anchor="ctr"/>
          <a:lstStyle/>
          <a:p>
            <a:pPr algn="ctr"/>
            <a:endParaRPr lang="en-US" sz="2400" dirty="0">
              <a:solidFill>
                <a:schemeClr val="tx1"/>
              </a:solidFill>
              <a:latin typeface="Microsoft YaHei" panose="020B0503020204020204" pitchFamily="34" charset="-122"/>
            </a:endParaRPr>
          </a:p>
        </p:txBody>
      </p:sp>
      <p:sp>
        <p:nvSpPr>
          <p:cNvPr id="9" name="Oval 42"/>
          <p:cNvSpPr/>
          <p:nvPr/>
        </p:nvSpPr>
        <p:spPr>
          <a:xfrm>
            <a:off x="2921917" y="1796636"/>
            <a:ext cx="85241" cy="8485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7391" tIns="33696" rIns="67391" bIns="33696" rtlCol="0" anchor="ctr"/>
          <a:lstStyle/>
          <a:p>
            <a:pPr algn="ctr"/>
            <a:endParaRPr lang="en-US" sz="2400" dirty="0">
              <a:solidFill>
                <a:schemeClr val="tx1"/>
              </a:solidFill>
              <a:latin typeface="Microsoft YaHei" panose="020B0503020204020204" pitchFamily="34" charset="-122"/>
            </a:endParaRPr>
          </a:p>
        </p:txBody>
      </p:sp>
      <p:sp>
        <p:nvSpPr>
          <p:cNvPr id="15" name="Rectangle 20"/>
          <p:cNvSpPr/>
          <p:nvPr/>
        </p:nvSpPr>
        <p:spPr>
          <a:xfrm>
            <a:off x="1158659" y="1325417"/>
            <a:ext cx="618490" cy="311785"/>
          </a:xfrm>
          <a:prstGeom prst="rect">
            <a:avLst/>
          </a:prstGeom>
        </p:spPr>
        <p:txBody>
          <a:bodyPr wrap="none" lIns="67391" tIns="33696" rIns="67391" bIns="33696">
            <a:spAutoFit/>
          </a:bodyPr>
          <a:lstStyle/>
          <a:p>
            <a:pPr algn="ctr"/>
            <a:r>
              <a:rPr lang="en-US" sz="1500" dirty="0">
                <a:latin typeface="Microsoft YaHei" panose="020B0503020204020204" pitchFamily="34" charset="-122"/>
                <a:ea typeface="Microsoft YaHei" panose="020B0503020204020204" pitchFamily="34" charset="-122"/>
              </a:rPr>
              <a:t>Input</a:t>
            </a:r>
          </a:p>
        </p:txBody>
      </p:sp>
      <p:sp>
        <p:nvSpPr>
          <p:cNvPr id="16" name="Rectangle 21"/>
          <p:cNvSpPr/>
          <p:nvPr/>
        </p:nvSpPr>
        <p:spPr>
          <a:xfrm>
            <a:off x="2530515" y="1325417"/>
            <a:ext cx="868045" cy="311785"/>
          </a:xfrm>
          <a:prstGeom prst="rect">
            <a:avLst/>
          </a:prstGeom>
        </p:spPr>
        <p:txBody>
          <a:bodyPr wrap="none" lIns="67391" tIns="33696" rIns="67391" bIns="33696">
            <a:spAutoFit/>
          </a:bodyPr>
          <a:lstStyle/>
          <a:p>
            <a:pPr algn="ctr"/>
            <a:r>
              <a:rPr lang="en-US" sz="1500" dirty="0">
                <a:latin typeface="Microsoft YaHei" panose="020B0503020204020204" pitchFamily="34" charset="-122"/>
                <a:ea typeface="Microsoft YaHei" panose="020B0503020204020204" pitchFamily="34" charset="-122"/>
              </a:rPr>
              <a:t>Loading</a:t>
            </a:r>
          </a:p>
        </p:txBody>
      </p:sp>
      <p:sp>
        <p:nvSpPr>
          <p:cNvPr id="17" name="Rectangle 22"/>
          <p:cNvSpPr/>
          <p:nvPr/>
        </p:nvSpPr>
        <p:spPr>
          <a:xfrm>
            <a:off x="3799820" y="1325417"/>
            <a:ext cx="1322705" cy="311785"/>
          </a:xfrm>
          <a:prstGeom prst="rect">
            <a:avLst/>
          </a:prstGeom>
        </p:spPr>
        <p:txBody>
          <a:bodyPr wrap="none" lIns="67391" tIns="33696" rIns="67391" bIns="33696">
            <a:spAutoFit/>
          </a:bodyPr>
          <a:lstStyle/>
          <a:p>
            <a:pPr algn="ctr"/>
            <a:r>
              <a:rPr lang="en-US" sz="1500" dirty="0">
                <a:latin typeface="Microsoft YaHei" panose="020B0503020204020204" pitchFamily="34" charset="-122"/>
                <a:ea typeface="Microsoft YaHei" panose="020B0503020204020204" pitchFamily="34" charset="-122"/>
              </a:rPr>
              <a:t>Optimization</a:t>
            </a:r>
          </a:p>
        </p:txBody>
      </p:sp>
      <p:sp>
        <p:nvSpPr>
          <p:cNvPr id="18" name="Rectangle 23"/>
          <p:cNvSpPr/>
          <p:nvPr/>
        </p:nvSpPr>
        <p:spPr>
          <a:xfrm>
            <a:off x="5401547" y="1325417"/>
            <a:ext cx="1112520" cy="311785"/>
          </a:xfrm>
          <a:prstGeom prst="rect">
            <a:avLst/>
          </a:prstGeom>
        </p:spPr>
        <p:txBody>
          <a:bodyPr wrap="none" lIns="67391" tIns="33696" rIns="67391" bIns="33696">
            <a:spAutoFit/>
          </a:bodyPr>
          <a:lstStyle/>
          <a:p>
            <a:pPr algn="ctr"/>
            <a:r>
              <a:rPr lang="en-US" sz="1500" dirty="0">
                <a:latin typeface="Microsoft YaHei" panose="020B0503020204020204" pitchFamily="34" charset="-122"/>
                <a:ea typeface="Microsoft YaHei" panose="020B0503020204020204" pitchFamily="34" charset="-122"/>
              </a:rPr>
              <a:t>Processing</a:t>
            </a:r>
          </a:p>
        </p:txBody>
      </p:sp>
      <p:sp>
        <p:nvSpPr>
          <p:cNvPr id="19" name="Rectangle 24"/>
          <p:cNvSpPr/>
          <p:nvPr/>
        </p:nvSpPr>
        <p:spPr>
          <a:xfrm>
            <a:off x="7095667" y="1325417"/>
            <a:ext cx="717550" cy="311785"/>
          </a:xfrm>
          <a:prstGeom prst="rect">
            <a:avLst/>
          </a:prstGeom>
        </p:spPr>
        <p:txBody>
          <a:bodyPr wrap="none" lIns="67391" tIns="33696" rIns="67391" bIns="33696">
            <a:spAutoFit/>
          </a:bodyPr>
          <a:lstStyle/>
          <a:p>
            <a:pPr algn="ctr"/>
            <a:r>
              <a:rPr lang="en-US" sz="1500" dirty="0">
                <a:latin typeface="Microsoft YaHei" panose="020B0503020204020204" pitchFamily="34" charset="-122"/>
                <a:ea typeface="Microsoft YaHei" panose="020B0503020204020204" pitchFamily="34" charset="-122"/>
              </a:rPr>
              <a:t>Ouput</a:t>
            </a:r>
          </a:p>
        </p:txBody>
      </p:sp>
      <p:cxnSp>
        <p:nvCxnSpPr>
          <p:cNvPr id="20" name="Straight Connector 26"/>
          <p:cNvCxnSpPr/>
          <p:nvPr/>
        </p:nvCxnSpPr>
        <p:spPr>
          <a:xfrm flipH="1" flipV="1">
            <a:off x="1467903" y="1997458"/>
            <a:ext cx="0" cy="373357"/>
          </a:xfrm>
          <a:prstGeom prst="line">
            <a:avLst/>
          </a:prstGeom>
          <a:ln w="12700" cmpd="sng">
            <a:solidFill>
              <a:srgbClr val="17B59E"/>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7"/>
          <p:cNvCxnSpPr/>
          <p:nvPr/>
        </p:nvCxnSpPr>
        <p:spPr>
          <a:xfrm flipH="1" flipV="1">
            <a:off x="2964536" y="1997458"/>
            <a:ext cx="0" cy="373357"/>
          </a:xfrm>
          <a:prstGeom prst="line">
            <a:avLst/>
          </a:prstGeom>
          <a:ln w="12700" cmpd="sng">
            <a:solidFill>
              <a:srgbClr val="595959"/>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8"/>
          <p:cNvCxnSpPr/>
          <p:nvPr/>
        </p:nvCxnSpPr>
        <p:spPr>
          <a:xfrm flipH="1" flipV="1">
            <a:off x="4461171" y="1997458"/>
            <a:ext cx="0" cy="373357"/>
          </a:xfrm>
          <a:prstGeom prst="line">
            <a:avLst/>
          </a:prstGeom>
          <a:ln w="12700" cmpd="sng">
            <a:solidFill>
              <a:srgbClr val="17B59E"/>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9"/>
          <p:cNvCxnSpPr/>
          <p:nvPr/>
        </p:nvCxnSpPr>
        <p:spPr>
          <a:xfrm flipH="1" flipV="1">
            <a:off x="5957805" y="1997458"/>
            <a:ext cx="0" cy="373357"/>
          </a:xfrm>
          <a:prstGeom prst="line">
            <a:avLst/>
          </a:prstGeom>
          <a:ln w="12700" cmpd="sng">
            <a:solidFill>
              <a:srgbClr val="595959"/>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30"/>
          <p:cNvCxnSpPr/>
          <p:nvPr/>
        </p:nvCxnSpPr>
        <p:spPr>
          <a:xfrm flipH="1" flipV="1">
            <a:off x="7454440" y="1997458"/>
            <a:ext cx="0" cy="373357"/>
          </a:xfrm>
          <a:prstGeom prst="line">
            <a:avLst/>
          </a:prstGeom>
          <a:ln w="12700" cmpd="sng">
            <a:solidFill>
              <a:srgbClr val="17B59E"/>
            </a:solidFill>
          </a:ln>
          <a:effectLst/>
        </p:spPr>
        <p:style>
          <a:lnRef idx="2">
            <a:schemeClr val="accent1"/>
          </a:lnRef>
          <a:fillRef idx="0">
            <a:schemeClr val="accent1"/>
          </a:fillRef>
          <a:effectRef idx="1">
            <a:schemeClr val="accent1"/>
          </a:effectRef>
          <a:fontRef idx="minor">
            <a:schemeClr val="tx1"/>
          </a:fontRef>
        </p:style>
      </p:cxnSp>
      <p:sp>
        <p:nvSpPr>
          <p:cNvPr id="25" name="Chevron 4"/>
          <p:cNvSpPr/>
          <p:nvPr/>
        </p:nvSpPr>
        <p:spPr>
          <a:xfrm>
            <a:off x="682580" y="1698773"/>
            <a:ext cx="1570647" cy="298685"/>
          </a:xfrm>
          <a:prstGeom prst="chevron">
            <a:avLst>
              <a:gd name="adj" fmla="val 32323"/>
            </a:avLst>
          </a:prstGeom>
          <a:solidFill>
            <a:srgbClr val="17B59E"/>
          </a:solidFill>
          <a:ln w="38100">
            <a:noFill/>
          </a:ln>
          <a:effectLst/>
        </p:spPr>
        <p:style>
          <a:lnRef idx="1">
            <a:schemeClr val="accent1"/>
          </a:lnRef>
          <a:fillRef idx="3">
            <a:schemeClr val="accent1"/>
          </a:fillRef>
          <a:effectRef idx="2">
            <a:schemeClr val="accent1"/>
          </a:effectRef>
          <a:fontRef idx="minor">
            <a:schemeClr val="lt1"/>
          </a:fontRef>
        </p:style>
        <p:txBody>
          <a:bodyPr lIns="67391" tIns="33696" rIns="67391" bIns="33696" rtlCol="0" anchor="ctr"/>
          <a:lstStyle/>
          <a:p>
            <a:pPr algn="ctr"/>
            <a:endParaRPr lang="en-US" sz="2400" dirty="0">
              <a:solidFill>
                <a:schemeClr val="tx1"/>
              </a:solidFill>
              <a:latin typeface="Microsoft YaHei" panose="020B0503020204020204" pitchFamily="34" charset="-122"/>
            </a:endParaRPr>
          </a:p>
        </p:txBody>
      </p:sp>
      <p:sp>
        <p:nvSpPr>
          <p:cNvPr id="26" name="Oval 41"/>
          <p:cNvSpPr/>
          <p:nvPr/>
        </p:nvSpPr>
        <p:spPr>
          <a:xfrm>
            <a:off x="1425283" y="1796636"/>
            <a:ext cx="85241" cy="8485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7391" tIns="33696" rIns="67391" bIns="33696" rtlCol="0" anchor="ctr"/>
          <a:lstStyle/>
          <a:p>
            <a:pPr algn="ctr"/>
            <a:endParaRPr lang="en-US" sz="2400" dirty="0">
              <a:latin typeface="Microsoft YaHei" panose="020B0503020204020204" pitchFamily="34" charset="-122"/>
            </a:endParaRPr>
          </a:p>
        </p:txBody>
      </p:sp>
      <p:pic>
        <p:nvPicPr>
          <p:cNvPr id="27" name="Picture 48"/>
          <p:cNvPicPr>
            <a:picLocks noChangeAspect="1"/>
          </p:cNvPicPr>
          <p:nvPr/>
        </p:nvPicPr>
        <p:blipFill>
          <a:blip r:embed="rId4"/>
          <a:stretch>
            <a:fillRect/>
          </a:stretch>
        </p:blipFill>
        <p:spPr>
          <a:xfrm>
            <a:off x="1344766" y="2464447"/>
            <a:ext cx="246275" cy="333173"/>
          </a:xfrm>
          <a:prstGeom prst="rect">
            <a:avLst/>
          </a:prstGeom>
        </p:spPr>
      </p:pic>
      <p:pic>
        <p:nvPicPr>
          <p:cNvPr id="28" name="Picture 49"/>
          <p:cNvPicPr>
            <a:picLocks noChangeAspect="1"/>
          </p:cNvPicPr>
          <p:nvPr/>
        </p:nvPicPr>
        <p:blipFill>
          <a:blip r:embed="rId5"/>
          <a:stretch>
            <a:fillRect/>
          </a:stretch>
        </p:blipFill>
        <p:spPr>
          <a:xfrm>
            <a:off x="2800954" y="2468187"/>
            <a:ext cx="327167" cy="325693"/>
          </a:xfrm>
          <a:prstGeom prst="rect">
            <a:avLst/>
          </a:prstGeom>
        </p:spPr>
      </p:pic>
      <p:pic>
        <p:nvPicPr>
          <p:cNvPr id="29" name="Picture 50"/>
          <p:cNvPicPr>
            <a:picLocks noChangeAspect="1"/>
          </p:cNvPicPr>
          <p:nvPr/>
        </p:nvPicPr>
        <p:blipFill>
          <a:blip r:embed="rId6"/>
          <a:stretch>
            <a:fillRect/>
          </a:stretch>
        </p:blipFill>
        <p:spPr>
          <a:xfrm>
            <a:off x="4287817" y="2520684"/>
            <a:ext cx="346711" cy="220696"/>
          </a:xfrm>
          <a:prstGeom prst="rect">
            <a:avLst/>
          </a:prstGeom>
        </p:spPr>
      </p:pic>
      <p:pic>
        <p:nvPicPr>
          <p:cNvPr id="30" name="Picture 51"/>
          <p:cNvPicPr>
            <a:picLocks noChangeAspect="1"/>
          </p:cNvPicPr>
          <p:nvPr/>
        </p:nvPicPr>
        <p:blipFill>
          <a:blip r:embed="rId7"/>
          <a:stretch>
            <a:fillRect/>
          </a:stretch>
        </p:blipFill>
        <p:spPr>
          <a:xfrm>
            <a:off x="5780773" y="2453150"/>
            <a:ext cx="354066" cy="355765"/>
          </a:xfrm>
          <a:prstGeom prst="rect">
            <a:avLst/>
          </a:prstGeom>
        </p:spPr>
      </p:pic>
      <p:sp>
        <p:nvSpPr>
          <p:cNvPr id="35" name="Freeform 22"/>
          <p:cNvSpPr/>
          <p:nvPr/>
        </p:nvSpPr>
        <p:spPr bwMode="auto">
          <a:xfrm>
            <a:off x="7431079" y="2483948"/>
            <a:ext cx="167956" cy="57828"/>
          </a:xfrm>
          <a:custGeom>
            <a:avLst/>
            <a:gdLst>
              <a:gd name="T0" fmla="*/ 1088 w 1088"/>
              <a:gd name="T1" fmla="*/ 184 h 368"/>
              <a:gd name="T2" fmla="*/ 1088 w 1088"/>
              <a:gd name="T3" fmla="*/ 184 h 368"/>
              <a:gd name="T4" fmla="*/ 544 w 1088"/>
              <a:gd name="T5" fmla="*/ 368 h 368"/>
              <a:gd name="T6" fmla="*/ 0 w 1088"/>
              <a:gd name="T7" fmla="*/ 184 h 368"/>
              <a:gd name="T8" fmla="*/ 544 w 1088"/>
              <a:gd name="T9" fmla="*/ 0 h 368"/>
              <a:gd name="T10" fmla="*/ 1088 w 1088"/>
              <a:gd name="T11" fmla="*/ 184 h 368"/>
              <a:gd name="T12" fmla="*/ 1088 w 1088"/>
              <a:gd name="T13" fmla="*/ 184 h 368"/>
            </a:gdLst>
            <a:ahLst/>
            <a:cxnLst>
              <a:cxn ang="0">
                <a:pos x="T0" y="T1"/>
              </a:cxn>
              <a:cxn ang="0">
                <a:pos x="T2" y="T3"/>
              </a:cxn>
              <a:cxn ang="0">
                <a:pos x="T4" y="T5"/>
              </a:cxn>
              <a:cxn ang="0">
                <a:pos x="T6" y="T7"/>
              </a:cxn>
              <a:cxn ang="0">
                <a:pos x="T8" y="T9"/>
              </a:cxn>
              <a:cxn ang="0">
                <a:pos x="T10" y="T11"/>
              </a:cxn>
              <a:cxn ang="0">
                <a:pos x="T12" y="T13"/>
              </a:cxn>
            </a:cxnLst>
            <a:rect l="0" t="0" r="r" b="b"/>
            <a:pathLst>
              <a:path w="1088" h="368">
                <a:moveTo>
                  <a:pt x="1088" y="184"/>
                </a:moveTo>
                <a:lnTo>
                  <a:pt x="1088" y="184"/>
                </a:lnTo>
                <a:cubicBezTo>
                  <a:pt x="1088" y="285"/>
                  <a:pt x="845" y="368"/>
                  <a:pt x="544" y="368"/>
                </a:cubicBezTo>
                <a:cubicBezTo>
                  <a:pt x="244" y="368"/>
                  <a:pt x="0" y="285"/>
                  <a:pt x="0" y="184"/>
                </a:cubicBezTo>
                <a:cubicBezTo>
                  <a:pt x="0" y="82"/>
                  <a:pt x="244" y="0"/>
                  <a:pt x="544" y="0"/>
                </a:cubicBezTo>
                <a:cubicBezTo>
                  <a:pt x="845" y="0"/>
                  <a:pt x="1088" y="82"/>
                  <a:pt x="1088" y="184"/>
                </a:cubicBezTo>
                <a:lnTo>
                  <a:pt x="1088" y="184"/>
                </a:lnTo>
                <a:close/>
              </a:path>
            </a:pathLst>
          </a:custGeom>
          <a:noFill/>
          <a:ln w="9525" cap="rnd">
            <a:solidFill>
              <a:srgbClr val="FFFFFF"/>
            </a:solidFill>
            <a:prstDash val="solid"/>
            <a:round/>
          </a:ln>
        </p:spPr>
        <p:txBody>
          <a:bodyPr vert="horz" wrap="square" lIns="89855" tIns="44928" rIns="89855" bIns="44928" numCol="1" anchor="t" anchorCtr="0" compatLnSpc="1"/>
          <a:lstStyle/>
          <a:p>
            <a:endParaRPr lang="en-US" sz="2400" dirty="0">
              <a:latin typeface="Microsoft YaHei" panose="020B0503020204020204" pitchFamily="34" charset="-122"/>
            </a:endParaRPr>
          </a:p>
        </p:txBody>
      </p:sp>
      <p:pic>
        <p:nvPicPr>
          <p:cNvPr id="53" name="圖片 52" descr="螢幕擷取畫面 (4)"/>
          <p:cNvPicPr>
            <a:picLocks noChangeAspect="1"/>
          </p:cNvPicPr>
          <p:nvPr/>
        </p:nvPicPr>
        <p:blipFill>
          <a:blip r:embed="rId8"/>
          <a:stretch>
            <a:fillRect/>
          </a:stretch>
        </p:blipFill>
        <p:spPr>
          <a:xfrm>
            <a:off x="682625" y="2468245"/>
            <a:ext cx="1448435" cy="1635760"/>
          </a:xfrm>
          <a:prstGeom prst="rect">
            <a:avLst/>
          </a:prstGeom>
        </p:spPr>
      </p:pic>
      <p:pic>
        <p:nvPicPr>
          <p:cNvPr id="54" name="圖片 53" descr="螢幕擷取畫面 (6)"/>
          <p:cNvPicPr>
            <a:picLocks noChangeAspect="1"/>
          </p:cNvPicPr>
          <p:nvPr/>
        </p:nvPicPr>
        <p:blipFill>
          <a:blip r:embed="rId9"/>
          <a:stretch>
            <a:fillRect/>
          </a:stretch>
        </p:blipFill>
        <p:spPr>
          <a:xfrm>
            <a:off x="2257425" y="2453005"/>
            <a:ext cx="1412875" cy="1643380"/>
          </a:xfrm>
          <a:prstGeom prst="rect">
            <a:avLst/>
          </a:prstGeom>
        </p:spPr>
      </p:pic>
      <p:pic>
        <p:nvPicPr>
          <p:cNvPr id="55" name="圖片 54" descr="螢幕擷取畫面 (9)"/>
          <p:cNvPicPr>
            <a:picLocks noChangeAspect="1"/>
          </p:cNvPicPr>
          <p:nvPr/>
        </p:nvPicPr>
        <p:blipFill>
          <a:blip r:embed="rId10"/>
          <a:stretch>
            <a:fillRect/>
          </a:stretch>
        </p:blipFill>
        <p:spPr>
          <a:xfrm>
            <a:off x="3749675" y="2452370"/>
            <a:ext cx="1496695" cy="1644015"/>
          </a:xfrm>
          <a:prstGeom prst="rect">
            <a:avLst/>
          </a:prstGeom>
        </p:spPr>
      </p:pic>
      <p:pic>
        <p:nvPicPr>
          <p:cNvPr id="56" name="圖片 55" descr="1-228x228"/>
          <p:cNvPicPr>
            <a:picLocks noChangeAspect="1"/>
          </p:cNvPicPr>
          <p:nvPr/>
        </p:nvPicPr>
        <p:blipFill>
          <a:blip r:embed="rId11"/>
          <a:stretch>
            <a:fillRect/>
          </a:stretch>
        </p:blipFill>
        <p:spPr>
          <a:xfrm>
            <a:off x="6743700" y="2452370"/>
            <a:ext cx="1496060" cy="1643380"/>
          </a:xfrm>
          <a:prstGeom prst="rect">
            <a:avLst/>
          </a:prstGeom>
        </p:spPr>
      </p:pic>
      <p:pic>
        <p:nvPicPr>
          <p:cNvPr id="10" name="圖片 9" descr="201901182223553205"/>
          <p:cNvPicPr>
            <a:picLocks noChangeAspect="1"/>
          </p:cNvPicPr>
          <p:nvPr/>
        </p:nvPicPr>
        <p:blipFill>
          <a:blip r:embed="rId12"/>
          <a:stretch>
            <a:fillRect/>
          </a:stretch>
        </p:blipFill>
        <p:spPr>
          <a:xfrm>
            <a:off x="8240395" y="4470400"/>
            <a:ext cx="737235" cy="737235"/>
          </a:xfrm>
          <a:prstGeom prst="rect">
            <a:avLst/>
          </a:prstGeom>
        </p:spPr>
      </p:pic>
      <p:pic>
        <p:nvPicPr>
          <p:cNvPr id="34" name="Picture 33">
            <a:extLst>
              <a:ext uri="{FF2B5EF4-FFF2-40B4-BE49-F238E27FC236}">
                <a16:creationId xmlns:a16="http://schemas.microsoft.com/office/drawing/2014/main" id="{9505E70E-3FA6-EC42-81A1-6948F4A3DF39}"/>
              </a:ext>
            </a:extLst>
          </p:cNvPr>
          <p:cNvPicPr>
            <a:picLocks noChangeAspect="1"/>
          </p:cNvPicPr>
          <p:nvPr/>
        </p:nvPicPr>
        <p:blipFill>
          <a:blip r:embed="rId13"/>
          <a:stretch>
            <a:fillRect/>
          </a:stretch>
        </p:blipFill>
        <p:spPr>
          <a:xfrm>
            <a:off x="5306571" y="2556711"/>
            <a:ext cx="1362547" cy="12771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7119271">
            <a:off x="-843651" y="-2354956"/>
            <a:ext cx="4998338" cy="2811565"/>
          </a:xfrm>
          <a:prstGeom prst="rect">
            <a:avLst/>
          </a:prstGeom>
        </p:spPr>
      </p:pic>
      <p:sp>
        <p:nvSpPr>
          <p:cNvPr id="35" name="文本框 34"/>
          <p:cNvSpPr txBox="1"/>
          <p:nvPr/>
        </p:nvSpPr>
        <p:spPr>
          <a:xfrm>
            <a:off x="447590" y="359976"/>
            <a:ext cx="3336619" cy="492443"/>
          </a:xfrm>
          <a:prstGeom prst="rect">
            <a:avLst/>
          </a:prstGeom>
          <a:noFill/>
        </p:spPr>
        <p:txBody>
          <a:bodyPr wrap="none" rtlCol="0">
            <a:spAutoFit/>
          </a:bodyPr>
          <a:lstStyle/>
          <a:p>
            <a:pPr algn="l"/>
            <a:r>
              <a:rPr lang="en-US" altLang="zh-CN" sz="2600" spc="300" dirty="0">
                <a:solidFill>
                  <a:schemeClr val="bg1">
                    <a:lumMod val="50000"/>
                  </a:schemeClr>
                </a:solidFill>
                <a:latin typeface="Microsoft YaHei" panose="020B0503020204020204" pitchFamily="34" charset="-122"/>
                <a:ea typeface="Microsoft YaHei" panose="020B0503020204020204" pitchFamily="34" charset="-122"/>
                <a:cs typeface="+mn-ea"/>
                <a:sym typeface="Arial" panose="020B0604020202020204" pitchFamily="34" charset="0"/>
              </a:rPr>
              <a:t>Target Audience</a:t>
            </a:r>
            <a:endParaRPr lang="zh-CN" altLang="en-US" sz="2600" spc="300"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sp>
        <p:nvSpPr>
          <p:cNvPr id="3" name="TextBox 2">
            <a:extLst>
              <a:ext uri="{FF2B5EF4-FFF2-40B4-BE49-F238E27FC236}">
                <a16:creationId xmlns:a16="http://schemas.microsoft.com/office/drawing/2014/main" id="{12C7CA48-C785-4441-9B84-2AD6BBFA5527}"/>
              </a:ext>
            </a:extLst>
          </p:cNvPr>
          <p:cNvSpPr txBox="1"/>
          <p:nvPr/>
        </p:nvSpPr>
        <p:spPr>
          <a:xfrm>
            <a:off x="2751781" y="1584078"/>
            <a:ext cx="237566" cy="369332"/>
          </a:xfrm>
          <a:prstGeom prst="rect">
            <a:avLst/>
          </a:prstGeom>
          <a:noFill/>
        </p:spPr>
        <p:txBody>
          <a:bodyPr wrap="none" rtlCol="0">
            <a:spAutoFit/>
          </a:bodyPr>
          <a:lstStyle/>
          <a:p>
            <a:r>
              <a:rPr lang="en-US" dirty="0"/>
              <a:t> </a:t>
            </a:r>
          </a:p>
        </p:txBody>
      </p:sp>
      <p:sp>
        <p:nvSpPr>
          <p:cNvPr id="8" name="椭圆 6">
            <a:extLst>
              <a:ext uri="{FF2B5EF4-FFF2-40B4-BE49-F238E27FC236}">
                <a16:creationId xmlns:a16="http://schemas.microsoft.com/office/drawing/2014/main" id="{6B330D53-5145-7547-BC18-4CA8AE295027}"/>
              </a:ext>
            </a:extLst>
          </p:cNvPr>
          <p:cNvSpPr/>
          <p:nvPr/>
        </p:nvSpPr>
        <p:spPr>
          <a:xfrm>
            <a:off x="490260" y="1173443"/>
            <a:ext cx="497373" cy="492443"/>
          </a:xfrm>
          <a:prstGeom prst="ellipse">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Microsoft YaHei" panose="020B0503020204020204" pitchFamily="34" charset="-122"/>
                <a:ea typeface="Microsoft YaHei" panose="020B0503020204020204" pitchFamily="34" charset="-122"/>
              </a:rPr>
              <a:t>1</a:t>
            </a:r>
            <a:endParaRPr lang="zh-CN" altLang="en-US" sz="2800" dirty="0">
              <a:latin typeface="Microsoft YaHei" panose="020B0503020204020204" pitchFamily="34" charset="-122"/>
              <a:ea typeface="Microsoft YaHei" panose="020B0503020204020204" pitchFamily="34" charset="-122"/>
            </a:endParaRPr>
          </a:p>
        </p:txBody>
      </p:sp>
      <p:sp>
        <p:nvSpPr>
          <p:cNvPr id="6" name="TextBox 5">
            <a:extLst>
              <a:ext uri="{FF2B5EF4-FFF2-40B4-BE49-F238E27FC236}">
                <a16:creationId xmlns:a16="http://schemas.microsoft.com/office/drawing/2014/main" id="{B4E3C4E9-BC23-9B47-A7B7-9B07F9DCAEC4}"/>
              </a:ext>
            </a:extLst>
          </p:cNvPr>
          <p:cNvSpPr txBox="1"/>
          <p:nvPr/>
        </p:nvSpPr>
        <p:spPr>
          <a:xfrm>
            <a:off x="1222757" y="1219609"/>
            <a:ext cx="6483634" cy="400110"/>
          </a:xfrm>
          <a:prstGeom prst="rect">
            <a:avLst/>
          </a:prstGeom>
          <a:noFill/>
        </p:spPr>
        <p:txBody>
          <a:bodyPr wrap="none" rtlCol="0">
            <a:spAutoFit/>
          </a:bodyPr>
          <a:lstStyle/>
          <a:p>
            <a:r>
              <a:rPr lang="en-US" sz="2000" dirty="0"/>
              <a:t>For those having difficulty identifying the colors on resistors</a:t>
            </a:r>
          </a:p>
        </p:txBody>
      </p:sp>
      <p:sp>
        <p:nvSpPr>
          <p:cNvPr id="10" name="椭圆 6">
            <a:extLst>
              <a:ext uri="{FF2B5EF4-FFF2-40B4-BE49-F238E27FC236}">
                <a16:creationId xmlns:a16="http://schemas.microsoft.com/office/drawing/2014/main" id="{94C50256-329A-8E40-B15A-CB527D79BC8E}"/>
              </a:ext>
            </a:extLst>
          </p:cNvPr>
          <p:cNvSpPr/>
          <p:nvPr/>
        </p:nvSpPr>
        <p:spPr>
          <a:xfrm>
            <a:off x="490259" y="2197975"/>
            <a:ext cx="497373" cy="492443"/>
          </a:xfrm>
          <a:prstGeom prst="ellipse">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Microsoft YaHei" panose="020B0503020204020204" pitchFamily="34" charset="-122"/>
                <a:ea typeface="Microsoft YaHei" panose="020B0503020204020204" pitchFamily="34" charset="-122"/>
              </a:rPr>
              <a:t>2</a:t>
            </a:r>
            <a:endParaRPr lang="zh-CN" altLang="en-US" sz="2800" dirty="0">
              <a:latin typeface="Microsoft YaHei" panose="020B0503020204020204" pitchFamily="34" charset="-122"/>
              <a:ea typeface="Microsoft YaHei" panose="020B0503020204020204" pitchFamily="34" charset="-122"/>
            </a:endParaRPr>
          </a:p>
        </p:txBody>
      </p:sp>
      <p:sp>
        <p:nvSpPr>
          <p:cNvPr id="11" name="TextBox 10">
            <a:extLst>
              <a:ext uri="{FF2B5EF4-FFF2-40B4-BE49-F238E27FC236}">
                <a16:creationId xmlns:a16="http://schemas.microsoft.com/office/drawing/2014/main" id="{D7E48EF9-D896-7B43-B0D8-9A409FCD5B31}"/>
              </a:ext>
            </a:extLst>
          </p:cNvPr>
          <p:cNvSpPr txBox="1"/>
          <p:nvPr/>
        </p:nvSpPr>
        <p:spPr>
          <a:xfrm>
            <a:off x="1222757" y="2251136"/>
            <a:ext cx="6949082" cy="400110"/>
          </a:xfrm>
          <a:prstGeom prst="rect">
            <a:avLst/>
          </a:prstGeom>
          <a:noFill/>
        </p:spPr>
        <p:txBody>
          <a:bodyPr wrap="none" rtlCol="0">
            <a:spAutoFit/>
          </a:bodyPr>
          <a:lstStyle/>
          <a:p>
            <a:r>
              <a:rPr lang="en-US" sz="2000" dirty="0"/>
              <a:t>For those having the need to use lots of resistors in their projects</a:t>
            </a:r>
          </a:p>
        </p:txBody>
      </p:sp>
      <p:sp>
        <p:nvSpPr>
          <p:cNvPr id="12" name="椭圆 6">
            <a:extLst>
              <a:ext uri="{FF2B5EF4-FFF2-40B4-BE49-F238E27FC236}">
                <a16:creationId xmlns:a16="http://schemas.microsoft.com/office/drawing/2014/main" id="{4EB7EAC0-9B94-4B42-9401-FCD8BEA469E2}"/>
              </a:ext>
            </a:extLst>
          </p:cNvPr>
          <p:cNvSpPr/>
          <p:nvPr/>
        </p:nvSpPr>
        <p:spPr>
          <a:xfrm>
            <a:off x="473361" y="3194050"/>
            <a:ext cx="497373" cy="492443"/>
          </a:xfrm>
          <a:prstGeom prst="ellipse">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Microsoft YaHei" panose="020B0503020204020204" pitchFamily="34" charset="-122"/>
                <a:ea typeface="Microsoft YaHei" panose="020B0503020204020204" pitchFamily="34" charset="-122"/>
              </a:rPr>
              <a:t>3</a:t>
            </a:r>
            <a:endParaRPr lang="zh-CN" altLang="en-US" sz="2800" dirty="0">
              <a:latin typeface="Microsoft YaHei" panose="020B0503020204020204" pitchFamily="34" charset="-122"/>
              <a:ea typeface="Microsoft YaHei" panose="020B0503020204020204" pitchFamily="34" charset="-122"/>
            </a:endParaRPr>
          </a:p>
        </p:txBody>
      </p:sp>
      <p:sp>
        <p:nvSpPr>
          <p:cNvPr id="13" name="TextBox 12">
            <a:extLst>
              <a:ext uri="{FF2B5EF4-FFF2-40B4-BE49-F238E27FC236}">
                <a16:creationId xmlns:a16="http://schemas.microsoft.com/office/drawing/2014/main" id="{360E3484-2366-024F-A429-EFB504E5D52E}"/>
              </a:ext>
            </a:extLst>
          </p:cNvPr>
          <p:cNvSpPr txBox="1"/>
          <p:nvPr/>
        </p:nvSpPr>
        <p:spPr>
          <a:xfrm>
            <a:off x="1222757" y="3240216"/>
            <a:ext cx="5223225" cy="400110"/>
          </a:xfrm>
          <a:prstGeom prst="rect">
            <a:avLst/>
          </a:prstGeom>
          <a:noFill/>
        </p:spPr>
        <p:txBody>
          <a:bodyPr wrap="none" rtlCol="0">
            <a:spAutoFit/>
          </a:bodyPr>
          <a:lstStyle/>
          <a:p>
            <a:r>
              <a:rPr lang="en-US" sz="2000" dirty="0"/>
              <a:t>Serving as a wonderful tool for circuit debugging</a:t>
            </a:r>
          </a:p>
        </p:txBody>
      </p:sp>
    </p:spTree>
  </p:cSld>
  <p:clrMapOvr>
    <a:masterClrMapping/>
  </p:clrMapOvr>
  <mc:AlternateContent xmlns:mc="http://schemas.openxmlformats.org/markup-compatibility/2006" xmlns:p14="http://schemas.microsoft.com/office/powerpoint/2010/main">
    <mc:Choice Requires="p14">
      <p:transition spd="slow" p14:dur="13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animEffect transition="in" filter="fade">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104315">
            <a:off x="-1534324" y="-1977383"/>
            <a:ext cx="8960556" cy="5040313"/>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788566">
            <a:off x="-958275" y="-1041304"/>
            <a:ext cx="8960556" cy="5040313"/>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104315">
            <a:off x="-1269392" y="-843297"/>
            <a:ext cx="8960556" cy="5040313"/>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788566">
            <a:off x="-693343" y="38788"/>
            <a:ext cx="8960556" cy="5040313"/>
          </a:xfrm>
          <a:prstGeom prst="rect">
            <a:avLst/>
          </a:prstGeom>
        </p:spPr>
      </p:pic>
      <p:sp>
        <p:nvSpPr>
          <p:cNvPr id="7" name="椭圆 6"/>
          <p:cNvSpPr/>
          <p:nvPr/>
        </p:nvSpPr>
        <p:spPr>
          <a:xfrm>
            <a:off x="6640105" y="1962119"/>
            <a:ext cx="1440120" cy="1440120"/>
          </a:xfrm>
          <a:prstGeom prst="ellipse">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latin typeface="Microsoft YaHei" panose="020B0503020204020204" pitchFamily="34" charset="-122"/>
                <a:ea typeface="Microsoft YaHei" panose="020B0503020204020204" pitchFamily="34" charset="-122"/>
              </a:rPr>
              <a:t>2</a:t>
            </a:r>
            <a:endParaRPr lang="zh-CN" altLang="en-US" sz="6000" dirty="0">
              <a:latin typeface="Microsoft YaHei" panose="020B0503020204020204" pitchFamily="34" charset="-122"/>
              <a:ea typeface="Microsoft YaHei" panose="020B0503020204020204" pitchFamily="34" charset="-122"/>
            </a:endParaRPr>
          </a:p>
        </p:txBody>
      </p:sp>
      <p:sp>
        <p:nvSpPr>
          <p:cNvPr id="8" name="文本框 7"/>
          <p:cNvSpPr txBox="1"/>
          <p:nvPr/>
        </p:nvSpPr>
        <p:spPr>
          <a:xfrm>
            <a:off x="6589183" y="3413056"/>
            <a:ext cx="1452642" cy="492443"/>
          </a:xfrm>
          <a:prstGeom prst="rect">
            <a:avLst/>
          </a:prstGeom>
          <a:noFill/>
        </p:spPr>
        <p:txBody>
          <a:bodyPr wrap="none" rtlCol="0">
            <a:spAutoFit/>
          </a:bodyPr>
          <a:lstStyle/>
          <a:p>
            <a:pPr algn="l"/>
            <a:r>
              <a:rPr lang="en-US" altLang="zh-CN" sz="2600" dirty="0">
                <a:solidFill>
                  <a:srgbClr val="17B59E"/>
                </a:solidFill>
                <a:latin typeface="Microsoft YaHei" panose="020B0503020204020204" pitchFamily="34" charset="-122"/>
                <a:ea typeface="Microsoft YaHei" panose="020B0503020204020204" pitchFamily="34" charset="-122"/>
                <a:sym typeface="+mn-ea"/>
              </a:rPr>
              <a:t>Method</a:t>
            </a:r>
            <a:endParaRPr lang="en-US" altLang="zh-CN" sz="2600" spc="300" dirty="0">
              <a:solidFill>
                <a:srgbClr val="17B59E"/>
              </a:solidFill>
              <a:latin typeface="Microsoft YaHei" panose="020B0503020204020204" pitchFamily="34" charset="-122"/>
              <a:ea typeface="Microsoft YaHei" panose="020B0503020204020204" pitchFamily="34" charset="-122"/>
              <a:sym typeface="+mn-ea"/>
            </a:endParaRPr>
          </a:p>
        </p:txBody>
      </p:sp>
      <p:sp>
        <p:nvSpPr>
          <p:cNvPr id="9" name="文本框 8"/>
          <p:cNvSpPr txBox="1"/>
          <p:nvPr/>
        </p:nvSpPr>
        <p:spPr>
          <a:xfrm>
            <a:off x="3579226" y="3773567"/>
            <a:ext cx="4506490" cy="584775"/>
          </a:xfrm>
          <a:prstGeom prst="rect">
            <a:avLst/>
          </a:prstGeom>
          <a:noFill/>
        </p:spPr>
        <p:txBody>
          <a:bodyPr wrap="none" rtlCol="0">
            <a:spAutoFit/>
          </a:bodyPr>
          <a:lstStyle/>
          <a:p>
            <a:pPr algn="r"/>
            <a:r>
              <a:rPr lang="en-US" altLang="zh-CN" sz="1600" dirty="0">
                <a:latin typeface="Microsoft YaHei" panose="020B0503020204020204" pitchFamily="34" charset="-122"/>
                <a:ea typeface="Microsoft YaHei" panose="020B0503020204020204" pitchFamily="34" charset="-122"/>
                <a:sym typeface="+mn-ea"/>
              </a:rPr>
              <a:t>Using computer vision </a:t>
            </a:r>
          </a:p>
          <a:p>
            <a:pPr algn="r"/>
            <a:r>
              <a:rPr lang="en-US" altLang="zh-CN" sz="1600" dirty="0">
                <a:latin typeface="Microsoft YaHei" panose="020B0503020204020204" pitchFamily="34" charset="-122"/>
                <a:ea typeface="Microsoft YaHei" panose="020B0503020204020204" pitchFamily="34" charset="-122"/>
                <a:sym typeface="+mn-ea"/>
              </a:rPr>
              <a:t>to accurately identify the value of resistors.</a:t>
            </a:r>
            <a:endParaRPr lang="en-US" altLang="zh-CN" sz="1600" dirty="0">
              <a:solidFill>
                <a:srgbClr val="17B59E"/>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4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8"/>
                                        </p:tgtEl>
                                        <p:attrNameLst>
                                          <p:attrName>ppt_y</p:attrName>
                                        </p:attrNameLst>
                                      </p:cBhvr>
                                      <p:tavLst>
                                        <p:tav tm="0">
                                          <p:val>
                                            <p:strVal val="#ppt_y"/>
                                          </p:val>
                                        </p:tav>
                                        <p:tav tm="100000">
                                          <p:val>
                                            <p:strVal val="#ppt_y"/>
                                          </p:val>
                                        </p:tav>
                                      </p:tavLst>
                                    </p:anim>
                                    <p:anim calcmode="lin" valueType="num">
                                      <p:cBhvr>
                                        <p:cTn id="15"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8"/>
                                        </p:tgtEl>
                                      </p:cBhvr>
                                    </p:animEffect>
                                  </p:childTnLst>
                                </p:cTn>
                              </p:par>
                            </p:childTnLst>
                          </p:cTn>
                        </p:par>
                        <p:par>
                          <p:cTn id="18" fill="hold">
                            <p:stCondLst>
                              <p:cond delay="125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9"/>
                                        </p:tgtEl>
                                        <p:attrNameLst>
                                          <p:attrName>ppt_y</p:attrName>
                                        </p:attrNameLst>
                                      </p:cBhvr>
                                      <p:tavLst>
                                        <p:tav tm="0">
                                          <p:val>
                                            <p:strVal val="#ppt_y"/>
                                          </p:val>
                                        </p:tav>
                                        <p:tav tm="100000">
                                          <p:val>
                                            <p:strVal val="#ppt_y"/>
                                          </p:val>
                                        </p:tav>
                                      </p:tavLst>
                                    </p:anim>
                                    <p:anim calcmode="lin" valueType="num">
                                      <p:cBhvr>
                                        <p:cTn id="23"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7119271">
            <a:off x="-843651" y="-2354956"/>
            <a:ext cx="4998338" cy="2811565"/>
          </a:xfrm>
          <a:prstGeom prst="rect">
            <a:avLst/>
          </a:prstGeom>
        </p:spPr>
      </p:pic>
      <p:sp>
        <p:nvSpPr>
          <p:cNvPr id="60" name="文本框 59"/>
          <p:cNvSpPr txBox="1"/>
          <p:nvPr/>
        </p:nvSpPr>
        <p:spPr>
          <a:xfrm>
            <a:off x="447590" y="359976"/>
            <a:ext cx="996315" cy="515620"/>
          </a:xfrm>
          <a:prstGeom prst="rect">
            <a:avLst/>
          </a:prstGeom>
          <a:noFill/>
        </p:spPr>
        <p:txBody>
          <a:bodyPr wrap="none" rtlCol="0">
            <a:spAutoFit/>
          </a:bodyPr>
          <a:lstStyle/>
          <a:p>
            <a:pPr algn="l"/>
            <a:r>
              <a:rPr lang="en-US" altLang="zh-CN" sz="2600" dirty="0">
                <a:solidFill>
                  <a:schemeClr val="bg1">
                    <a:lumMod val="50000"/>
                  </a:schemeClr>
                </a:solidFill>
                <a:latin typeface="Microsoft YaHei" panose="020B0503020204020204" pitchFamily="34" charset="-122"/>
                <a:ea typeface="Microsoft YaHei" panose="020B0503020204020204" pitchFamily="34" charset="-122"/>
                <a:cs typeface="+mn-ea"/>
                <a:sym typeface="Arial" panose="020B0604020202020204" pitchFamily="34" charset="0"/>
              </a:rPr>
              <a:t>Tools</a:t>
            </a:r>
            <a:endParaRPr lang="zh-CN" altLang="en-US" sz="2600" spc="300"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grpSp>
        <p:nvGrpSpPr>
          <p:cNvPr id="2" name="Group 86"/>
          <p:cNvGrpSpPr/>
          <p:nvPr/>
        </p:nvGrpSpPr>
        <p:grpSpPr>
          <a:xfrm>
            <a:off x="766963" y="1239857"/>
            <a:ext cx="2147143" cy="742047"/>
            <a:chOff x="1143000" y="1201738"/>
            <a:chExt cx="2181225" cy="757238"/>
          </a:xfrm>
          <a:solidFill>
            <a:srgbClr val="595959"/>
          </a:solidFill>
        </p:grpSpPr>
        <p:sp>
          <p:nvSpPr>
            <p:cNvPr id="3" name="Freeform 14"/>
            <p:cNvSpPr>
              <a:spLocks noEditPoints="1"/>
            </p:cNvSpPr>
            <p:nvPr/>
          </p:nvSpPr>
          <p:spPr bwMode="auto">
            <a:xfrm>
              <a:off x="2632075" y="1201738"/>
              <a:ext cx="692150" cy="757238"/>
            </a:xfrm>
            <a:custGeom>
              <a:avLst/>
              <a:gdLst/>
              <a:ahLst/>
              <a:cxnLst>
                <a:cxn ang="0">
                  <a:pos x="0" y="250"/>
                </a:cxn>
                <a:cxn ang="0">
                  <a:pos x="228" y="500"/>
                </a:cxn>
                <a:cxn ang="0">
                  <a:pos x="457" y="250"/>
                </a:cxn>
                <a:cxn ang="0">
                  <a:pos x="228" y="0"/>
                </a:cxn>
                <a:cxn ang="0">
                  <a:pos x="0" y="250"/>
                </a:cxn>
                <a:cxn ang="0">
                  <a:pos x="60" y="250"/>
                </a:cxn>
                <a:cxn ang="0">
                  <a:pos x="228" y="66"/>
                </a:cxn>
                <a:cxn ang="0">
                  <a:pos x="397" y="250"/>
                </a:cxn>
                <a:cxn ang="0">
                  <a:pos x="228" y="434"/>
                </a:cxn>
                <a:cxn ang="0">
                  <a:pos x="60" y="250"/>
                </a:cxn>
              </a:cxnLst>
              <a:rect l="0" t="0" r="r" b="b"/>
              <a:pathLst>
                <a:path w="457" h="500">
                  <a:moveTo>
                    <a:pt x="0" y="250"/>
                  </a:moveTo>
                  <a:cubicBezTo>
                    <a:pt x="0" y="388"/>
                    <a:pt x="102" y="500"/>
                    <a:pt x="228" y="500"/>
                  </a:cubicBezTo>
                  <a:cubicBezTo>
                    <a:pt x="355" y="500"/>
                    <a:pt x="457" y="388"/>
                    <a:pt x="457" y="250"/>
                  </a:cubicBezTo>
                  <a:cubicBezTo>
                    <a:pt x="457" y="112"/>
                    <a:pt x="355" y="0"/>
                    <a:pt x="228" y="0"/>
                  </a:cubicBezTo>
                  <a:cubicBezTo>
                    <a:pt x="102" y="0"/>
                    <a:pt x="0" y="112"/>
                    <a:pt x="0" y="250"/>
                  </a:cubicBezTo>
                  <a:close/>
                  <a:moveTo>
                    <a:pt x="60" y="250"/>
                  </a:moveTo>
                  <a:cubicBezTo>
                    <a:pt x="60" y="148"/>
                    <a:pt x="135" y="66"/>
                    <a:pt x="228" y="66"/>
                  </a:cubicBezTo>
                  <a:cubicBezTo>
                    <a:pt x="321" y="66"/>
                    <a:pt x="397" y="148"/>
                    <a:pt x="397" y="250"/>
                  </a:cubicBezTo>
                  <a:cubicBezTo>
                    <a:pt x="397" y="352"/>
                    <a:pt x="321" y="434"/>
                    <a:pt x="228" y="434"/>
                  </a:cubicBezTo>
                  <a:cubicBezTo>
                    <a:pt x="135" y="434"/>
                    <a:pt x="60" y="352"/>
                    <a:pt x="60" y="250"/>
                  </a:cubicBezTo>
                  <a:close/>
                </a:path>
              </a:pathLst>
            </a:custGeom>
            <a:grpFill/>
            <a:ln w="9525">
              <a:noFill/>
              <a:round/>
            </a:ln>
          </p:spPr>
          <p:txBody>
            <a:bodyPr vert="horz" wrap="square" lIns="121920" tIns="60960" rIns="121920" bIns="60960" numCol="1" anchor="t" anchorCtr="0" compatLnSpc="1"/>
            <a:lstStyle/>
            <a:p>
              <a:endParaRPr lang="en-US"/>
            </a:p>
          </p:txBody>
        </p:sp>
        <p:sp>
          <p:nvSpPr>
            <p:cNvPr id="4" name="Freeform 15"/>
            <p:cNvSpPr/>
            <p:nvPr/>
          </p:nvSpPr>
          <p:spPr bwMode="auto">
            <a:xfrm>
              <a:off x="2416175" y="1416050"/>
              <a:ext cx="290513" cy="333375"/>
            </a:xfrm>
            <a:custGeom>
              <a:avLst/>
              <a:gdLst/>
              <a:ahLst/>
              <a:cxnLst>
                <a:cxn ang="0">
                  <a:pos x="192" y="58"/>
                </a:cxn>
                <a:cxn ang="0">
                  <a:pos x="134" y="0"/>
                </a:cxn>
                <a:cxn ang="0">
                  <a:pos x="58" y="0"/>
                </a:cxn>
                <a:cxn ang="0">
                  <a:pos x="0" y="58"/>
                </a:cxn>
                <a:cxn ang="0">
                  <a:pos x="0" y="162"/>
                </a:cxn>
                <a:cxn ang="0">
                  <a:pos x="58" y="220"/>
                </a:cxn>
                <a:cxn ang="0">
                  <a:pos x="134" y="220"/>
                </a:cxn>
                <a:cxn ang="0">
                  <a:pos x="192" y="162"/>
                </a:cxn>
                <a:cxn ang="0">
                  <a:pos x="192" y="58"/>
                </a:cxn>
              </a:cxnLst>
              <a:rect l="0" t="0" r="r" b="b"/>
              <a:pathLst>
                <a:path w="192" h="220">
                  <a:moveTo>
                    <a:pt x="192" y="58"/>
                  </a:moveTo>
                  <a:cubicBezTo>
                    <a:pt x="192" y="26"/>
                    <a:pt x="166" y="0"/>
                    <a:pt x="134" y="0"/>
                  </a:cubicBezTo>
                  <a:cubicBezTo>
                    <a:pt x="58" y="0"/>
                    <a:pt x="58" y="0"/>
                    <a:pt x="58" y="0"/>
                  </a:cubicBezTo>
                  <a:cubicBezTo>
                    <a:pt x="26" y="0"/>
                    <a:pt x="0" y="26"/>
                    <a:pt x="0" y="58"/>
                  </a:cubicBezTo>
                  <a:cubicBezTo>
                    <a:pt x="0" y="162"/>
                    <a:pt x="0" y="162"/>
                    <a:pt x="0" y="162"/>
                  </a:cubicBezTo>
                  <a:cubicBezTo>
                    <a:pt x="0" y="194"/>
                    <a:pt x="26" y="220"/>
                    <a:pt x="58" y="220"/>
                  </a:cubicBezTo>
                  <a:cubicBezTo>
                    <a:pt x="134" y="220"/>
                    <a:pt x="134" y="220"/>
                    <a:pt x="134" y="220"/>
                  </a:cubicBezTo>
                  <a:cubicBezTo>
                    <a:pt x="166" y="220"/>
                    <a:pt x="192" y="194"/>
                    <a:pt x="192" y="162"/>
                  </a:cubicBezTo>
                  <a:lnTo>
                    <a:pt x="192" y="58"/>
                  </a:lnTo>
                  <a:close/>
                </a:path>
              </a:pathLst>
            </a:custGeom>
            <a:grpFill/>
            <a:ln w="9525">
              <a:noFill/>
              <a:round/>
            </a:ln>
          </p:spPr>
          <p:txBody>
            <a:bodyPr vert="horz" wrap="square" lIns="121920" tIns="60960" rIns="121920" bIns="60960" numCol="1" anchor="t" anchorCtr="0" compatLnSpc="1"/>
            <a:lstStyle/>
            <a:p>
              <a:endParaRPr lang="en-US"/>
            </a:p>
          </p:txBody>
        </p:sp>
        <p:sp>
          <p:nvSpPr>
            <p:cNvPr id="5" name="Freeform 16"/>
            <p:cNvSpPr/>
            <p:nvPr/>
          </p:nvSpPr>
          <p:spPr bwMode="auto">
            <a:xfrm>
              <a:off x="1143000" y="1530350"/>
              <a:ext cx="1381125" cy="115888"/>
            </a:xfrm>
            <a:custGeom>
              <a:avLst/>
              <a:gdLst/>
              <a:ahLst/>
              <a:cxnLst>
                <a:cxn ang="0">
                  <a:pos x="912" y="37"/>
                </a:cxn>
                <a:cxn ang="0">
                  <a:pos x="875" y="0"/>
                </a:cxn>
                <a:cxn ang="0">
                  <a:pos x="37" y="0"/>
                </a:cxn>
                <a:cxn ang="0">
                  <a:pos x="0" y="37"/>
                </a:cxn>
                <a:cxn ang="0">
                  <a:pos x="0" y="39"/>
                </a:cxn>
                <a:cxn ang="0">
                  <a:pos x="37" y="76"/>
                </a:cxn>
                <a:cxn ang="0">
                  <a:pos x="875" y="76"/>
                </a:cxn>
                <a:cxn ang="0">
                  <a:pos x="912" y="39"/>
                </a:cxn>
                <a:cxn ang="0">
                  <a:pos x="912" y="37"/>
                </a:cxn>
              </a:cxnLst>
              <a:rect l="0" t="0" r="r" b="b"/>
              <a:pathLst>
                <a:path w="912" h="76">
                  <a:moveTo>
                    <a:pt x="912" y="37"/>
                  </a:moveTo>
                  <a:cubicBezTo>
                    <a:pt x="912" y="17"/>
                    <a:pt x="895" y="0"/>
                    <a:pt x="875" y="0"/>
                  </a:cubicBezTo>
                  <a:cubicBezTo>
                    <a:pt x="37" y="0"/>
                    <a:pt x="37" y="0"/>
                    <a:pt x="37" y="0"/>
                  </a:cubicBezTo>
                  <a:cubicBezTo>
                    <a:pt x="17" y="0"/>
                    <a:pt x="0" y="17"/>
                    <a:pt x="0" y="37"/>
                  </a:cubicBezTo>
                  <a:cubicBezTo>
                    <a:pt x="0" y="39"/>
                    <a:pt x="0" y="39"/>
                    <a:pt x="0" y="39"/>
                  </a:cubicBezTo>
                  <a:cubicBezTo>
                    <a:pt x="0" y="59"/>
                    <a:pt x="17" y="76"/>
                    <a:pt x="37" y="76"/>
                  </a:cubicBezTo>
                  <a:cubicBezTo>
                    <a:pt x="875" y="76"/>
                    <a:pt x="875" y="76"/>
                    <a:pt x="875" y="76"/>
                  </a:cubicBezTo>
                  <a:cubicBezTo>
                    <a:pt x="895" y="76"/>
                    <a:pt x="912" y="59"/>
                    <a:pt x="912" y="39"/>
                  </a:cubicBezTo>
                  <a:lnTo>
                    <a:pt x="912" y="37"/>
                  </a:lnTo>
                  <a:close/>
                </a:path>
              </a:pathLst>
            </a:custGeom>
            <a:grpFill/>
            <a:ln w="9525">
              <a:noFill/>
              <a:round/>
            </a:ln>
          </p:spPr>
          <p:txBody>
            <a:bodyPr vert="horz" wrap="square" lIns="121920" tIns="60960" rIns="121920" bIns="60960" numCol="1" anchor="t" anchorCtr="0" compatLnSpc="1"/>
            <a:lstStyle/>
            <a:p>
              <a:endParaRPr lang="en-US"/>
            </a:p>
          </p:txBody>
        </p:sp>
        <p:sp>
          <p:nvSpPr>
            <p:cNvPr id="6" name="Freeform 17"/>
            <p:cNvSpPr/>
            <p:nvPr/>
          </p:nvSpPr>
          <p:spPr bwMode="auto">
            <a:xfrm>
              <a:off x="1597025" y="1493838"/>
              <a:ext cx="73025" cy="206375"/>
            </a:xfrm>
            <a:custGeom>
              <a:avLst/>
              <a:gdLst/>
              <a:ahLst/>
              <a:cxnLst>
                <a:cxn ang="0">
                  <a:pos x="48" y="23"/>
                </a:cxn>
                <a:cxn ang="0">
                  <a:pos x="25" y="0"/>
                </a:cxn>
                <a:cxn ang="0">
                  <a:pos x="23" y="0"/>
                </a:cxn>
                <a:cxn ang="0">
                  <a:pos x="0" y="23"/>
                </a:cxn>
                <a:cxn ang="0">
                  <a:pos x="0" y="113"/>
                </a:cxn>
                <a:cxn ang="0">
                  <a:pos x="23" y="136"/>
                </a:cxn>
                <a:cxn ang="0">
                  <a:pos x="25" y="136"/>
                </a:cxn>
                <a:cxn ang="0">
                  <a:pos x="48" y="113"/>
                </a:cxn>
                <a:cxn ang="0">
                  <a:pos x="48" y="23"/>
                </a:cxn>
              </a:cxnLst>
              <a:rect l="0" t="0" r="r" b="b"/>
              <a:pathLst>
                <a:path w="48" h="136">
                  <a:moveTo>
                    <a:pt x="48" y="23"/>
                  </a:moveTo>
                  <a:cubicBezTo>
                    <a:pt x="48" y="10"/>
                    <a:pt x="38" y="0"/>
                    <a:pt x="25" y="0"/>
                  </a:cubicBezTo>
                  <a:cubicBezTo>
                    <a:pt x="23" y="0"/>
                    <a:pt x="23" y="0"/>
                    <a:pt x="23" y="0"/>
                  </a:cubicBezTo>
                  <a:cubicBezTo>
                    <a:pt x="10" y="0"/>
                    <a:pt x="0" y="10"/>
                    <a:pt x="0" y="23"/>
                  </a:cubicBezTo>
                  <a:cubicBezTo>
                    <a:pt x="0" y="113"/>
                    <a:pt x="0" y="113"/>
                    <a:pt x="0" y="113"/>
                  </a:cubicBezTo>
                  <a:cubicBezTo>
                    <a:pt x="0" y="126"/>
                    <a:pt x="10" y="136"/>
                    <a:pt x="23" y="136"/>
                  </a:cubicBezTo>
                  <a:cubicBezTo>
                    <a:pt x="25" y="136"/>
                    <a:pt x="25" y="136"/>
                    <a:pt x="25" y="136"/>
                  </a:cubicBezTo>
                  <a:cubicBezTo>
                    <a:pt x="38" y="136"/>
                    <a:pt x="48" y="126"/>
                    <a:pt x="48" y="113"/>
                  </a:cubicBezTo>
                  <a:lnTo>
                    <a:pt x="48" y="23"/>
                  </a:lnTo>
                  <a:close/>
                </a:path>
              </a:pathLst>
            </a:custGeom>
            <a:grpFill/>
            <a:ln w="9525">
              <a:noFill/>
              <a:round/>
            </a:ln>
          </p:spPr>
          <p:txBody>
            <a:bodyPr vert="horz" wrap="square" lIns="121920" tIns="60960" rIns="121920" bIns="60960" numCol="1" anchor="t" anchorCtr="0" compatLnSpc="1"/>
            <a:lstStyle/>
            <a:p>
              <a:endParaRPr lang="en-US"/>
            </a:p>
          </p:txBody>
        </p:sp>
        <p:sp>
          <p:nvSpPr>
            <p:cNvPr id="7" name="Freeform 18"/>
            <p:cNvSpPr/>
            <p:nvPr/>
          </p:nvSpPr>
          <p:spPr bwMode="auto">
            <a:xfrm>
              <a:off x="1233488" y="1620838"/>
              <a:ext cx="260350" cy="255588"/>
            </a:xfrm>
            <a:custGeom>
              <a:avLst/>
              <a:gdLst/>
              <a:ahLst/>
              <a:cxnLst>
                <a:cxn ang="0">
                  <a:pos x="45" y="0"/>
                </a:cxn>
                <a:cxn ang="0">
                  <a:pos x="128" y="0"/>
                </a:cxn>
                <a:cxn ang="0">
                  <a:pos x="172" y="42"/>
                </a:cxn>
                <a:cxn ang="0">
                  <a:pos x="172" y="121"/>
                </a:cxn>
                <a:cxn ang="0">
                  <a:pos x="140" y="164"/>
                </a:cxn>
                <a:cxn ang="0">
                  <a:pos x="140" y="91"/>
                </a:cxn>
                <a:cxn ang="0">
                  <a:pos x="120" y="72"/>
                </a:cxn>
                <a:cxn ang="0">
                  <a:pos x="118" y="72"/>
                </a:cxn>
                <a:cxn ang="0">
                  <a:pos x="100" y="91"/>
                </a:cxn>
                <a:cxn ang="0">
                  <a:pos x="100" y="168"/>
                </a:cxn>
                <a:cxn ang="0">
                  <a:pos x="64" y="168"/>
                </a:cxn>
                <a:cxn ang="0">
                  <a:pos x="64" y="91"/>
                </a:cxn>
                <a:cxn ang="0">
                  <a:pos x="45" y="72"/>
                </a:cxn>
                <a:cxn ang="0">
                  <a:pos x="43" y="72"/>
                </a:cxn>
                <a:cxn ang="0">
                  <a:pos x="24" y="91"/>
                </a:cxn>
                <a:cxn ang="0">
                  <a:pos x="24" y="162"/>
                </a:cxn>
                <a:cxn ang="0">
                  <a:pos x="0" y="121"/>
                </a:cxn>
                <a:cxn ang="0">
                  <a:pos x="0" y="42"/>
                </a:cxn>
                <a:cxn ang="0">
                  <a:pos x="45" y="0"/>
                </a:cxn>
              </a:cxnLst>
              <a:rect l="0" t="0" r="r" b="b"/>
              <a:pathLst>
                <a:path w="172" h="168">
                  <a:moveTo>
                    <a:pt x="45" y="0"/>
                  </a:moveTo>
                  <a:cubicBezTo>
                    <a:pt x="128" y="0"/>
                    <a:pt x="128" y="0"/>
                    <a:pt x="128" y="0"/>
                  </a:cubicBezTo>
                  <a:cubicBezTo>
                    <a:pt x="153" y="0"/>
                    <a:pt x="172" y="17"/>
                    <a:pt x="172" y="42"/>
                  </a:cubicBezTo>
                  <a:cubicBezTo>
                    <a:pt x="172" y="121"/>
                    <a:pt x="172" y="121"/>
                    <a:pt x="172" y="121"/>
                  </a:cubicBezTo>
                  <a:cubicBezTo>
                    <a:pt x="172" y="142"/>
                    <a:pt x="160" y="159"/>
                    <a:pt x="140" y="164"/>
                  </a:cubicBezTo>
                  <a:cubicBezTo>
                    <a:pt x="140" y="91"/>
                    <a:pt x="140" y="91"/>
                    <a:pt x="140" y="91"/>
                  </a:cubicBezTo>
                  <a:cubicBezTo>
                    <a:pt x="140" y="78"/>
                    <a:pt x="130" y="72"/>
                    <a:pt x="120" y="72"/>
                  </a:cubicBezTo>
                  <a:cubicBezTo>
                    <a:pt x="118" y="72"/>
                    <a:pt x="118" y="72"/>
                    <a:pt x="118" y="72"/>
                  </a:cubicBezTo>
                  <a:cubicBezTo>
                    <a:pt x="109" y="72"/>
                    <a:pt x="100" y="78"/>
                    <a:pt x="100" y="91"/>
                  </a:cubicBezTo>
                  <a:cubicBezTo>
                    <a:pt x="100" y="168"/>
                    <a:pt x="100" y="168"/>
                    <a:pt x="100" y="168"/>
                  </a:cubicBezTo>
                  <a:cubicBezTo>
                    <a:pt x="64" y="168"/>
                    <a:pt x="64" y="168"/>
                    <a:pt x="64" y="168"/>
                  </a:cubicBezTo>
                  <a:cubicBezTo>
                    <a:pt x="64" y="91"/>
                    <a:pt x="64" y="91"/>
                    <a:pt x="64" y="91"/>
                  </a:cubicBezTo>
                  <a:cubicBezTo>
                    <a:pt x="64" y="78"/>
                    <a:pt x="55" y="72"/>
                    <a:pt x="45" y="72"/>
                  </a:cubicBezTo>
                  <a:cubicBezTo>
                    <a:pt x="43" y="72"/>
                    <a:pt x="43" y="72"/>
                    <a:pt x="43" y="72"/>
                  </a:cubicBezTo>
                  <a:cubicBezTo>
                    <a:pt x="33" y="72"/>
                    <a:pt x="24" y="78"/>
                    <a:pt x="24" y="91"/>
                  </a:cubicBezTo>
                  <a:cubicBezTo>
                    <a:pt x="24" y="162"/>
                    <a:pt x="24" y="162"/>
                    <a:pt x="24" y="162"/>
                  </a:cubicBezTo>
                  <a:cubicBezTo>
                    <a:pt x="8" y="154"/>
                    <a:pt x="0" y="139"/>
                    <a:pt x="0" y="121"/>
                  </a:cubicBezTo>
                  <a:cubicBezTo>
                    <a:pt x="0" y="42"/>
                    <a:pt x="0" y="42"/>
                    <a:pt x="0" y="42"/>
                  </a:cubicBezTo>
                  <a:cubicBezTo>
                    <a:pt x="0" y="17"/>
                    <a:pt x="20" y="0"/>
                    <a:pt x="45" y="0"/>
                  </a:cubicBezTo>
                  <a:close/>
                </a:path>
              </a:pathLst>
            </a:custGeom>
            <a:grpFill/>
            <a:ln w="9525">
              <a:noFill/>
              <a:round/>
            </a:ln>
          </p:spPr>
          <p:txBody>
            <a:bodyPr vert="horz" wrap="square" lIns="121920" tIns="60960" rIns="121920" bIns="60960" numCol="1" anchor="t" anchorCtr="0" compatLnSpc="1"/>
            <a:lstStyle/>
            <a:p>
              <a:endParaRPr lang="en-US"/>
            </a:p>
          </p:txBody>
        </p:sp>
      </p:grpSp>
      <p:grpSp>
        <p:nvGrpSpPr>
          <p:cNvPr id="23" name="Group 107"/>
          <p:cNvGrpSpPr/>
          <p:nvPr/>
        </p:nvGrpSpPr>
        <p:grpSpPr>
          <a:xfrm>
            <a:off x="2540622" y="1820113"/>
            <a:ext cx="134392" cy="617594"/>
            <a:chOff x="2944813" y="1793875"/>
            <a:chExt cx="136525" cy="630238"/>
          </a:xfrm>
        </p:grpSpPr>
        <p:sp>
          <p:nvSpPr>
            <p:cNvPr id="24" name="Freeform 28"/>
            <p:cNvSpPr/>
            <p:nvPr/>
          </p:nvSpPr>
          <p:spPr bwMode="auto">
            <a:xfrm>
              <a:off x="2944813" y="1793875"/>
              <a:ext cx="103188" cy="630238"/>
            </a:xfrm>
            <a:custGeom>
              <a:avLst/>
              <a:gdLst/>
              <a:ahLst/>
              <a:cxnLst>
                <a:cxn ang="0">
                  <a:pos x="46" y="416"/>
                </a:cxn>
                <a:cxn ang="0">
                  <a:pos x="31" y="409"/>
                </a:cxn>
                <a:cxn ang="0">
                  <a:pos x="9" y="306"/>
                </a:cxn>
                <a:cxn ang="0">
                  <a:pos x="6" y="207"/>
                </a:cxn>
                <a:cxn ang="0">
                  <a:pos x="32" y="4"/>
                </a:cxn>
                <a:cxn ang="0">
                  <a:pos x="57" y="5"/>
                </a:cxn>
                <a:cxn ang="0">
                  <a:pos x="69" y="33"/>
                </a:cxn>
                <a:cxn ang="0">
                  <a:pos x="63" y="39"/>
                </a:cxn>
                <a:cxn ang="0">
                  <a:pos x="57" y="33"/>
                </a:cxn>
                <a:cxn ang="0">
                  <a:pos x="50" y="15"/>
                </a:cxn>
                <a:cxn ang="0">
                  <a:pos x="36" y="16"/>
                </a:cxn>
                <a:cxn ang="0">
                  <a:pos x="35" y="16"/>
                </a:cxn>
                <a:cxn ang="0">
                  <a:pos x="18" y="207"/>
                </a:cxn>
                <a:cxn ang="0">
                  <a:pos x="21" y="306"/>
                </a:cxn>
                <a:cxn ang="0">
                  <a:pos x="40" y="401"/>
                </a:cxn>
                <a:cxn ang="0">
                  <a:pos x="45" y="404"/>
                </a:cxn>
                <a:cxn ang="0">
                  <a:pos x="45" y="404"/>
                </a:cxn>
                <a:cxn ang="0">
                  <a:pos x="52" y="409"/>
                </a:cxn>
                <a:cxn ang="0">
                  <a:pos x="46" y="416"/>
                </a:cxn>
                <a:cxn ang="0">
                  <a:pos x="46" y="416"/>
                </a:cxn>
              </a:cxnLst>
              <a:rect l="0" t="0" r="r" b="b"/>
              <a:pathLst>
                <a:path w="69" h="416">
                  <a:moveTo>
                    <a:pt x="46" y="416"/>
                  </a:moveTo>
                  <a:cubicBezTo>
                    <a:pt x="43" y="416"/>
                    <a:pt x="38" y="415"/>
                    <a:pt x="31" y="409"/>
                  </a:cubicBezTo>
                  <a:cubicBezTo>
                    <a:pt x="16" y="395"/>
                    <a:pt x="8" y="359"/>
                    <a:pt x="9" y="306"/>
                  </a:cubicBezTo>
                  <a:cubicBezTo>
                    <a:pt x="9" y="277"/>
                    <a:pt x="8" y="243"/>
                    <a:pt x="6" y="207"/>
                  </a:cubicBezTo>
                  <a:cubicBezTo>
                    <a:pt x="1" y="87"/>
                    <a:pt x="0" y="13"/>
                    <a:pt x="32" y="4"/>
                  </a:cubicBezTo>
                  <a:cubicBezTo>
                    <a:pt x="42" y="0"/>
                    <a:pt x="51" y="1"/>
                    <a:pt x="57" y="5"/>
                  </a:cubicBezTo>
                  <a:cubicBezTo>
                    <a:pt x="69" y="14"/>
                    <a:pt x="69" y="31"/>
                    <a:pt x="69" y="33"/>
                  </a:cubicBezTo>
                  <a:cubicBezTo>
                    <a:pt x="69" y="37"/>
                    <a:pt x="67" y="39"/>
                    <a:pt x="63" y="39"/>
                  </a:cubicBezTo>
                  <a:cubicBezTo>
                    <a:pt x="60" y="39"/>
                    <a:pt x="57" y="37"/>
                    <a:pt x="57" y="33"/>
                  </a:cubicBezTo>
                  <a:cubicBezTo>
                    <a:pt x="57" y="30"/>
                    <a:pt x="56" y="19"/>
                    <a:pt x="50" y="15"/>
                  </a:cubicBezTo>
                  <a:cubicBezTo>
                    <a:pt x="47" y="13"/>
                    <a:pt x="42" y="13"/>
                    <a:pt x="36" y="16"/>
                  </a:cubicBezTo>
                  <a:cubicBezTo>
                    <a:pt x="35" y="16"/>
                    <a:pt x="35" y="16"/>
                    <a:pt x="35" y="16"/>
                  </a:cubicBezTo>
                  <a:cubicBezTo>
                    <a:pt x="11" y="22"/>
                    <a:pt x="15" y="125"/>
                    <a:pt x="18" y="207"/>
                  </a:cubicBezTo>
                  <a:cubicBezTo>
                    <a:pt x="20" y="243"/>
                    <a:pt x="21" y="277"/>
                    <a:pt x="21" y="306"/>
                  </a:cubicBezTo>
                  <a:cubicBezTo>
                    <a:pt x="20" y="372"/>
                    <a:pt x="32" y="394"/>
                    <a:pt x="40" y="401"/>
                  </a:cubicBezTo>
                  <a:cubicBezTo>
                    <a:pt x="43" y="404"/>
                    <a:pt x="45" y="404"/>
                    <a:pt x="45" y="404"/>
                  </a:cubicBezTo>
                  <a:cubicBezTo>
                    <a:pt x="45" y="404"/>
                    <a:pt x="45" y="404"/>
                    <a:pt x="45" y="404"/>
                  </a:cubicBezTo>
                  <a:cubicBezTo>
                    <a:pt x="49" y="404"/>
                    <a:pt x="51" y="406"/>
                    <a:pt x="52" y="409"/>
                  </a:cubicBezTo>
                  <a:cubicBezTo>
                    <a:pt x="52" y="413"/>
                    <a:pt x="50" y="416"/>
                    <a:pt x="46" y="416"/>
                  </a:cubicBezTo>
                  <a:cubicBezTo>
                    <a:pt x="46" y="416"/>
                    <a:pt x="46" y="416"/>
                    <a:pt x="46" y="416"/>
                  </a:cubicBezTo>
                  <a:close/>
                </a:path>
              </a:pathLst>
            </a:custGeom>
            <a:solidFill>
              <a:schemeClr val="bg1">
                <a:lumMod val="85000"/>
              </a:schemeClr>
            </a:solidFill>
            <a:ln w="9525">
              <a:noFill/>
              <a:round/>
            </a:ln>
          </p:spPr>
          <p:txBody>
            <a:bodyPr vert="horz" wrap="square" lIns="121920" tIns="60960" rIns="121920" bIns="60960" numCol="1" anchor="t" anchorCtr="0" compatLnSpc="1"/>
            <a:lstStyle/>
            <a:p>
              <a:endParaRPr lang="en-US"/>
            </a:p>
          </p:txBody>
        </p:sp>
        <p:sp>
          <p:nvSpPr>
            <p:cNvPr id="25" name="Freeform 29"/>
            <p:cNvSpPr/>
            <p:nvPr/>
          </p:nvSpPr>
          <p:spPr bwMode="auto">
            <a:xfrm>
              <a:off x="3040063" y="1949450"/>
              <a:ext cx="41275" cy="365760"/>
            </a:xfrm>
            <a:custGeom>
              <a:avLst/>
              <a:gdLst/>
              <a:ahLst/>
              <a:cxnLst>
                <a:cxn ang="0">
                  <a:pos x="12" y="244"/>
                </a:cxn>
                <a:cxn ang="0">
                  <a:pos x="11" y="244"/>
                </a:cxn>
                <a:cxn ang="0">
                  <a:pos x="6" y="237"/>
                </a:cxn>
                <a:cxn ang="0">
                  <a:pos x="1" y="7"/>
                </a:cxn>
                <a:cxn ang="0">
                  <a:pos x="6" y="0"/>
                </a:cxn>
                <a:cxn ang="0">
                  <a:pos x="13" y="5"/>
                </a:cxn>
                <a:cxn ang="0">
                  <a:pos x="18" y="239"/>
                </a:cxn>
                <a:cxn ang="0">
                  <a:pos x="12" y="244"/>
                </a:cxn>
              </a:cxnLst>
              <a:rect l="0" t="0" r="r" b="b"/>
              <a:pathLst>
                <a:path w="28" h="244">
                  <a:moveTo>
                    <a:pt x="12" y="244"/>
                  </a:moveTo>
                  <a:cubicBezTo>
                    <a:pt x="12" y="244"/>
                    <a:pt x="11" y="244"/>
                    <a:pt x="11" y="244"/>
                  </a:cubicBezTo>
                  <a:cubicBezTo>
                    <a:pt x="8" y="243"/>
                    <a:pt x="5" y="240"/>
                    <a:pt x="6" y="237"/>
                  </a:cubicBezTo>
                  <a:cubicBezTo>
                    <a:pt x="16" y="161"/>
                    <a:pt x="1" y="8"/>
                    <a:pt x="1" y="7"/>
                  </a:cubicBezTo>
                  <a:cubicBezTo>
                    <a:pt x="0" y="3"/>
                    <a:pt x="3" y="0"/>
                    <a:pt x="6" y="0"/>
                  </a:cubicBezTo>
                  <a:cubicBezTo>
                    <a:pt x="9" y="0"/>
                    <a:pt x="12" y="2"/>
                    <a:pt x="13" y="5"/>
                  </a:cubicBezTo>
                  <a:cubicBezTo>
                    <a:pt x="13" y="12"/>
                    <a:pt x="28" y="161"/>
                    <a:pt x="18" y="239"/>
                  </a:cubicBezTo>
                  <a:cubicBezTo>
                    <a:pt x="17" y="242"/>
                    <a:pt x="15" y="244"/>
                    <a:pt x="12" y="244"/>
                  </a:cubicBezTo>
                  <a:close/>
                </a:path>
              </a:pathLst>
            </a:custGeom>
            <a:solidFill>
              <a:schemeClr val="bg1">
                <a:lumMod val="85000"/>
              </a:schemeClr>
            </a:solidFill>
            <a:ln w="9525">
              <a:noFill/>
              <a:round/>
            </a:ln>
          </p:spPr>
          <p:txBody>
            <a:bodyPr vert="horz" wrap="square" lIns="121920" tIns="60960" rIns="121920" bIns="60960" numCol="1" anchor="t" anchorCtr="0" compatLnSpc="1"/>
            <a:lstStyle/>
            <a:p>
              <a:endParaRPr lang="en-US"/>
            </a:p>
          </p:txBody>
        </p:sp>
      </p:grpSp>
      <p:grpSp>
        <p:nvGrpSpPr>
          <p:cNvPr id="26" name="Group 110"/>
          <p:cNvGrpSpPr/>
          <p:nvPr/>
        </p:nvGrpSpPr>
        <p:grpSpPr>
          <a:xfrm>
            <a:off x="2628132" y="1778112"/>
            <a:ext cx="362546" cy="645596"/>
            <a:chOff x="3033713" y="1751013"/>
            <a:chExt cx="368300" cy="658813"/>
          </a:xfrm>
        </p:grpSpPr>
        <p:sp>
          <p:nvSpPr>
            <p:cNvPr id="27" name="Freeform 30"/>
            <p:cNvSpPr/>
            <p:nvPr/>
          </p:nvSpPr>
          <p:spPr bwMode="auto">
            <a:xfrm>
              <a:off x="3033713" y="1751013"/>
              <a:ext cx="368300" cy="658813"/>
            </a:xfrm>
            <a:custGeom>
              <a:avLst/>
              <a:gdLst/>
              <a:ahLst/>
              <a:cxnLst>
                <a:cxn ang="0">
                  <a:pos x="238" y="432"/>
                </a:cxn>
                <a:cxn ang="0">
                  <a:pos x="222" y="431"/>
                </a:cxn>
                <a:cxn ang="0">
                  <a:pos x="151" y="334"/>
                </a:cxn>
                <a:cxn ang="0">
                  <a:pos x="100" y="233"/>
                </a:cxn>
                <a:cxn ang="0">
                  <a:pos x="23" y="12"/>
                </a:cxn>
                <a:cxn ang="0">
                  <a:pos x="47" y="2"/>
                </a:cxn>
                <a:cxn ang="0">
                  <a:pos x="72" y="26"/>
                </a:cxn>
                <a:cxn ang="0">
                  <a:pos x="69" y="35"/>
                </a:cxn>
                <a:cxn ang="0">
                  <a:pos x="61" y="31"/>
                </a:cxn>
                <a:cxn ang="0">
                  <a:pos x="46" y="15"/>
                </a:cxn>
                <a:cxn ang="0">
                  <a:pos x="33" y="22"/>
                </a:cxn>
                <a:cxn ang="0">
                  <a:pos x="32" y="22"/>
                </a:cxn>
                <a:cxn ang="0">
                  <a:pos x="111" y="227"/>
                </a:cxn>
                <a:cxn ang="0">
                  <a:pos x="162" y="329"/>
                </a:cxn>
                <a:cxn ang="0">
                  <a:pos x="225" y="418"/>
                </a:cxn>
                <a:cxn ang="0">
                  <a:pos x="232" y="419"/>
                </a:cxn>
                <a:cxn ang="0">
                  <a:pos x="232" y="419"/>
                </a:cxn>
                <a:cxn ang="0">
                  <a:pos x="241" y="422"/>
                </a:cxn>
                <a:cxn ang="0">
                  <a:pos x="239" y="431"/>
                </a:cxn>
                <a:cxn ang="0">
                  <a:pos x="238" y="432"/>
                </a:cxn>
              </a:cxnLst>
              <a:rect l="0" t="0" r="r" b="b"/>
              <a:pathLst>
                <a:path w="243" h="434">
                  <a:moveTo>
                    <a:pt x="238" y="432"/>
                  </a:moveTo>
                  <a:cubicBezTo>
                    <a:pt x="236" y="432"/>
                    <a:pt x="231" y="434"/>
                    <a:pt x="222" y="431"/>
                  </a:cubicBezTo>
                  <a:cubicBezTo>
                    <a:pt x="201" y="423"/>
                    <a:pt x="177" y="389"/>
                    <a:pt x="151" y="334"/>
                  </a:cubicBezTo>
                  <a:cubicBezTo>
                    <a:pt x="137" y="303"/>
                    <a:pt x="119" y="269"/>
                    <a:pt x="100" y="233"/>
                  </a:cubicBezTo>
                  <a:cubicBezTo>
                    <a:pt x="37" y="110"/>
                    <a:pt x="0" y="34"/>
                    <a:pt x="23" y="12"/>
                  </a:cubicBezTo>
                  <a:cubicBezTo>
                    <a:pt x="31" y="4"/>
                    <a:pt x="39" y="0"/>
                    <a:pt x="47" y="2"/>
                  </a:cubicBezTo>
                  <a:cubicBezTo>
                    <a:pt x="62" y="6"/>
                    <a:pt x="71" y="24"/>
                    <a:pt x="72" y="26"/>
                  </a:cubicBezTo>
                  <a:cubicBezTo>
                    <a:pt x="74" y="29"/>
                    <a:pt x="72" y="33"/>
                    <a:pt x="69" y="35"/>
                  </a:cubicBezTo>
                  <a:cubicBezTo>
                    <a:pt x="66" y="36"/>
                    <a:pt x="63" y="34"/>
                    <a:pt x="61" y="31"/>
                  </a:cubicBezTo>
                  <a:cubicBezTo>
                    <a:pt x="59" y="27"/>
                    <a:pt x="53" y="17"/>
                    <a:pt x="46" y="15"/>
                  </a:cubicBezTo>
                  <a:cubicBezTo>
                    <a:pt x="42" y="15"/>
                    <a:pt x="37" y="17"/>
                    <a:pt x="33" y="22"/>
                  </a:cubicBezTo>
                  <a:cubicBezTo>
                    <a:pt x="32" y="22"/>
                    <a:pt x="32" y="22"/>
                    <a:pt x="32" y="22"/>
                  </a:cubicBezTo>
                  <a:cubicBezTo>
                    <a:pt x="13" y="40"/>
                    <a:pt x="67" y="144"/>
                    <a:pt x="111" y="227"/>
                  </a:cubicBezTo>
                  <a:cubicBezTo>
                    <a:pt x="130" y="264"/>
                    <a:pt x="148" y="298"/>
                    <a:pt x="162" y="329"/>
                  </a:cubicBezTo>
                  <a:cubicBezTo>
                    <a:pt x="194" y="397"/>
                    <a:pt x="215" y="414"/>
                    <a:pt x="225" y="418"/>
                  </a:cubicBezTo>
                  <a:cubicBezTo>
                    <a:pt x="230" y="420"/>
                    <a:pt x="232" y="419"/>
                    <a:pt x="232" y="419"/>
                  </a:cubicBezTo>
                  <a:cubicBezTo>
                    <a:pt x="232" y="419"/>
                    <a:pt x="232" y="419"/>
                    <a:pt x="232" y="419"/>
                  </a:cubicBezTo>
                  <a:cubicBezTo>
                    <a:pt x="235" y="418"/>
                    <a:pt x="239" y="419"/>
                    <a:pt x="241" y="422"/>
                  </a:cubicBezTo>
                  <a:cubicBezTo>
                    <a:pt x="243" y="425"/>
                    <a:pt x="242" y="429"/>
                    <a:pt x="239" y="431"/>
                  </a:cubicBezTo>
                  <a:cubicBezTo>
                    <a:pt x="239" y="431"/>
                    <a:pt x="239" y="431"/>
                    <a:pt x="238" y="432"/>
                  </a:cubicBezTo>
                  <a:close/>
                </a:path>
              </a:pathLst>
            </a:custGeom>
            <a:solidFill>
              <a:schemeClr val="bg1">
                <a:lumMod val="85000"/>
              </a:schemeClr>
            </a:solidFill>
            <a:ln w="9525">
              <a:noFill/>
              <a:round/>
            </a:ln>
          </p:spPr>
          <p:txBody>
            <a:bodyPr vert="horz" wrap="square" lIns="121920" tIns="60960" rIns="121920" bIns="60960" numCol="1" anchor="t" anchorCtr="0" compatLnSpc="1"/>
            <a:lstStyle/>
            <a:p>
              <a:endParaRPr lang="en-US"/>
            </a:p>
          </p:txBody>
        </p:sp>
        <p:sp>
          <p:nvSpPr>
            <p:cNvPr id="28" name="Freeform 31"/>
            <p:cNvSpPr/>
            <p:nvPr/>
          </p:nvSpPr>
          <p:spPr bwMode="auto">
            <a:xfrm>
              <a:off x="3179763" y="1881188"/>
              <a:ext cx="209550" cy="400050"/>
            </a:xfrm>
            <a:custGeom>
              <a:avLst/>
              <a:gdLst/>
              <a:ahLst/>
              <a:cxnLst>
                <a:cxn ang="0">
                  <a:pos x="134" y="263"/>
                </a:cxn>
                <a:cxn ang="0">
                  <a:pos x="133" y="263"/>
                </a:cxn>
                <a:cxn ang="0">
                  <a:pos x="125" y="258"/>
                </a:cxn>
                <a:cxn ang="0">
                  <a:pos x="2" y="11"/>
                </a:cxn>
                <a:cxn ang="0">
                  <a:pos x="3" y="1"/>
                </a:cxn>
                <a:cxn ang="0">
                  <a:pos x="12" y="4"/>
                </a:cxn>
                <a:cxn ang="0">
                  <a:pos x="136" y="254"/>
                </a:cxn>
                <a:cxn ang="0">
                  <a:pos x="134" y="263"/>
                </a:cxn>
              </a:cxnLst>
              <a:rect l="0" t="0" r="r" b="b"/>
              <a:pathLst>
                <a:path w="138" h="264">
                  <a:moveTo>
                    <a:pt x="134" y="263"/>
                  </a:moveTo>
                  <a:cubicBezTo>
                    <a:pt x="134" y="263"/>
                    <a:pt x="133" y="263"/>
                    <a:pt x="133" y="263"/>
                  </a:cubicBezTo>
                  <a:cubicBezTo>
                    <a:pt x="130" y="264"/>
                    <a:pt x="126" y="262"/>
                    <a:pt x="125" y="258"/>
                  </a:cubicBezTo>
                  <a:cubicBezTo>
                    <a:pt x="95" y="171"/>
                    <a:pt x="3" y="12"/>
                    <a:pt x="2" y="11"/>
                  </a:cubicBezTo>
                  <a:cubicBezTo>
                    <a:pt x="0" y="7"/>
                    <a:pt x="1" y="3"/>
                    <a:pt x="3" y="1"/>
                  </a:cubicBezTo>
                  <a:cubicBezTo>
                    <a:pt x="6" y="0"/>
                    <a:pt x="10" y="1"/>
                    <a:pt x="12" y="4"/>
                  </a:cubicBezTo>
                  <a:cubicBezTo>
                    <a:pt x="16" y="11"/>
                    <a:pt x="105" y="166"/>
                    <a:pt x="136" y="254"/>
                  </a:cubicBezTo>
                  <a:cubicBezTo>
                    <a:pt x="138" y="258"/>
                    <a:pt x="136" y="261"/>
                    <a:pt x="134" y="263"/>
                  </a:cubicBezTo>
                  <a:close/>
                </a:path>
              </a:pathLst>
            </a:custGeom>
            <a:solidFill>
              <a:schemeClr val="bg1">
                <a:lumMod val="85000"/>
              </a:schemeClr>
            </a:solidFill>
            <a:ln w="9525">
              <a:noFill/>
              <a:round/>
            </a:ln>
          </p:spPr>
          <p:txBody>
            <a:bodyPr vert="horz" wrap="square" lIns="121920" tIns="60960" rIns="121920" bIns="60960" numCol="1" anchor="t" anchorCtr="0" compatLnSpc="1"/>
            <a:lstStyle/>
            <a:p>
              <a:endParaRPr lang="en-US"/>
            </a:p>
          </p:txBody>
        </p:sp>
      </p:grpSp>
      <p:grpSp>
        <p:nvGrpSpPr>
          <p:cNvPr id="29" name="Group 113"/>
          <p:cNvGrpSpPr/>
          <p:nvPr/>
        </p:nvGrpSpPr>
        <p:grpSpPr>
          <a:xfrm>
            <a:off x="2693767" y="1690995"/>
            <a:ext cx="662583" cy="575592"/>
            <a:chOff x="3100388" y="1662113"/>
            <a:chExt cx="673100" cy="587375"/>
          </a:xfrm>
        </p:grpSpPr>
        <p:sp>
          <p:nvSpPr>
            <p:cNvPr id="30" name="Freeform 32"/>
            <p:cNvSpPr/>
            <p:nvPr/>
          </p:nvSpPr>
          <p:spPr bwMode="auto">
            <a:xfrm>
              <a:off x="3100388" y="1662113"/>
              <a:ext cx="673100" cy="587375"/>
            </a:xfrm>
            <a:custGeom>
              <a:avLst/>
              <a:gdLst/>
              <a:ahLst/>
              <a:cxnLst>
                <a:cxn ang="0">
                  <a:pos x="443" y="382"/>
                </a:cxn>
                <a:cxn ang="0">
                  <a:pos x="427" y="386"/>
                </a:cxn>
                <a:cxn ang="0">
                  <a:pos x="305" y="310"/>
                </a:cxn>
                <a:cxn ang="0">
                  <a:pos x="203" y="222"/>
                </a:cxn>
                <a:cxn ang="0">
                  <a:pos x="11" y="19"/>
                </a:cxn>
                <a:cxn ang="0">
                  <a:pos x="29" y="1"/>
                </a:cxn>
                <a:cxn ang="0">
                  <a:pos x="66" y="17"/>
                </a:cxn>
                <a:cxn ang="0">
                  <a:pos x="68" y="27"/>
                </a:cxn>
                <a:cxn ang="0">
                  <a:pos x="58" y="26"/>
                </a:cxn>
                <a:cxn ang="0">
                  <a:pos x="35" y="15"/>
                </a:cxn>
                <a:cxn ang="0">
                  <a:pos x="25" y="27"/>
                </a:cxn>
                <a:cxn ang="0">
                  <a:pos x="25" y="27"/>
                </a:cxn>
                <a:cxn ang="0">
                  <a:pos x="210" y="213"/>
                </a:cxn>
                <a:cxn ang="0">
                  <a:pos x="314" y="301"/>
                </a:cxn>
                <a:cxn ang="0">
                  <a:pos x="423" y="372"/>
                </a:cxn>
                <a:cxn ang="0">
                  <a:pos x="430" y="371"/>
                </a:cxn>
                <a:cxn ang="0">
                  <a:pos x="430" y="371"/>
                </a:cxn>
                <a:cxn ang="0">
                  <a:pos x="440" y="371"/>
                </a:cxn>
                <a:cxn ang="0">
                  <a:pos x="443" y="381"/>
                </a:cxn>
                <a:cxn ang="0">
                  <a:pos x="443" y="382"/>
                </a:cxn>
              </a:cxnLst>
              <a:rect l="0" t="0" r="r" b="b"/>
              <a:pathLst>
                <a:path w="445" h="387">
                  <a:moveTo>
                    <a:pt x="443" y="382"/>
                  </a:moveTo>
                  <a:cubicBezTo>
                    <a:pt x="441" y="383"/>
                    <a:pt x="437" y="387"/>
                    <a:pt x="427" y="386"/>
                  </a:cubicBezTo>
                  <a:cubicBezTo>
                    <a:pt x="402" y="385"/>
                    <a:pt x="360" y="358"/>
                    <a:pt x="305" y="310"/>
                  </a:cubicBezTo>
                  <a:cubicBezTo>
                    <a:pt x="276" y="283"/>
                    <a:pt x="240" y="253"/>
                    <a:pt x="203" y="222"/>
                  </a:cubicBezTo>
                  <a:cubicBezTo>
                    <a:pt x="76" y="117"/>
                    <a:pt x="0" y="51"/>
                    <a:pt x="11" y="19"/>
                  </a:cubicBezTo>
                  <a:cubicBezTo>
                    <a:pt x="14" y="8"/>
                    <a:pt x="20" y="2"/>
                    <a:pt x="29" y="1"/>
                  </a:cubicBezTo>
                  <a:cubicBezTo>
                    <a:pt x="46" y="0"/>
                    <a:pt x="64" y="15"/>
                    <a:pt x="66" y="17"/>
                  </a:cubicBezTo>
                  <a:cubicBezTo>
                    <a:pt x="69" y="20"/>
                    <a:pt x="70" y="25"/>
                    <a:pt x="68" y="27"/>
                  </a:cubicBezTo>
                  <a:cubicBezTo>
                    <a:pt x="66" y="30"/>
                    <a:pt x="61" y="29"/>
                    <a:pt x="58" y="26"/>
                  </a:cubicBezTo>
                  <a:cubicBezTo>
                    <a:pt x="54" y="23"/>
                    <a:pt x="43" y="15"/>
                    <a:pt x="35" y="15"/>
                  </a:cubicBezTo>
                  <a:cubicBezTo>
                    <a:pt x="30" y="16"/>
                    <a:pt x="27" y="20"/>
                    <a:pt x="25" y="27"/>
                  </a:cubicBezTo>
                  <a:cubicBezTo>
                    <a:pt x="25" y="27"/>
                    <a:pt x="25" y="27"/>
                    <a:pt x="25" y="27"/>
                  </a:cubicBezTo>
                  <a:cubicBezTo>
                    <a:pt x="16" y="51"/>
                    <a:pt x="124" y="141"/>
                    <a:pt x="210" y="213"/>
                  </a:cubicBezTo>
                  <a:cubicBezTo>
                    <a:pt x="248" y="244"/>
                    <a:pt x="284" y="274"/>
                    <a:pt x="314" y="301"/>
                  </a:cubicBezTo>
                  <a:cubicBezTo>
                    <a:pt x="381" y="361"/>
                    <a:pt x="411" y="372"/>
                    <a:pt x="423" y="372"/>
                  </a:cubicBezTo>
                  <a:cubicBezTo>
                    <a:pt x="428" y="373"/>
                    <a:pt x="430" y="371"/>
                    <a:pt x="430" y="371"/>
                  </a:cubicBezTo>
                  <a:cubicBezTo>
                    <a:pt x="430" y="371"/>
                    <a:pt x="430" y="371"/>
                    <a:pt x="430" y="371"/>
                  </a:cubicBezTo>
                  <a:cubicBezTo>
                    <a:pt x="432" y="368"/>
                    <a:pt x="437" y="368"/>
                    <a:pt x="440" y="371"/>
                  </a:cubicBezTo>
                  <a:cubicBezTo>
                    <a:pt x="444" y="374"/>
                    <a:pt x="445" y="378"/>
                    <a:pt x="443" y="381"/>
                  </a:cubicBezTo>
                  <a:cubicBezTo>
                    <a:pt x="443" y="381"/>
                    <a:pt x="443" y="381"/>
                    <a:pt x="443" y="382"/>
                  </a:cubicBezTo>
                  <a:close/>
                </a:path>
              </a:pathLst>
            </a:custGeom>
            <a:solidFill>
              <a:schemeClr val="bg1">
                <a:lumMod val="85000"/>
              </a:schemeClr>
            </a:solidFill>
            <a:ln w="9525">
              <a:noFill/>
              <a:round/>
            </a:ln>
          </p:spPr>
          <p:txBody>
            <a:bodyPr vert="horz" wrap="square" lIns="121920" tIns="60960" rIns="121920" bIns="60960" numCol="1" anchor="t" anchorCtr="0" compatLnSpc="1"/>
            <a:lstStyle/>
            <a:p>
              <a:endParaRPr lang="en-US"/>
            </a:p>
          </p:txBody>
        </p:sp>
        <p:sp>
          <p:nvSpPr>
            <p:cNvPr id="31" name="Freeform 33"/>
            <p:cNvSpPr/>
            <p:nvPr/>
          </p:nvSpPr>
          <p:spPr bwMode="auto">
            <a:xfrm>
              <a:off x="3275013" y="1757363"/>
              <a:ext cx="430213" cy="368300"/>
            </a:xfrm>
            <a:custGeom>
              <a:avLst/>
              <a:gdLst/>
              <a:ahLst/>
              <a:cxnLst>
                <a:cxn ang="0">
                  <a:pos x="282" y="241"/>
                </a:cxn>
                <a:cxn ang="0">
                  <a:pos x="282" y="241"/>
                </a:cxn>
                <a:cxn ang="0">
                  <a:pos x="271" y="238"/>
                </a:cxn>
                <a:cxn ang="0">
                  <a:pos x="5" y="13"/>
                </a:cxn>
                <a:cxn ang="0">
                  <a:pos x="1" y="3"/>
                </a:cxn>
                <a:cxn ang="0">
                  <a:pos x="12" y="3"/>
                </a:cxn>
                <a:cxn ang="0">
                  <a:pos x="280" y="231"/>
                </a:cxn>
                <a:cxn ang="0">
                  <a:pos x="282" y="241"/>
                </a:cxn>
              </a:cxnLst>
              <a:rect l="0" t="0" r="r" b="b"/>
              <a:pathLst>
                <a:path w="284" h="243">
                  <a:moveTo>
                    <a:pt x="282" y="241"/>
                  </a:moveTo>
                  <a:cubicBezTo>
                    <a:pt x="282" y="241"/>
                    <a:pt x="282" y="241"/>
                    <a:pt x="282" y="241"/>
                  </a:cubicBezTo>
                  <a:cubicBezTo>
                    <a:pt x="279" y="243"/>
                    <a:pt x="274" y="242"/>
                    <a:pt x="271" y="238"/>
                  </a:cubicBezTo>
                  <a:cubicBezTo>
                    <a:pt x="190" y="155"/>
                    <a:pt x="7" y="15"/>
                    <a:pt x="5" y="13"/>
                  </a:cubicBezTo>
                  <a:cubicBezTo>
                    <a:pt x="1" y="10"/>
                    <a:pt x="0" y="6"/>
                    <a:pt x="1" y="3"/>
                  </a:cubicBezTo>
                  <a:cubicBezTo>
                    <a:pt x="3" y="0"/>
                    <a:pt x="8" y="0"/>
                    <a:pt x="12" y="3"/>
                  </a:cubicBezTo>
                  <a:cubicBezTo>
                    <a:pt x="19" y="9"/>
                    <a:pt x="199" y="146"/>
                    <a:pt x="280" y="231"/>
                  </a:cubicBezTo>
                  <a:cubicBezTo>
                    <a:pt x="284" y="234"/>
                    <a:pt x="284" y="238"/>
                    <a:pt x="282" y="241"/>
                  </a:cubicBezTo>
                  <a:close/>
                </a:path>
              </a:pathLst>
            </a:custGeom>
            <a:solidFill>
              <a:schemeClr val="bg1">
                <a:lumMod val="85000"/>
              </a:schemeClr>
            </a:solidFill>
            <a:ln w="9525">
              <a:noFill/>
              <a:round/>
            </a:ln>
          </p:spPr>
          <p:txBody>
            <a:bodyPr vert="horz" wrap="square" lIns="121920" tIns="60960" rIns="121920" bIns="60960" numCol="1" anchor="t" anchorCtr="0" compatLnSpc="1"/>
            <a:lstStyle/>
            <a:p>
              <a:endParaRPr lang="en-US"/>
            </a:p>
          </p:txBody>
        </p:sp>
      </p:grpSp>
      <p:sp>
        <p:nvSpPr>
          <p:cNvPr id="36" name="Rounded Rectangle 120"/>
          <p:cNvSpPr/>
          <p:nvPr/>
        </p:nvSpPr>
        <p:spPr>
          <a:xfrm>
            <a:off x="5217795" y="1575435"/>
            <a:ext cx="795020" cy="802640"/>
          </a:xfrm>
          <a:prstGeom prst="roundRect">
            <a:avLst>
              <a:gd name="adj" fmla="val 23810"/>
            </a:avLst>
          </a:prstGeom>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5" name="Group 147"/>
          <p:cNvGrpSpPr/>
          <p:nvPr/>
        </p:nvGrpSpPr>
        <p:grpSpPr>
          <a:xfrm>
            <a:off x="5217795" y="2830695"/>
            <a:ext cx="795020" cy="798830"/>
            <a:chOff x="5257800" y="1733550"/>
            <a:chExt cx="533400" cy="533400"/>
          </a:xfrm>
        </p:grpSpPr>
        <p:sp>
          <p:nvSpPr>
            <p:cNvPr id="46" name="Rounded Rectangle 138"/>
            <p:cNvSpPr/>
            <p:nvPr/>
          </p:nvSpPr>
          <p:spPr>
            <a:xfrm>
              <a:off x="5257800" y="1733550"/>
              <a:ext cx="533400" cy="533400"/>
            </a:xfrm>
            <a:prstGeom prst="roundRect">
              <a:avLst>
                <a:gd name="adj" fmla="val 23810"/>
              </a:avLst>
            </a:prstGeom>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7" name="Group 119"/>
            <p:cNvGrpSpPr/>
            <p:nvPr/>
          </p:nvGrpSpPr>
          <p:grpSpPr>
            <a:xfrm>
              <a:off x="5375577" y="1960964"/>
              <a:ext cx="319773" cy="195516"/>
              <a:chOff x="2065338" y="3860800"/>
              <a:chExt cx="277813" cy="169863"/>
            </a:xfrm>
            <a:solidFill>
              <a:schemeClr val="bg1"/>
            </a:solidFill>
          </p:grpSpPr>
          <p:sp>
            <p:nvSpPr>
              <p:cNvPr id="48" name="Rectangle 160"/>
              <p:cNvSpPr>
                <a:spLocks noChangeArrowheads="1"/>
              </p:cNvSpPr>
              <p:nvPr/>
            </p:nvSpPr>
            <p:spPr bwMode="auto">
              <a:xfrm>
                <a:off x="2065338" y="3973513"/>
                <a:ext cx="55563" cy="57150"/>
              </a:xfrm>
              <a:prstGeom prst="rect">
                <a:avLst/>
              </a:prstGeom>
              <a:grpFill/>
              <a:ln w="9525">
                <a:noFill/>
                <a:miter lim="800000"/>
              </a:ln>
            </p:spPr>
            <p:txBody>
              <a:bodyPr vert="horz" wrap="square" lIns="121920" tIns="60960" rIns="121920" bIns="60960" numCol="1" anchor="t" anchorCtr="0" compatLnSpc="1"/>
              <a:lstStyle/>
              <a:p>
                <a:endParaRPr lang="en-US"/>
              </a:p>
            </p:txBody>
          </p:sp>
          <p:sp>
            <p:nvSpPr>
              <p:cNvPr id="49" name="Rectangle 161"/>
              <p:cNvSpPr>
                <a:spLocks noChangeArrowheads="1"/>
              </p:cNvSpPr>
              <p:nvPr/>
            </p:nvSpPr>
            <p:spPr bwMode="auto">
              <a:xfrm>
                <a:off x="2139950" y="3935413"/>
                <a:ext cx="55563" cy="95250"/>
              </a:xfrm>
              <a:prstGeom prst="rect">
                <a:avLst/>
              </a:prstGeom>
              <a:grpFill/>
              <a:ln w="9525">
                <a:noFill/>
                <a:miter lim="800000"/>
              </a:ln>
            </p:spPr>
            <p:txBody>
              <a:bodyPr vert="horz" wrap="square" lIns="121920" tIns="60960" rIns="121920" bIns="60960" numCol="1" anchor="t" anchorCtr="0" compatLnSpc="1"/>
              <a:lstStyle/>
              <a:p>
                <a:endParaRPr lang="en-US"/>
              </a:p>
            </p:txBody>
          </p:sp>
          <p:sp>
            <p:nvSpPr>
              <p:cNvPr id="50" name="Rectangle 162"/>
              <p:cNvSpPr>
                <a:spLocks noChangeArrowheads="1"/>
              </p:cNvSpPr>
              <p:nvPr/>
            </p:nvSpPr>
            <p:spPr bwMode="auto">
              <a:xfrm>
                <a:off x="2212975" y="3898900"/>
                <a:ext cx="57150" cy="131763"/>
              </a:xfrm>
              <a:prstGeom prst="rect">
                <a:avLst/>
              </a:prstGeom>
              <a:grpFill/>
              <a:ln w="9525">
                <a:noFill/>
                <a:miter lim="800000"/>
              </a:ln>
            </p:spPr>
            <p:txBody>
              <a:bodyPr vert="horz" wrap="square" lIns="121920" tIns="60960" rIns="121920" bIns="60960" numCol="1" anchor="t" anchorCtr="0" compatLnSpc="1"/>
              <a:lstStyle/>
              <a:p>
                <a:endParaRPr lang="en-US"/>
              </a:p>
            </p:txBody>
          </p:sp>
          <p:sp>
            <p:nvSpPr>
              <p:cNvPr id="51" name="Rectangle 163"/>
              <p:cNvSpPr>
                <a:spLocks noChangeArrowheads="1"/>
              </p:cNvSpPr>
              <p:nvPr/>
            </p:nvSpPr>
            <p:spPr bwMode="auto">
              <a:xfrm>
                <a:off x="2287588" y="3860800"/>
                <a:ext cx="55563" cy="169863"/>
              </a:xfrm>
              <a:prstGeom prst="rect">
                <a:avLst/>
              </a:prstGeom>
              <a:grpFill/>
              <a:ln w="9525">
                <a:noFill/>
                <a:miter lim="800000"/>
              </a:ln>
            </p:spPr>
            <p:txBody>
              <a:bodyPr vert="horz" wrap="square" lIns="121920" tIns="60960" rIns="121920" bIns="60960" numCol="1" anchor="t" anchorCtr="0" compatLnSpc="1"/>
              <a:lstStyle/>
              <a:p>
                <a:endParaRPr lang="en-US"/>
              </a:p>
            </p:txBody>
          </p:sp>
        </p:grpSp>
      </p:grpSp>
      <p:sp>
        <p:nvSpPr>
          <p:cNvPr id="56" name="Text Placeholder 3"/>
          <p:cNvSpPr txBox="1"/>
          <p:nvPr/>
        </p:nvSpPr>
        <p:spPr>
          <a:xfrm>
            <a:off x="6117590" y="1614805"/>
            <a:ext cx="2311400" cy="699770"/>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97890">
              <a:spcBef>
                <a:spcPct val="20000"/>
              </a:spcBef>
              <a:defRPr/>
            </a:pPr>
            <a:r>
              <a:rPr lang="en-US" altLang="zh-CN" sz="1300" dirty="0">
                <a:solidFill>
                  <a:schemeClr val="tx1"/>
                </a:solidFill>
                <a:latin typeface="Microsoft YaHei" panose="020B0503020204020204" pitchFamily="34" charset="-122"/>
                <a:ea typeface="Microsoft YaHei" panose="020B0503020204020204" pitchFamily="34" charset="-122"/>
                <a:cs typeface="+mj-cs"/>
              </a:rPr>
              <a:t>OpenCV</a:t>
            </a:r>
          </a:p>
          <a:p>
            <a:pPr algn="l" defTabSz="897890">
              <a:spcBef>
                <a:spcPct val="20000"/>
              </a:spcBef>
              <a:defRPr/>
            </a:pPr>
            <a:r>
              <a:rPr lang="zh-CN" altLang="en-US" sz="1000" dirty="0">
                <a:solidFill>
                  <a:schemeClr val="tx1"/>
                </a:solidFill>
                <a:latin typeface="Microsoft YaHei" panose="020B0503020204020204" pitchFamily="34" charset="-122"/>
                <a:ea typeface="Microsoft YaHei" panose="020B0503020204020204" pitchFamily="34" charset="-122"/>
                <a:cs typeface="+mj-cs"/>
              </a:rPr>
              <a:t>OpenCV is a library of programming functions mainly aimed at real-time computer vision</a:t>
            </a:r>
          </a:p>
        </p:txBody>
      </p:sp>
      <p:sp>
        <p:nvSpPr>
          <p:cNvPr id="58" name="Text Placeholder 3"/>
          <p:cNvSpPr txBox="1"/>
          <p:nvPr/>
        </p:nvSpPr>
        <p:spPr>
          <a:xfrm>
            <a:off x="6117590" y="2847205"/>
            <a:ext cx="2719705" cy="852170"/>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97890">
              <a:spcBef>
                <a:spcPct val="20000"/>
              </a:spcBef>
              <a:defRPr/>
            </a:pPr>
            <a:r>
              <a:rPr lang="en-US" sz="1300" dirty="0">
                <a:solidFill>
                  <a:schemeClr val="tx1"/>
                </a:solidFill>
                <a:latin typeface="Microsoft YaHei" panose="020B0503020204020204" pitchFamily="34" charset="-122"/>
                <a:ea typeface="Microsoft YaHei" panose="020B0503020204020204" pitchFamily="34" charset="-122"/>
                <a:cs typeface="+mj-cs"/>
              </a:rPr>
              <a:t>HSV</a:t>
            </a:r>
          </a:p>
          <a:p>
            <a:pPr algn="l" defTabSz="897890">
              <a:spcBef>
                <a:spcPct val="20000"/>
              </a:spcBef>
              <a:defRPr/>
            </a:pPr>
            <a:r>
              <a:rPr lang="zh-CN" altLang="en-US" sz="1000" dirty="0">
                <a:solidFill>
                  <a:schemeClr val="tx1"/>
                </a:solidFill>
                <a:latin typeface="Microsoft YaHei" panose="020B0503020204020204" pitchFamily="34" charset="-122"/>
                <a:ea typeface="Microsoft YaHei" panose="020B0503020204020204" pitchFamily="34" charset="-122"/>
                <a:cs typeface="+mj-cs"/>
              </a:rPr>
              <a:t>HSV are alternative representations of the RGB color model to more closely align with the way human vision perceives color-making attributes</a:t>
            </a:r>
          </a:p>
        </p:txBody>
      </p:sp>
      <p:pic>
        <p:nvPicPr>
          <p:cNvPr id="61" name="圖片 60" descr="螢幕擷取畫面 (15)"/>
          <p:cNvPicPr>
            <a:picLocks noChangeAspect="1"/>
          </p:cNvPicPr>
          <p:nvPr/>
        </p:nvPicPr>
        <p:blipFill>
          <a:blip r:embed="rId4">
            <a:clrChange>
              <a:clrFrom>
                <a:srgbClr val="DCDCDC">
                  <a:alpha val="100000"/>
                </a:srgbClr>
              </a:clrFrom>
              <a:clrTo>
                <a:srgbClr val="DCDCDC">
                  <a:alpha val="100000"/>
                  <a:alpha val="0"/>
                </a:srgbClr>
              </a:clrTo>
            </a:clrChange>
          </a:blip>
          <a:srcRect l="1035" r="-3746" b="50604"/>
          <a:stretch>
            <a:fillRect/>
          </a:stretch>
        </p:blipFill>
        <p:spPr>
          <a:xfrm>
            <a:off x="3256555" y="2847205"/>
            <a:ext cx="1323340" cy="1246505"/>
          </a:xfrm>
          <a:prstGeom prst="rect">
            <a:avLst/>
          </a:prstGeom>
        </p:spPr>
      </p:pic>
      <p:pic>
        <p:nvPicPr>
          <p:cNvPr id="66" name="圖片 65" descr="OpenCV_Logo_with_text"/>
          <p:cNvPicPr>
            <a:picLocks noChangeAspect="1"/>
          </p:cNvPicPr>
          <p:nvPr/>
        </p:nvPicPr>
        <p:blipFill>
          <a:blip r:embed="rId5"/>
          <a:stretch>
            <a:fillRect/>
          </a:stretch>
        </p:blipFill>
        <p:spPr>
          <a:xfrm>
            <a:off x="3726815" y="1240155"/>
            <a:ext cx="1052830" cy="1297940"/>
          </a:xfrm>
          <a:prstGeom prst="rect">
            <a:avLst/>
          </a:prstGeom>
        </p:spPr>
      </p:pic>
      <p:pic>
        <p:nvPicPr>
          <p:cNvPr id="67" name="圖片 66" descr="python-logo@2x"/>
          <p:cNvPicPr>
            <a:picLocks noChangeAspect="1"/>
          </p:cNvPicPr>
          <p:nvPr/>
        </p:nvPicPr>
        <p:blipFill>
          <a:blip r:embed="rId6"/>
          <a:stretch>
            <a:fillRect/>
          </a:stretch>
        </p:blipFill>
        <p:spPr>
          <a:xfrm>
            <a:off x="347980" y="2689860"/>
            <a:ext cx="3124200" cy="883285"/>
          </a:xfrm>
          <a:prstGeom prst="rect">
            <a:avLst/>
          </a:prstGeom>
        </p:spPr>
      </p:pic>
      <p:sp>
        <p:nvSpPr>
          <p:cNvPr id="68" name="矩形 67"/>
          <p:cNvSpPr/>
          <p:nvPr/>
        </p:nvSpPr>
        <p:spPr>
          <a:xfrm>
            <a:off x="2895600" y="2807970"/>
            <a:ext cx="432435" cy="3600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Freeform 187"/>
          <p:cNvSpPr>
            <a:spLocks noEditPoints="1"/>
          </p:cNvSpPr>
          <p:nvPr/>
        </p:nvSpPr>
        <p:spPr bwMode="auto">
          <a:xfrm>
            <a:off x="5353742" y="1819759"/>
            <a:ext cx="523119" cy="336546"/>
          </a:xfrm>
          <a:custGeom>
            <a:avLst/>
            <a:gdLst/>
            <a:ahLst/>
            <a:cxnLst>
              <a:cxn ang="0">
                <a:pos x="68" y="25"/>
              </a:cxn>
              <a:cxn ang="0">
                <a:pos x="34" y="44"/>
              </a:cxn>
              <a:cxn ang="0">
                <a:pos x="1" y="25"/>
              </a:cxn>
              <a:cxn ang="0">
                <a:pos x="0" y="22"/>
              </a:cxn>
              <a:cxn ang="0">
                <a:pos x="1" y="20"/>
              </a:cxn>
              <a:cxn ang="0">
                <a:pos x="34" y="0"/>
              </a:cxn>
              <a:cxn ang="0">
                <a:pos x="68" y="20"/>
              </a:cxn>
              <a:cxn ang="0">
                <a:pos x="68" y="22"/>
              </a:cxn>
              <a:cxn ang="0">
                <a:pos x="68" y="25"/>
              </a:cxn>
              <a:cxn ang="0">
                <a:pos x="49" y="9"/>
              </a:cxn>
              <a:cxn ang="0">
                <a:pos x="51" y="17"/>
              </a:cxn>
              <a:cxn ang="0">
                <a:pos x="34" y="34"/>
              </a:cxn>
              <a:cxn ang="0">
                <a:pos x="17" y="17"/>
              </a:cxn>
              <a:cxn ang="0">
                <a:pos x="20" y="9"/>
              </a:cxn>
              <a:cxn ang="0">
                <a:pos x="5" y="22"/>
              </a:cxn>
              <a:cxn ang="0">
                <a:pos x="34" y="39"/>
              </a:cxn>
              <a:cxn ang="0">
                <a:pos x="64" y="22"/>
              </a:cxn>
              <a:cxn ang="0">
                <a:pos x="49" y="9"/>
              </a:cxn>
              <a:cxn ang="0">
                <a:pos x="34" y="6"/>
              </a:cxn>
              <a:cxn ang="0">
                <a:pos x="23" y="17"/>
              </a:cxn>
              <a:cxn ang="0">
                <a:pos x="25" y="19"/>
              </a:cxn>
              <a:cxn ang="0">
                <a:pos x="27" y="17"/>
              </a:cxn>
              <a:cxn ang="0">
                <a:pos x="34" y="9"/>
              </a:cxn>
              <a:cxn ang="0">
                <a:pos x="36" y="8"/>
              </a:cxn>
              <a:cxn ang="0">
                <a:pos x="34" y="6"/>
              </a:cxn>
            </a:cxnLst>
            <a:rect l="0" t="0" r="r" b="b"/>
            <a:pathLst>
              <a:path w="68" h="44">
                <a:moveTo>
                  <a:pt x="68" y="25"/>
                </a:moveTo>
                <a:cubicBezTo>
                  <a:pt x="61" y="36"/>
                  <a:pt x="48" y="44"/>
                  <a:pt x="34" y="44"/>
                </a:cubicBezTo>
                <a:cubicBezTo>
                  <a:pt x="21" y="44"/>
                  <a:pt x="8" y="36"/>
                  <a:pt x="1" y="25"/>
                </a:cubicBezTo>
                <a:cubicBezTo>
                  <a:pt x="1" y="24"/>
                  <a:pt x="0" y="23"/>
                  <a:pt x="0" y="22"/>
                </a:cubicBezTo>
                <a:cubicBezTo>
                  <a:pt x="0" y="21"/>
                  <a:pt x="1" y="20"/>
                  <a:pt x="1" y="20"/>
                </a:cubicBezTo>
                <a:cubicBezTo>
                  <a:pt x="8" y="8"/>
                  <a:pt x="21" y="0"/>
                  <a:pt x="34" y="0"/>
                </a:cubicBezTo>
                <a:cubicBezTo>
                  <a:pt x="48" y="0"/>
                  <a:pt x="61" y="8"/>
                  <a:pt x="68" y="20"/>
                </a:cubicBezTo>
                <a:cubicBezTo>
                  <a:pt x="68" y="20"/>
                  <a:pt x="68" y="21"/>
                  <a:pt x="68" y="22"/>
                </a:cubicBezTo>
                <a:cubicBezTo>
                  <a:pt x="68" y="23"/>
                  <a:pt x="68" y="24"/>
                  <a:pt x="68" y="25"/>
                </a:cubicBezTo>
                <a:close/>
                <a:moveTo>
                  <a:pt x="49" y="9"/>
                </a:moveTo>
                <a:cubicBezTo>
                  <a:pt x="51" y="11"/>
                  <a:pt x="51" y="14"/>
                  <a:pt x="51" y="17"/>
                </a:cubicBezTo>
                <a:cubicBezTo>
                  <a:pt x="51" y="27"/>
                  <a:pt x="44" y="34"/>
                  <a:pt x="34" y="34"/>
                </a:cubicBezTo>
                <a:cubicBezTo>
                  <a:pt x="25" y="34"/>
                  <a:pt x="17" y="27"/>
                  <a:pt x="17" y="17"/>
                </a:cubicBezTo>
                <a:cubicBezTo>
                  <a:pt x="17" y="14"/>
                  <a:pt x="18" y="11"/>
                  <a:pt x="20" y="9"/>
                </a:cubicBezTo>
                <a:cubicBezTo>
                  <a:pt x="14" y="12"/>
                  <a:pt x="9" y="17"/>
                  <a:pt x="5" y="22"/>
                </a:cubicBezTo>
                <a:cubicBezTo>
                  <a:pt x="12" y="32"/>
                  <a:pt x="22" y="39"/>
                  <a:pt x="34" y="39"/>
                </a:cubicBezTo>
                <a:cubicBezTo>
                  <a:pt x="47" y="39"/>
                  <a:pt x="57" y="32"/>
                  <a:pt x="64" y="22"/>
                </a:cubicBezTo>
                <a:cubicBezTo>
                  <a:pt x="60" y="17"/>
                  <a:pt x="55" y="12"/>
                  <a:pt x="49" y="9"/>
                </a:cubicBezTo>
                <a:close/>
                <a:moveTo>
                  <a:pt x="34" y="6"/>
                </a:moveTo>
                <a:cubicBezTo>
                  <a:pt x="28" y="6"/>
                  <a:pt x="23" y="11"/>
                  <a:pt x="23" y="17"/>
                </a:cubicBezTo>
                <a:cubicBezTo>
                  <a:pt x="23" y="18"/>
                  <a:pt x="24" y="19"/>
                  <a:pt x="25" y="19"/>
                </a:cubicBezTo>
                <a:cubicBezTo>
                  <a:pt x="26" y="19"/>
                  <a:pt x="27" y="18"/>
                  <a:pt x="27" y="17"/>
                </a:cubicBezTo>
                <a:cubicBezTo>
                  <a:pt x="27" y="13"/>
                  <a:pt x="30" y="9"/>
                  <a:pt x="34" y="9"/>
                </a:cubicBezTo>
                <a:cubicBezTo>
                  <a:pt x="35" y="9"/>
                  <a:pt x="36" y="9"/>
                  <a:pt x="36" y="8"/>
                </a:cubicBezTo>
                <a:cubicBezTo>
                  <a:pt x="36" y="7"/>
                  <a:pt x="35" y="6"/>
                  <a:pt x="34" y="6"/>
                </a:cubicBezTo>
                <a:close/>
              </a:path>
            </a:pathLst>
          </a:custGeom>
          <a:solidFill>
            <a:srgbClr val="FFFFFF"/>
          </a:solidFill>
          <a:ln w="9525">
            <a:noFill/>
            <a:round/>
          </a:ln>
        </p:spPr>
        <p:txBody>
          <a:bodyPr vert="horz" wrap="square" lIns="89855" tIns="44928" rIns="89855" bIns="44928" numCol="1" anchor="t" anchorCtr="0" compatLnSpc="1"/>
          <a:lstStyle/>
          <a:p>
            <a:pPr defTabSz="1013460">
              <a:defRPr/>
            </a:pPr>
            <a:endParaRPr lang="en-US" sz="2000" kern="0">
              <a:solidFill>
                <a:srgbClr val="262626"/>
              </a:solidFill>
              <a:latin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3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7119271">
            <a:off x="-843651" y="-2354956"/>
            <a:ext cx="4998338" cy="2811565"/>
          </a:xfrm>
          <a:prstGeom prst="rect">
            <a:avLst/>
          </a:prstGeom>
        </p:spPr>
      </p:pic>
      <p:sp>
        <p:nvSpPr>
          <p:cNvPr id="35" name="文本框 34"/>
          <p:cNvSpPr txBox="1"/>
          <p:nvPr/>
        </p:nvSpPr>
        <p:spPr>
          <a:xfrm>
            <a:off x="447590" y="359976"/>
            <a:ext cx="5293437" cy="738664"/>
          </a:xfrm>
          <a:prstGeom prst="rect">
            <a:avLst/>
          </a:prstGeom>
          <a:noFill/>
        </p:spPr>
        <p:txBody>
          <a:bodyPr wrap="none" rtlCol="0">
            <a:spAutoFit/>
          </a:bodyPr>
          <a:lstStyle/>
          <a:p>
            <a:pPr algn="l"/>
            <a:r>
              <a:rPr lang="en-US" altLang="zh-CN" sz="2600" spc="300" dirty="0">
                <a:solidFill>
                  <a:schemeClr val="bg1">
                    <a:lumMod val="50000"/>
                  </a:schemeClr>
                </a:solidFill>
                <a:latin typeface="Microsoft YaHei" panose="020B0503020204020204" pitchFamily="34" charset="-122"/>
                <a:ea typeface="Microsoft YaHei" panose="020B0503020204020204" pitchFamily="34" charset="-122"/>
                <a:cs typeface="+mn-ea"/>
                <a:sym typeface="Arial" panose="020B0604020202020204" pitchFamily="34" charset="0"/>
              </a:rPr>
              <a:t>Finding the Resistors</a:t>
            </a:r>
          </a:p>
          <a:p>
            <a:pPr algn="l"/>
            <a:r>
              <a:rPr lang="en-US" altLang="zh-CN" sz="1600" spc="300" dirty="0">
                <a:solidFill>
                  <a:schemeClr val="bg1">
                    <a:lumMod val="50000"/>
                  </a:schemeClr>
                </a:solidFill>
                <a:latin typeface="Microsoft YaHei" panose="020B0503020204020204" pitchFamily="34" charset="-122"/>
                <a:ea typeface="Microsoft YaHei" panose="020B0503020204020204" pitchFamily="34" charset="-122"/>
                <a:cs typeface="+mn-ea"/>
                <a:sym typeface="Arial" panose="020B0604020202020204" pitchFamily="34" charset="0"/>
              </a:rPr>
              <a:t>	(Using </a:t>
            </a:r>
            <a:r>
              <a:rPr lang="en-US" altLang="zh-CN" sz="1600" spc="300" dirty="0" err="1">
                <a:solidFill>
                  <a:schemeClr val="bg1">
                    <a:lumMod val="50000"/>
                  </a:schemeClr>
                </a:solidFill>
                <a:latin typeface="Microsoft YaHei" panose="020B0503020204020204" pitchFamily="34" charset="-122"/>
                <a:ea typeface="Microsoft YaHei" panose="020B0503020204020204" pitchFamily="34" charset="-122"/>
                <a:cs typeface="+mn-ea"/>
                <a:sym typeface="Arial" panose="020B0604020202020204" pitchFamily="34" charset="0"/>
              </a:rPr>
              <a:t>Haar</a:t>
            </a:r>
            <a:r>
              <a:rPr lang="en-US" altLang="zh-CN" sz="1600" spc="300" dirty="0">
                <a:solidFill>
                  <a:schemeClr val="bg1">
                    <a:lumMod val="50000"/>
                  </a:schemeClr>
                </a:solidFill>
                <a:latin typeface="Microsoft YaHei" panose="020B0503020204020204" pitchFamily="34" charset="-122"/>
                <a:ea typeface="Microsoft YaHei" panose="020B0503020204020204" pitchFamily="34" charset="-122"/>
                <a:cs typeface="+mn-ea"/>
                <a:sym typeface="Arial" panose="020B0604020202020204" pitchFamily="34" charset="0"/>
              </a:rPr>
              <a:t> Cascade Classifier)</a:t>
            </a:r>
            <a:endParaRPr lang="zh-CN" altLang="en-US" sz="1600" spc="300" dirty="0">
              <a:latin typeface="Microsoft YaHei" panose="020B0503020204020204" pitchFamily="34" charset="-122"/>
              <a:ea typeface="Microsoft YaHei" panose="020B0503020204020204" pitchFamily="34" charset="-122"/>
            </a:endParaRPr>
          </a:p>
        </p:txBody>
      </p:sp>
      <p:pic>
        <p:nvPicPr>
          <p:cNvPr id="4" name="Picture 3">
            <a:extLst>
              <a:ext uri="{FF2B5EF4-FFF2-40B4-BE49-F238E27FC236}">
                <a16:creationId xmlns:a16="http://schemas.microsoft.com/office/drawing/2014/main" id="{EBC3508B-A5F9-3341-B293-AF659EBF7C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7550" y="1580750"/>
            <a:ext cx="4220652" cy="2692282"/>
          </a:xfrm>
          <a:prstGeom prst="rect">
            <a:avLst/>
          </a:prstGeom>
        </p:spPr>
      </p:pic>
      <p:pic>
        <p:nvPicPr>
          <p:cNvPr id="7" name="Picture 6">
            <a:extLst>
              <a:ext uri="{FF2B5EF4-FFF2-40B4-BE49-F238E27FC236}">
                <a16:creationId xmlns:a16="http://schemas.microsoft.com/office/drawing/2014/main" id="{E7DB6B94-A536-914B-8D17-5F629C3327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728" y="1453695"/>
            <a:ext cx="3291812" cy="282963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7119271">
            <a:off x="-843651" y="-2354956"/>
            <a:ext cx="4998338" cy="2811565"/>
          </a:xfrm>
          <a:prstGeom prst="rect">
            <a:avLst/>
          </a:prstGeom>
        </p:spPr>
      </p:pic>
      <p:sp>
        <p:nvSpPr>
          <p:cNvPr id="35" name="文本框 34"/>
          <p:cNvSpPr txBox="1"/>
          <p:nvPr/>
        </p:nvSpPr>
        <p:spPr>
          <a:xfrm>
            <a:off x="447590" y="359976"/>
            <a:ext cx="5156861" cy="492443"/>
          </a:xfrm>
          <a:prstGeom prst="rect">
            <a:avLst/>
          </a:prstGeom>
          <a:noFill/>
        </p:spPr>
        <p:txBody>
          <a:bodyPr wrap="none" rtlCol="0">
            <a:spAutoFit/>
          </a:bodyPr>
          <a:lstStyle/>
          <a:p>
            <a:pPr algn="l"/>
            <a:r>
              <a:rPr lang="en-US" altLang="zh-CN" sz="2600" spc="300" dirty="0">
                <a:solidFill>
                  <a:schemeClr val="bg1">
                    <a:lumMod val="50000"/>
                  </a:schemeClr>
                </a:solidFill>
                <a:latin typeface="Microsoft YaHei" panose="020B0503020204020204" pitchFamily="34" charset="-122"/>
                <a:ea typeface="Microsoft YaHei" panose="020B0503020204020204" pitchFamily="34" charset="-122"/>
                <a:cs typeface="+mn-ea"/>
                <a:sym typeface="Arial" panose="020B0604020202020204" pitchFamily="34" charset="0"/>
              </a:rPr>
              <a:t>How to find the Resistors</a:t>
            </a:r>
            <a:endParaRPr lang="zh-CN" altLang="en-US" sz="2600" spc="300" dirty="0">
              <a:solidFill>
                <a:schemeClr val="tx1">
                  <a:lumMod val="65000"/>
                  <a:lumOff val="35000"/>
                </a:schemeClr>
              </a:solidFill>
              <a:latin typeface="Microsoft YaHei" panose="020B0503020204020204" pitchFamily="34" charset="-122"/>
              <a:ea typeface="Microsoft YaHei" panose="020B0503020204020204" pitchFamily="34" charset="-122"/>
            </a:endParaRPr>
          </a:p>
        </p:txBody>
      </p:sp>
      <p:sp>
        <p:nvSpPr>
          <p:cNvPr id="5" name="Rounded Rectangle 4">
            <a:extLst>
              <a:ext uri="{FF2B5EF4-FFF2-40B4-BE49-F238E27FC236}">
                <a16:creationId xmlns:a16="http://schemas.microsoft.com/office/drawing/2014/main" id="{175F1BCD-C82A-5445-9004-C9E78EA5602B}"/>
              </a:ext>
            </a:extLst>
          </p:cNvPr>
          <p:cNvSpPr/>
          <p:nvPr/>
        </p:nvSpPr>
        <p:spPr>
          <a:xfrm>
            <a:off x="2659945" y="1152042"/>
            <a:ext cx="1440120" cy="720060"/>
          </a:xfrm>
          <a:prstGeom prst="roundRect">
            <a:avLst/>
          </a:prstGeom>
          <a:solidFill>
            <a:schemeClr val="accent3">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Positive Samples</a:t>
            </a:r>
          </a:p>
        </p:txBody>
      </p:sp>
      <p:sp>
        <p:nvSpPr>
          <p:cNvPr id="7" name="Rounded Rectangle 6">
            <a:extLst>
              <a:ext uri="{FF2B5EF4-FFF2-40B4-BE49-F238E27FC236}">
                <a16:creationId xmlns:a16="http://schemas.microsoft.com/office/drawing/2014/main" id="{2FE92670-E495-4B46-8C3A-699E41452676}"/>
              </a:ext>
            </a:extLst>
          </p:cNvPr>
          <p:cNvSpPr/>
          <p:nvPr/>
        </p:nvSpPr>
        <p:spPr>
          <a:xfrm>
            <a:off x="4479925" y="1152042"/>
            <a:ext cx="1440120" cy="720060"/>
          </a:xfrm>
          <a:prstGeom prst="roundRect">
            <a:avLst/>
          </a:prstGeom>
          <a:solidFill>
            <a:schemeClr val="accent3">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Negative Samples</a:t>
            </a:r>
          </a:p>
        </p:txBody>
      </p:sp>
      <p:sp>
        <p:nvSpPr>
          <p:cNvPr id="4" name="Down Arrow 3">
            <a:extLst>
              <a:ext uri="{FF2B5EF4-FFF2-40B4-BE49-F238E27FC236}">
                <a16:creationId xmlns:a16="http://schemas.microsoft.com/office/drawing/2014/main" id="{6C3B76C9-759D-5D40-A10D-73EE9F871E86}"/>
              </a:ext>
            </a:extLst>
          </p:cNvPr>
          <p:cNvSpPr/>
          <p:nvPr/>
        </p:nvSpPr>
        <p:spPr>
          <a:xfrm>
            <a:off x="3235992" y="1876751"/>
            <a:ext cx="303079" cy="494201"/>
          </a:xfrm>
          <a:prstGeom prst="downArrow">
            <a:avLst/>
          </a:prstGeom>
          <a:solidFill>
            <a:schemeClr val="accent1">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a:extLst>
              <a:ext uri="{FF2B5EF4-FFF2-40B4-BE49-F238E27FC236}">
                <a16:creationId xmlns:a16="http://schemas.microsoft.com/office/drawing/2014/main" id="{9C060E77-0156-B64C-8E6B-9160D63BA0BA}"/>
              </a:ext>
            </a:extLst>
          </p:cNvPr>
          <p:cNvSpPr/>
          <p:nvPr/>
        </p:nvSpPr>
        <p:spPr>
          <a:xfrm>
            <a:off x="5055973" y="1882638"/>
            <a:ext cx="303078" cy="488314"/>
          </a:xfrm>
          <a:prstGeom prst="downArrow">
            <a:avLst/>
          </a:prstGeom>
          <a:solidFill>
            <a:schemeClr val="accent1">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6385592B-4716-CB4C-8B4B-1EE7268FD353}"/>
              </a:ext>
            </a:extLst>
          </p:cNvPr>
          <p:cNvSpPr/>
          <p:nvPr/>
        </p:nvSpPr>
        <p:spPr>
          <a:xfrm>
            <a:off x="2875962" y="2395511"/>
            <a:ext cx="2865185" cy="818150"/>
          </a:xfrm>
          <a:prstGeom prst="roundRect">
            <a:avLst/>
          </a:prstGeom>
          <a:solidFill>
            <a:schemeClr val="accent3">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the Cascade</a:t>
            </a:r>
          </a:p>
        </p:txBody>
      </p:sp>
      <p:sp>
        <p:nvSpPr>
          <p:cNvPr id="12" name="Rounded Rectangle 11">
            <a:extLst>
              <a:ext uri="{FF2B5EF4-FFF2-40B4-BE49-F238E27FC236}">
                <a16:creationId xmlns:a16="http://schemas.microsoft.com/office/drawing/2014/main" id="{218505C4-E8EF-7449-B47A-72EAE0EA0518}"/>
              </a:ext>
            </a:extLst>
          </p:cNvPr>
          <p:cNvSpPr/>
          <p:nvPr/>
        </p:nvSpPr>
        <p:spPr>
          <a:xfrm>
            <a:off x="2875960" y="3786617"/>
            <a:ext cx="2865185" cy="818150"/>
          </a:xfrm>
          <a:prstGeom prst="roundRect">
            <a:avLst/>
          </a:prstGeom>
          <a:solidFill>
            <a:schemeClr val="accent3">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Using Cascade Classifier to find the resistors</a:t>
            </a:r>
          </a:p>
        </p:txBody>
      </p:sp>
      <p:sp>
        <p:nvSpPr>
          <p:cNvPr id="13" name="Down Arrow 12">
            <a:extLst>
              <a:ext uri="{FF2B5EF4-FFF2-40B4-BE49-F238E27FC236}">
                <a16:creationId xmlns:a16="http://schemas.microsoft.com/office/drawing/2014/main" id="{E76E1250-19B7-D24F-9F12-2AAFD38EE74E}"/>
              </a:ext>
            </a:extLst>
          </p:cNvPr>
          <p:cNvSpPr/>
          <p:nvPr/>
        </p:nvSpPr>
        <p:spPr>
          <a:xfrm>
            <a:off x="4157014" y="3250753"/>
            <a:ext cx="303078" cy="488314"/>
          </a:xfrm>
          <a:prstGeom prst="downArrow">
            <a:avLst/>
          </a:prstGeom>
          <a:solidFill>
            <a:schemeClr val="accent1">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3629408"/>
      </p:ext>
    </p:extLst>
  </p:cSld>
  <p:clrMapOvr>
    <a:masterClrMapping/>
  </p:clrMapOvr>
  <mc:AlternateContent xmlns:mc="http://schemas.openxmlformats.org/markup-compatibility/2006" xmlns:p14="http://schemas.microsoft.com/office/powerpoint/2010/main">
    <mc:Choice Requires="p14">
      <p:transition spd="slow" p14:dur="1300"/>
    </mc:Choice>
    <mc:Fallback xmlns="">
      <p:transition spd="slow"/>
    </mc:Fallback>
  </mc:AlternateContent>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789</Words>
  <Application>Microsoft Office PowerPoint</Application>
  <PresentationFormat>自訂</PresentationFormat>
  <Paragraphs>218</Paragraphs>
  <Slides>31</Slides>
  <Notes>30</Notes>
  <HiddenSlides>0</HiddenSlides>
  <MMClips>1</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31</vt:i4>
      </vt:variant>
    </vt:vector>
  </HeadingPairs>
  <TitlesOfParts>
    <vt:vector size="40" baseType="lpstr">
      <vt:lpstr>Microsoft YaHei</vt:lpstr>
      <vt:lpstr>SimSun</vt:lpstr>
      <vt:lpstr>SimSun</vt:lpstr>
      <vt:lpstr>新細明體</vt:lpstr>
      <vt:lpstr>Arial</vt:lpstr>
      <vt:lpstr>Calibri</vt:lpstr>
      <vt:lpstr>Calibri Light</vt:lpstr>
      <vt:lpstr>Wingdings</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29</cp:revision>
  <dcterms:created xsi:type="dcterms:W3CDTF">2017-05-18T11:30:00Z</dcterms:created>
  <dcterms:modified xsi:type="dcterms:W3CDTF">2020-01-10T10:12:18Z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1028-10.8.0.6003</vt:lpwstr>
  </property>
</Properties>
</file>