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353" r:id="rId5"/>
    <p:sldId id="360" r:id="rId6"/>
    <p:sldId id="281" r:id="rId7"/>
    <p:sldId id="282" r:id="rId8"/>
    <p:sldId id="283" r:id="rId9"/>
    <p:sldId id="277" r:id="rId10"/>
    <p:sldId id="278" r:id="rId11"/>
    <p:sldId id="279" r:id="rId12"/>
    <p:sldId id="280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298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22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61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7" r:id="rId86"/>
    <p:sldId id="378" r:id="rId87"/>
    <p:sldId id="379" r:id="rId88"/>
    <p:sldId id="380" r:id="rId89"/>
    <p:sldId id="381" r:id="rId90"/>
    <p:sldId id="382" r:id="rId91"/>
    <p:sldId id="384" r:id="rId92"/>
    <p:sldId id="383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1" r:id="rId109"/>
    <p:sldId id="402" r:id="rId110"/>
    <p:sldId id="354" r:id="rId111"/>
    <p:sldId id="376" r:id="rId112"/>
    <p:sldId id="355" r:id="rId113"/>
    <p:sldId id="356" r:id="rId114"/>
    <p:sldId id="357" r:id="rId115"/>
    <p:sldId id="358" r:id="rId116"/>
    <p:sldId id="359" r:id="rId117"/>
    <p:sldId id="403" r:id="rId118"/>
    <p:sldId id="404" r:id="rId119"/>
    <p:sldId id="261" r:id="rId1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/>
    <p:restoredTop sz="94609"/>
  </p:normalViewPr>
  <p:slideViewPr>
    <p:cSldViewPr snapToGrid="0" snapToObjects="1">
      <p:cViewPr varScale="1">
        <p:scale>
          <a:sx n="78" d="100"/>
          <a:sy n="78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1859-48E8-5E5B-07B7-4DB28A79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4D0E9-9F8B-DD2C-4941-1576B27F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0927A-347B-B705-FA86-68C92B28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0D4D-7DD9-110C-E05B-BEC1F6B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9C57-AB4B-3C38-F21A-EFFA3B9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3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69316-5194-A442-09F2-FE007B0E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29B89-B846-C109-D833-31E102D1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808AA-4826-BBCC-20D3-169E801A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CFE2-B903-64EF-E199-293C4B4D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89E0F-42B9-0D10-FF3C-6BC156EE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06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446BAA-C4A2-0BD5-4FC5-DF37414DA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1B30D-24EF-718E-5DF6-ADB2C34C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74DD9-5BED-09A6-4581-B66330E8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B8AEA-8602-EC81-4110-F5923670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205AE-35B7-2788-996A-C5754F5B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5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1C539-6CDB-75DD-DE18-5846A377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3214F-F94B-0AA3-5FB2-4E024F6A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2C7A-33C1-E820-B4E2-FAEE7024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101E8-7251-75D7-188D-42EF3169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B72A2-DE4D-F6CF-B87F-E769DABC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049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037D-B9A1-76CD-144B-7F56CC02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47104-32ED-8790-20CD-1E560E63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C6C7A-B30A-007E-DAAF-88FA2A8D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6A8B0-C1D7-C04D-4C6E-9BE1B09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16010-5AEA-9A1F-8DB0-5A930386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62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86317-0B18-F805-3177-D7B5E20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2EC65-51E2-0E57-EDFA-E39E42770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76D8A-0F7E-40B7-C0A3-0FCA843B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6D928-7B67-F7B2-144F-6A7D0A7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6B469-DD84-9679-0297-492A3E35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E2B40-C942-7437-4962-317E679B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0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5378-AF49-DA08-F591-4A390FB1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13E5A-76A1-0F5A-1F7E-A2723093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A8099-498B-F4EC-FC3C-0C6CAB89D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F00323-C218-4371-1088-4B09F6016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890211-6207-B9D4-ABD4-CADAAB90B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266DF6-9844-0805-C2D9-8D63F7EF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101930-9859-CAD5-C36D-19730565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47354-B1BE-2CCA-37AA-11D94DD0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897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8C98A-533A-BCEB-A628-D6557A17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F69BA8-75DA-C8B2-7E9D-9EDEF343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75E379-8778-D244-5A09-CFF43C2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533AF-D6BE-E6A3-045A-D172BFF5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09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481492-4A6B-1E43-E709-173AA1C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591C6-12FF-C510-EF3B-3EFB20D1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0C976-549C-F058-1882-98C68D49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5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66E8-55D5-9FAC-2F24-EE2A6094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DB38C-2048-CEB3-DE94-00B3144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A9091-DC87-9179-CD4F-8314121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B3C0C-45A5-0489-8CDA-C690F675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D1AD8-918D-3D19-59CA-5D890F13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64A02-391E-D67E-0158-66DAB17D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7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941D-FF23-C7D2-C309-2FF01C4B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AA4807-A82B-DD1E-4663-1BA031FEE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F0B95-8196-A34B-5371-E6B735E0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60B81-22C4-FFE1-7F78-4091ACC1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3AAD9-99EC-C22A-05EE-5C69949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E2A84-E13C-B89D-61E2-C2D60616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07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71F9F-3C87-E00C-A3EE-912A9B22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4F905-E1F9-9973-4487-B47A0555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B1BB-FD50-D26E-22A0-61D3B80E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42E8-1007-8B41-B2B8-75EC2C70E87F}" type="datetimeFigureOut">
              <a:rPr kumimoji="1" lang="ko-Kore-KR" altLang="en-US" smtClean="0"/>
              <a:t>06/09/2022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6C471-9F2E-DDAD-0545-6B1A0AA2D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52237-69B7-3ACC-DC39-D21882902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C40E-5D44-BB43-AE1E-0D8CF44D6D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64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338D82-0C1A-4F6C-9B9E-40D5D776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90" y="1600200"/>
            <a:ext cx="3997218" cy="39972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Object 5"/>
          <p:cNvSpPr txBox="1"/>
          <p:nvPr/>
        </p:nvSpPr>
        <p:spPr>
          <a:xfrm>
            <a:off x="1702940" y="990601"/>
            <a:ext cx="8786121" cy="913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5334" dirty="0"/>
              <a:t>최종 보고서</a:t>
            </a:r>
            <a:endParaRPr lang="en-US" sz="5334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33267" y="1826137"/>
            <a:ext cx="9125465" cy="159115"/>
            <a:chOff x="2642266" y="6333583"/>
            <a:chExt cx="13688198" cy="2386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2266" y="6333583"/>
              <a:ext cx="13688198" cy="2386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78800" y="4503296"/>
            <a:ext cx="2762037" cy="20617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133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고인돌 팀</a:t>
            </a:r>
            <a:endParaRPr lang="en-US" altLang="ko-KR" sz="2133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algn="r"/>
            <a:r>
              <a:rPr lang="en-US" sz="2133" dirty="0">
                <a:solidFill>
                  <a:srgbClr val="3E3E3E"/>
                </a:solidFill>
                <a:latin typeface="THELuxGoR" pitchFamily="34" charset="0"/>
              </a:rPr>
              <a:t>201821215 </a:t>
            </a:r>
            <a:r>
              <a:rPr lang="ko-KR" altLang="en-US" sz="2133" dirty="0">
                <a:solidFill>
                  <a:srgbClr val="3E3E3E"/>
                </a:solidFill>
                <a:latin typeface="THELuxGoR" pitchFamily="34" charset="0"/>
              </a:rPr>
              <a:t>김대현</a:t>
            </a:r>
            <a:endParaRPr lang="en-US" altLang="ko-KR" sz="2133" dirty="0">
              <a:solidFill>
                <a:srgbClr val="3E3E3E"/>
              </a:solidFill>
              <a:latin typeface="THELuxGoR" pitchFamily="34" charset="0"/>
            </a:endParaRPr>
          </a:p>
          <a:p>
            <a:pPr algn="r"/>
            <a:r>
              <a:rPr lang="en-US" sz="2133" dirty="0"/>
              <a:t>201720646</a:t>
            </a:r>
            <a:r>
              <a:rPr lang="en-US" sz="2133" dirty="0">
                <a:solidFill>
                  <a:srgbClr val="3E3E3E"/>
                </a:solidFill>
                <a:latin typeface="THELuxGoR" pitchFamily="34" charset="0"/>
              </a:rPr>
              <a:t> </a:t>
            </a:r>
            <a:r>
              <a:rPr lang="ko-KR" altLang="en-US" sz="2133" dirty="0">
                <a:solidFill>
                  <a:srgbClr val="3E3E3E"/>
                </a:solidFill>
                <a:latin typeface="THELuxGoR" pitchFamily="34" charset="0"/>
              </a:rPr>
              <a:t>서정우</a:t>
            </a:r>
            <a:endParaRPr lang="en-US" altLang="ko-KR" sz="2133" dirty="0">
              <a:solidFill>
                <a:srgbClr val="3E3E3E"/>
              </a:solidFill>
              <a:latin typeface="THELuxGoR" pitchFamily="34" charset="0"/>
            </a:endParaRPr>
          </a:p>
          <a:p>
            <a:pPr algn="r"/>
            <a:r>
              <a:rPr lang="en-US" sz="2133" dirty="0"/>
              <a:t>201720359</a:t>
            </a:r>
            <a:r>
              <a:rPr lang="en-US" sz="2133" dirty="0">
                <a:solidFill>
                  <a:srgbClr val="3E3E3E"/>
                </a:solidFill>
                <a:latin typeface="THELuxGoR" pitchFamily="34" charset="0"/>
              </a:rPr>
              <a:t> </a:t>
            </a:r>
            <a:r>
              <a:rPr lang="ko-KR" altLang="en-US" sz="2133" dirty="0">
                <a:solidFill>
                  <a:srgbClr val="3E3E3E"/>
                </a:solidFill>
                <a:latin typeface="THELuxGoR" pitchFamily="34" charset="0"/>
              </a:rPr>
              <a:t>김태완</a:t>
            </a:r>
            <a:endParaRPr lang="en-US" altLang="ko-KR" sz="2133" dirty="0">
              <a:solidFill>
                <a:srgbClr val="3E3E3E"/>
              </a:solidFill>
              <a:latin typeface="THELuxGoR" pitchFamily="34" charset="0"/>
            </a:endParaRPr>
          </a:p>
          <a:p>
            <a:pPr algn="r"/>
            <a:r>
              <a:rPr lang="en-US" sz="2133" dirty="0"/>
              <a:t>201720105</a:t>
            </a:r>
            <a:r>
              <a:rPr lang="en-US" sz="2133" dirty="0">
                <a:solidFill>
                  <a:srgbClr val="3E3E3E"/>
                </a:solidFill>
                <a:latin typeface="THELuxGoR" pitchFamily="34" charset="0"/>
              </a:rPr>
              <a:t> </a:t>
            </a:r>
            <a:r>
              <a:rPr lang="ko-KR" altLang="en-US" sz="2133" dirty="0" err="1">
                <a:solidFill>
                  <a:srgbClr val="3E3E3E"/>
                </a:solidFill>
                <a:latin typeface="THELuxGoR" pitchFamily="34" charset="0"/>
              </a:rPr>
              <a:t>김강산</a:t>
            </a:r>
            <a:endParaRPr lang="en-US" altLang="ko-KR" sz="2133" dirty="0">
              <a:solidFill>
                <a:srgbClr val="3E3E3E"/>
              </a:solidFill>
              <a:latin typeface="THELuxGoR" pitchFamily="34" charset="0"/>
            </a:endParaRPr>
          </a:p>
          <a:p>
            <a:pPr algn="r"/>
            <a:r>
              <a:rPr lang="en-US" sz="2133" dirty="0"/>
              <a:t>201721157</a:t>
            </a:r>
            <a:r>
              <a:rPr lang="en-US" sz="2133" dirty="0">
                <a:solidFill>
                  <a:srgbClr val="3E3E3E"/>
                </a:solidFill>
                <a:latin typeface="THELuxGoR" pitchFamily="34" charset="0"/>
              </a:rPr>
              <a:t> </a:t>
            </a:r>
            <a:r>
              <a:rPr lang="ko-KR" altLang="en-US" sz="2133" dirty="0" err="1">
                <a:solidFill>
                  <a:srgbClr val="3E3E3E"/>
                </a:solidFill>
                <a:latin typeface="THELuxGoR" pitchFamily="34" charset="0"/>
              </a:rPr>
              <a:t>임화섭</a:t>
            </a:r>
            <a:endParaRPr lang="en-US" sz="21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1:N </a:t>
            </a:r>
            <a:r>
              <a:rPr kumimoji="1" lang="ko-KR" altLang="en-US" dirty="0"/>
              <a:t>채팅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1A9A5871-11A7-7B83-CFCD-EB3942CC1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47970"/>
              </p:ext>
            </p:extLst>
          </p:nvPr>
        </p:nvGraphicFramePr>
        <p:xfrm>
          <a:off x="1279440" y="2260242"/>
          <a:ext cx="9840845" cy="4059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196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203043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492606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513583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81512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메인 화면에서 채팅을 진행할 채팅방을 선택한다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메시지를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해당 채팅방을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이때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과거에 온 메시지로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로그아웃 시에 온 메시지 포함 전체 메시지를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메인 서버를 통해 사용자와 현재 채팅방에 접속해 있는 친구의 채팅창에 메시지를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해당 메시지를 채팅 로그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75982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메시지 없이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내용을 입력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하시오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970883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한 번에 보낼 수 있는 메시지 최대 길이를 초과하여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최대 메시지 길이는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500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자 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이때 사용자가 입력한 메시지 내용은 유지한다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551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18207" y="1424884"/>
            <a:ext cx="907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공지 생성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공지 관련 내용을 다 안 채우고 생성 버튼을 누를 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B1274-C11E-199B-7201-4BD0EC84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6" y="1838028"/>
            <a:ext cx="10866400" cy="44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5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08044" y="1466867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공지 확인 정상 흐름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AD072-BF00-63CF-040A-504B4430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1" y="1838028"/>
            <a:ext cx="10909997" cy="49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06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08044" y="1624939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공지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공지가 존재하지 않을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AD79B-163F-F588-5DCB-BEC1EE42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3" y="2117492"/>
            <a:ext cx="10700831" cy="40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920901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초기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F3D244-E04F-86B0-7D2B-4866FA79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49" y="1353252"/>
            <a:ext cx="3029716" cy="4761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C74AC2-43A0-1F37-E258-07D9A2E86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635" y="1353252"/>
            <a:ext cx="3029716" cy="476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EC9061-05E3-BC7C-C024-53352BD9CD8C}"/>
              </a:ext>
            </a:extLst>
          </p:cNvPr>
          <p:cNvSpPr txBox="1"/>
          <p:nvPr/>
        </p:nvSpPr>
        <p:spPr>
          <a:xfrm>
            <a:off x="7063887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 가입 화면</a:t>
            </a:r>
          </a:p>
        </p:txBody>
      </p:sp>
    </p:spTree>
    <p:extLst>
      <p:ext uri="{BB962C8B-B14F-4D97-AF65-F5344CB8AC3E}">
        <p14:creationId xmlns:p14="http://schemas.microsoft.com/office/powerpoint/2010/main" val="27478714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939578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메인 화면</a:t>
            </a:r>
            <a:r>
              <a:rPr lang="en-US" altLang="ko-KR" sz="2000" dirty="0"/>
              <a:t>(</a:t>
            </a:r>
            <a:r>
              <a:rPr lang="ko-KR" altLang="en-US" sz="2000" dirty="0"/>
              <a:t>채팅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C9061-05E3-BC7C-C024-53352BD9CD8C}"/>
              </a:ext>
            </a:extLst>
          </p:cNvPr>
          <p:cNvSpPr txBox="1"/>
          <p:nvPr/>
        </p:nvSpPr>
        <p:spPr>
          <a:xfrm>
            <a:off x="6935541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메인 화면</a:t>
            </a:r>
            <a:r>
              <a:rPr lang="en-US" altLang="ko-KR" sz="2000" dirty="0"/>
              <a:t>(</a:t>
            </a:r>
            <a:r>
              <a:rPr lang="ko-KR" altLang="en-US" sz="2000" dirty="0"/>
              <a:t>친구 목록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1FEF7-50C3-355C-969D-4C23F002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32" y="1353252"/>
            <a:ext cx="3029716" cy="476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890ACE-CE8F-4E47-2210-5A52B6F36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289" y="1353252"/>
            <a:ext cx="3029716" cy="47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58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36D189-7768-8E6D-BBE6-9C558FF4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98" y="1282032"/>
            <a:ext cx="3094924" cy="4864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C839BE-C08A-2B8F-76B9-77AE0CB64FEC}"/>
              </a:ext>
            </a:extLst>
          </p:cNvPr>
          <p:cNvSpPr txBox="1"/>
          <p:nvPr/>
        </p:nvSpPr>
        <p:spPr>
          <a:xfrm>
            <a:off x="1849754" y="6239256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채팅방</a:t>
            </a:r>
            <a:r>
              <a:rPr lang="ko-KR" altLang="en-US" sz="2000" dirty="0"/>
              <a:t> 화면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E43D15-05F0-3D60-8732-6466CA049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278980"/>
            <a:ext cx="2844576" cy="4867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8B27DE-C1EE-E726-31BC-66AF3073975B}"/>
              </a:ext>
            </a:extLst>
          </p:cNvPr>
          <p:cNvSpPr txBox="1"/>
          <p:nvPr/>
        </p:nvSpPr>
        <p:spPr>
          <a:xfrm>
            <a:off x="7232556" y="6241578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채팅방</a:t>
            </a:r>
            <a:r>
              <a:rPr lang="ko-KR" altLang="en-US" sz="2000" dirty="0"/>
              <a:t> 정보 화면</a:t>
            </a:r>
          </a:p>
        </p:txBody>
      </p:sp>
    </p:spTree>
    <p:extLst>
      <p:ext uri="{BB962C8B-B14F-4D97-AF65-F5344CB8AC3E}">
        <p14:creationId xmlns:p14="http://schemas.microsoft.com/office/powerpoint/2010/main" val="6672172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398422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856156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 생성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839BE-C08A-2B8F-76B9-77AE0CB64FEC}"/>
              </a:ext>
            </a:extLst>
          </p:cNvPr>
          <p:cNvSpPr txBox="1"/>
          <p:nvPr/>
        </p:nvSpPr>
        <p:spPr>
          <a:xfrm>
            <a:off x="7128633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공지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67A4E4-33B7-1A97-922D-D87DF264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858" y="1353252"/>
            <a:ext cx="3026582" cy="475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37855E-A1B5-4419-5503-DDC301F4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560" y="1353253"/>
            <a:ext cx="3026582" cy="47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15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920131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투표 생성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39BC3-ABF3-622C-309C-193E83558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131" y="1353252"/>
            <a:ext cx="3029716" cy="4761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C839BE-C08A-2B8F-76B9-77AE0CB64FEC}"/>
              </a:ext>
            </a:extLst>
          </p:cNvPr>
          <p:cNvSpPr txBox="1"/>
          <p:nvPr/>
        </p:nvSpPr>
        <p:spPr>
          <a:xfrm>
            <a:off x="7064658" y="620197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투표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190435-7403-0A2D-C0B2-1FB46D834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06" y="1348326"/>
            <a:ext cx="3029716" cy="47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43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920131" y="621289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투표 현황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839BE-C08A-2B8F-76B9-77AE0CB64FEC}"/>
              </a:ext>
            </a:extLst>
          </p:cNvPr>
          <p:cNvSpPr txBox="1"/>
          <p:nvPr/>
        </p:nvSpPr>
        <p:spPr>
          <a:xfrm>
            <a:off x="7041161" y="6201979"/>
            <a:ext cx="320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투표자 현황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99DA92-26BB-B3FA-D66E-4FA12A4C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78" y="1332559"/>
            <a:ext cx="3039747" cy="4777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53F916-F4E3-676F-DD11-9F3C00F2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541" y="1335189"/>
            <a:ext cx="3418452" cy="4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93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GUI</a:t>
            </a:r>
            <a:endParaRPr lang="ko-KR" altLang="en-US" sz="333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3044504" y="6212899"/>
            <a:ext cx="610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 공지</a:t>
            </a:r>
            <a:r>
              <a:rPr lang="en-US" altLang="ko-KR" sz="2000" dirty="0"/>
              <a:t>, </a:t>
            </a:r>
            <a:r>
              <a:rPr lang="ko-KR" altLang="en-US" sz="2000" dirty="0"/>
              <a:t>새 투표 생성시 메인 화면</a:t>
            </a:r>
            <a:r>
              <a:rPr lang="en-US" altLang="ko-KR" sz="2000" dirty="0"/>
              <a:t>(</a:t>
            </a:r>
            <a:r>
              <a:rPr lang="ko-KR" altLang="en-US" sz="2000" dirty="0"/>
              <a:t>채팅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65F0D7-ED28-1B34-0633-F1337337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65" y="747830"/>
            <a:ext cx="3375670" cy="53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로그인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3E59985-2AF7-C3BC-F030-B541CD280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53910"/>
              </p:ext>
            </p:extLst>
          </p:nvPr>
        </p:nvGraphicFramePr>
        <p:xfrm>
          <a:off x="1279440" y="2268859"/>
          <a:ext cx="9703192" cy="4041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177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144250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429765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39604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56248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초기 화면에서 아이디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비밀번호를 입력한 후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로그인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의 접속 상태를 온라인으로 바꿔준다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친구 관계 정보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사용자의 접속 상태를 온라인으로 바꿔준다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메인 서버를 통해 사용자의 친구들의 현재 메인 화면의 친구 탭에 있는 친구 목록을 업데이트한다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사용자에게 메인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585933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잘못된 아이디 또는 비밀번호를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잘못된 아이디 및 비밀번호를 입력했습니다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74869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입력하지 않은 항목이 있는 상태로 로그인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입력하지 않은 항목이 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  <a:tr h="74869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3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이미 온라인 상태인 계정으로 로그인을 시도한다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이미 로그인 되어 있는 계정입니다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73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24567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B92FB4-5F05-7695-7A8E-B732DFC4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6" y="0"/>
            <a:ext cx="6304439" cy="6858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B17A157E-F00D-A323-894C-AAF9B90F1E84}"/>
              </a:ext>
            </a:extLst>
          </p:cNvPr>
          <p:cNvSpPr txBox="1"/>
          <p:nvPr/>
        </p:nvSpPr>
        <p:spPr>
          <a:xfrm>
            <a:off x="270766" y="158985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82A870CD-129A-AB53-96FB-3F59362877EE}"/>
              </a:ext>
            </a:extLst>
          </p:cNvPr>
          <p:cNvGrpSpPr/>
          <p:nvPr/>
        </p:nvGrpSpPr>
        <p:grpSpPr>
          <a:xfrm>
            <a:off x="939933" y="267192"/>
            <a:ext cx="11430492" cy="31097"/>
            <a:chOff x="1649442" y="667569"/>
            <a:chExt cx="17145738" cy="46646"/>
          </a:xfrm>
        </p:grpSpPr>
        <p:pic>
          <p:nvPicPr>
            <p:cNvPr id="10" name="Object 21">
              <a:extLst>
                <a:ext uri="{FF2B5EF4-FFF2-40B4-BE49-F238E27FC236}">
                  <a16:creationId xmlns:a16="http://schemas.microsoft.com/office/drawing/2014/main" id="{751A8EFA-2A0A-E5EC-F298-BE3CDE124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07FCFF-9E27-E1AF-BEE2-535B08D08A78}"/>
              </a:ext>
            </a:extLst>
          </p:cNvPr>
          <p:cNvSpPr txBox="1"/>
          <p:nvPr/>
        </p:nvSpPr>
        <p:spPr>
          <a:xfrm>
            <a:off x="270766" y="671178"/>
            <a:ext cx="4377434" cy="21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en-US" altLang="ko-KR" sz="3334" dirty="0"/>
          </a:p>
          <a:p>
            <a:endParaRPr lang="en-US" altLang="ko-KR" sz="3334" dirty="0"/>
          </a:p>
          <a:p>
            <a:r>
              <a:rPr lang="en-US" altLang="ko-KR" sz="3330" dirty="0"/>
              <a:t>ERD (</a:t>
            </a:r>
            <a:r>
              <a:rPr lang="ko-KR" altLang="en-US" sz="3330" dirty="0"/>
              <a:t>변경 전</a:t>
            </a:r>
            <a:r>
              <a:rPr lang="en-US" altLang="ko-KR" sz="3330" dirty="0"/>
              <a:t>)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17509027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72CA75-1882-9018-322B-6870E490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9" y="0"/>
            <a:ext cx="8160932" cy="6858000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5C4D757F-649B-7CC9-AA0C-2E9E4F487748}"/>
              </a:ext>
            </a:extLst>
          </p:cNvPr>
          <p:cNvSpPr txBox="1"/>
          <p:nvPr/>
        </p:nvSpPr>
        <p:spPr>
          <a:xfrm>
            <a:off x="270766" y="174842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8B13BFB4-BB38-A789-8E47-A78CDF9B794D}"/>
              </a:ext>
            </a:extLst>
          </p:cNvPr>
          <p:cNvGrpSpPr/>
          <p:nvPr/>
        </p:nvGrpSpPr>
        <p:grpSpPr>
          <a:xfrm>
            <a:off x="939933" y="283049"/>
            <a:ext cx="11430492" cy="31097"/>
            <a:chOff x="1649442" y="667569"/>
            <a:chExt cx="17145738" cy="46646"/>
          </a:xfrm>
        </p:grpSpPr>
        <p:pic>
          <p:nvPicPr>
            <p:cNvPr id="8" name="Object 21">
              <a:extLst>
                <a:ext uri="{FF2B5EF4-FFF2-40B4-BE49-F238E27FC236}">
                  <a16:creationId xmlns:a16="http://schemas.microsoft.com/office/drawing/2014/main" id="{646970B3-929C-9E2F-7C00-BC4B4F11C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154E9D-1503-5930-250E-2AE0EE06FE77}"/>
              </a:ext>
            </a:extLst>
          </p:cNvPr>
          <p:cNvSpPr txBox="1"/>
          <p:nvPr/>
        </p:nvSpPr>
        <p:spPr>
          <a:xfrm>
            <a:off x="270766" y="671178"/>
            <a:ext cx="4377434" cy="21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en-US" altLang="ko-KR" sz="3334" dirty="0"/>
          </a:p>
          <a:p>
            <a:endParaRPr lang="en-US" altLang="ko-KR" sz="3334" dirty="0"/>
          </a:p>
          <a:p>
            <a:r>
              <a:rPr lang="en-US" altLang="ko-KR" sz="3330" dirty="0"/>
              <a:t>ERD (</a:t>
            </a:r>
            <a:r>
              <a:rPr lang="ko-KR" altLang="en-US" sz="3330" dirty="0"/>
              <a:t>변경 후</a:t>
            </a:r>
            <a:r>
              <a:rPr lang="en-US" altLang="ko-KR" sz="3330" dirty="0"/>
              <a:t>)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36848853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8C827-5A04-EA08-26A9-CA67339C2E2E}"/>
              </a:ext>
            </a:extLst>
          </p:cNvPr>
          <p:cNvSpPr txBox="1"/>
          <p:nvPr/>
        </p:nvSpPr>
        <p:spPr>
          <a:xfrm>
            <a:off x="293638" y="1293651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4613A1-E6A9-7531-47CA-BD811A30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10457"/>
              </p:ext>
            </p:extLst>
          </p:nvPr>
        </p:nvGraphicFramePr>
        <p:xfrm>
          <a:off x="293638" y="4370666"/>
          <a:ext cx="8128000" cy="1849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36106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8231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210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4833002"/>
                    </a:ext>
                  </a:extLst>
                </a:gridCol>
              </a:tblGrid>
              <a:tr h="212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친구 목록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friendNickName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닉네임 친구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0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friendStatus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친구 접속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187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87A1B76-DC81-CB3D-E5CD-80F4A3F6605C}"/>
              </a:ext>
            </a:extLst>
          </p:cNvPr>
          <p:cNvSpPr txBox="1"/>
          <p:nvPr/>
        </p:nvSpPr>
        <p:spPr>
          <a:xfrm>
            <a:off x="293638" y="3964997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FriendInfo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147AD48-4169-26C7-5012-DD9AFBC5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71513"/>
              </p:ext>
            </p:extLst>
          </p:nvPr>
        </p:nvGraphicFramePr>
        <p:xfrm>
          <a:off x="293638" y="1662983"/>
          <a:ext cx="8128000" cy="188013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33269716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391158273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849294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8325870"/>
                    </a:ext>
                  </a:extLst>
                </a:gridCol>
              </a:tblGrid>
              <a:tr h="396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2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3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3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접속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42829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CBA00AD4-D880-C9F7-A918-0C972BB16D15}"/>
              </a:ext>
            </a:extLst>
          </p:cNvPr>
          <p:cNvSpPr txBox="1"/>
          <p:nvPr/>
        </p:nvSpPr>
        <p:spPr>
          <a:xfrm>
            <a:off x="270766" y="416971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" name="그룹 1006">
            <a:extLst>
              <a:ext uri="{FF2B5EF4-FFF2-40B4-BE49-F238E27FC236}">
                <a16:creationId xmlns:a16="http://schemas.microsoft.com/office/drawing/2014/main" id="{400FDB30-6C34-213A-A294-3BC5FEC1083A}"/>
              </a:ext>
            </a:extLst>
          </p:cNvPr>
          <p:cNvGrpSpPr/>
          <p:nvPr/>
        </p:nvGrpSpPr>
        <p:grpSpPr>
          <a:xfrm>
            <a:off x="939933" y="525178"/>
            <a:ext cx="11430492" cy="31097"/>
            <a:chOff x="1649442" y="667569"/>
            <a:chExt cx="17145738" cy="46646"/>
          </a:xfrm>
        </p:grpSpPr>
        <p:pic>
          <p:nvPicPr>
            <p:cNvPr id="11" name="Object 21">
              <a:extLst>
                <a:ext uri="{FF2B5EF4-FFF2-40B4-BE49-F238E27FC236}">
                  <a16:creationId xmlns:a16="http://schemas.microsoft.com/office/drawing/2014/main" id="{D8D296E4-1EF3-3FAD-EE8F-C4E99618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D8716C-7038-4A98-002D-0EDD5F396E51}"/>
              </a:ext>
            </a:extLst>
          </p:cNvPr>
          <p:cNvSpPr txBox="1"/>
          <p:nvPr/>
        </p:nvSpPr>
        <p:spPr>
          <a:xfrm>
            <a:off x="270766" y="671178"/>
            <a:ext cx="4377434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14135903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8C827-5A04-EA08-26A9-CA67339C2E2E}"/>
              </a:ext>
            </a:extLst>
          </p:cNvPr>
          <p:cNvSpPr txBox="1"/>
          <p:nvPr/>
        </p:nvSpPr>
        <p:spPr>
          <a:xfrm>
            <a:off x="293638" y="1347278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ChatRoom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4613A1-E6A9-7531-47CA-BD811A30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94284"/>
              </p:ext>
            </p:extLst>
          </p:nvPr>
        </p:nvGraphicFramePr>
        <p:xfrm>
          <a:off x="293638" y="4109978"/>
          <a:ext cx="8377922" cy="22293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6389">
                  <a:extLst>
                    <a:ext uri="{9D8B030D-6E8A-4147-A177-3AD203B41FA5}">
                      <a16:colId xmlns:a16="http://schemas.microsoft.com/office/drawing/2014/main" val="1636106333"/>
                    </a:ext>
                  </a:extLst>
                </a:gridCol>
                <a:gridCol w="1442571">
                  <a:extLst>
                    <a:ext uri="{9D8B030D-6E8A-4147-A177-3AD203B41FA5}">
                      <a16:colId xmlns:a16="http://schemas.microsoft.com/office/drawing/2014/main" val="2508231835"/>
                    </a:ext>
                  </a:extLst>
                </a:gridCol>
                <a:gridCol w="2094481">
                  <a:extLst>
                    <a:ext uri="{9D8B030D-6E8A-4147-A177-3AD203B41FA5}">
                      <a16:colId xmlns:a16="http://schemas.microsoft.com/office/drawing/2014/main" val="402210998"/>
                    </a:ext>
                  </a:extLst>
                </a:gridCol>
                <a:gridCol w="2094481">
                  <a:extLst>
                    <a:ext uri="{9D8B030D-6E8A-4147-A177-3AD203B41FA5}">
                      <a16:colId xmlns:a16="http://schemas.microsoft.com/office/drawing/2014/main" val="2844833002"/>
                    </a:ext>
                  </a:extLst>
                </a:gridCol>
              </a:tblGrid>
              <a:tr h="212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chatRoomParticipants_id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채팅방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회원 목록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chatRoom_id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채팅방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67481"/>
                  </a:ext>
                </a:extLst>
              </a:tr>
              <a:tr h="380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닉네임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isNoticeRead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공지 읽음 유무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0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isVoted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유무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187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87A1B76-DC81-CB3D-E5CD-80F4A3F6605C}"/>
              </a:ext>
            </a:extLst>
          </p:cNvPr>
          <p:cNvSpPr txBox="1"/>
          <p:nvPr/>
        </p:nvSpPr>
        <p:spPr>
          <a:xfrm>
            <a:off x="293638" y="3618731"/>
            <a:ext cx="327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ChatRoomParticipants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99763D0-27AD-2D1B-49ED-7F171315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09611"/>
              </p:ext>
            </p:extLst>
          </p:nvPr>
        </p:nvGraphicFramePr>
        <p:xfrm>
          <a:off x="293638" y="1832035"/>
          <a:ext cx="81280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3493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6881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6665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1167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5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chatroom_id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2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chatRoomName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02013"/>
                  </a:ext>
                </a:extLst>
              </a:tr>
            </a:tbl>
          </a:graphicData>
        </a:graphic>
      </p:graphicFrame>
      <p:sp>
        <p:nvSpPr>
          <p:cNvPr id="6" name="Object 3">
            <a:extLst>
              <a:ext uri="{FF2B5EF4-FFF2-40B4-BE49-F238E27FC236}">
                <a16:creationId xmlns:a16="http://schemas.microsoft.com/office/drawing/2014/main" id="{5D6E763B-A8FD-CECF-955D-AC51621976D9}"/>
              </a:ext>
            </a:extLst>
          </p:cNvPr>
          <p:cNvSpPr txBox="1"/>
          <p:nvPr/>
        </p:nvSpPr>
        <p:spPr>
          <a:xfrm>
            <a:off x="270766" y="391037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67846FDA-CCD0-8BBC-63C6-A73B8B2F4292}"/>
              </a:ext>
            </a:extLst>
          </p:cNvPr>
          <p:cNvGrpSpPr/>
          <p:nvPr/>
        </p:nvGrpSpPr>
        <p:grpSpPr>
          <a:xfrm>
            <a:off x="939933" y="499244"/>
            <a:ext cx="11430492" cy="31097"/>
            <a:chOff x="1649442" y="667569"/>
            <a:chExt cx="17145738" cy="46646"/>
          </a:xfrm>
        </p:grpSpPr>
        <p:pic>
          <p:nvPicPr>
            <p:cNvPr id="8" name="Object 21">
              <a:extLst>
                <a:ext uri="{FF2B5EF4-FFF2-40B4-BE49-F238E27FC236}">
                  <a16:creationId xmlns:a16="http://schemas.microsoft.com/office/drawing/2014/main" id="{D93C37C4-69E9-82EB-03AF-995A2CBC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48ECF6-0D7D-7EB4-A305-4ABF4952679C}"/>
              </a:ext>
            </a:extLst>
          </p:cNvPr>
          <p:cNvSpPr txBox="1"/>
          <p:nvPr/>
        </p:nvSpPr>
        <p:spPr>
          <a:xfrm>
            <a:off x="270766" y="765668"/>
            <a:ext cx="3295394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36417526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8C827-5A04-EA08-26A9-CA67339C2E2E}"/>
              </a:ext>
            </a:extLst>
          </p:cNvPr>
          <p:cNvSpPr txBox="1"/>
          <p:nvPr/>
        </p:nvSpPr>
        <p:spPr>
          <a:xfrm>
            <a:off x="293638" y="1310538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ChatLog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4613A1-E6A9-7531-47CA-BD811A30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51544"/>
              </p:ext>
            </p:extLst>
          </p:nvPr>
        </p:nvGraphicFramePr>
        <p:xfrm>
          <a:off x="293638" y="4217849"/>
          <a:ext cx="8128000" cy="2219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36106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8231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210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4833002"/>
                    </a:ext>
                  </a:extLst>
                </a:gridCol>
              </a:tblGrid>
              <a:tr h="212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Notice_id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chatRoom_id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0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187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87A1B76-DC81-CB3D-E5CD-80F4A3F6605C}"/>
              </a:ext>
            </a:extLst>
          </p:cNvPr>
          <p:cNvSpPr txBox="1"/>
          <p:nvPr/>
        </p:nvSpPr>
        <p:spPr>
          <a:xfrm>
            <a:off x="293638" y="3726602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53F7576-6802-A271-8909-F447254AA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92303"/>
              </p:ext>
            </p:extLst>
          </p:nvPr>
        </p:nvGraphicFramePr>
        <p:xfrm>
          <a:off x="293638" y="1750487"/>
          <a:ext cx="8298180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15029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473347"/>
                    </a:ext>
                  </a:extLst>
                </a:gridCol>
                <a:gridCol w="2202180">
                  <a:extLst>
                    <a:ext uri="{9D8B030D-6E8A-4147-A177-3AD203B41FA5}">
                      <a16:colId xmlns:a16="http://schemas.microsoft.com/office/drawing/2014/main" val="2751678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083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9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chatLog_id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 로그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6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chatRoom_id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82657"/>
                  </a:ext>
                </a:extLst>
              </a:tr>
            </a:tbl>
          </a:graphicData>
        </a:graphic>
      </p:graphicFrame>
      <p:sp>
        <p:nvSpPr>
          <p:cNvPr id="6" name="Object 3">
            <a:extLst>
              <a:ext uri="{FF2B5EF4-FFF2-40B4-BE49-F238E27FC236}">
                <a16:creationId xmlns:a16="http://schemas.microsoft.com/office/drawing/2014/main" id="{100AFB96-7F2C-0D96-F6B4-9D1D8B6BB834}"/>
              </a:ext>
            </a:extLst>
          </p:cNvPr>
          <p:cNvSpPr txBox="1"/>
          <p:nvPr/>
        </p:nvSpPr>
        <p:spPr>
          <a:xfrm>
            <a:off x="270766" y="501191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3C15B5F2-CBE4-BDA7-020D-585D759DF3EA}"/>
              </a:ext>
            </a:extLst>
          </p:cNvPr>
          <p:cNvGrpSpPr/>
          <p:nvPr/>
        </p:nvGrpSpPr>
        <p:grpSpPr>
          <a:xfrm>
            <a:off x="939933" y="609398"/>
            <a:ext cx="11430492" cy="31097"/>
            <a:chOff x="1649442" y="667569"/>
            <a:chExt cx="17145738" cy="46646"/>
          </a:xfrm>
        </p:grpSpPr>
        <p:pic>
          <p:nvPicPr>
            <p:cNvPr id="8" name="Object 21">
              <a:extLst>
                <a:ext uri="{FF2B5EF4-FFF2-40B4-BE49-F238E27FC236}">
                  <a16:creationId xmlns:a16="http://schemas.microsoft.com/office/drawing/2014/main" id="{B7298D28-97E2-DCA3-6EDA-3C9489CA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47EB83-FF71-14F1-CC0D-F7ADB7898D6D}"/>
              </a:ext>
            </a:extLst>
          </p:cNvPr>
          <p:cNvSpPr txBox="1"/>
          <p:nvPr/>
        </p:nvSpPr>
        <p:spPr>
          <a:xfrm>
            <a:off x="270766" y="795947"/>
            <a:ext cx="4377434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14720180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8C827-5A04-EA08-26A9-CA67339C2E2E}"/>
              </a:ext>
            </a:extLst>
          </p:cNvPr>
          <p:cNvSpPr txBox="1"/>
          <p:nvPr/>
        </p:nvSpPr>
        <p:spPr>
          <a:xfrm>
            <a:off x="293638" y="1418270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Vote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4613A1-E6A9-7531-47CA-BD811A30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06172"/>
              </p:ext>
            </p:extLst>
          </p:nvPr>
        </p:nvGraphicFramePr>
        <p:xfrm>
          <a:off x="293638" y="1919578"/>
          <a:ext cx="8128000" cy="2219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36106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8231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210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4833002"/>
                    </a:ext>
                  </a:extLst>
                </a:gridCol>
              </a:tblGrid>
              <a:tr h="212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vote_id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9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chatRoom_id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r>
                        <a:rPr lang="ko-KR" altLang="en-US" dirty="0"/>
                        <a:t>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isAnonymous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익명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0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isOverLap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중복 투표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7187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87A1B76-DC81-CB3D-E5CD-80F4A3F6605C}"/>
              </a:ext>
            </a:extLst>
          </p:cNvPr>
          <p:cNvSpPr txBox="1"/>
          <p:nvPr/>
        </p:nvSpPr>
        <p:spPr>
          <a:xfrm>
            <a:off x="293638" y="4540631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VoteVar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0FB0144-615D-02A6-52DD-964D50E0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35282"/>
              </p:ext>
            </p:extLst>
          </p:nvPr>
        </p:nvGraphicFramePr>
        <p:xfrm>
          <a:off x="293638" y="5087872"/>
          <a:ext cx="81280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6651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3205551"/>
                    </a:ext>
                  </a:extLst>
                </a:gridCol>
                <a:gridCol w="2193887">
                  <a:extLst>
                    <a:ext uri="{9D8B030D-6E8A-4147-A177-3AD203B41FA5}">
                      <a16:colId xmlns:a16="http://schemas.microsoft.com/office/drawing/2014/main" val="752103398"/>
                    </a:ext>
                  </a:extLst>
                </a:gridCol>
                <a:gridCol w="1870113">
                  <a:extLst>
                    <a:ext uri="{9D8B030D-6E8A-4147-A177-3AD203B41FA5}">
                      <a16:colId xmlns:a16="http://schemas.microsoft.com/office/drawing/2014/main" val="3180046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9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voteVar_id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항목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5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vote_id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2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39041"/>
                  </a:ext>
                </a:extLst>
              </a:tr>
            </a:tbl>
          </a:graphicData>
        </a:graphic>
      </p:graphicFrame>
      <p:sp>
        <p:nvSpPr>
          <p:cNvPr id="6" name="Object 3">
            <a:extLst>
              <a:ext uri="{FF2B5EF4-FFF2-40B4-BE49-F238E27FC236}">
                <a16:creationId xmlns:a16="http://schemas.microsoft.com/office/drawing/2014/main" id="{09FE55EB-B20A-1BCF-7677-586A1D1CBF1F}"/>
              </a:ext>
            </a:extLst>
          </p:cNvPr>
          <p:cNvSpPr txBox="1"/>
          <p:nvPr/>
        </p:nvSpPr>
        <p:spPr>
          <a:xfrm>
            <a:off x="270766" y="663765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D90B4F94-02E9-7DCE-7BD5-0155E6661BD6}"/>
              </a:ext>
            </a:extLst>
          </p:cNvPr>
          <p:cNvGrpSpPr/>
          <p:nvPr/>
        </p:nvGrpSpPr>
        <p:grpSpPr>
          <a:xfrm>
            <a:off x="939933" y="771972"/>
            <a:ext cx="11430492" cy="31097"/>
            <a:chOff x="1649442" y="667569"/>
            <a:chExt cx="17145738" cy="46646"/>
          </a:xfrm>
        </p:grpSpPr>
        <p:pic>
          <p:nvPicPr>
            <p:cNvPr id="8" name="Object 21">
              <a:extLst>
                <a:ext uri="{FF2B5EF4-FFF2-40B4-BE49-F238E27FC236}">
                  <a16:creationId xmlns:a16="http://schemas.microsoft.com/office/drawing/2014/main" id="{A9A423BA-E499-233A-9286-6770C6A8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EF3B9D-CC2C-1162-3510-8F39F6306B66}"/>
              </a:ext>
            </a:extLst>
          </p:cNvPr>
          <p:cNvSpPr txBox="1"/>
          <p:nvPr/>
        </p:nvSpPr>
        <p:spPr>
          <a:xfrm>
            <a:off x="270766" y="896777"/>
            <a:ext cx="4377434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31564572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8C827-5A04-EA08-26A9-CA67339C2E2E}"/>
              </a:ext>
            </a:extLst>
          </p:cNvPr>
          <p:cNvSpPr txBox="1"/>
          <p:nvPr/>
        </p:nvSpPr>
        <p:spPr>
          <a:xfrm>
            <a:off x="293638" y="1758315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VoteResult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428E88-7A7B-8F8A-B06B-21E6C0B16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54268"/>
              </p:ext>
            </p:extLst>
          </p:nvPr>
        </p:nvGraphicFramePr>
        <p:xfrm>
          <a:off x="293638" y="2343707"/>
          <a:ext cx="8128000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88426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2725659"/>
                    </a:ext>
                  </a:extLst>
                </a:gridCol>
                <a:gridCol w="2193890">
                  <a:extLst>
                    <a:ext uri="{9D8B030D-6E8A-4147-A177-3AD203B41FA5}">
                      <a16:colId xmlns:a16="http://schemas.microsoft.com/office/drawing/2014/main" val="2696361570"/>
                    </a:ext>
                  </a:extLst>
                </a:gridCol>
                <a:gridCol w="1870110">
                  <a:extLst>
                    <a:ext uri="{9D8B030D-6E8A-4147-A177-3AD203B41FA5}">
                      <a16:colId xmlns:a16="http://schemas.microsoft.com/office/drawing/2014/main" val="237435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8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voteResult_id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결과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vote_id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2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투표 결과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8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2693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600F89F2-0B82-8617-EEA8-F074812D1C8D}"/>
              </a:ext>
            </a:extLst>
          </p:cNvPr>
          <p:cNvSpPr txBox="1"/>
          <p:nvPr/>
        </p:nvSpPr>
        <p:spPr>
          <a:xfrm>
            <a:off x="270766" y="492942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6" name="그룹 1006">
            <a:extLst>
              <a:ext uri="{FF2B5EF4-FFF2-40B4-BE49-F238E27FC236}">
                <a16:creationId xmlns:a16="http://schemas.microsoft.com/office/drawing/2014/main" id="{8E5FA0FD-5464-0188-0E05-3955BF1420BE}"/>
              </a:ext>
            </a:extLst>
          </p:cNvPr>
          <p:cNvGrpSpPr/>
          <p:nvPr/>
        </p:nvGrpSpPr>
        <p:grpSpPr>
          <a:xfrm>
            <a:off x="939933" y="601149"/>
            <a:ext cx="11430492" cy="31097"/>
            <a:chOff x="1649442" y="667569"/>
            <a:chExt cx="17145738" cy="46646"/>
          </a:xfrm>
        </p:grpSpPr>
        <p:pic>
          <p:nvPicPr>
            <p:cNvPr id="7" name="Object 21">
              <a:extLst>
                <a:ext uri="{FF2B5EF4-FFF2-40B4-BE49-F238E27FC236}">
                  <a16:creationId xmlns:a16="http://schemas.microsoft.com/office/drawing/2014/main" id="{58925D95-8DD8-5261-A545-E8F4F40E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E6F2F9-A277-D34C-34F1-2ACC8B4FAB7C}"/>
              </a:ext>
            </a:extLst>
          </p:cNvPr>
          <p:cNvSpPr txBox="1"/>
          <p:nvPr/>
        </p:nvSpPr>
        <p:spPr>
          <a:xfrm>
            <a:off x="270766" y="1020263"/>
            <a:ext cx="4377434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DB </a:t>
            </a:r>
            <a:r>
              <a:rPr lang="ko-KR" altLang="en-US" sz="3334" dirty="0"/>
              <a:t>설계 </a:t>
            </a:r>
            <a:endParaRPr lang="ko-KR" altLang="en-US" sz="3330" dirty="0"/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12509340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600F89F2-0B82-8617-EEA8-F074812D1C8D}"/>
              </a:ext>
            </a:extLst>
          </p:cNvPr>
          <p:cNvSpPr txBox="1"/>
          <p:nvPr/>
        </p:nvSpPr>
        <p:spPr>
          <a:xfrm>
            <a:off x="270766" y="492942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6" name="그룹 1006">
            <a:extLst>
              <a:ext uri="{FF2B5EF4-FFF2-40B4-BE49-F238E27FC236}">
                <a16:creationId xmlns:a16="http://schemas.microsoft.com/office/drawing/2014/main" id="{8E5FA0FD-5464-0188-0E05-3955BF1420BE}"/>
              </a:ext>
            </a:extLst>
          </p:cNvPr>
          <p:cNvGrpSpPr/>
          <p:nvPr/>
        </p:nvGrpSpPr>
        <p:grpSpPr>
          <a:xfrm>
            <a:off x="939933" y="601149"/>
            <a:ext cx="11430492" cy="31097"/>
            <a:chOff x="1649442" y="667569"/>
            <a:chExt cx="17145738" cy="46646"/>
          </a:xfrm>
        </p:grpSpPr>
        <p:pic>
          <p:nvPicPr>
            <p:cNvPr id="7" name="Object 21">
              <a:extLst>
                <a:ext uri="{FF2B5EF4-FFF2-40B4-BE49-F238E27FC236}">
                  <a16:creationId xmlns:a16="http://schemas.microsoft.com/office/drawing/2014/main" id="{58925D95-8DD8-5261-A545-E8F4F40E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E6F2F9-A277-D34C-34F1-2ACC8B4FAB7C}"/>
              </a:ext>
            </a:extLst>
          </p:cNvPr>
          <p:cNvSpPr txBox="1"/>
          <p:nvPr/>
        </p:nvSpPr>
        <p:spPr>
          <a:xfrm>
            <a:off x="293638" y="1000206"/>
            <a:ext cx="6549614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Requirements vs implementation</a:t>
            </a:r>
          </a:p>
          <a:p>
            <a:endParaRPr lang="ko-KR" altLang="en-US" sz="3334" dirty="0"/>
          </a:p>
        </p:txBody>
      </p:sp>
    </p:spTree>
    <p:extLst>
      <p:ext uri="{BB962C8B-B14F-4D97-AF65-F5344CB8AC3E}">
        <p14:creationId xmlns:p14="http://schemas.microsoft.com/office/powerpoint/2010/main" val="5758621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600F89F2-0B82-8617-EEA8-F074812D1C8D}"/>
              </a:ext>
            </a:extLst>
          </p:cNvPr>
          <p:cNvSpPr txBox="1"/>
          <p:nvPr/>
        </p:nvSpPr>
        <p:spPr>
          <a:xfrm>
            <a:off x="270766" y="492942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6" name="그룹 1006">
            <a:extLst>
              <a:ext uri="{FF2B5EF4-FFF2-40B4-BE49-F238E27FC236}">
                <a16:creationId xmlns:a16="http://schemas.microsoft.com/office/drawing/2014/main" id="{8E5FA0FD-5464-0188-0E05-3955BF1420BE}"/>
              </a:ext>
            </a:extLst>
          </p:cNvPr>
          <p:cNvGrpSpPr/>
          <p:nvPr/>
        </p:nvGrpSpPr>
        <p:grpSpPr>
          <a:xfrm>
            <a:off x="939933" y="601149"/>
            <a:ext cx="11430492" cy="31097"/>
            <a:chOff x="1649442" y="667569"/>
            <a:chExt cx="17145738" cy="46646"/>
          </a:xfrm>
        </p:grpSpPr>
        <p:pic>
          <p:nvPicPr>
            <p:cNvPr id="7" name="Object 21">
              <a:extLst>
                <a:ext uri="{FF2B5EF4-FFF2-40B4-BE49-F238E27FC236}">
                  <a16:creationId xmlns:a16="http://schemas.microsoft.com/office/drawing/2014/main" id="{58925D95-8DD8-5261-A545-E8F4F40E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E6F2F9-A277-D34C-34F1-2ACC8B4FAB7C}"/>
              </a:ext>
            </a:extLst>
          </p:cNvPr>
          <p:cNvSpPr txBox="1"/>
          <p:nvPr/>
        </p:nvSpPr>
        <p:spPr>
          <a:xfrm>
            <a:off x="2821193" y="2811300"/>
            <a:ext cx="6549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DEMO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22385463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40FC5E2-25D9-41E0-9302-4723C20B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91" y="1430391"/>
            <a:ext cx="3997218" cy="39972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29479" y="3248746"/>
            <a:ext cx="687910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dirty="0">
                <a:solidFill>
                  <a:srgbClr val="3E3E3E"/>
                </a:solidFill>
                <a:latin typeface="THELuxGoB" pitchFamily="34" charset="0"/>
                <a:cs typeface="THELuxGoB" pitchFamily="34" charset="0"/>
              </a:rPr>
              <a:t>THANK YOU</a:t>
            </a:r>
            <a:endParaRPr lang="en-US" sz="12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0" y="4273182"/>
            <a:ext cx="6223752" cy="222618"/>
            <a:chOff x="-359455" y="6409773"/>
            <a:chExt cx="9695083" cy="2386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59455" y="6409773"/>
              <a:ext cx="9695083" cy="2386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로그아웃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5CB6A3B9-68D8-4261-0845-D2129FC2D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91032"/>
              </p:ext>
            </p:extLst>
          </p:nvPr>
        </p:nvGraphicFramePr>
        <p:xfrm>
          <a:off x="1279440" y="2268860"/>
          <a:ext cx="9624534" cy="3841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023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110656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393855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5979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2358843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메인 화면에서 로그아웃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의 접속 상태를 오프라인으로 바꿔준다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친구 관계 정보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사용자의 접속 상태를 오프라인으로 바꿔준다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메인 서버를 통해 사용자의 친구들의 현재 메인 화면의 친구 탭에 있는 친구 목록을 업데이트한다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사용자에게 초기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884566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대안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로그아웃 버튼이 아닌 창 닫기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000" dirty="0">
                          <a:latin typeface="+mj-ea"/>
                          <a:ea typeface="+mj-ea"/>
                        </a:rPr>
                        <a:t>기본흐름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부터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진행한다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4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친구 상태 실시간 확인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F6B2B9F-55F3-56D0-DF6F-E8433EC1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29415"/>
              </p:ext>
            </p:extLst>
          </p:nvPr>
        </p:nvGraphicFramePr>
        <p:xfrm>
          <a:off x="1221899" y="2704425"/>
          <a:ext cx="9662412" cy="1779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431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126834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411147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579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사전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조건</a:t>
                      </a: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현재 메인 화면 친구 탭을 보고 있음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558144"/>
                  </a:ext>
                </a:extLst>
              </a:tr>
              <a:tr h="579791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619503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 친구의 상태가 바뀌었을 경우 시스템은 메인 서버를 통해 친구 목록을 최신화 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83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친구 추가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CA5AC9F-1554-7543-EF55-2EF01CBA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7221"/>
              </p:ext>
            </p:extLst>
          </p:nvPr>
        </p:nvGraphicFramePr>
        <p:xfrm>
          <a:off x="1221898" y="2269416"/>
          <a:ext cx="9967211" cy="4143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901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257014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550296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321296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친구 탭에서 친구의 닉네임을 입력하고 추가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사용자의 친구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입력한 닉네임의 친구를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친구의 친구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사용자를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메인서버를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통해 사용자와 친구의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친구 탭의 친구목록을 업데이트 하여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799732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존재하지 않은 닉네임을 입력하고 친구 추가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존재하지 않는 사용자 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799732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이미 친구 상태인 닉네임을 입력하고 친구 추가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이미 친구 추가 된 사용자입니다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  <a:tr h="799732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3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본인의 닉네임을 입력하고 친구 추가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본인은 친구로 추가할 수 없습니다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73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6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채팅방</a:t>
            </a:r>
            <a:r>
              <a:rPr kumimoji="1" lang="ko-KR" altLang="en-US" dirty="0"/>
              <a:t> 만들기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9CD1AD5-349F-6061-DF8D-1E72F3DEB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59306"/>
              </p:ext>
            </p:extLst>
          </p:nvPr>
        </p:nvGraphicFramePr>
        <p:xfrm>
          <a:off x="1221898" y="2448788"/>
          <a:ext cx="10124527" cy="3964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8208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324204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622115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659189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2329738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사용자는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채팅 탭에서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만들기 아이콘을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사용자는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만들기 화면에서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제목을 입력하고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사용자에게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만들기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생성된 채팅방을 사용자의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DB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만들기 화면을 종료하고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메인화면을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975239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제목을 입력하지 않고 완료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제목을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입력하시오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7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 생성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30A6C13-2C2F-29DA-B741-D1E092F6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69275"/>
              </p:ext>
            </p:extLst>
          </p:nvPr>
        </p:nvGraphicFramePr>
        <p:xfrm>
          <a:off x="1294581" y="2094826"/>
          <a:ext cx="8127999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869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3471483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3710647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공지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사용자는 공지제목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공지내용을 입력 후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8.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공지 생성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공지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현재 공지를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사용자를 공지 읽은 사람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메인서버를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통해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참여자들의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메인화면의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채팅 탭에 있는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목록에서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제목 옆에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새 공지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’’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 추가하여 업데이트한다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7.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공지 생성화면을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공지 내용을 입력하지 않고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입력하지 않은 항목이 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내의 모든 인원이 이전 공지를 읽지 않은 상태에서 공지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아직 공지를 확인하지 않은 인원이 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공지 생성을 진행 하시겠습니까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?”)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와 함께 “네” “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아니오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”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선택할 수 있는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3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예외 흐름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 사용자가 “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네”를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 흐름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부터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진행한다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73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4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예외 흐름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 사용자가 “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아니오”를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화면으로 돌아간다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0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9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공지 확인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F4753FC-30CE-8091-F403-74DEB27E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32455"/>
              </p:ext>
            </p:extLst>
          </p:nvPr>
        </p:nvGraphicFramePr>
        <p:xfrm>
          <a:off x="1221898" y="2399626"/>
          <a:ext cx="9741071" cy="3149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585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160429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447057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720662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362348">
                <a:tc>
                  <a:txBody>
                    <a:bodyPr/>
                    <a:lstStyle/>
                    <a:p>
                      <a:r>
                        <a:rPr lang="ko-Kore-KR" altLang="en-US" sz="1000" b="1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공지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공지 읽은 사람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사용자를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공지제목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공지내용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공지 읽은 사람 목록을 보여주는 공지확인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1066185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공지가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없을때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공지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공지가 없습니다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4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투표 생성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864BAFA-BA34-B6AE-60AF-2C7FD4C98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58820"/>
              </p:ext>
            </p:extLst>
          </p:nvPr>
        </p:nvGraphicFramePr>
        <p:xfrm>
          <a:off x="1222421" y="2412486"/>
          <a:ext cx="10025683" cy="4000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706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281987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576990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401146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582603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투표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사용자는 투표 제목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투표 항목을 입력하고 중복 투표 또는 익명투표 여부를 선택 후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7.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투표 생성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해당 투표를 투표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메인서버를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통해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참여자들의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메인화면의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채팅 탭에 있는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목록에서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제목 옆에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새 투표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’’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 추가하여 업데이트 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ore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시스템은 투표 생성 화면을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투표 내용을 입력하지 않고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입력하지 않은 항목이 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593476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내의 모든 인원이 이전 투표를 하지 않은 상태에서 투표 생성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아직 투표를 하지 않은 인원이 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투표 생성을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진행하시겠습니까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?”)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와 함께 “네” “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아니오”를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선택할 수 있는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  <a:tr h="401146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3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예외 흐름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 사용자가 “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네”를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 흐름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부터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진행한다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730063"/>
                  </a:ext>
                </a:extLst>
              </a:tr>
              <a:tr h="593476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4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예외 흐름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 사용자가 “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아니오”를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화면으로 돌아간다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0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3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투표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5F1C742-0843-FF6E-EFA8-DDCCCE84C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41753"/>
              </p:ext>
            </p:extLst>
          </p:nvPr>
        </p:nvGraphicFramePr>
        <p:xfrm>
          <a:off x="1080586" y="2684428"/>
          <a:ext cx="10030828" cy="3164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304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284185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579339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661932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523349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투표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사용자는 투표를 진행 후 완료버튼을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ore-KR" altLang="en-US" sz="1000" dirty="0">
                          <a:latin typeface="+mj-ea"/>
                          <a:ea typeface="+mj-ea"/>
                        </a:rPr>
                        <a:t> 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투표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투표 진행 내용을 투표 결과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투표 화면을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979296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투표가 없을 때 투표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투표가 없습니다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5684" y="2632578"/>
            <a:ext cx="4472126" cy="656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67" dirty="0">
                <a:solidFill>
                  <a:srgbClr val="1187CF"/>
                </a:solidFill>
                <a:latin typeface="THELuxGoB" pitchFamily="34" charset="0"/>
                <a:cs typeface="THELuxGoB" pitchFamily="34" charset="0"/>
              </a:rPr>
              <a:t>목차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  <a:cs typeface="THELuxGoB_U" pitchFamily="34" charset="0"/>
              </a:rPr>
              <a:t>고인돌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1565684" y="2284505"/>
            <a:ext cx="16308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333" dirty="0">
                <a:solidFill>
                  <a:srgbClr val="3E3E3E"/>
                </a:solidFill>
                <a:latin typeface="THELuxGoM" pitchFamily="34" charset="0"/>
                <a:cs typeface="THELuxGoM" pitchFamily="34" charset="0"/>
              </a:rPr>
              <a:t>contents</a:t>
            </a:r>
            <a:endParaRPr lang="en-US" sz="1200" dirty="0"/>
          </a:p>
        </p:txBody>
      </p:sp>
      <p:sp>
        <p:nvSpPr>
          <p:cNvPr id="8" name="Object 8"/>
          <p:cNvSpPr txBox="1"/>
          <p:nvPr/>
        </p:nvSpPr>
        <p:spPr>
          <a:xfrm>
            <a:off x="6814874" y="1089898"/>
            <a:ext cx="4285619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04815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개요</a:t>
            </a:r>
            <a:endParaRPr lang="en-US" altLang="ko-KR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Use-Case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시나리오 기술</a:t>
            </a: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Class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Sequence Diagram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GUI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DB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Requirements vs implementation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Demo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320801" y="3338341"/>
            <a:ext cx="4006279" cy="90659"/>
            <a:chOff x="10379558" y="3031392"/>
            <a:chExt cx="6009419" cy="1359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9558" y="3031392"/>
              <a:ext cx="6009419" cy="135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투표 확인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3B0E332-2EE3-126C-78E0-9FD164077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00709"/>
              </p:ext>
            </p:extLst>
          </p:nvPr>
        </p:nvGraphicFramePr>
        <p:xfrm>
          <a:off x="1221898" y="2537277"/>
          <a:ext cx="9711573" cy="29982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52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147830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433591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686127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297063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이미 투표를 한 상태에서 투표 버튼을 누른다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투표 확인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1015093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투표가 없을 때 투표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(”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투표가 없습니다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6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투표자 현황 확인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2CF1BBC-E8A0-ACDC-E86E-BF8F4C4B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73833"/>
              </p:ext>
            </p:extLst>
          </p:nvPr>
        </p:nvGraphicFramePr>
        <p:xfrm>
          <a:off x="1221898" y="2618739"/>
          <a:ext cx="9829561" cy="2614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883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198223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487455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598262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130960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투표 확인 화면에서 투표자 현황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투표자 현황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885099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익명 투표일 때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투표자 현황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시스템이 투표자 현황 버튼을 누르지 못하도록 막는다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4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친구 초대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72E144A-17BE-294F-E74C-7E4391517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65977"/>
              </p:ext>
            </p:extLst>
          </p:nvPr>
        </p:nvGraphicFramePr>
        <p:xfrm>
          <a:off x="1221898" y="2163652"/>
          <a:ext cx="9534592" cy="4249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557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072241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352794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385340">
                <a:tc>
                  <a:txBody>
                    <a:bodyPr/>
                    <a:lstStyle/>
                    <a:p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678606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아이콘을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화면에서 초대할 친구의 닉네임을 입력하고 친구 초대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7.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사용자가 입력한 닉네임의 친구를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참여자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추가한다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초대된 친구의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 현재 채팅방을 추가해준다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메인 서버를 통해 초대된 친구의 채팅 탭에 있는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목록 화면을 업데이트 하여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728452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닉네임을 입력하지 않고 친구 초대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닉네임을 입력하세요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505442"/>
                  </a:ext>
                </a:extLst>
              </a:tr>
              <a:tr h="728452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예외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목록에 있는 친구 닉네임을 입력하고 친구 초대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이미 채팅방에 존재하는 친구입니다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728452">
                <a:tc>
                  <a:txBody>
                    <a:bodyPr/>
                    <a:lstStyle/>
                    <a:p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3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사용자가 친구 목록에 없는 닉네임을 입력하고 친구 초대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친구 목록에 존재하지 않습니다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3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채팅방</a:t>
            </a:r>
            <a:r>
              <a:rPr kumimoji="1" lang="ko-KR" altLang="en-US" dirty="0"/>
              <a:t> 나가기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BFC618D-44D2-5146-03A6-519ECA11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32925"/>
              </p:ext>
            </p:extLst>
          </p:nvPr>
        </p:nvGraphicFramePr>
        <p:xfrm>
          <a:off x="1221898" y="2478284"/>
          <a:ext cx="9888554" cy="2382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48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223419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514387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577826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80471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아이콘을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화면에서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나가기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6.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사용자를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참여자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에서 삭제한다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000" dirty="0">
                          <a:latin typeface="+mj-ea"/>
                          <a:ea typeface="+mj-ea"/>
                        </a:rPr>
                        <a:t>사용자에게</a:t>
                      </a: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채팅창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화면을 닫고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메인화면을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03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채팅방</a:t>
            </a:r>
            <a:r>
              <a:rPr kumimoji="1" lang="ko-KR" altLang="en-US" dirty="0"/>
              <a:t> 인원</a:t>
            </a:r>
            <a:endParaRPr kumimoji="1" lang="ko-Kore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E22DA90-E0EA-0DA4-D3E7-1660AB022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03103"/>
              </p:ext>
            </p:extLst>
          </p:nvPr>
        </p:nvGraphicFramePr>
        <p:xfrm>
          <a:off x="1221898" y="2606103"/>
          <a:ext cx="9455934" cy="1769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403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038646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316885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61211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1571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화면에서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아이콘을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시스템은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정보 화면을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사용자를 현재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참여자목록을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81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76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채팅방</a:t>
            </a:r>
            <a:r>
              <a:rPr kumimoji="1" lang="ko-KR" altLang="en-US" dirty="0"/>
              <a:t> 목록 실시간 확인</a:t>
            </a:r>
            <a:endParaRPr kumimoji="1" lang="ko-Kore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F80DBA1-5325-5E63-6D8A-AD2558DA7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705"/>
              </p:ext>
            </p:extLst>
          </p:nvPr>
        </p:nvGraphicFramePr>
        <p:xfrm>
          <a:off x="1221898" y="2556942"/>
          <a:ext cx="9583755" cy="1756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78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093239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375238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572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사전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조건</a:t>
                      </a: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현재 메인 화면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채팅방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탭을 보고 있음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7984391"/>
                  </a:ext>
                </a:extLst>
              </a:tr>
              <a:tr h="57233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6115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채팅방의 상태가 바뀌었을 경우 시스템은 메인 서버를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채팅방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목록을 최신화 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522060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D6C47-9864-5C50-DC9F-088FE0AC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41" y="2346879"/>
            <a:ext cx="10328517" cy="32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B01B59-6C20-11C7-7A91-806990B1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34" y="1656679"/>
            <a:ext cx="9019732" cy="47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3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80668D-9F6A-ED35-29B7-8D6CBE3D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55" y="2179247"/>
            <a:ext cx="10099690" cy="28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0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63A47F3-F66C-47CB-B176-9629B7990FA8}"/>
              </a:ext>
            </a:extLst>
          </p:cNvPr>
          <p:cNvSpPr/>
          <p:nvPr/>
        </p:nvSpPr>
        <p:spPr>
          <a:xfrm>
            <a:off x="345548" y="1485560"/>
            <a:ext cx="11804167" cy="525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74C30DD0-5660-42DE-BF78-4297DAE15B4E}"/>
              </a:ext>
            </a:extLst>
          </p:cNvPr>
          <p:cNvSpPr txBox="1"/>
          <p:nvPr/>
        </p:nvSpPr>
        <p:spPr>
          <a:xfrm>
            <a:off x="558800" y="682824"/>
            <a:ext cx="3911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3E3E3E"/>
                </a:solidFill>
                <a:latin typeface="THELuxGoR" pitchFamily="34" charset="0"/>
                <a:cs typeface="THELuxGoR" pitchFamily="34" charset="0"/>
              </a:rPr>
              <a:t>개요</a:t>
            </a:r>
            <a:endParaRPr lang="en-US" sz="3600" dirty="0">
              <a:solidFill>
                <a:srgbClr val="3E3E3E"/>
              </a:solidFill>
              <a:latin typeface="THELuxGoR" pitchFamily="34" charset="0"/>
              <a:cs typeface="THELuxGoR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673854-B327-45CB-8B56-9AB55D892449}"/>
              </a:ext>
            </a:extLst>
          </p:cNvPr>
          <p:cNvGrpSpPr/>
          <p:nvPr/>
        </p:nvGrpSpPr>
        <p:grpSpPr>
          <a:xfrm>
            <a:off x="558800" y="1600200"/>
            <a:ext cx="11430492" cy="4986708"/>
            <a:chOff x="4038600" y="3124033"/>
            <a:chExt cx="8229600" cy="5851525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606AEE6-699F-4257-9712-9CD4C5964213}"/>
                </a:ext>
              </a:extLst>
            </p:cNvPr>
            <p:cNvSpPr txBox="1">
              <a:spLocks/>
            </p:cNvSpPr>
            <p:nvPr/>
          </p:nvSpPr>
          <p:spPr>
            <a:xfrm>
              <a:off x="4038600" y="3124033"/>
              <a:ext cx="8229600" cy="1143000"/>
            </a:xfrm>
            <a:prstGeom prst="rect">
              <a:avLst/>
            </a:prstGeom>
          </p:spPr>
          <p:txBody>
            <a:bodyPr vert="horz" lIns="60960" tIns="30480" rIns="60960" bIns="3048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933" dirty="0"/>
                <a:t>설명</a:t>
              </a:r>
            </a:p>
          </p:txBody>
        </p:sp>
        <p:sp>
          <p:nvSpPr>
            <p:cNvPr id="42" name="내용 개체 틀 2">
              <a:extLst>
                <a:ext uri="{FF2B5EF4-FFF2-40B4-BE49-F238E27FC236}">
                  <a16:creationId xmlns:a16="http://schemas.microsoft.com/office/drawing/2014/main" id="{1D41988A-B83D-446D-8AE7-EFBD81D1EB59}"/>
                </a:ext>
              </a:extLst>
            </p:cNvPr>
            <p:cNvSpPr txBox="1">
              <a:spLocks/>
            </p:cNvSpPr>
            <p:nvPr/>
          </p:nvSpPr>
          <p:spPr>
            <a:xfrm>
              <a:off x="4038600" y="4449595"/>
              <a:ext cx="8229600" cy="4525963"/>
            </a:xfrm>
            <a:prstGeom prst="rect">
              <a:avLst/>
            </a:prstGeom>
          </p:spPr>
          <p:txBody>
            <a:bodyPr vert="horz" lIns="60960" tIns="30480" rIns="60960" bIns="30480" rtlCol="0">
              <a:normAutofit fontScale="85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1867" dirty="0"/>
            </a:p>
            <a:p>
              <a:r>
                <a:rPr lang="en-US" altLang="ko-KR" sz="2133" dirty="0"/>
                <a:t>“TEAM-TALK” </a:t>
              </a:r>
              <a:r>
                <a:rPr lang="ko-KR" altLang="en-US" sz="2133" dirty="0"/>
                <a:t>프로그램은 사용자들이 프로젝트를 보다 수월하게 진행할 수 있도록 도와준다</a:t>
              </a:r>
              <a:r>
                <a:rPr lang="en-US" altLang="ko-KR" sz="2133" dirty="0"/>
                <a:t>. </a:t>
              </a:r>
            </a:p>
            <a:p>
              <a:endParaRPr lang="en-US" altLang="ko-KR" sz="2133" dirty="0"/>
            </a:p>
            <a:p>
              <a:r>
                <a:rPr lang="ko-KR" altLang="en-US" sz="2133" dirty="0"/>
                <a:t>여러 명의 팀원들이 다 같이 소통할 수 있는 </a:t>
              </a:r>
              <a:r>
                <a:rPr lang="en-US" altLang="ko-KR" sz="2133" b="1" dirty="0"/>
                <a:t>1:N </a:t>
              </a:r>
              <a:r>
                <a:rPr lang="ko-KR" altLang="en-US" sz="2133" b="1" dirty="0"/>
                <a:t>채팅 </a:t>
              </a:r>
              <a:r>
                <a:rPr lang="ko-KR" altLang="en-US" sz="2133" dirty="0"/>
                <a:t>기능 제공</a:t>
              </a:r>
              <a:endParaRPr lang="en-US" altLang="ko-KR" sz="2133" dirty="0"/>
            </a:p>
            <a:p>
              <a:endParaRPr lang="en-US" altLang="ko-KR" sz="2133" dirty="0"/>
            </a:p>
            <a:p>
              <a:r>
                <a:rPr lang="ko-KR" altLang="en-US" sz="2133" dirty="0"/>
                <a:t>팀원들의 접속 여부를 </a:t>
              </a:r>
              <a:r>
                <a:rPr lang="ko-KR" altLang="en-US" sz="2133" b="1" u="sng" dirty="0"/>
                <a:t>실시간</a:t>
              </a:r>
              <a:r>
                <a:rPr lang="ko-KR" altLang="en-US" sz="2133" dirty="0"/>
                <a:t>으로 확인할 수 있는 기능 제공</a:t>
              </a:r>
              <a:endParaRPr lang="en-US" altLang="ko-KR" sz="2133" dirty="0"/>
            </a:p>
            <a:p>
              <a:endParaRPr lang="en-US" altLang="ko-KR" sz="2133" dirty="0"/>
            </a:p>
            <a:p>
              <a:r>
                <a:rPr lang="ko-KR" altLang="en-US" sz="2133" dirty="0"/>
                <a:t>중요사항을 좀 더 빠르게 확인할 수 있게 도와주는 </a:t>
              </a:r>
              <a:r>
                <a:rPr lang="ko-KR" altLang="en-US" sz="2133" b="1" u="sng" dirty="0"/>
                <a:t>공지 알림 기능</a:t>
              </a:r>
              <a:r>
                <a:rPr lang="ko-KR" altLang="en-US" sz="2133" dirty="0"/>
                <a:t> 제공</a:t>
              </a:r>
              <a:endParaRPr lang="en-US" altLang="ko-KR" sz="2133" dirty="0"/>
            </a:p>
            <a:p>
              <a:endParaRPr lang="en-US" altLang="ko-KR" sz="2133" dirty="0"/>
            </a:p>
            <a:p>
              <a:r>
                <a:rPr lang="ko-KR" altLang="en-US" sz="2133" dirty="0"/>
                <a:t>공지 전달 여부를 확인할 수 있게 </a:t>
              </a:r>
              <a:r>
                <a:rPr lang="ko-KR" altLang="en-US" sz="2133" b="1" u="sng" dirty="0"/>
                <a:t>공지를 읽은 사람들 목록을 보여주는 기능</a:t>
              </a:r>
              <a:r>
                <a:rPr lang="ko-KR" altLang="en-US" sz="2133" dirty="0"/>
                <a:t> 제공</a:t>
              </a:r>
              <a:endParaRPr lang="en-US" altLang="ko-KR" sz="2133" dirty="0"/>
            </a:p>
            <a:p>
              <a:endParaRPr lang="en-US" altLang="ko-KR" sz="2133" dirty="0"/>
            </a:p>
            <a:p>
              <a:r>
                <a:rPr lang="ko-KR" altLang="en-US" sz="2133" dirty="0"/>
                <a:t>의사결정을 도와주는 </a:t>
              </a:r>
              <a:r>
                <a:rPr lang="ko-KR" altLang="en-US" sz="2133" b="1" u="sng" dirty="0"/>
                <a:t>투표 기능</a:t>
              </a:r>
              <a:r>
                <a:rPr lang="ko-KR" altLang="en-US" sz="2133" b="1" dirty="0"/>
                <a:t> </a:t>
              </a:r>
              <a:r>
                <a:rPr lang="ko-KR" altLang="en-US" sz="2133" dirty="0"/>
                <a:t>제공</a:t>
              </a:r>
              <a:endParaRPr lang="en-US" altLang="ko-KR" sz="2133" dirty="0"/>
            </a:p>
            <a:p>
              <a:r>
                <a:rPr lang="en-US" altLang="ko-KR" sz="2133" dirty="0"/>
                <a:t> </a:t>
              </a:r>
              <a:endParaRPr lang="ko-KR" altLang="en-US" sz="2133" dirty="0"/>
            </a:p>
            <a:p>
              <a:endParaRPr lang="ko-KR" altLang="en-US" sz="2133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25271-90A0-C103-EE04-21867E4C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56" y="2240200"/>
            <a:ext cx="10375488" cy="32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1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D5AF3-9294-CEEB-2C5D-5E834A6A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40" y="1624939"/>
            <a:ext cx="8332720" cy="49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D7A63-E37A-F915-885D-2014CE2D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94" y="2327839"/>
            <a:ext cx="9888412" cy="28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0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4D106-6920-719D-2825-DCF698EC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76" y="2308789"/>
            <a:ext cx="10303447" cy="29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019E7-CEB5-D75E-54F3-C3521865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65" y="1901082"/>
            <a:ext cx="10244270" cy="4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EF540-F2E4-6EBD-8CA0-05582B8E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03" y="2274063"/>
            <a:ext cx="10098394" cy="28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28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82BAC-577E-6B62-E947-252A8F7A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28" y="2502741"/>
            <a:ext cx="10207944" cy="23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11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288EE1-9CA5-3C66-3F9B-D36993D7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1" y="1950015"/>
            <a:ext cx="10740637" cy="37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4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(Boundary)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EBB40-2150-8564-13D2-72710600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48" y="2522101"/>
            <a:ext cx="10075903" cy="24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7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40F7C4-54FB-45F8-8DB9-407800BE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34" y="1882061"/>
            <a:ext cx="10315132" cy="340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BC16755-AD2F-556F-2A4B-25451B257A71}"/>
              </a:ext>
            </a:extLst>
          </p:cNvPr>
          <p:cNvSpPr txBox="1"/>
          <p:nvPr/>
        </p:nvSpPr>
        <p:spPr>
          <a:xfrm>
            <a:off x="651668" y="936127"/>
            <a:ext cx="494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시스템은 </a:t>
            </a:r>
            <a:r>
              <a:rPr lang="en-US" altLang="ko-KR" dirty="0"/>
              <a:t>Team-Talk </a:t>
            </a:r>
            <a:r>
              <a:rPr lang="ko-KR" altLang="en-US" dirty="0"/>
              <a:t>시스템이다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C1A5A9-1112-E4E7-BEC5-50AD064B120D}"/>
              </a:ext>
            </a:extLst>
          </p:cNvPr>
          <p:cNvSpPr txBox="1"/>
          <p:nvPr/>
        </p:nvSpPr>
        <p:spPr>
          <a:xfrm>
            <a:off x="270766" y="352008"/>
            <a:ext cx="751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시스템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E6780B-1F7F-A861-55B6-8E60869A71E6}"/>
              </a:ext>
            </a:extLst>
          </p:cNvPr>
          <p:cNvSpPr txBox="1"/>
          <p:nvPr/>
        </p:nvSpPr>
        <p:spPr>
          <a:xfrm>
            <a:off x="425393" y="3934158"/>
            <a:ext cx="11473342" cy="272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Client-&gt;</a:t>
            </a:r>
            <a:r>
              <a:rPr lang="en-US" altLang="ko-KR" dirty="0" err="1"/>
              <a:t>JavaFx</a:t>
            </a:r>
            <a:r>
              <a:rPr lang="en-US" altLang="ko-KR" dirty="0"/>
              <a:t> : </a:t>
            </a:r>
            <a:r>
              <a:rPr lang="ko-KR" altLang="en-US" dirty="0"/>
              <a:t>사용자 </a:t>
            </a:r>
            <a:r>
              <a:rPr lang="en-US" altLang="ko-KR" dirty="0"/>
              <a:t>View(</a:t>
            </a:r>
            <a:r>
              <a:rPr lang="en-US" altLang="ko-KR" dirty="0" err="1"/>
              <a:t>JavaFx</a:t>
            </a:r>
            <a:r>
              <a:rPr lang="en-US" altLang="ko-KR" dirty="0"/>
              <a:t>)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JavaFx</a:t>
            </a:r>
            <a:r>
              <a:rPr lang="en-US" altLang="ko-KR" dirty="0"/>
              <a:t>&lt;-&gt;</a:t>
            </a:r>
            <a:r>
              <a:rPr lang="en-US" altLang="ko-KR" dirty="0" err="1"/>
              <a:t>ClientController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사용자가 </a:t>
            </a:r>
            <a:r>
              <a:rPr lang="en-US" altLang="ko-KR" dirty="0" err="1"/>
              <a:t>JavaFx</a:t>
            </a:r>
            <a:r>
              <a:rPr lang="ko-KR" altLang="en-US" dirty="0"/>
              <a:t>에서 </a:t>
            </a:r>
            <a:r>
              <a:rPr lang="en-US" altLang="ko-KR" dirty="0"/>
              <a:t>TEAM-TALK</a:t>
            </a:r>
            <a:r>
              <a:rPr lang="ko-KR" altLang="en-US" dirty="0"/>
              <a:t>기능을 사용 시 </a:t>
            </a:r>
            <a:r>
              <a:rPr lang="en-US" altLang="ko-KR" dirty="0"/>
              <a:t>Controller</a:t>
            </a:r>
            <a:r>
              <a:rPr lang="ko-KR" altLang="en-US" dirty="0"/>
              <a:t>로 접근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                                   Controller</a:t>
            </a:r>
            <a:r>
              <a:rPr lang="ko-KR" altLang="en-US" dirty="0"/>
              <a:t>에서도 </a:t>
            </a:r>
            <a:r>
              <a:rPr lang="en-US" altLang="ko-KR" dirty="0" err="1"/>
              <a:t>JavaFx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ClientController</a:t>
            </a:r>
            <a:r>
              <a:rPr lang="en-US" altLang="ko-KR" dirty="0"/>
              <a:t>-&gt;Socket : </a:t>
            </a:r>
            <a:r>
              <a:rPr lang="ko-KR" altLang="en-US" dirty="0"/>
              <a:t>사용자가 </a:t>
            </a:r>
            <a:r>
              <a:rPr lang="ko-KR" altLang="en-US" dirty="0" err="1"/>
              <a:t>로그인시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r>
              <a:rPr lang="ko-KR" altLang="en-US" dirty="0"/>
              <a:t>과 통신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Socket-&gt;</a:t>
            </a:r>
            <a:r>
              <a:rPr lang="en-US" altLang="ko-KR" dirty="0" err="1"/>
              <a:t>MainServer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ko-KR" altLang="en-US" dirty="0" err="1"/>
              <a:t>접속되어있는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와 서버측 </a:t>
            </a:r>
            <a:r>
              <a:rPr lang="en-US" altLang="ko-KR" dirty="0"/>
              <a:t>PORT</a:t>
            </a:r>
            <a:r>
              <a:rPr lang="ko-KR" altLang="en-US" dirty="0"/>
              <a:t>를 넘겨 </a:t>
            </a:r>
            <a:r>
              <a:rPr lang="en-US" altLang="ko-KR" dirty="0"/>
              <a:t>Server</a:t>
            </a:r>
            <a:r>
              <a:rPr lang="ko-KR" altLang="en-US" dirty="0"/>
              <a:t>에 접근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MainServer</a:t>
            </a:r>
            <a:r>
              <a:rPr lang="en-US" altLang="ko-KR" dirty="0"/>
              <a:t>-&gt;</a:t>
            </a:r>
            <a:r>
              <a:rPr lang="en-US" altLang="ko-KR" dirty="0" err="1"/>
              <a:t>ServerController</a:t>
            </a:r>
            <a:r>
              <a:rPr lang="en-US" altLang="ko-KR" dirty="0"/>
              <a:t> : </a:t>
            </a:r>
            <a:r>
              <a:rPr lang="ko-KR" altLang="en-US" dirty="0"/>
              <a:t>서버 측에서 사용자의 친구에게 알림을 주기위해 </a:t>
            </a:r>
            <a:r>
              <a:rPr lang="en-US" altLang="ko-KR" dirty="0"/>
              <a:t>Controller</a:t>
            </a:r>
            <a:r>
              <a:rPr lang="ko-KR" altLang="en-US" dirty="0"/>
              <a:t>로 접근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ServerController</a:t>
            </a:r>
            <a:r>
              <a:rPr lang="en-US" altLang="ko-KR" dirty="0"/>
              <a:t>-&gt;DAO-&gt;DB : </a:t>
            </a:r>
            <a:r>
              <a:rPr lang="ko-KR" altLang="en-US" dirty="0"/>
              <a:t>접속한 사용자의 친구들에게 사용자의 로그인상태를 </a:t>
            </a:r>
            <a:r>
              <a:rPr lang="en-US" altLang="ko-KR" dirty="0"/>
              <a:t>Update</a:t>
            </a:r>
          </a:p>
          <a:p>
            <a:pPr>
              <a:lnSpc>
                <a:spcPct val="120000"/>
              </a:lnSpc>
            </a:pPr>
            <a:r>
              <a:rPr lang="en-US" altLang="ko-KR" dirty="0" err="1"/>
              <a:t>ClientController</a:t>
            </a:r>
            <a:r>
              <a:rPr lang="en-US" altLang="ko-KR" dirty="0"/>
              <a:t>-&gt;DAO-&gt;DB : </a:t>
            </a:r>
            <a:r>
              <a:rPr lang="ko-KR" altLang="en-US" dirty="0"/>
              <a:t>사용자가 </a:t>
            </a:r>
            <a:r>
              <a:rPr lang="en-US" altLang="ko-KR" dirty="0"/>
              <a:t>TEAM-TALK</a:t>
            </a:r>
            <a:r>
              <a:rPr lang="ko-KR" altLang="en-US" dirty="0"/>
              <a:t>기능</a:t>
            </a:r>
            <a:r>
              <a:rPr lang="en-US" altLang="ko-KR" sz="1100" dirty="0"/>
              <a:t>(</a:t>
            </a:r>
            <a:r>
              <a:rPr lang="ko-KR" altLang="en-US" sz="1100" dirty="0"/>
              <a:t>친구추가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채팅방생성</a:t>
            </a:r>
            <a:r>
              <a:rPr lang="en-US" altLang="ko-KR" sz="1100" dirty="0"/>
              <a:t>, </a:t>
            </a:r>
            <a:r>
              <a:rPr lang="ko-KR" altLang="en-US" sz="1100" dirty="0"/>
              <a:t>조회 등</a:t>
            </a:r>
            <a:r>
              <a:rPr lang="en-US" altLang="ko-KR" sz="1100" dirty="0"/>
              <a:t>)</a:t>
            </a:r>
            <a:r>
              <a:rPr lang="ko-KR" altLang="en-US" dirty="0"/>
              <a:t>시</a:t>
            </a:r>
            <a:r>
              <a:rPr lang="en-US" altLang="ko-KR" dirty="0"/>
              <a:t> DB</a:t>
            </a:r>
            <a:r>
              <a:rPr lang="ko-KR" altLang="en-US" dirty="0"/>
              <a:t>접근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91AEED-B2FB-DFAA-5722-1E2BD74CD81E}"/>
              </a:ext>
            </a:extLst>
          </p:cNvPr>
          <p:cNvSpPr/>
          <p:nvPr/>
        </p:nvSpPr>
        <p:spPr>
          <a:xfrm>
            <a:off x="752151" y="1465414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F85B95-900A-B139-AF24-49C809AAE57E}"/>
              </a:ext>
            </a:extLst>
          </p:cNvPr>
          <p:cNvSpPr/>
          <p:nvPr/>
        </p:nvSpPr>
        <p:spPr>
          <a:xfrm>
            <a:off x="2623555" y="1463373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JavaFX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626C18-07D5-08F7-AA0E-4FFD9B5E55CA}"/>
              </a:ext>
            </a:extLst>
          </p:cNvPr>
          <p:cNvSpPr/>
          <p:nvPr/>
        </p:nvSpPr>
        <p:spPr>
          <a:xfrm>
            <a:off x="4494959" y="2334589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486593-B9EA-09D4-E810-D459B57719FA}"/>
              </a:ext>
            </a:extLst>
          </p:cNvPr>
          <p:cNvSpPr/>
          <p:nvPr/>
        </p:nvSpPr>
        <p:spPr>
          <a:xfrm>
            <a:off x="2636006" y="3283348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24C518-6969-FF91-A405-3F4C9FA5C08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319493" y="1749483"/>
            <a:ext cx="304062" cy="2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11DE8D-C526-A440-A3AB-74754A18383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407226" y="2035592"/>
            <a:ext cx="0" cy="3047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5538F1-18DD-04E9-5C0C-6014E197DCE7}"/>
              </a:ext>
            </a:extLst>
          </p:cNvPr>
          <p:cNvSpPr/>
          <p:nvPr/>
        </p:nvSpPr>
        <p:spPr>
          <a:xfrm>
            <a:off x="2623555" y="2340337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6C4378-2283-EA90-049F-238EF9E8BBAB}"/>
              </a:ext>
            </a:extLst>
          </p:cNvPr>
          <p:cNvSpPr/>
          <p:nvPr/>
        </p:nvSpPr>
        <p:spPr>
          <a:xfrm>
            <a:off x="6470065" y="2336176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MainServer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7489EFB-D6C6-89B6-2FF4-CF425D1393D7}"/>
              </a:ext>
            </a:extLst>
          </p:cNvPr>
          <p:cNvSpPr/>
          <p:nvPr/>
        </p:nvSpPr>
        <p:spPr>
          <a:xfrm>
            <a:off x="764602" y="3288025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D131DC-9776-9F7B-011E-FAD449C467E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331944" y="3569458"/>
            <a:ext cx="304062" cy="4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705D8B6-293E-86C3-31DC-D4605BE8F2A4}"/>
              </a:ext>
            </a:extLst>
          </p:cNvPr>
          <p:cNvSpPr/>
          <p:nvPr/>
        </p:nvSpPr>
        <p:spPr>
          <a:xfrm>
            <a:off x="4462596" y="3280317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340D28-FE40-C384-47BC-EF4954654FC8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>
            <a:off x="4203348" y="3566427"/>
            <a:ext cx="259248" cy="3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97477B-7346-A831-2D8C-BEF3BEEFEC57}"/>
              </a:ext>
            </a:extLst>
          </p:cNvPr>
          <p:cNvSpPr/>
          <p:nvPr/>
        </p:nvSpPr>
        <p:spPr>
          <a:xfrm>
            <a:off x="6470065" y="3280288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81279F6-796B-8C50-881B-949DFB5B83A6}"/>
              </a:ext>
            </a:extLst>
          </p:cNvPr>
          <p:cNvCxnSpPr>
            <a:cxnSpLocks/>
            <a:stCxn id="32" idx="1"/>
            <a:endCxn id="28" idx="3"/>
          </p:cNvCxnSpPr>
          <p:nvPr/>
        </p:nvCxnSpPr>
        <p:spPr>
          <a:xfrm flipH="1">
            <a:off x="6029938" y="3566398"/>
            <a:ext cx="440127" cy="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2F72098-534F-A6A7-6E67-82E7FBA3B12B}"/>
              </a:ext>
            </a:extLst>
          </p:cNvPr>
          <p:cNvCxnSpPr>
            <a:stCxn id="11" idx="1"/>
            <a:endCxn id="18" idx="0"/>
          </p:cNvCxnSpPr>
          <p:nvPr/>
        </p:nvCxnSpPr>
        <p:spPr>
          <a:xfrm rot="10800000" flipV="1">
            <a:off x="1548273" y="2626447"/>
            <a:ext cx="1075282" cy="6615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8358E89-75E3-53C9-D61F-C5547A974C2E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253736" y="2906808"/>
            <a:ext cx="2510" cy="3734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369586-A1DD-0F3E-652F-7524B1D1ECA2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6062301" y="2620699"/>
            <a:ext cx="407764" cy="15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B7A002-8B80-E0B5-1F80-915B0D97CCD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90897" y="2626446"/>
            <a:ext cx="31180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C4949CF-6E5F-7EBB-8DCE-BE0AF9A9E8B1}"/>
              </a:ext>
            </a:extLst>
          </p:cNvPr>
          <p:cNvSpPr txBox="1"/>
          <p:nvPr/>
        </p:nvSpPr>
        <p:spPr>
          <a:xfrm>
            <a:off x="8045193" y="903669"/>
            <a:ext cx="3876041" cy="5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친구 실시간</a:t>
            </a:r>
            <a:r>
              <a:rPr lang="en-US" altLang="ko-KR" sz="1400" dirty="0"/>
              <a:t> Update</a:t>
            </a:r>
            <a:r>
              <a:rPr lang="ko-KR" altLang="en-US" sz="1400" dirty="0"/>
              <a:t>시 </a:t>
            </a:r>
            <a:r>
              <a:rPr lang="en-US" altLang="ko-KR" sz="1400" dirty="0" err="1"/>
              <a:t>MainServer</a:t>
            </a:r>
            <a:r>
              <a:rPr lang="ko-KR" altLang="en-US" sz="1400" dirty="0"/>
              <a:t>에서 사용자의 친구들에 대해 친구목록 </a:t>
            </a:r>
            <a:r>
              <a:rPr lang="ko-KR" altLang="en-US" sz="1400" dirty="0" err="1"/>
              <a:t>새로고침</a:t>
            </a:r>
            <a:r>
              <a:rPr lang="ko-KR" altLang="en-US" sz="1400" dirty="0"/>
              <a:t> 알림</a:t>
            </a:r>
            <a:endParaRPr lang="en-US" altLang="ko-KR" sz="1400" dirty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36686336-D315-AD6C-A67D-AAAA9CAD0727}"/>
              </a:ext>
            </a:extLst>
          </p:cNvPr>
          <p:cNvSpPr txBox="1"/>
          <p:nvPr/>
        </p:nvSpPr>
        <p:spPr>
          <a:xfrm>
            <a:off x="430461" y="126946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25" name="그룹 1006">
            <a:extLst>
              <a:ext uri="{FF2B5EF4-FFF2-40B4-BE49-F238E27FC236}">
                <a16:creationId xmlns:a16="http://schemas.microsoft.com/office/drawing/2014/main" id="{33449380-82BC-C693-3D19-290CB2E73AC0}"/>
              </a:ext>
            </a:extLst>
          </p:cNvPr>
          <p:cNvGrpSpPr/>
          <p:nvPr/>
        </p:nvGrpSpPr>
        <p:grpSpPr>
          <a:xfrm>
            <a:off x="1099628" y="235153"/>
            <a:ext cx="11430492" cy="31097"/>
            <a:chOff x="1649442" y="667569"/>
            <a:chExt cx="17145738" cy="46646"/>
          </a:xfrm>
        </p:grpSpPr>
        <p:pic>
          <p:nvPicPr>
            <p:cNvPr id="26" name="Object 21">
              <a:extLst>
                <a:ext uri="{FF2B5EF4-FFF2-40B4-BE49-F238E27FC236}">
                  <a16:creationId xmlns:a16="http://schemas.microsoft.com/office/drawing/2014/main" id="{88494D60-0CD3-5E4F-4395-C1297D4C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1857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CB51E-7506-DA84-5A64-A2D62CC7E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59" y="2171610"/>
            <a:ext cx="10101481" cy="37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5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E12BB-6F29-2927-7FE6-D9751139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8" y="2214158"/>
            <a:ext cx="10374543" cy="29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96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F6CE9-6106-F61F-27C3-FE71A1B3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56" y="2164001"/>
            <a:ext cx="10132688" cy="33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49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221A6-F6CE-AADD-5C0B-0E4C0CF9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94" y="2213522"/>
            <a:ext cx="10139411" cy="37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76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4566C-E1C5-742B-0EBB-EE4CB021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03" y="2118897"/>
            <a:ext cx="10320794" cy="34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5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0C2A0-E9ED-A4BE-F369-F4056091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28" y="2270672"/>
            <a:ext cx="9989274" cy="371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19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806DC-77E4-2E35-AF34-1E3D6E23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41" y="2282110"/>
            <a:ext cx="10144518" cy="34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5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(Entity)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80799-EEE5-43A7-64FE-D425418F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17" y="2270689"/>
            <a:ext cx="10329365" cy="30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0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740DC3-A358-AEDF-B7AB-404230AA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41" y="2418913"/>
            <a:ext cx="10302517" cy="29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1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26067-B2E2-500D-CC3C-5B6DC8EA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59" y="1624939"/>
            <a:ext cx="9151882" cy="46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BC16755-AD2F-556F-2A4B-25451B257A71}"/>
              </a:ext>
            </a:extLst>
          </p:cNvPr>
          <p:cNvSpPr txBox="1"/>
          <p:nvPr/>
        </p:nvSpPr>
        <p:spPr>
          <a:xfrm>
            <a:off x="510990" y="936127"/>
            <a:ext cx="75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시스템은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클라이언트 시스템이다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C1A5A9-1112-E4E7-BEC5-50AD064B120D}"/>
              </a:ext>
            </a:extLst>
          </p:cNvPr>
          <p:cNvSpPr txBox="1"/>
          <p:nvPr/>
        </p:nvSpPr>
        <p:spPr>
          <a:xfrm>
            <a:off x="270766" y="352008"/>
            <a:ext cx="751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시스템 설계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F85B95-900A-B139-AF24-49C809AAE57E}"/>
              </a:ext>
            </a:extLst>
          </p:cNvPr>
          <p:cNvSpPr/>
          <p:nvPr/>
        </p:nvSpPr>
        <p:spPr>
          <a:xfrm>
            <a:off x="5103902" y="1281389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ChatServer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626C18-07D5-08F7-AA0E-4FFD9B5E55CA}"/>
              </a:ext>
            </a:extLst>
          </p:cNvPr>
          <p:cNvSpPr/>
          <p:nvPr/>
        </p:nvSpPr>
        <p:spPr>
          <a:xfrm>
            <a:off x="5103902" y="2935382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RoomList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486593-B9EA-09D4-E810-D459B57719FA}"/>
              </a:ext>
            </a:extLst>
          </p:cNvPr>
          <p:cNvSpPr/>
          <p:nvPr/>
        </p:nvSpPr>
        <p:spPr>
          <a:xfrm>
            <a:off x="2103259" y="3829577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D369E0-31A8-843B-8F3B-D2E6AA427B9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5886162" y="2600712"/>
            <a:ext cx="1411" cy="334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5538F1-18DD-04E9-5C0C-6014E197DCE7}"/>
              </a:ext>
            </a:extLst>
          </p:cNvPr>
          <p:cNvSpPr/>
          <p:nvPr/>
        </p:nvSpPr>
        <p:spPr>
          <a:xfrm>
            <a:off x="2544991" y="1281388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6C4378-2283-EA90-049F-238EF9E8BBAB}"/>
              </a:ext>
            </a:extLst>
          </p:cNvPr>
          <p:cNvSpPr/>
          <p:nvPr/>
        </p:nvSpPr>
        <p:spPr>
          <a:xfrm>
            <a:off x="8134951" y="3829576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2B833DD-6848-95A2-F5C9-334D6BEEA5C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886930" y="3507601"/>
            <a:ext cx="3000643" cy="32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AEDFB34-5A8A-8A9F-8DB1-B8EE5448C6D1}"/>
              </a:ext>
            </a:extLst>
          </p:cNvPr>
          <p:cNvSpPr/>
          <p:nvPr/>
        </p:nvSpPr>
        <p:spPr>
          <a:xfrm>
            <a:off x="5107049" y="3817774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BDE5593-2DEA-5763-298D-9368806720E0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>
            <a:off x="5887573" y="3507601"/>
            <a:ext cx="3147" cy="310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9C3D2FB-5B8E-D45D-1503-5A507D0E234E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5887573" y="3507601"/>
            <a:ext cx="3031049" cy="321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51DF45-028D-3F88-B943-604B10A19026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021502" y="4401796"/>
            <a:ext cx="885532" cy="32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33E5EB-52BB-4698-9293-C4AF3EFD6BD1}"/>
              </a:ext>
            </a:extLst>
          </p:cNvPr>
          <p:cNvSpPr/>
          <p:nvPr/>
        </p:nvSpPr>
        <p:spPr>
          <a:xfrm>
            <a:off x="1498012" y="4723772"/>
            <a:ext cx="1046979" cy="47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61C486B-77FB-9E86-EC4E-AE865BDB3F3A}"/>
              </a:ext>
            </a:extLst>
          </p:cNvPr>
          <p:cNvSpPr/>
          <p:nvPr/>
        </p:nvSpPr>
        <p:spPr>
          <a:xfrm>
            <a:off x="3041311" y="4699805"/>
            <a:ext cx="1046979" cy="47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B46B52F-D45D-A774-C82B-DEDE6653B41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907034" y="4401796"/>
            <a:ext cx="657767" cy="298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5CB3CE-A990-0FE7-5676-753583EC59FB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020726" y="4401796"/>
            <a:ext cx="885532" cy="32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AD3A1B-E7A9-F582-1867-AC8096818DC4}"/>
              </a:ext>
            </a:extLst>
          </p:cNvPr>
          <p:cNvSpPr/>
          <p:nvPr/>
        </p:nvSpPr>
        <p:spPr>
          <a:xfrm>
            <a:off x="4497236" y="4723772"/>
            <a:ext cx="1046979" cy="47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C38A6C0-73DD-55D3-2A08-694339DCB53A}"/>
              </a:ext>
            </a:extLst>
          </p:cNvPr>
          <p:cNvSpPr/>
          <p:nvPr/>
        </p:nvSpPr>
        <p:spPr>
          <a:xfrm>
            <a:off x="6040535" y="4699805"/>
            <a:ext cx="1046979" cy="47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C1B0F09-EFFE-1252-3085-010B4571796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906258" y="4401796"/>
            <a:ext cx="657767" cy="298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0F0CE25-E6D2-4CA7-1632-2A0883E7D121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158994" y="4401796"/>
            <a:ext cx="885532" cy="321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FD30AB2-DC36-822D-D9EB-986A2A711012}"/>
              </a:ext>
            </a:extLst>
          </p:cNvPr>
          <p:cNvSpPr/>
          <p:nvPr/>
        </p:nvSpPr>
        <p:spPr>
          <a:xfrm>
            <a:off x="7635504" y="4723772"/>
            <a:ext cx="1046979" cy="47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B629544-6538-ABEF-E65E-7A05AD1B27EF}"/>
              </a:ext>
            </a:extLst>
          </p:cNvPr>
          <p:cNvSpPr/>
          <p:nvPr/>
        </p:nvSpPr>
        <p:spPr>
          <a:xfrm>
            <a:off x="9178803" y="4699805"/>
            <a:ext cx="1046979" cy="477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44E3EC-8065-4414-D800-D918D4845BA0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9044526" y="4401796"/>
            <a:ext cx="657767" cy="298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83023B3-6532-A290-1A6E-6FA5084652AC}"/>
              </a:ext>
            </a:extLst>
          </p:cNvPr>
          <p:cNvSpPr txBox="1"/>
          <p:nvPr/>
        </p:nvSpPr>
        <p:spPr>
          <a:xfrm>
            <a:off x="490120" y="5284188"/>
            <a:ext cx="9061210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DB&lt;-&gt;Server : </a:t>
            </a:r>
            <a:r>
              <a:rPr lang="ko-KR" altLang="en-US" dirty="0"/>
              <a:t>서버와 </a:t>
            </a:r>
            <a:r>
              <a:rPr lang="en-US" altLang="ko-KR" dirty="0"/>
              <a:t>DB</a:t>
            </a:r>
            <a:r>
              <a:rPr lang="ko-KR" altLang="en-US" dirty="0"/>
              <a:t>서버 간의 채팅 로그를 기록한다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Server-&gt;</a:t>
            </a:r>
            <a:r>
              <a:rPr lang="en-US" altLang="ko-KR" dirty="0" err="1"/>
              <a:t>RoomList</a:t>
            </a:r>
            <a:r>
              <a:rPr lang="en-US" altLang="ko-KR" dirty="0"/>
              <a:t> : </a:t>
            </a:r>
            <a:r>
              <a:rPr lang="ko-KR" altLang="en-US" dirty="0"/>
              <a:t>서버 측에서 </a:t>
            </a:r>
            <a:r>
              <a:rPr lang="en-US" altLang="ko-KR" dirty="0" err="1"/>
              <a:t>RoomList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sz="1600" dirty="0" err="1"/>
              <a:t>RoomList</a:t>
            </a:r>
            <a:r>
              <a:rPr lang="en-US" altLang="ko-KR" sz="1600" dirty="0"/>
              <a:t>-&gt;Room : </a:t>
            </a:r>
            <a:r>
              <a:rPr lang="en-US" altLang="ko-KR" sz="1600" dirty="0" err="1"/>
              <a:t>RoomList</a:t>
            </a:r>
            <a:r>
              <a:rPr lang="ko-KR" altLang="en-US" sz="1600" dirty="0"/>
              <a:t>에서 해당 </a:t>
            </a:r>
            <a:r>
              <a:rPr lang="en-US" altLang="ko-KR" sz="1600" dirty="0"/>
              <a:t>Room</a:t>
            </a:r>
            <a:r>
              <a:rPr lang="ko-KR" altLang="en-US" sz="1600" dirty="0"/>
              <a:t>을 찾아 접근한다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Room-&gt;Client : </a:t>
            </a:r>
            <a:r>
              <a:rPr lang="ko-KR" altLang="en-US" sz="1600" dirty="0"/>
              <a:t>해당 </a:t>
            </a:r>
            <a:r>
              <a:rPr lang="en-US" altLang="ko-KR" sz="1600" dirty="0"/>
              <a:t>Room</a:t>
            </a:r>
            <a:r>
              <a:rPr lang="ko-KR" altLang="en-US" sz="1600" dirty="0"/>
              <a:t>에 있는 클라이언트 간 </a:t>
            </a:r>
            <a:r>
              <a:rPr lang="en-US" altLang="ko-KR" sz="1600" dirty="0"/>
              <a:t>1:N</a:t>
            </a:r>
            <a:r>
              <a:rPr lang="ko-KR" altLang="en-US" sz="1600" dirty="0"/>
              <a:t>통신을 지원한다</a:t>
            </a:r>
            <a:r>
              <a:rPr lang="en-US" altLang="ko-KR" sz="1600" dirty="0"/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6E34D94-49E7-7E2C-7267-3D4271EBB172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4112333" y="1567498"/>
            <a:ext cx="991569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6C6CA7-0A48-791F-B844-9782782F1D86}"/>
              </a:ext>
            </a:extLst>
          </p:cNvPr>
          <p:cNvSpPr/>
          <p:nvPr/>
        </p:nvSpPr>
        <p:spPr>
          <a:xfrm>
            <a:off x="5102491" y="2028493"/>
            <a:ext cx="1567342" cy="5722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394E82-6ED5-2A40-F7A8-74E0D1CBE65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886162" y="1810627"/>
            <a:ext cx="0" cy="217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bject 3">
            <a:extLst>
              <a:ext uri="{FF2B5EF4-FFF2-40B4-BE49-F238E27FC236}">
                <a16:creationId xmlns:a16="http://schemas.microsoft.com/office/drawing/2014/main" id="{7F15A1F9-45A7-BEAD-DADC-4BEEA71A5EC1}"/>
              </a:ext>
            </a:extLst>
          </p:cNvPr>
          <p:cNvSpPr txBox="1"/>
          <p:nvPr/>
        </p:nvSpPr>
        <p:spPr>
          <a:xfrm>
            <a:off x="430461" y="137066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333E3BF6-11F7-3872-4A88-07759E897A10}"/>
              </a:ext>
            </a:extLst>
          </p:cNvPr>
          <p:cNvGrpSpPr/>
          <p:nvPr/>
        </p:nvGrpSpPr>
        <p:grpSpPr>
          <a:xfrm>
            <a:off x="1099628" y="245273"/>
            <a:ext cx="11430492" cy="31097"/>
            <a:chOff x="1649442" y="667569"/>
            <a:chExt cx="17145738" cy="46646"/>
          </a:xfrm>
        </p:grpSpPr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53CE6059-DF34-C842-078A-2F03C8C9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180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2C73D-18E9-3CD4-FB68-6561EE97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7" y="1956576"/>
            <a:ext cx="10383985" cy="41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03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61216-CE0E-0A22-51EB-55B846EB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0" y="1829312"/>
            <a:ext cx="10561559" cy="43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2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4F9437-ED3F-64B4-2D00-C923F21A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94" y="1624939"/>
            <a:ext cx="7983412" cy="46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57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AA2FB-E301-4CDE-44BA-2236474D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94" y="2073159"/>
            <a:ext cx="9964612" cy="40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7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(DAO)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241A7-ECB2-60A2-63D5-D471B9F9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73" y="1446143"/>
            <a:ext cx="6196653" cy="5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8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DEF0C-F012-FD7C-5721-426E9055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90" y="1624939"/>
            <a:ext cx="8972619" cy="45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5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FAEB1-9D72-5A1E-E1CD-E1DA767D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74" y="1756293"/>
            <a:ext cx="9217852" cy="46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5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7863C-5346-5D64-5570-845D2B93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94" y="1624939"/>
            <a:ext cx="8669212" cy="48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7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8F636-10ED-FC09-F5C3-8E6A4F8F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44" y="1931580"/>
            <a:ext cx="9572111" cy="37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147DF-4AD9-26F3-6F4B-3FB8D2A5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58" y="1535265"/>
            <a:ext cx="7258283" cy="51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A6648C-C58B-CCAE-F8CF-1329C807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1" y="490311"/>
            <a:ext cx="3342969" cy="6375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다이어그램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746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00797-59B3-15A3-C07F-796D4935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86" y="2121661"/>
            <a:ext cx="9134427" cy="28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30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14B26-D403-1334-D82E-34B4B7D3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54" y="1870610"/>
            <a:ext cx="9385492" cy="41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30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52340-A6FF-49B3-AC68-D62632CA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53" y="1700763"/>
            <a:ext cx="8931094" cy="47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7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8CA2A-752D-20C3-37ED-B31E3941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77" y="2190670"/>
            <a:ext cx="9356646" cy="32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33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C5E01-EB08-837F-0741-7F4D08D5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54" y="1809641"/>
            <a:ext cx="9918892" cy="41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3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CDA4F-AD41-2F2A-0E68-AA01EEE6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4" y="2263077"/>
            <a:ext cx="10572651" cy="25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29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Class </a:t>
            </a:r>
            <a:r>
              <a:rPr lang="ko-KR" altLang="en-US" sz="3334" dirty="0"/>
              <a:t>명세서 </a:t>
            </a:r>
            <a:r>
              <a:rPr lang="en-US" altLang="ko-KR" sz="3334" dirty="0"/>
              <a:t>(Control)</a:t>
            </a:r>
            <a:endParaRPr lang="ko-KR" altLang="en-US" sz="333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99E4F5-F423-49DC-5B0E-5D97C087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9" y="1939198"/>
            <a:ext cx="10497641" cy="37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33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DE347-15E9-9017-9E1C-3844C29D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34" y="1912179"/>
            <a:ext cx="8867332" cy="4500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662334" y="1512069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회원가입 정상흐름</a:t>
            </a:r>
          </a:p>
        </p:txBody>
      </p:sp>
    </p:spTree>
    <p:extLst>
      <p:ext uri="{BB962C8B-B14F-4D97-AF65-F5344CB8AC3E}">
        <p14:creationId xmlns:p14="http://schemas.microsoft.com/office/powerpoint/2010/main" val="1582438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341578" y="1859118"/>
            <a:ext cx="950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회원가입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아이디 비밀번호에 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숫자 외의 문자를 입력했을 시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100663-206A-5BFF-C3EF-0E99127C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78" y="2259228"/>
            <a:ext cx="9508844" cy="35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58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224767-D2D6-FF1E-9DE2-A7A07B41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94" y="2117492"/>
            <a:ext cx="10040812" cy="4008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3813FE-DBE7-A230-E2B9-6F2673123548}"/>
              </a:ext>
            </a:extLst>
          </p:cNvPr>
          <p:cNvSpPr txBox="1"/>
          <p:nvPr/>
        </p:nvSpPr>
        <p:spPr>
          <a:xfrm>
            <a:off x="1099628" y="1717382"/>
            <a:ext cx="950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회원가입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중복된 닉네임</a:t>
            </a:r>
            <a:r>
              <a:rPr lang="en-US" altLang="ko-KR" sz="2000" dirty="0"/>
              <a:t> </a:t>
            </a:r>
            <a:r>
              <a:rPr lang="ko-KR" altLang="en-US" sz="2000" dirty="0"/>
              <a:t>또는 아이디 입력했을 시</a:t>
            </a:r>
          </a:p>
        </p:txBody>
      </p:sp>
    </p:spTree>
    <p:extLst>
      <p:ext uri="{BB962C8B-B14F-4D97-AF65-F5344CB8AC3E}">
        <p14:creationId xmlns:p14="http://schemas.microsoft.com/office/powerpoint/2010/main" val="308721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E5256-B739-23B2-1493-C9592AC7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8" y="1610731"/>
            <a:ext cx="10330589" cy="48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58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1099628" y="1370382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 정상흐름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D18FF-8930-2B12-D03B-E127450B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53" y="1770492"/>
            <a:ext cx="10379643" cy="51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33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920518" y="1768042"/>
            <a:ext cx="7372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아무것도 입력하지 않고 로그인 버튼 누를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80823-01AA-BB8E-4C32-8784DB06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18" y="2168152"/>
            <a:ext cx="5899557" cy="41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66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0" y="1424884"/>
            <a:ext cx="686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아이디 비밀번호를 잘못 입력 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8ADCC9-C463-E9B8-5636-D99EA727F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78"/>
          <a:stretch/>
        </p:blipFill>
        <p:spPr>
          <a:xfrm>
            <a:off x="430461" y="1941207"/>
            <a:ext cx="8091772" cy="47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521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588177" y="1530458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이미 로그인 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27C10F-5831-42B0-0A7E-DF49B962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7" y="1930568"/>
            <a:ext cx="7831012" cy="45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34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578644" y="1512101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로그아웃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84698-35D7-8809-6182-92F61024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" y="1838028"/>
            <a:ext cx="10593277" cy="47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22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781402" y="1424884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1:n</a:t>
            </a:r>
            <a:r>
              <a:rPr lang="ko-KR" altLang="en-US" sz="2000" dirty="0"/>
              <a:t> 대화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5F0B6-848C-16AB-4635-B3A21DC6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02" y="1830145"/>
            <a:ext cx="8864179" cy="49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0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561622" y="1395585"/>
            <a:ext cx="650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1:n </a:t>
            </a:r>
            <a:r>
              <a:rPr lang="ko-KR" altLang="en-US" sz="2000" dirty="0"/>
              <a:t>대화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메시지를 입력안하고 전송 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3DC9E-BA3B-3547-41C8-4B07CBA6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3" y="1838028"/>
            <a:ext cx="7156365" cy="46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15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703103" y="1395585"/>
            <a:ext cx="736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1:n </a:t>
            </a:r>
            <a:r>
              <a:rPr lang="ko-KR" altLang="en-US" sz="2000" dirty="0"/>
              <a:t>대화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입력한 메시지가 </a:t>
            </a:r>
            <a:r>
              <a:rPr lang="en-US" altLang="ko-KR" sz="2000" dirty="0"/>
              <a:t>500</a:t>
            </a:r>
            <a:r>
              <a:rPr lang="ko-KR" altLang="en-US" sz="2000" dirty="0"/>
              <a:t>자 이상일 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70ADA1-F434-A1BC-DDA3-EE3FDA64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4" y="1838028"/>
            <a:ext cx="7731448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40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1" y="1437918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채팅방</a:t>
            </a:r>
            <a:r>
              <a:rPr lang="ko-KR" altLang="en-US" sz="2000" dirty="0"/>
              <a:t> 만들기 정상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6045AF-4332-AAE3-2924-B28D0033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1" y="1838028"/>
            <a:ext cx="11056243" cy="4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52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08044" y="1395585"/>
            <a:ext cx="853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채팅방</a:t>
            </a:r>
            <a:r>
              <a:rPr lang="ko-KR" altLang="en-US" sz="2000" dirty="0"/>
              <a:t> 만들기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아무것도 입력하지 않고 생성 버튼 누를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2593B-CB51-F28D-B945-5B40F01F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6" y="1838028"/>
            <a:ext cx="8645430" cy="39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0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93A9C-8B8E-E076-D8F6-5D825E6A9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9" y="1624939"/>
            <a:ext cx="11347081" cy="47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06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51204" y="1424884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추가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EC80BE-A751-7DC9-C4E1-6198B759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4" y="1840993"/>
            <a:ext cx="9920469" cy="50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41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08044" y="1446143"/>
            <a:ext cx="664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추가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자기 자신을 친구 추가 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1CF0F0-BF8A-4B7A-3C97-0B2B9949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2" y="1838028"/>
            <a:ext cx="10031191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7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04613" y="1395585"/>
            <a:ext cx="627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추가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추가 할 친구가 회원이 아닐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99ABF-EC0D-78C1-AAEC-BCD65D5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13" y="1838028"/>
            <a:ext cx="10336655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18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83424" y="1395585"/>
            <a:ext cx="640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추가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추가 할 친구가 이미 친구인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EA5D0-0C73-5A3A-C6E4-285AF617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5" y="1838028"/>
            <a:ext cx="11041168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18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0" y="1446143"/>
            <a:ext cx="9785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상태 실시간 확인 정상 흐름 </a:t>
            </a:r>
            <a:r>
              <a:rPr lang="en-US" altLang="ko-KR" sz="2000" dirty="0"/>
              <a:t>(</a:t>
            </a:r>
            <a:r>
              <a:rPr lang="ko-KR" altLang="en-US" sz="2000" dirty="0"/>
              <a:t>현재 메인 화면 친구 탭에 위치하였을 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DDF89-15C3-0A04-FB4D-7E7AE65B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" y="1838028"/>
            <a:ext cx="9549111" cy="42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31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11120" y="1437918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채팅방</a:t>
            </a:r>
            <a:r>
              <a:rPr lang="ko-KR" altLang="en-US" sz="2000" dirty="0"/>
              <a:t> 나가기 정상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BD9C5-C5C4-4D44-4480-D79DDAFE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0" y="1838028"/>
            <a:ext cx="11301305" cy="42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8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1" y="1446456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초대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8D6625-3A67-3D48-BDA7-F55642B48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7"/>
          <a:stretch/>
        </p:blipFill>
        <p:spPr>
          <a:xfrm>
            <a:off x="491004" y="1838028"/>
            <a:ext cx="11430492" cy="4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83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1" y="1437918"/>
            <a:ext cx="645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초대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회원이 아닌 사용자를 추가했을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565BE-7172-5A44-0D28-4F435AF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1" y="1838028"/>
            <a:ext cx="10037842" cy="40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97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C77995-9C5B-38BB-839F-9EFAAD1D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7" y="1937862"/>
            <a:ext cx="10902385" cy="4172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A0241B-57A5-4B0A-B795-3797D8E61CDE}"/>
              </a:ext>
            </a:extLst>
          </p:cNvPr>
          <p:cNvSpPr txBox="1"/>
          <p:nvPr/>
        </p:nvSpPr>
        <p:spPr>
          <a:xfrm>
            <a:off x="430460" y="1468152"/>
            <a:ext cx="746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초대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이미 채팅방에 있는 친구를 초대 했을 시</a:t>
            </a:r>
          </a:p>
        </p:txBody>
      </p:sp>
    </p:spTree>
    <p:extLst>
      <p:ext uri="{BB962C8B-B14F-4D97-AF65-F5344CB8AC3E}">
        <p14:creationId xmlns:p14="http://schemas.microsoft.com/office/powerpoint/2010/main" val="3555091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1" y="1503593"/>
            <a:ext cx="685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 초대 예외 흐름 </a:t>
            </a:r>
            <a:r>
              <a:rPr lang="en-US" altLang="ko-KR" sz="2000" dirty="0"/>
              <a:t>:  </a:t>
            </a:r>
            <a:r>
              <a:rPr lang="ko-KR" altLang="en-US" sz="2000" dirty="0"/>
              <a:t>친구가 아닌 사용자를 초대 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30A32-68CF-5DC0-B595-97E53366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1" y="1897882"/>
            <a:ext cx="11267333" cy="42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Use-Case </a:t>
            </a:r>
            <a:r>
              <a:rPr lang="ko-KR" altLang="en-US" sz="3334" dirty="0"/>
              <a:t>분석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F7B6F08A-0815-DCC3-017F-E17F0A98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56166"/>
              </p:ext>
            </p:extLst>
          </p:nvPr>
        </p:nvGraphicFramePr>
        <p:xfrm>
          <a:off x="1288965" y="2216020"/>
          <a:ext cx="9428196" cy="4196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175">
                  <a:extLst>
                    <a:ext uri="{9D8B030D-6E8A-4147-A177-3AD203B41FA5}">
                      <a16:colId xmlns:a16="http://schemas.microsoft.com/office/drawing/2014/main" val="3014958500"/>
                    </a:ext>
                  </a:extLst>
                </a:gridCol>
                <a:gridCol w="4026799">
                  <a:extLst>
                    <a:ext uri="{9D8B030D-6E8A-4147-A177-3AD203B41FA5}">
                      <a16:colId xmlns:a16="http://schemas.microsoft.com/office/drawing/2014/main" val="1821747978"/>
                    </a:ext>
                  </a:extLst>
                </a:gridCol>
                <a:gridCol w="4304222">
                  <a:extLst>
                    <a:ext uri="{9D8B030D-6E8A-4147-A177-3AD203B41FA5}">
                      <a16:colId xmlns:a16="http://schemas.microsoft.com/office/drawing/2014/main" val="804930393"/>
                    </a:ext>
                  </a:extLst>
                </a:gridCol>
              </a:tblGrid>
              <a:tr h="40154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ore-KR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ctor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400" dirty="0">
                          <a:latin typeface="+mj-ea"/>
                          <a:ea typeface="+mj-ea"/>
                        </a:rPr>
                        <a:t>System</a:t>
                      </a:r>
                      <a:endParaRPr lang="ko-Kore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223102"/>
                  </a:ext>
                </a:extLst>
              </a:tr>
              <a:tr h="108911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초기 화면에서 회원 가입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회원 가입 화면에서 아이디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비밀번호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닉네임을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사용자에게 회원 가입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사용자에게 초기 화면을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579129"/>
                  </a:ext>
                </a:extLst>
              </a:tr>
              <a:tr h="59406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1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이미 등록된 아이디를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ore-KR" altLang="en-US" sz="1000" dirty="0">
                          <a:latin typeface="+mj-ea"/>
                          <a:ea typeface="+mj-ea"/>
                        </a:rPr>
                        <a:t> 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이미 존재하는 아이디입니다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231148"/>
                  </a:ext>
                </a:extLst>
              </a:tr>
              <a:tr h="59406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2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이미 등록된 닉네임을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>
                        <a:buFontTx/>
                        <a:buNone/>
                      </a:pPr>
                      <a:endParaRPr lang="en-US" altLang="ko-Kore-KR" sz="1000" dirty="0">
                        <a:latin typeface="+mj-ea"/>
                        <a:ea typeface="+mj-ea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ore-KR" altLang="en-US" sz="1000" dirty="0">
                          <a:latin typeface="+mj-ea"/>
                          <a:ea typeface="+mj-ea"/>
                        </a:rPr>
                        <a:t> 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이미 존재하는 닉네임입니다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195578"/>
                  </a:ext>
                </a:extLst>
              </a:tr>
              <a:tr h="75907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3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입력하지 않은 항목이 있는 상태로 가입 버튼을 누른다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입력하지 않은 항목이 있습니다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730063"/>
                  </a:ext>
                </a:extLst>
              </a:tr>
              <a:tr h="75907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ore-KR" altLang="en-US" sz="1000" b="1" dirty="0">
                          <a:latin typeface="+mj-ea"/>
                          <a:ea typeface="+mj-ea"/>
                        </a:rPr>
                        <a:t>예외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 흐름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4</a:t>
                      </a:r>
                      <a:endParaRPr lang="ko-Kore-KR" altLang="en-US" sz="10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사용자가 아이디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비밀번호에 숫자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영어 외의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문자를 입력한다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br>
                        <a:rPr lang="en-US" altLang="ko-KR" sz="1000" dirty="0">
                          <a:latin typeface="+mj-ea"/>
                          <a:ea typeface="+mj-ea"/>
                        </a:rPr>
                      </a:b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유스케이스를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종료한다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ore-KR" sz="10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시스템이 오류 메시지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(“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아이디 및 비밀번호는 숫자와 영어만 사용 가능합니다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.”)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사용자에게 출력한다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045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0FD8C2-C054-1D5D-CC1E-B1000C7F6267}"/>
              </a:ext>
            </a:extLst>
          </p:cNvPr>
          <p:cNvSpPr txBox="1"/>
          <p:nvPr/>
        </p:nvSpPr>
        <p:spPr>
          <a:xfrm>
            <a:off x="1221898" y="1624939"/>
            <a:ext cx="2524715" cy="37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1740618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18866" y="1527459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 생성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BB9A0-1C29-196B-72D4-0AF032B9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533"/>
            <a:ext cx="12192000" cy="44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71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0" y="1597900"/>
            <a:ext cx="803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 생성 예외 흐름 </a:t>
            </a:r>
            <a:r>
              <a:rPr lang="en-US" altLang="ko-KR" sz="2000" dirty="0"/>
              <a:t>:  </a:t>
            </a:r>
            <a:r>
              <a:rPr lang="ko-KR" altLang="en-US" sz="2000" dirty="0" err="1"/>
              <a:t>채팅방</a:t>
            </a:r>
            <a:r>
              <a:rPr lang="ko-KR" altLang="en-US" sz="2000" dirty="0"/>
              <a:t> 내에 모든 인원이 투표를 안 했을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A345D-0EDC-9104-79DE-1C0A5271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1" y="2010880"/>
            <a:ext cx="10889180" cy="34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138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61" y="1346368"/>
            <a:ext cx="8224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 생성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투표 관련 내용을 다 안 채우고 생성 버튼 누를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4EDE5-3084-4BF7-F7B2-8134A15D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6" y="1746478"/>
            <a:ext cx="10292709" cy="44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840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52548" y="1356148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7ABD4-D43F-ED82-9E72-B3954D6C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8" y="1714054"/>
            <a:ext cx="10982404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434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430459" y="1661665"/>
            <a:ext cx="6459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투표가 존재하지 않을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57EB9D-D749-7F3D-F0FF-043DB81C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1" y="2015718"/>
            <a:ext cx="10542339" cy="38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30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08044" y="1380911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투표하기 정상 흐름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5CF721-9C5A-9942-66EF-A962B946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1" y="1781021"/>
            <a:ext cx="10652698" cy="46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678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832420" y="1523157"/>
            <a:ext cx="629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투표하기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투표가 존재하지 않을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7C713-FD0C-6F49-B0D5-E4E0D782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1" y="1961256"/>
            <a:ext cx="10054192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47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51661" y="1538213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투표자 현황 확인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E4D349-FD7C-24D6-6780-51DAB5CF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4" y="2117492"/>
            <a:ext cx="11090952" cy="39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67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285246" y="1424884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공지 생성 정상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E903E-CEFF-9573-6513-471FAC62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6" y="1838028"/>
            <a:ext cx="11621507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66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0461" y="336839"/>
            <a:ext cx="2590583" cy="318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467" dirty="0">
                <a:solidFill>
                  <a:srgbClr val="9E9E9E"/>
                </a:solidFill>
                <a:latin typeface="THELuxGoB_U" pitchFamily="34" charset="0"/>
              </a:rPr>
              <a:t>고인돌</a:t>
            </a:r>
            <a:endParaRPr lang="en-US" sz="12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099628" y="445046"/>
            <a:ext cx="11430492" cy="31097"/>
            <a:chOff x="1649442" y="667569"/>
            <a:chExt cx="17145738" cy="466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442" y="667569"/>
              <a:ext cx="17145738" cy="4664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A565-3E77-4987-A0F2-7E736E7CC67F}"/>
              </a:ext>
            </a:extLst>
          </p:cNvPr>
          <p:cNvSpPr txBox="1"/>
          <p:nvPr/>
        </p:nvSpPr>
        <p:spPr>
          <a:xfrm>
            <a:off x="430461" y="747830"/>
            <a:ext cx="482600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34" dirty="0"/>
              <a:t>Sequence </a:t>
            </a:r>
            <a:r>
              <a:rPr lang="ko-KR" altLang="en-US" sz="3334" dirty="0"/>
              <a:t>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8E30-AADC-7221-A5DB-0AFD08F6CB6D}"/>
              </a:ext>
            </a:extLst>
          </p:cNvPr>
          <p:cNvSpPr txBox="1"/>
          <p:nvPr/>
        </p:nvSpPr>
        <p:spPr>
          <a:xfrm>
            <a:off x="642428" y="1576142"/>
            <a:ext cx="821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공지 생성 예외 흐름 </a:t>
            </a:r>
            <a:r>
              <a:rPr lang="en-US" altLang="ko-KR" sz="2000" dirty="0"/>
              <a:t>: </a:t>
            </a:r>
            <a:r>
              <a:rPr lang="ko-KR" altLang="en-US" sz="2000" dirty="0"/>
              <a:t>채팅방에 모든 인원이 공지를 읽지 않았을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15FF8-7209-379C-B3C5-67FBA05A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8" y="2109715"/>
            <a:ext cx="9998985" cy="32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3458</Words>
  <Application>Microsoft Office PowerPoint</Application>
  <PresentationFormat>와이드스크린</PresentationFormat>
  <Paragraphs>820</Paragraphs>
  <Slides>119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7" baseType="lpstr">
      <vt:lpstr>THELuxGoB</vt:lpstr>
      <vt:lpstr>THELuxGoB_U</vt:lpstr>
      <vt:lpstr>THELuxGoM</vt:lpstr>
      <vt:lpstr>THELuxGoR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김테완</dc:creator>
  <cp:lastModifiedBy>서정우</cp:lastModifiedBy>
  <cp:revision>36</cp:revision>
  <dcterms:created xsi:type="dcterms:W3CDTF">2022-06-07T01:36:03Z</dcterms:created>
  <dcterms:modified xsi:type="dcterms:W3CDTF">2022-06-09T02:06:57Z</dcterms:modified>
</cp:coreProperties>
</file>