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763" r:id="rId3"/>
    <p:sldId id="839" r:id="rId4"/>
    <p:sldId id="838" r:id="rId5"/>
    <p:sldId id="431" r:id="rId6"/>
    <p:sldId id="426" r:id="rId7"/>
    <p:sldId id="427" r:id="rId8"/>
    <p:sldId id="428" r:id="rId9"/>
    <p:sldId id="429" r:id="rId10"/>
    <p:sldId id="430" r:id="rId11"/>
    <p:sldId id="442" r:id="rId12"/>
    <p:sldId id="415" r:id="rId13"/>
    <p:sldId id="432" r:id="rId14"/>
    <p:sldId id="433" r:id="rId15"/>
    <p:sldId id="417" r:id="rId16"/>
    <p:sldId id="418" r:id="rId17"/>
    <p:sldId id="419" r:id="rId18"/>
    <p:sldId id="435" r:id="rId19"/>
    <p:sldId id="434" r:id="rId20"/>
    <p:sldId id="436" r:id="rId21"/>
    <p:sldId id="438" r:id="rId22"/>
    <p:sldId id="421" r:id="rId23"/>
    <p:sldId id="422" r:id="rId24"/>
    <p:sldId id="423" r:id="rId25"/>
    <p:sldId id="840" r:id="rId26"/>
    <p:sldId id="841" r:id="rId27"/>
    <p:sldId id="842" r:id="rId28"/>
    <p:sldId id="843" r:id="rId29"/>
    <p:sldId id="424" r:id="rId30"/>
    <p:sldId id="439" r:id="rId31"/>
    <p:sldId id="440" r:id="rId32"/>
    <p:sldId id="441" r:id="rId33"/>
    <p:sldId id="443" r:id="rId34"/>
    <p:sldId id="837" r:id="rId35"/>
    <p:sldId id="777" r:id="rId3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167DB5"/>
    <a:srgbClr val="00FF00"/>
    <a:srgbClr val="33CC33"/>
    <a:srgbClr val="66FFFF"/>
    <a:srgbClr val="CCFF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08" d="100"/>
          <a:sy n="108" d="100"/>
        </p:scale>
        <p:origin x="17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ED5A4EE-C441-4AD6-9BAC-3EA027E2ED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373A018-ABBD-44B7-B089-35442870F3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876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E0A363E-2988-49A2-91C9-21ABEB417C6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1500"/>
            <a:ext cx="2954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6236C6A-4FE2-4191-ACF3-02720E624D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9461500"/>
            <a:ext cx="2876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C26EE7-D576-4A41-B80E-74C7832FDA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3ED5A7A-9CBB-4F19-A45D-1CEB67EEEF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A7CD394-CCEE-46B0-B618-45BE85AA8C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876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7511974-51E3-45A7-9C4A-49A5DE71BC3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8850" y="769938"/>
            <a:ext cx="4924425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E4C5C2E-B522-4AB0-8A50-6E59F9A72E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2650"/>
            <a:ext cx="497522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5610C9FB-EB71-4F57-BA62-82AED6D172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1500"/>
            <a:ext cx="2954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DED722C2-036A-4C2A-8416-E303B054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461500"/>
            <a:ext cx="2876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2" tIns="46351" rIns="92702" bIns="463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E09D31F-3D40-4B1B-9EB0-4533B095A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4A0D3D2E-F5CF-456E-8F26-76DFEAE3C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8E8B45-8FE5-46DF-B4B2-B350981B9855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40B68F0-E131-4848-98DC-C11DED9EC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8BFA5D6-C2F2-4D22-BCA8-8EAA373B3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3224F45-07B8-46FA-831E-D58578EAD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9E67DA-DB9A-4E7C-897C-69DDD26A4E28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D524922-C30A-47F6-A638-12085CEB4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F1CC7E0-74C9-44C2-92E1-D541A4B2A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BAE1C11-0875-4A0D-B5FE-B1F75FC65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A81E2B-F5C6-4417-99B8-FFBB5AE52E5A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2FF2010-A98C-4088-8917-5AE13CB19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D9F8813-6CCD-47B4-A4F7-9C1C07F1D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7D6D5F9-F890-478E-900A-0C5A1F145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A41137-E4E6-4D9F-8639-4215B796A323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146B50D-AF66-4E26-8A22-24287D58B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E92A0D7-C6A1-4318-9FB1-E470046CA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6B3E4A0-A7D4-4C0C-B509-69A5B0764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BAA2E-6F4D-4B7B-B964-B359582BAE8F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0BFBF6A-3F82-45A7-8E2A-4C0576339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E50CAE9-6E56-466A-8A80-FC79B913B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49F54F1-53FF-4C44-BF41-2C76909EC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94404D-2851-4744-AD61-78FD766CEE30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43CF558-C64C-4919-8B5C-D4526C6F2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9F39E7E-7A3B-4E6E-B22B-64CB6642C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DA035AD-40CF-4514-9CB0-A36A7174E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9F6E19-8D25-4920-A9FD-BD920DF3B15D}" type="slidenum">
              <a:rPr lang="en-US" altLang="en-US" smtClean="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2EE3FB8-B6CB-4617-8174-D0AD6DCDF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AC57B4F-B921-43BB-A1C3-1C598A7BA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and image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23964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FD14-D188-4AC3-A98B-5E5C2F0A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2" y="423952"/>
            <a:ext cx="3559777" cy="1375959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DD78D-9DCB-4AA5-8996-59135999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B4F4-0558-4C66-891B-6FC0D9DE5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802" y="2002904"/>
            <a:ext cx="3559776" cy="3832835"/>
          </a:xfrm>
        </p:spPr>
        <p:txBody>
          <a:bodyPr>
            <a:normAutofit/>
          </a:bodyPr>
          <a:lstStyle>
            <a:lvl1pPr marL="0" indent="0">
              <a:buNone/>
              <a:defRPr sz="1575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0EB3E-5E77-48C9-B3CB-14C33AC8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FD14-D188-4AC3-A98B-5E5C2F0A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914" y="714896"/>
            <a:ext cx="4164524" cy="1359130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DD78D-9DCB-4AA5-8996-59135999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6419" y="714899"/>
            <a:ext cx="3613958" cy="4862945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B4F4-0558-4C66-891B-6FC0D9DE5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2914" y="2244437"/>
            <a:ext cx="4164524" cy="3333404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0EB3E-5E77-48C9-B3CB-14C33AC8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8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30949-A260-404F-B545-22D06A333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595100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C5D10-A3CE-47A7-88EE-ED36BA9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595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6910-B71D-4933-BDA0-04AD5526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10315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28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siness Sch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008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8163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reative Digital 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854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32165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AF9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154096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Engineering &amp;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5A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105911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Fine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C85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4195105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Huma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222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2199208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ervato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B10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32803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38467-0F19-45A6-9418-2F149E1C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82538"/>
            <a:ext cx="6858000" cy="15752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59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sychology &amp; Couns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766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181978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Thea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7BAF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1429272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Education, Health &amp; Social Sci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004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1490538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2C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256559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fessional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D0B8F-8BF1-4E3C-9229-3F012A63AB04}"/>
              </a:ext>
            </a:extLst>
          </p:cNvPr>
          <p:cNvSpPr/>
          <p:nvPr/>
        </p:nvSpPr>
        <p:spPr>
          <a:xfrm>
            <a:off x="0" y="0"/>
            <a:ext cx="4572000" cy="6088492"/>
          </a:xfrm>
          <a:prstGeom prst="rect">
            <a:avLst/>
          </a:prstGeom>
          <a:solidFill>
            <a:srgbClr val="007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C48F-E98D-4D81-92F4-00FFC08E38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765" y="769511"/>
            <a:ext cx="3574472" cy="2988543"/>
          </a:xfrm>
        </p:spPr>
        <p:txBody>
          <a:bodyPr anchor="t"/>
          <a:lstStyle>
            <a:lvl1pPr algn="l">
              <a:defRPr sz="33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E133-B177-4CFC-8E1E-D9FE0D9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1522-342F-47E4-9CF7-D7732B4FB8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5F1BBD0-CBA6-4BBD-9AD4-A2F1DF30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0" y="3"/>
            <a:ext cx="4572000" cy="609322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E60E03-8C1D-4CDB-823D-EFE5137E7B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8763" y="3898671"/>
            <a:ext cx="3574472" cy="1970319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chemeClr val="bg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Subtitle and Date</a:t>
            </a:r>
          </a:p>
        </p:txBody>
      </p:sp>
    </p:spTree>
    <p:extLst>
      <p:ext uri="{BB962C8B-B14F-4D97-AF65-F5344CB8AC3E}">
        <p14:creationId xmlns:p14="http://schemas.microsoft.com/office/powerpoint/2010/main" val="652769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8556C-9DDD-4A7E-8D13-CA0E6E08E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D42AF8-775D-4667-BF57-88FF0A7D13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447847-AE6B-42C8-9EC9-6B0708B60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2039C-B5E2-45C6-B5C6-B6B10007FC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D6B37-4A32-4EE7-AC70-0A304BAA79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76375" y="6858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93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5024-9FC8-450E-AD4D-592E11EC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6D19-A94A-4E1C-869C-A9537C14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4142913"/>
          </a:xfrm>
        </p:spPr>
        <p:txBody>
          <a:bodyPr/>
          <a:lstStyle>
            <a:lvl1pPr>
              <a:defRPr>
                <a:solidFill>
                  <a:srgbClr val="167DB5"/>
                </a:solidFill>
              </a:defRPr>
            </a:lvl1pPr>
            <a:lvl2pPr>
              <a:defRPr>
                <a:solidFill>
                  <a:srgbClr val="167DB5"/>
                </a:solidFill>
              </a:defRPr>
            </a:lvl2pPr>
            <a:lvl3pPr>
              <a:defRPr>
                <a:solidFill>
                  <a:srgbClr val="167DB5"/>
                </a:solidFill>
              </a:defRPr>
            </a:lvl3pPr>
            <a:lvl4pPr>
              <a:defRPr>
                <a:solidFill>
                  <a:srgbClr val="167DB5"/>
                </a:solidFill>
              </a:defRPr>
            </a:lvl4pPr>
            <a:lvl5pPr>
              <a:defRPr>
                <a:solidFill>
                  <a:srgbClr val="167DB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7F65-3426-4F70-A841-5625DBBC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81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66F1-0EF4-427B-A506-71AA86E2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0E29-9D21-4EA1-9EDC-834D2902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21631"/>
            <a:ext cx="7886700" cy="1022467"/>
          </a:xfrm>
        </p:spPr>
        <p:txBody>
          <a:bodyPr/>
          <a:lstStyle>
            <a:lvl1pPr marL="0" indent="0">
              <a:buNone/>
              <a:defRPr sz="1350">
                <a:solidFill>
                  <a:schemeClr val="accent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A874-A269-4FDD-88B4-A938C809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375E-6CB5-4BBF-B99E-F8FF779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C0B0-9AEF-4AFD-BB0E-89044BD43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3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67F8A-AFD3-4608-8A97-CB14D1005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34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1526-EDB3-4D08-A158-2212E26A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2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D735-47E3-404D-AF75-AB02FD80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907E-BB0A-4B17-B37E-96310297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12175"/>
            <a:ext cx="3868340" cy="692900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3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555DE-3311-40CE-8E5B-BBD8A240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43450"/>
            <a:ext cx="3868340" cy="33250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E8F89-5C8F-483F-97B5-121E0CBA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812175"/>
            <a:ext cx="3887391" cy="692900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3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F3AB0-7DD9-4317-BF9A-48E0FFB3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643450"/>
            <a:ext cx="3887391" cy="33250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205E9-C1E8-4479-81CB-F91E065C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7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02AA-EA54-4ABD-A668-B4180128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94012-4178-4EB7-90B2-AA1E1589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6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62AA6-0BFE-415E-91D5-D5EF071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84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DB13-3611-4614-B1D7-D6540A24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29733"/>
            <a:ext cx="3859032" cy="1327669"/>
          </a:xfrm>
        </p:spPr>
        <p:txBody>
          <a:bodyPr anchor="t">
            <a:normAutofit/>
          </a:bodyPr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A7-AB52-4932-A27F-92341D19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711" y="729734"/>
            <a:ext cx="3784521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4D5A-B621-4E40-B0FA-2C41D4D76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11187"/>
            <a:ext cx="3859032" cy="339217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4935-62B3-44A4-A4CA-190330B7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C2D7-12A2-411F-BFC6-A4FBD51B0C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99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02512E-8062-401E-A810-9E4E2E470D9C}"/>
              </a:ext>
            </a:extLst>
          </p:cNvPr>
          <p:cNvSpPr/>
          <p:nvPr/>
        </p:nvSpPr>
        <p:spPr>
          <a:xfrm>
            <a:off x="0" y="6087515"/>
            <a:ext cx="9144000" cy="782549"/>
          </a:xfrm>
          <a:prstGeom prst="rect">
            <a:avLst/>
          </a:prstGeom>
          <a:solidFill>
            <a:srgbClr val="859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788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51688-8BC6-4365-9059-C2903A01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40639-DF12-4B59-A4EB-96EE5F00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6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6743-5CF4-4CA1-B18E-3D4C94F0C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2962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fld id="{F8DC1522-342F-47E4-9CF7-D7732B4FB87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7ED3A-EEB6-4D04-9835-7C969E066C32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8" y="6251314"/>
            <a:ext cx="1403554" cy="424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2ED17A-115C-4211-88D6-6FDCD471763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62" y="6373495"/>
            <a:ext cx="1046447" cy="1761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92F3B2-C875-4272-BD25-73FF21D6C528}"/>
              </a:ext>
            </a:extLst>
          </p:cNvPr>
          <p:cNvSpPr txBox="1">
            <a:spLocks/>
          </p:cNvSpPr>
          <p:nvPr/>
        </p:nvSpPr>
        <p:spPr>
          <a:xfrm>
            <a:off x="5631366" y="6308517"/>
            <a:ext cx="2213518" cy="31629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bg1"/>
                </a:solidFill>
                <a:latin typeface="Gill Sans MT" panose="020B0502020104020203" pitchFamily="34" charset="77"/>
              </a:rPr>
              <a:t>chi.ac.uk   |   #chiuni   |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597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accent1"/>
          </a:solidFill>
          <a:latin typeface="Optima" pitchFamily="2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rgbClr val="859DAA"/>
          </a:solidFill>
          <a:latin typeface="Gill Sans MT Std Book" panose="020B0502020104020203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>
          <a:solidFill>
            <a:srgbClr val="859DAA"/>
          </a:solidFill>
          <a:latin typeface="Gill Sans MT Std Book" panose="020B0502020104020203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rgbClr val="859DAA"/>
          </a:solidFill>
          <a:latin typeface="Gill Sans MT Std Book" panose="020B0502020104020203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rgbClr val="859DAA"/>
          </a:solidFill>
          <a:latin typeface="Gill Sans MT Std Book" panose="020B0502020104020203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solidFill>
            <a:srgbClr val="859DAA"/>
          </a:solidFill>
          <a:latin typeface="Gill Sans MT Std Book" panose="020B0502020104020203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>
            <a:extLst>
              <a:ext uri="{FF2B5EF4-FFF2-40B4-BE49-F238E27FC236}">
                <a16:creationId xmlns:a16="http://schemas.microsoft.com/office/drawing/2014/main" id="{F2979E8D-8C51-4845-9234-A8DD0D3821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9672" y="3050380"/>
            <a:ext cx="6038428" cy="1458739"/>
          </a:xfrm>
        </p:spPr>
        <p:txBody>
          <a:bodyPr>
            <a:normAutofit/>
          </a:bodyPr>
          <a:lstStyle/>
          <a:p>
            <a:r>
              <a:rPr lang="en-US" altLang="en-US" sz="2775" b="1" dirty="0"/>
              <a:t>Developing Real Systems for Customers</a:t>
            </a:r>
          </a:p>
          <a:p>
            <a:r>
              <a:rPr lang="en-US" altLang="en-US" sz="2775" b="1" dirty="0"/>
              <a:t>BML202/DAP507</a:t>
            </a:r>
          </a:p>
          <a:p>
            <a:r>
              <a:rPr lang="en-US" altLang="en-US" sz="2100" b="1" dirty="0"/>
              <a:t>Paul Kooner-Evans</a:t>
            </a:r>
            <a:endParaRPr lang="en-US" altLang="en-US" b="1" dirty="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FED8AC92-C7D5-4468-8379-75CD8B0A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75F54-3D00-4E27-91BE-E9A2CC3BD930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4102" name="Text Box 10">
            <a:extLst>
              <a:ext uri="{FF2B5EF4-FFF2-40B4-BE49-F238E27FC236}">
                <a16:creationId xmlns:a16="http://schemas.microsoft.com/office/drawing/2014/main" id="{797AD70A-217F-4ABD-AEC4-664093FE4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648995"/>
            <a:ext cx="603842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GB" altLang="en-US" sz="3000" dirty="0">
                <a:latin typeface="+mj-lt"/>
              </a:rPr>
              <a:t>Session 15: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9C47CEA-86D1-4141-B359-2C17744DB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Problems (Cont’d)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3308B10-45C4-4822-ACCC-97E1EE251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u="sng"/>
              <a:t>Inadequate Testing of Software:</a:t>
            </a:r>
            <a:r>
              <a:rPr lang="en-US" altLang="en-US" sz="2400"/>
              <a:t> Incomplete testing, poor verification, mistakes in debugging.</a:t>
            </a:r>
          </a:p>
          <a:p>
            <a:pPr eaLnBrk="1" hangingPunct="1"/>
            <a:r>
              <a:rPr lang="en-US" altLang="en-US" sz="2400" b="1" u="sng"/>
              <a:t>Evolution:</a:t>
            </a:r>
            <a:r>
              <a:rPr lang="en-US" altLang="en-US" sz="2400"/>
              <a:t>  Sloppy redevelopment or maintenance, introduction of new flaws in attempts to fix old flaws, incremental escalation to inordinate complexity.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59E5E1D-F0E8-4944-83D9-DF5686FCB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02331"/>
            <a:ext cx="7772400" cy="863600"/>
          </a:xfrm>
        </p:spPr>
        <p:txBody>
          <a:bodyPr/>
          <a:lstStyle/>
          <a:p>
            <a:r>
              <a:rPr lang="en-GB" altLang="en-US" dirty="0"/>
              <a:t>Prepare a Test Case </a:t>
            </a:r>
            <a:br>
              <a:rPr lang="en-GB" altLang="en-US" dirty="0"/>
            </a:br>
            <a:r>
              <a:rPr lang="en-GB" altLang="en-US" dirty="0"/>
              <a:t>(Original Echo less functionality than most recent)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5D6C600-B2D5-48AC-8C26-785FFE5B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11688-9159-4349-B947-3D2BD68CF33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5365" name="Picture 2" descr="BuyAmazon Echo Dot Smart Device with Alexa Voice Recognition &amp; Control, 3rd Generation, Grey Online at johnlewis.com">
            <a:extLst>
              <a:ext uri="{FF2B5EF4-FFF2-40B4-BE49-F238E27FC236}">
                <a16:creationId xmlns:a16="http://schemas.microsoft.com/office/drawing/2014/main" id="{7FE875B7-C626-42CB-B77A-E0B30C33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3"/>
          <a:stretch>
            <a:fillRect/>
          </a:stretch>
        </p:blipFill>
        <p:spPr bwMode="auto">
          <a:xfrm>
            <a:off x="395288" y="1700213"/>
            <a:ext cx="485457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5">
            <a:extLst>
              <a:ext uri="{FF2B5EF4-FFF2-40B4-BE49-F238E27FC236}">
                <a16:creationId xmlns:a16="http://schemas.microsoft.com/office/drawing/2014/main" id="{181C7778-A6B9-4494-941E-01B218170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920875"/>
            <a:ext cx="33067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dirty="0"/>
              <a:t>What conditions do you need to test for re the </a:t>
            </a:r>
            <a:r>
              <a:rPr lang="en-GB" altLang="en-US" sz="1400" b="1" dirty="0"/>
              <a:t>basic commands</a:t>
            </a:r>
            <a:r>
              <a:rPr lang="en-GB" altLang="en-US" sz="1400" dirty="0"/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4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dirty="0"/>
              <a:t>On/Off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dirty="0"/>
              <a:t>Volume Control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4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dirty="0"/>
              <a:t>Using voice and/or buttons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4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dirty="0"/>
              <a:t>Produce a basic plan that identifies condition states and expected responses.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4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dirty="0"/>
              <a:t>Remember lights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en-GB" altLang="en-US" sz="1400" dirty="0"/>
              <a:t>Blue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en-GB" altLang="en-US" sz="1400" dirty="0"/>
              <a:t>Red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en-GB" altLang="en-US" sz="1400" dirty="0"/>
              <a:t>Yellow</a:t>
            </a:r>
          </a:p>
          <a:p>
            <a:pPr marL="285750" indent="-285750">
              <a:spcBef>
                <a:spcPct val="0"/>
              </a:spcBef>
              <a:defRPr/>
            </a:pPr>
            <a:r>
              <a:rPr lang="en-GB" altLang="en-US" sz="1400" dirty="0"/>
              <a:t>White Volume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03BA9293-7EF9-4002-ABDD-2E20F329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B0A25F-0B78-4B8A-926B-5876E33FF6C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45ECBEF-8AF0-4772-9A82-7773543E7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Verification and Validation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F6B4FDEB-3364-419C-8499-A27F43AC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005950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Validation – ‘Are we building the right system’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/>
              <a:t>Verification – ‘Are we building the system right’</a:t>
            </a: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AEBA1D76-2C66-4391-B711-C276B86C8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536" y="3453120"/>
            <a:ext cx="3614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b="0" dirty="0">
                <a:latin typeface="Times New Roman" panose="02020603050405020304" pitchFamily="18" charset="0"/>
              </a:rPr>
              <a:t>Boehm, </a:t>
            </a:r>
            <a:r>
              <a:rPr lang="en-GB" altLang="en-US" sz="1400" b="0" i="1" dirty="0">
                <a:latin typeface="Times New Roman" panose="02020603050405020304" pitchFamily="18" charset="0"/>
              </a:rPr>
              <a:t>Software Engineering Economics,</a:t>
            </a:r>
            <a:r>
              <a:rPr lang="en-GB" altLang="en-US" sz="1400" b="0" dirty="0">
                <a:latin typeface="Times New Roman" panose="02020603050405020304" pitchFamily="18" charset="0"/>
              </a:rPr>
              <a:t> 1981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043D-C9CD-4C0A-9FE0-C4835454F0C7}"/>
              </a:ext>
            </a:extLst>
          </p:cNvPr>
          <p:cNvSpPr/>
          <p:nvPr/>
        </p:nvSpPr>
        <p:spPr>
          <a:xfrm>
            <a:off x="628650" y="4342364"/>
            <a:ext cx="8047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Has two principal objectives </a:t>
            </a:r>
          </a:p>
          <a:p>
            <a:r>
              <a:rPr lang="en-GB" dirty="0"/>
              <a:t>• The discovery of defects in a system</a:t>
            </a:r>
          </a:p>
          <a:p>
            <a:r>
              <a:rPr lang="en-GB" dirty="0"/>
              <a:t>• The assessment of whether or not the system is useful and useable in an operational situation.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0F1AA5B-FB97-4A1C-BCEE-B21F0BC0C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Verification, Validation, Testing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9EB1EE2-9611-4B69-B56C-7C0C6B8F1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778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1600" b="1" i="1" dirty="0"/>
              <a:t>Verification</a:t>
            </a:r>
            <a:r>
              <a:rPr lang="en-US" altLang="en-US" sz="1600" dirty="0"/>
              <a:t>: Demonstration of consistency, completeness, and correctness of the software artifacts at each stage of and between each stage of the software life-cycle. </a:t>
            </a:r>
          </a:p>
          <a:p>
            <a:pPr lvl="1" eaLnBrk="1" hangingPunct="1"/>
            <a:r>
              <a:rPr lang="en-US" altLang="en-US" sz="1600" dirty="0"/>
              <a:t>Different types of verification: manual inspection, testing, formal methods</a:t>
            </a:r>
          </a:p>
          <a:p>
            <a:pPr lvl="1" eaLnBrk="1" hangingPunct="1"/>
            <a:r>
              <a:rPr lang="en-US" altLang="en-US" sz="1600" dirty="0"/>
              <a:t>Verification answers the question: Am I building the product right?</a:t>
            </a:r>
          </a:p>
          <a:p>
            <a:pPr lvl="1" eaLnBrk="1" hangingPunct="1"/>
            <a:endParaRPr lang="en-US" altLang="en-US" sz="1600" dirty="0"/>
          </a:p>
          <a:p>
            <a:pPr eaLnBrk="1" hangingPunct="1"/>
            <a:r>
              <a:rPr lang="en-US" altLang="en-US" sz="1600" b="1" i="1" dirty="0"/>
              <a:t>Validation</a:t>
            </a:r>
            <a:r>
              <a:rPr lang="en-US" altLang="en-US" sz="1600" dirty="0"/>
              <a:t>: The process of evaluating software at the end of the software development to ensure compliance with respect to the customer needs and requirements. </a:t>
            </a:r>
          </a:p>
          <a:p>
            <a:pPr lvl="1" eaLnBrk="1" hangingPunct="1"/>
            <a:r>
              <a:rPr lang="en-US" altLang="en-US" sz="1600" dirty="0"/>
              <a:t>Validation can be accomplished by verifying the artifacts produced at each stage of the software development life cycle</a:t>
            </a:r>
          </a:p>
          <a:p>
            <a:pPr lvl="1" eaLnBrk="1" hangingPunct="1"/>
            <a:r>
              <a:rPr lang="en-US" altLang="en-US" sz="1600" dirty="0"/>
              <a:t>Validation answers the question: Am I building the right product?</a:t>
            </a:r>
          </a:p>
          <a:p>
            <a:pPr lvl="1" eaLnBrk="1" hangingPunct="1"/>
            <a:endParaRPr lang="en-US" altLang="en-US" sz="1600" dirty="0"/>
          </a:p>
          <a:p>
            <a:pPr eaLnBrk="1" hangingPunct="1"/>
            <a:r>
              <a:rPr lang="en-US" altLang="en-US" sz="1600" b="1" i="1" dirty="0"/>
              <a:t>Testing</a:t>
            </a:r>
            <a:r>
              <a:rPr lang="en-US" altLang="en-US" sz="1600" dirty="0"/>
              <a:t>: Examination of the behavior of a program by executing the program on sample data sets.</a:t>
            </a:r>
          </a:p>
          <a:p>
            <a:pPr lvl="1" eaLnBrk="1" hangingPunct="1"/>
            <a:r>
              <a:rPr lang="en-US" altLang="en-US" sz="1600" dirty="0"/>
              <a:t>Testing is a verification technique used at the implementation stage.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ECB488-E409-4465-82CD-5418DBACC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Testing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FBDCC5A-29A2-4C5C-8662-062A17809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84784"/>
            <a:ext cx="7886700" cy="4142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Goal of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finding faults in the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demonstrating that there are no faults in the software (</a:t>
            </a:r>
            <a:r>
              <a:rPr lang="en-US" altLang="en-US" sz="1800" dirty="0">
                <a:solidFill>
                  <a:srgbClr val="FF0000"/>
                </a:solidFill>
              </a:rPr>
              <a:t>for the test cases that has been used during testing</a:t>
            </a:r>
            <a:r>
              <a:rPr lang="en-US" alt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It is not possible to </a:t>
            </a:r>
            <a:r>
              <a:rPr lang="en-US" altLang="en-US" sz="1800" i="1" dirty="0"/>
              <a:t>prove</a:t>
            </a:r>
            <a:r>
              <a:rPr lang="en-US" altLang="en-US" sz="1800" dirty="0"/>
              <a:t> that there are no faults in the software using testing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Testing should help locate errors, not just detect their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</a:t>
            </a:r>
            <a:r>
              <a:rPr lang="ja-JP" altLang="en-US" sz="1800" dirty="0">
                <a:ea typeface="MS PGothic" panose="020B0600070205080204" pitchFamily="34" charset="-128"/>
              </a:rPr>
              <a:t>“</a:t>
            </a:r>
            <a:r>
              <a:rPr lang="en-US" altLang="ja-JP" sz="1800" dirty="0">
                <a:ea typeface="MS PGothic" panose="020B0600070205080204" pitchFamily="34" charset="-128"/>
              </a:rPr>
              <a:t>yes/no</a:t>
            </a:r>
            <a:r>
              <a:rPr lang="ja-JP" altLang="en-US" sz="1800" dirty="0">
                <a:ea typeface="MS PGothic" panose="020B0600070205080204" pitchFamily="34" charset="-128"/>
              </a:rPr>
              <a:t>”</a:t>
            </a:r>
            <a:r>
              <a:rPr lang="en-US" altLang="ja-JP" sz="1800" dirty="0">
                <a:ea typeface="MS PGothic" panose="020B0600070205080204" pitchFamily="34" charset="-128"/>
              </a:rPr>
              <a:t> answer to the question </a:t>
            </a:r>
            <a:r>
              <a:rPr lang="ja-JP" altLang="en-US" sz="1800" dirty="0">
                <a:ea typeface="MS PGothic" panose="020B0600070205080204" pitchFamily="34" charset="-128"/>
              </a:rPr>
              <a:t>“</a:t>
            </a:r>
            <a:r>
              <a:rPr lang="en-US" altLang="ja-JP" sz="1800" dirty="0">
                <a:ea typeface="MS PGothic" panose="020B0600070205080204" pitchFamily="34" charset="-128"/>
              </a:rPr>
              <a:t>is the program correct?</a:t>
            </a:r>
            <a:r>
              <a:rPr lang="ja-JP" altLang="en-US" sz="1800" dirty="0">
                <a:ea typeface="MS PGothic" panose="020B0600070205080204" pitchFamily="34" charset="-128"/>
              </a:rPr>
              <a:t>”</a:t>
            </a:r>
            <a:r>
              <a:rPr lang="en-US" altLang="ja-JP" sz="1800" dirty="0">
                <a:ea typeface="MS PGothic" panose="020B0600070205080204" pitchFamily="34" charset="-128"/>
              </a:rPr>
              <a:t> is not very helpful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Testing should be repeatable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could be difficult for distributed or concurrent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effect of the environment, uninitialized variables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2B4B6644-DB18-446B-8892-C57A1F30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36873" y="6379045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87FC18-1A5A-4B31-BE3C-E18D627C56E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51E1780-C5BF-457A-8DF1-F716B5517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90848"/>
            <a:ext cx="7772400" cy="1143000"/>
          </a:xfrm>
        </p:spPr>
        <p:txBody>
          <a:bodyPr/>
          <a:lstStyle/>
          <a:p>
            <a:r>
              <a:rPr lang="en-GB" altLang="en-US" dirty="0"/>
              <a:t>Testing usually consists of two different approaches….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3470E7A-A56A-4224-95FE-33C2D912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5884"/>
            <a:ext cx="1524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Requirements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Specification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8FE63C3-6B89-499D-B0F9-0DF64BB7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665884"/>
            <a:ext cx="1524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High-level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design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C70CCAB7-BF50-483F-A8BC-17ADE8645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5884"/>
            <a:ext cx="1524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Formal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Specification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A014EC58-44D0-4187-A423-B6BFB2F9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665884"/>
            <a:ext cx="1524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Detailed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Specification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70A09F5B-4D1F-4C55-A875-46ABB0D1B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65884"/>
            <a:ext cx="1524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Program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E803856E-CB89-420E-8211-15800140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5084"/>
            <a:ext cx="1524000" cy="609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Prototype</a:t>
            </a: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3113EC3B-B0DF-48FB-8080-6EAF6A5E3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1484784"/>
            <a:ext cx="1600200" cy="6858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Static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Verification</a:t>
            </a:r>
          </a:p>
        </p:txBody>
      </p:sp>
      <p:sp>
        <p:nvSpPr>
          <p:cNvPr id="20492" name="Oval 13">
            <a:extLst>
              <a:ext uri="{FF2B5EF4-FFF2-40B4-BE49-F238E27FC236}">
                <a16:creationId xmlns:a16="http://schemas.microsoft.com/office/drawing/2014/main" id="{853E0D93-7336-40CF-8750-5AD8C2EEB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3846984"/>
            <a:ext cx="1600200" cy="6858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Dynamic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Validation</a:t>
            </a:r>
          </a:p>
        </p:txBody>
      </p:sp>
      <p:cxnSp>
        <p:nvCxnSpPr>
          <p:cNvPr id="20493" name="AutoShape 14">
            <a:extLst>
              <a:ext uri="{FF2B5EF4-FFF2-40B4-BE49-F238E27FC236}">
                <a16:creationId xmlns:a16="http://schemas.microsoft.com/office/drawing/2014/main" id="{B7B38022-3D72-42FA-B274-65C8ECFCC854}"/>
              </a:ext>
            </a:extLst>
          </p:cNvPr>
          <p:cNvCxnSpPr>
            <a:cxnSpLocks noChangeShapeType="1"/>
            <a:stCxn id="20491" idx="2"/>
            <a:endCxn id="20485" idx="0"/>
          </p:cNvCxnSpPr>
          <p:nvPr/>
        </p:nvCxnSpPr>
        <p:spPr bwMode="auto">
          <a:xfrm rot="10800000" flipV="1">
            <a:off x="1066800" y="1827684"/>
            <a:ext cx="2781300" cy="838200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5">
            <a:extLst>
              <a:ext uri="{FF2B5EF4-FFF2-40B4-BE49-F238E27FC236}">
                <a16:creationId xmlns:a16="http://schemas.microsoft.com/office/drawing/2014/main" id="{7065563D-9F22-4F2D-A890-E82BE5A5ABE2}"/>
              </a:ext>
            </a:extLst>
          </p:cNvPr>
          <p:cNvCxnSpPr>
            <a:cxnSpLocks noChangeShapeType="1"/>
            <a:stCxn id="20491" idx="6"/>
            <a:endCxn id="20489" idx="0"/>
          </p:cNvCxnSpPr>
          <p:nvPr/>
        </p:nvCxnSpPr>
        <p:spPr bwMode="auto">
          <a:xfrm>
            <a:off x="5448300" y="1827684"/>
            <a:ext cx="2705100" cy="838200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7">
            <a:extLst>
              <a:ext uri="{FF2B5EF4-FFF2-40B4-BE49-F238E27FC236}">
                <a16:creationId xmlns:a16="http://schemas.microsoft.com/office/drawing/2014/main" id="{AD7A9830-E2CA-4B16-B5F2-8CC15E77537B}"/>
              </a:ext>
            </a:extLst>
          </p:cNvPr>
          <p:cNvCxnSpPr>
            <a:cxnSpLocks noChangeShapeType="1"/>
            <a:stCxn id="20491" idx="2"/>
            <a:endCxn id="20486" idx="0"/>
          </p:cNvCxnSpPr>
          <p:nvPr/>
        </p:nvCxnSpPr>
        <p:spPr bwMode="auto">
          <a:xfrm rot="10800000" flipV="1">
            <a:off x="2838450" y="1827684"/>
            <a:ext cx="1009650" cy="838200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8">
            <a:extLst>
              <a:ext uri="{FF2B5EF4-FFF2-40B4-BE49-F238E27FC236}">
                <a16:creationId xmlns:a16="http://schemas.microsoft.com/office/drawing/2014/main" id="{8F98368D-271E-4261-99FC-F526BAFC8C2F}"/>
              </a:ext>
            </a:extLst>
          </p:cNvPr>
          <p:cNvCxnSpPr>
            <a:cxnSpLocks noChangeShapeType="1"/>
            <a:stCxn id="20491" idx="6"/>
            <a:endCxn id="20488" idx="0"/>
          </p:cNvCxnSpPr>
          <p:nvPr/>
        </p:nvCxnSpPr>
        <p:spPr bwMode="auto">
          <a:xfrm>
            <a:off x="5448300" y="1827684"/>
            <a:ext cx="933450" cy="838200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9">
            <a:extLst>
              <a:ext uri="{FF2B5EF4-FFF2-40B4-BE49-F238E27FC236}">
                <a16:creationId xmlns:a16="http://schemas.microsoft.com/office/drawing/2014/main" id="{E12793B5-E59F-4A5C-B076-7B8F55633D3B}"/>
              </a:ext>
            </a:extLst>
          </p:cNvPr>
          <p:cNvCxnSpPr>
            <a:cxnSpLocks noChangeShapeType="1"/>
            <a:stCxn id="20491" idx="4"/>
            <a:endCxn id="20487" idx="0"/>
          </p:cNvCxnSpPr>
          <p:nvPr/>
        </p:nvCxnSpPr>
        <p:spPr bwMode="auto">
          <a:xfrm>
            <a:off x="4648200" y="2170584"/>
            <a:ext cx="0" cy="4953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20">
            <a:extLst>
              <a:ext uri="{FF2B5EF4-FFF2-40B4-BE49-F238E27FC236}">
                <a16:creationId xmlns:a16="http://schemas.microsoft.com/office/drawing/2014/main" id="{2978B78D-AF45-465F-B357-E9BAD0D6E6F6}"/>
              </a:ext>
            </a:extLst>
          </p:cNvPr>
          <p:cNvCxnSpPr>
            <a:cxnSpLocks noChangeShapeType="1"/>
            <a:stCxn id="20485" idx="2"/>
            <a:endCxn id="20490" idx="0"/>
          </p:cNvCxnSpPr>
          <p:nvPr/>
        </p:nvCxnSpPr>
        <p:spPr bwMode="auto">
          <a:xfrm>
            <a:off x="1066800" y="3275484"/>
            <a:ext cx="0" cy="60960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21">
            <a:extLst>
              <a:ext uri="{FF2B5EF4-FFF2-40B4-BE49-F238E27FC236}">
                <a16:creationId xmlns:a16="http://schemas.microsoft.com/office/drawing/2014/main" id="{EF02F029-27D4-438C-8AD7-CE33B17A4BC6}"/>
              </a:ext>
            </a:extLst>
          </p:cNvPr>
          <p:cNvCxnSpPr>
            <a:cxnSpLocks noChangeShapeType="1"/>
            <a:stCxn id="20492" idx="2"/>
            <a:endCxn id="20490" idx="3"/>
          </p:cNvCxnSpPr>
          <p:nvPr/>
        </p:nvCxnSpPr>
        <p:spPr bwMode="auto">
          <a:xfrm flipH="1">
            <a:off x="1828800" y="4189884"/>
            <a:ext cx="2019300" cy="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22">
            <a:extLst>
              <a:ext uri="{FF2B5EF4-FFF2-40B4-BE49-F238E27FC236}">
                <a16:creationId xmlns:a16="http://schemas.microsoft.com/office/drawing/2014/main" id="{6B486EE8-C01A-47C6-B27A-D1C3081BEEA5}"/>
              </a:ext>
            </a:extLst>
          </p:cNvPr>
          <p:cNvCxnSpPr>
            <a:cxnSpLocks noChangeShapeType="1"/>
            <a:stCxn id="20492" idx="6"/>
            <a:endCxn id="20489" idx="2"/>
          </p:cNvCxnSpPr>
          <p:nvPr/>
        </p:nvCxnSpPr>
        <p:spPr bwMode="auto">
          <a:xfrm flipV="1">
            <a:off x="5448300" y="3275484"/>
            <a:ext cx="2705100" cy="914400"/>
          </a:xfrm>
          <a:prstGeom prst="curvedConnector2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Text Box 23">
            <a:extLst>
              <a:ext uri="{FF2B5EF4-FFF2-40B4-BE49-F238E27FC236}">
                <a16:creationId xmlns:a16="http://schemas.microsoft.com/office/drawing/2014/main" id="{C72FD495-1E3F-4D4D-B3EA-7567B32E2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1884"/>
            <a:ext cx="8610600" cy="641350"/>
          </a:xfrm>
          <a:prstGeom prst="rect">
            <a:avLst/>
          </a:prstGeom>
          <a:solidFill>
            <a:srgbClr val="0066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</a:rPr>
              <a:t>Static techniques can be used at all stages in the lifecycle.  Dynamic techniques require the availability of a prototype or executable code</a:t>
            </a:r>
          </a:p>
        </p:txBody>
      </p:sp>
      <p:sp>
        <p:nvSpPr>
          <p:cNvPr id="20502" name="Text Box 24">
            <a:extLst>
              <a:ext uri="{FF2B5EF4-FFF2-40B4-BE49-F238E27FC236}">
                <a16:creationId xmlns:a16="http://schemas.microsoft.com/office/drawing/2014/main" id="{A936BAD6-C145-4751-8196-530204E7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5647208"/>
            <a:ext cx="395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 b="0" dirty="0">
                <a:latin typeface="Times New Roman" panose="02020603050405020304" pitchFamily="18" charset="0"/>
              </a:rPr>
              <a:t>Source: Sommerville, I. (1998), Software Engineering,</a:t>
            </a:r>
            <a:r>
              <a:rPr lang="en-GB" altLang="en-US" b="0" dirty="0"/>
              <a:t> </a:t>
            </a:r>
            <a:r>
              <a:rPr lang="en-GB" altLang="en-US" sz="1200" b="0" dirty="0">
                <a:latin typeface="Times New Roman" panose="02020603050405020304" pitchFamily="18" charset="0"/>
              </a:rPr>
              <a:t>p 446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EB067D2C-6343-4582-9991-BA98769E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2CFA8-726B-4E0F-B1B1-B1F7B2E58CEE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3010BD41-1B15-4DF8-90AD-72B208FA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Static Verification Testing</a:t>
            </a: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7344C341-6C15-4635-8269-361A7CEE5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2220913"/>
            <a:ext cx="5384807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3111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dirty="0"/>
              <a:t>Techniques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Inspections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Structured walkthroughs</a:t>
            </a:r>
          </a:p>
          <a:p>
            <a:pPr lvl="1">
              <a:spcBef>
                <a:spcPct val="0"/>
              </a:spcBef>
              <a:buFontTx/>
              <a:buChar char="•"/>
            </a:pPr>
            <a:endParaRPr lang="en-GB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dirty="0"/>
              <a:t>Features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Peer participation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Products considered in advance of meeting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Predefined agenda and recorded outcome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No discussion of remedies for defects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GB" altLang="en-US" sz="1800" dirty="0"/>
              <a:t>Follow-up procedure checks defects fixed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69506305-4C05-4213-935E-F6D59C3C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9650" y="564736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57B95D-D241-4C04-8924-C2AA10F80CB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2" name="Rectangle 1026">
            <a:extLst>
              <a:ext uri="{FF2B5EF4-FFF2-40B4-BE49-F238E27FC236}">
                <a16:creationId xmlns:a16="http://schemas.microsoft.com/office/drawing/2014/main" id="{1506C9B1-AD76-4EE6-9CC1-731BE3CC1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 </a:t>
            </a:r>
          </a:p>
        </p:txBody>
      </p:sp>
      <p:sp>
        <p:nvSpPr>
          <p:cNvPr id="22533" name="Rectangle 1027">
            <a:extLst>
              <a:ext uri="{FF2B5EF4-FFF2-40B4-BE49-F238E27FC236}">
                <a16:creationId xmlns:a16="http://schemas.microsoft.com/office/drawing/2014/main" id="{C1BC44FC-BCD0-41DB-9565-148FF739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7838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Times New Roman" panose="02020603050405020304" pitchFamily="18" charset="0"/>
              </a:rPr>
              <a:t> 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2534" name="Rectangle 1028">
            <a:extLst>
              <a:ext uri="{FF2B5EF4-FFF2-40B4-BE49-F238E27FC236}">
                <a16:creationId xmlns:a16="http://schemas.microsoft.com/office/drawing/2014/main" id="{3F8F9B6C-37B8-4C6C-950E-11D760A4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4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pic>
        <p:nvPicPr>
          <p:cNvPr id="22535" name="Picture 1029" descr="space">
            <a:extLst>
              <a:ext uri="{FF2B5EF4-FFF2-40B4-BE49-F238E27FC236}">
                <a16:creationId xmlns:a16="http://schemas.microsoft.com/office/drawing/2014/main" id="{999DE7D7-CEBF-4FEE-A061-FCB8E739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318547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30">
            <a:extLst>
              <a:ext uri="{FF2B5EF4-FFF2-40B4-BE49-F238E27FC236}">
                <a16:creationId xmlns:a16="http://schemas.microsoft.com/office/drawing/2014/main" id="{6B1B1F04-B2CF-44C8-A603-574F4AE4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5609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Requirements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Definition</a:t>
            </a:r>
          </a:p>
        </p:txBody>
      </p:sp>
      <p:sp>
        <p:nvSpPr>
          <p:cNvPr id="22537" name="Rectangle 1031">
            <a:extLst>
              <a:ext uri="{FF2B5EF4-FFF2-40B4-BE49-F238E27FC236}">
                <a16:creationId xmlns:a16="http://schemas.microsoft.com/office/drawing/2014/main" id="{0E96C022-B743-4F64-B5C0-DC41451B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0" y="28055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Systems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Design</a:t>
            </a:r>
          </a:p>
        </p:txBody>
      </p:sp>
      <p:sp>
        <p:nvSpPr>
          <p:cNvPr id="22538" name="Rectangle 1032">
            <a:extLst>
              <a:ext uri="{FF2B5EF4-FFF2-40B4-BE49-F238E27FC236}">
                <a16:creationId xmlns:a16="http://schemas.microsoft.com/office/drawing/2014/main" id="{B53B8848-C064-40AA-9AC5-E1470726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0755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Detailed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 Design</a:t>
            </a:r>
          </a:p>
        </p:txBody>
      </p:sp>
      <p:sp>
        <p:nvSpPr>
          <p:cNvPr id="22539" name="Rectangle 1033">
            <a:extLst>
              <a:ext uri="{FF2B5EF4-FFF2-40B4-BE49-F238E27FC236}">
                <a16:creationId xmlns:a16="http://schemas.microsoft.com/office/drawing/2014/main" id="{37E0AE13-01A8-47A0-B4AC-A5ED32C6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52947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Development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&amp; Unit Testing</a:t>
            </a:r>
          </a:p>
        </p:txBody>
      </p:sp>
      <p:sp>
        <p:nvSpPr>
          <p:cNvPr id="22540" name="Rectangle 1034">
            <a:extLst>
              <a:ext uri="{FF2B5EF4-FFF2-40B4-BE49-F238E27FC236}">
                <a16:creationId xmlns:a16="http://schemas.microsoft.com/office/drawing/2014/main" id="{5FE14702-D352-4010-BD80-8E2BD7BB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350" y="40755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Integration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Testing</a:t>
            </a:r>
          </a:p>
        </p:txBody>
      </p:sp>
      <p:sp>
        <p:nvSpPr>
          <p:cNvPr id="22541" name="Rectangle 1035">
            <a:extLst>
              <a:ext uri="{FF2B5EF4-FFF2-40B4-BE49-F238E27FC236}">
                <a16:creationId xmlns:a16="http://schemas.microsoft.com/office/drawing/2014/main" id="{E27EA271-B326-4666-9204-27E6A4FE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28055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Systems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Testing</a:t>
            </a:r>
          </a:p>
        </p:txBody>
      </p:sp>
      <p:sp>
        <p:nvSpPr>
          <p:cNvPr id="22542" name="Rectangle 1036">
            <a:extLst>
              <a:ext uri="{FF2B5EF4-FFF2-40B4-BE49-F238E27FC236}">
                <a16:creationId xmlns:a16="http://schemas.microsoft.com/office/drawing/2014/main" id="{169F4D3C-2A9C-4C1B-B6E3-3C58ED842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1560934"/>
            <a:ext cx="1295400" cy="685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Acceptance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Testing</a:t>
            </a:r>
          </a:p>
        </p:txBody>
      </p:sp>
      <p:sp>
        <p:nvSpPr>
          <p:cNvPr id="22543" name="Rectangle 1037">
            <a:extLst>
              <a:ext uri="{FF2B5EF4-FFF2-40B4-BE49-F238E27FC236}">
                <a16:creationId xmlns:a16="http://schemas.microsoft.com/office/drawing/2014/main" id="{29AECFA5-D234-4E66-8630-F670AD634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2399134"/>
            <a:ext cx="1676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Specification</a:t>
            </a:r>
          </a:p>
        </p:txBody>
      </p:sp>
      <p:sp>
        <p:nvSpPr>
          <p:cNvPr id="22544" name="Rectangle 1038">
            <a:extLst>
              <a:ext uri="{FF2B5EF4-FFF2-40B4-BE49-F238E27FC236}">
                <a16:creationId xmlns:a16="http://schemas.microsoft.com/office/drawing/2014/main" id="{67E29E64-130F-4C77-9423-7D91F3A3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3618334"/>
            <a:ext cx="1676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Design</a:t>
            </a:r>
          </a:p>
        </p:txBody>
      </p:sp>
      <p:sp>
        <p:nvSpPr>
          <p:cNvPr id="22545" name="Rectangle 1039">
            <a:extLst>
              <a:ext uri="{FF2B5EF4-FFF2-40B4-BE49-F238E27FC236}">
                <a16:creationId xmlns:a16="http://schemas.microsoft.com/office/drawing/2014/main" id="{5EF78CF6-8816-4709-AC4B-F410B908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4837534"/>
            <a:ext cx="1676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Component Design</a:t>
            </a:r>
          </a:p>
        </p:txBody>
      </p:sp>
      <p:sp>
        <p:nvSpPr>
          <p:cNvPr id="22546" name="Rectangle 1040">
            <a:extLst>
              <a:ext uri="{FF2B5EF4-FFF2-40B4-BE49-F238E27FC236}">
                <a16:creationId xmlns:a16="http://schemas.microsoft.com/office/drawing/2014/main" id="{76ADACDC-41DD-4085-B837-5B37B2CE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4837534"/>
            <a:ext cx="1676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Tested Units</a:t>
            </a:r>
          </a:p>
        </p:txBody>
      </p:sp>
      <p:sp>
        <p:nvSpPr>
          <p:cNvPr id="22547" name="Rectangle 1041">
            <a:extLst>
              <a:ext uri="{FF2B5EF4-FFF2-40B4-BE49-F238E27FC236}">
                <a16:creationId xmlns:a16="http://schemas.microsoft.com/office/drawing/2014/main" id="{7C3F5C5A-BA0F-4956-81D9-1FC33D334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618334"/>
            <a:ext cx="1676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Integrated System</a:t>
            </a:r>
          </a:p>
        </p:txBody>
      </p:sp>
      <p:sp>
        <p:nvSpPr>
          <p:cNvPr id="22548" name="Rectangle 1042">
            <a:extLst>
              <a:ext uri="{FF2B5EF4-FFF2-40B4-BE49-F238E27FC236}">
                <a16:creationId xmlns:a16="http://schemas.microsoft.com/office/drawing/2014/main" id="{A053FBA5-BE54-46EF-98FC-75EDF8E4B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399134"/>
            <a:ext cx="1676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/>
              <a:t>Tested System</a:t>
            </a:r>
          </a:p>
        </p:txBody>
      </p:sp>
      <p:cxnSp>
        <p:nvCxnSpPr>
          <p:cNvPr id="22549" name="AutoShape 1043">
            <a:extLst>
              <a:ext uri="{FF2B5EF4-FFF2-40B4-BE49-F238E27FC236}">
                <a16:creationId xmlns:a16="http://schemas.microsoft.com/office/drawing/2014/main" id="{FF5EE842-3D97-44F5-BF9E-3A7D2E38CCA7}"/>
              </a:ext>
            </a:extLst>
          </p:cNvPr>
          <p:cNvCxnSpPr>
            <a:cxnSpLocks noChangeShapeType="1"/>
            <a:stCxn id="22536" idx="3"/>
            <a:endCxn id="22543" idx="3"/>
          </p:cNvCxnSpPr>
          <p:nvPr/>
        </p:nvCxnSpPr>
        <p:spPr bwMode="auto">
          <a:xfrm>
            <a:off x="2063750" y="1903834"/>
            <a:ext cx="685800" cy="647700"/>
          </a:xfrm>
          <a:prstGeom prst="curvedConnector3">
            <a:avLst>
              <a:gd name="adj1" fmla="val 133333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1044">
            <a:extLst>
              <a:ext uri="{FF2B5EF4-FFF2-40B4-BE49-F238E27FC236}">
                <a16:creationId xmlns:a16="http://schemas.microsoft.com/office/drawing/2014/main" id="{045632B3-0998-4C70-86FE-F96EFE9D7FC7}"/>
              </a:ext>
            </a:extLst>
          </p:cNvPr>
          <p:cNvCxnSpPr>
            <a:cxnSpLocks noChangeShapeType="1"/>
            <a:stCxn id="22543" idx="1"/>
            <a:endCxn id="22537" idx="1"/>
          </p:cNvCxnSpPr>
          <p:nvPr/>
        </p:nvCxnSpPr>
        <p:spPr bwMode="auto">
          <a:xfrm rot="10800000" flipH="1" flipV="1">
            <a:off x="1073150" y="2551534"/>
            <a:ext cx="609600" cy="596900"/>
          </a:xfrm>
          <a:prstGeom prst="curvedConnector3">
            <a:avLst>
              <a:gd name="adj1" fmla="val -375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1045">
            <a:extLst>
              <a:ext uri="{FF2B5EF4-FFF2-40B4-BE49-F238E27FC236}">
                <a16:creationId xmlns:a16="http://schemas.microsoft.com/office/drawing/2014/main" id="{00F915BA-B492-4D3B-B8EC-37F9D68A6A96}"/>
              </a:ext>
            </a:extLst>
          </p:cNvPr>
          <p:cNvCxnSpPr>
            <a:cxnSpLocks noChangeShapeType="1"/>
            <a:stCxn id="22537" idx="3"/>
            <a:endCxn id="22544" idx="3"/>
          </p:cNvCxnSpPr>
          <p:nvPr/>
        </p:nvCxnSpPr>
        <p:spPr bwMode="auto">
          <a:xfrm>
            <a:off x="2978150" y="3148434"/>
            <a:ext cx="457200" cy="622300"/>
          </a:xfrm>
          <a:prstGeom prst="curvedConnector3">
            <a:avLst>
              <a:gd name="adj1" fmla="val 1500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1046">
            <a:extLst>
              <a:ext uri="{FF2B5EF4-FFF2-40B4-BE49-F238E27FC236}">
                <a16:creationId xmlns:a16="http://schemas.microsoft.com/office/drawing/2014/main" id="{3C1F22E2-0154-4BE3-8661-502A3BF5157E}"/>
              </a:ext>
            </a:extLst>
          </p:cNvPr>
          <p:cNvCxnSpPr>
            <a:cxnSpLocks noChangeShapeType="1"/>
            <a:stCxn id="22544" idx="1"/>
            <a:endCxn id="22538" idx="1"/>
          </p:cNvCxnSpPr>
          <p:nvPr/>
        </p:nvCxnSpPr>
        <p:spPr bwMode="auto">
          <a:xfrm rot="10800000" flipH="1" flipV="1">
            <a:off x="1758950" y="3770734"/>
            <a:ext cx="457200" cy="647700"/>
          </a:xfrm>
          <a:prstGeom prst="curvedConnector3">
            <a:avLst>
              <a:gd name="adj1" fmla="val -500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1047">
            <a:extLst>
              <a:ext uri="{FF2B5EF4-FFF2-40B4-BE49-F238E27FC236}">
                <a16:creationId xmlns:a16="http://schemas.microsoft.com/office/drawing/2014/main" id="{1C9E3854-A52E-4296-99C3-27D75CDF51C2}"/>
              </a:ext>
            </a:extLst>
          </p:cNvPr>
          <p:cNvCxnSpPr>
            <a:cxnSpLocks noChangeShapeType="1"/>
            <a:stCxn id="22538" idx="3"/>
            <a:endCxn id="22545" idx="3"/>
          </p:cNvCxnSpPr>
          <p:nvPr/>
        </p:nvCxnSpPr>
        <p:spPr bwMode="auto">
          <a:xfrm>
            <a:off x="3511550" y="4418434"/>
            <a:ext cx="685800" cy="571500"/>
          </a:xfrm>
          <a:prstGeom prst="curvedConnector3">
            <a:avLst>
              <a:gd name="adj1" fmla="val 133333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1048">
            <a:extLst>
              <a:ext uri="{FF2B5EF4-FFF2-40B4-BE49-F238E27FC236}">
                <a16:creationId xmlns:a16="http://schemas.microsoft.com/office/drawing/2014/main" id="{CEFE0D15-A996-4710-80F2-11A178E92637}"/>
              </a:ext>
            </a:extLst>
          </p:cNvPr>
          <p:cNvCxnSpPr>
            <a:cxnSpLocks noChangeShapeType="1"/>
            <a:stCxn id="22545" idx="1"/>
            <a:endCxn id="22539" idx="1"/>
          </p:cNvCxnSpPr>
          <p:nvPr/>
        </p:nvCxnSpPr>
        <p:spPr bwMode="auto">
          <a:xfrm rot="10800000" flipH="1" flipV="1">
            <a:off x="2520950" y="4989934"/>
            <a:ext cx="1447800" cy="647700"/>
          </a:xfrm>
          <a:prstGeom prst="curvedConnector3">
            <a:avLst>
              <a:gd name="adj1" fmla="val -15792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1049">
            <a:extLst>
              <a:ext uri="{FF2B5EF4-FFF2-40B4-BE49-F238E27FC236}">
                <a16:creationId xmlns:a16="http://schemas.microsoft.com/office/drawing/2014/main" id="{8698A6E4-425E-4918-9FAC-4826044B4979}"/>
              </a:ext>
            </a:extLst>
          </p:cNvPr>
          <p:cNvCxnSpPr>
            <a:cxnSpLocks noChangeShapeType="1"/>
            <a:stCxn id="22539" idx="3"/>
            <a:endCxn id="22546" idx="3"/>
          </p:cNvCxnSpPr>
          <p:nvPr/>
        </p:nvCxnSpPr>
        <p:spPr bwMode="auto">
          <a:xfrm flipV="1">
            <a:off x="5264150" y="4989934"/>
            <a:ext cx="1524000" cy="647700"/>
          </a:xfrm>
          <a:prstGeom prst="curvedConnector3">
            <a:avLst>
              <a:gd name="adj1" fmla="val 1150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1050">
            <a:extLst>
              <a:ext uri="{FF2B5EF4-FFF2-40B4-BE49-F238E27FC236}">
                <a16:creationId xmlns:a16="http://schemas.microsoft.com/office/drawing/2014/main" id="{A4496D1C-A61E-4B79-9899-FA12A6D48C7B}"/>
              </a:ext>
            </a:extLst>
          </p:cNvPr>
          <p:cNvCxnSpPr>
            <a:cxnSpLocks noChangeShapeType="1"/>
            <a:stCxn id="22546" idx="1"/>
            <a:endCxn id="22540" idx="1"/>
          </p:cNvCxnSpPr>
          <p:nvPr/>
        </p:nvCxnSpPr>
        <p:spPr bwMode="auto">
          <a:xfrm rot="10800000" flipH="1">
            <a:off x="5111750" y="4418434"/>
            <a:ext cx="609600" cy="571500"/>
          </a:xfrm>
          <a:prstGeom prst="curvedConnector3">
            <a:avLst>
              <a:gd name="adj1" fmla="val -375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1051">
            <a:extLst>
              <a:ext uri="{FF2B5EF4-FFF2-40B4-BE49-F238E27FC236}">
                <a16:creationId xmlns:a16="http://schemas.microsoft.com/office/drawing/2014/main" id="{1970347B-F370-4E75-8DDE-177417F338D0}"/>
              </a:ext>
            </a:extLst>
          </p:cNvPr>
          <p:cNvCxnSpPr>
            <a:cxnSpLocks noChangeShapeType="1"/>
            <a:stCxn id="22540" idx="3"/>
            <a:endCxn id="22547" idx="3"/>
          </p:cNvCxnSpPr>
          <p:nvPr/>
        </p:nvCxnSpPr>
        <p:spPr bwMode="auto">
          <a:xfrm flipV="1">
            <a:off x="7016750" y="3770734"/>
            <a:ext cx="457200" cy="647700"/>
          </a:xfrm>
          <a:prstGeom prst="curvedConnector3">
            <a:avLst>
              <a:gd name="adj1" fmla="val 1500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1052">
            <a:extLst>
              <a:ext uri="{FF2B5EF4-FFF2-40B4-BE49-F238E27FC236}">
                <a16:creationId xmlns:a16="http://schemas.microsoft.com/office/drawing/2014/main" id="{73D036DD-6A2F-4876-889D-BC2CD419CC13}"/>
              </a:ext>
            </a:extLst>
          </p:cNvPr>
          <p:cNvCxnSpPr>
            <a:cxnSpLocks noChangeShapeType="1"/>
            <a:stCxn id="22547" idx="1"/>
            <a:endCxn id="22541" idx="1"/>
          </p:cNvCxnSpPr>
          <p:nvPr/>
        </p:nvCxnSpPr>
        <p:spPr bwMode="auto">
          <a:xfrm rot="10800000" flipH="1">
            <a:off x="5797550" y="3148434"/>
            <a:ext cx="457200" cy="622300"/>
          </a:xfrm>
          <a:prstGeom prst="curvedConnector3">
            <a:avLst>
              <a:gd name="adj1" fmla="val -50000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1053">
            <a:extLst>
              <a:ext uri="{FF2B5EF4-FFF2-40B4-BE49-F238E27FC236}">
                <a16:creationId xmlns:a16="http://schemas.microsoft.com/office/drawing/2014/main" id="{148FF1E6-A2C5-4899-B2D5-8D55C4D8ABEF}"/>
              </a:ext>
            </a:extLst>
          </p:cNvPr>
          <p:cNvCxnSpPr>
            <a:cxnSpLocks noChangeShapeType="1"/>
            <a:stCxn id="22541" idx="3"/>
            <a:endCxn id="22548" idx="3"/>
          </p:cNvCxnSpPr>
          <p:nvPr/>
        </p:nvCxnSpPr>
        <p:spPr bwMode="auto">
          <a:xfrm flipV="1">
            <a:off x="7550150" y="2551534"/>
            <a:ext cx="685800" cy="596900"/>
          </a:xfrm>
          <a:prstGeom prst="curvedConnector3">
            <a:avLst>
              <a:gd name="adj1" fmla="val 133333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1054">
            <a:extLst>
              <a:ext uri="{FF2B5EF4-FFF2-40B4-BE49-F238E27FC236}">
                <a16:creationId xmlns:a16="http://schemas.microsoft.com/office/drawing/2014/main" id="{AA596C84-7B8C-4B63-93B8-61FCCBEDDDFC}"/>
              </a:ext>
            </a:extLst>
          </p:cNvPr>
          <p:cNvCxnSpPr>
            <a:cxnSpLocks noChangeShapeType="1"/>
            <a:stCxn id="22548" idx="1"/>
            <a:endCxn id="22542" idx="1"/>
          </p:cNvCxnSpPr>
          <p:nvPr/>
        </p:nvCxnSpPr>
        <p:spPr bwMode="auto">
          <a:xfrm rot="10800000" flipH="1">
            <a:off x="6559550" y="1903834"/>
            <a:ext cx="533400" cy="647700"/>
          </a:xfrm>
          <a:prstGeom prst="curvedConnector3">
            <a:avLst>
              <a:gd name="adj1" fmla="val -42856"/>
            </a:avLst>
          </a:prstGeom>
          <a:noFill/>
          <a:ln w="158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1055">
            <a:extLst>
              <a:ext uri="{FF2B5EF4-FFF2-40B4-BE49-F238E27FC236}">
                <a16:creationId xmlns:a16="http://schemas.microsoft.com/office/drawing/2014/main" id="{54CBE8C1-4697-43DF-AAC1-C17B4F3CEC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9550" y="2627734"/>
            <a:ext cx="38100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2" name="AutoShape 1056">
            <a:extLst>
              <a:ext uri="{FF2B5EF4-FFF2-40B4-BE49-F238E27FC236}">
                <a16:creationId xmlns:a16="http://schemas.microsoft.com/office/drawing/2014/main" id="{FE51DEC5-7F70-445F-A853-FC2CC7554C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5350" y="3846934"/>
            <a:ext cx="23622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3" name="AutoShape 1057">
            <a:extLst>
              <a:ext uri="{FF2B5EF4-FFF2-40B4-BE49-F238E27FC236}">
                <a16:creationId xmlns:a16="http://schemas.microsoft.com/office/drawing/2014/main" id="{AD78B96E-C65A-4FBC-ADFE-65F1122029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7350" y="5066134"/>
            <a:ext cx="9144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4" name="Text Box 1058">
            <a:extLst>
              <a:ext uri="{FF2B5EF4-FFF2-40B4-BE49-F238E27FC236}">
                <a16:creationId xmlns:a16="http://schemas.microsoft.com/office/drawing/2014/main" id="{43B84E53-C78E-496E-82AB-C7E3C6419B0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25888" y="3508796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/>
              <a:t>Validation</a:t>
            </a:r>
          </a:p>
        </p:txBody>
      </p:sp>
      <p:sp>
        <p:nvSpPr>
          <p:cNvPr id="22565" name="Text Box 1059">
            <a:extLst>
              <a:ext uri="{FF2B5EF4-FFF2-40B4-BE49-F238E27FC236}">
                <a16:creationId xmlns:a16="http://schemas.microsoft.com/office/drawing/2014/main" id="{0837401D-33E0-4BB6-B51F-B6BCE5BC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6672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/>
              <a:t>Dynamic Validation is still the predominant form of testing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35C26BE-FDC5-466D-AB28-0C1B9EF74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Testing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892ACDE-A009-4ABA-8820-46F11FD2A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Functional (Black box) vs. Structural (White box) testing</a:t>
            </a:r>
          </a:p>
          <a:p>
            <a:pPr lvl="1" eaLnBrk="1" hangingPunct="1"/>
            <a:r>
              <a:rPr lang="en-US" altLang="en-US" sz="1800" dirty="0"/>
              <a:t>Functional testing: Generating test cases based on the functionality of the software </a:t>
            </a:r>
          </a:p>
          <a:p>
            <a:pPr lvl="1" eaLnBrk="1" hangingPunct="1"/>
            <a:r>
              <a:rPr lang="en-US" altLang="en-US" sz="1800" dirty="0"/>
              <a:t>Structural testing: Generating test cases based on the structure of the program </a:t>
            </a:r>
          </a:p>
          <a:p>
            <a:pPr lvl="1" eaLnBrk="1" hangingPunct="1"/>
            <a:r>
              <a:rPr lang="en-US" altLang="en-US" sz="1800" dirty="0"/>
              <a:t>Black box testing and white box testing are synonyms for functional and structural testing, respectively. </a:t>
            </a:r>
          </a:p>
          <a:p>
            <a:pPr lvl="2" eaLnBrk="1" hangingPunct="1"/>
            <a:r>
              <a:rPr lang="en-US" altLang="en-US" sz="1800" dirty="0"/>
              <a:t>In black box testing the internal structure of the program is hidden from the testing process </a:t>
            </a:r>
          </a:p>
          <a:p>
            <a:pPr lvl="2" eaLnBrk="1" hangingPunct="1"/>
            <a:r>
              <a:rPr lang="en-US" altLang="en-US" sz="1800" dirty="0"/>
              <a:t>In white box testing internal structure of the program is taken into account</a:t>
            </a:r>
          </a:p>
          <a:p>
            <a:pPr eaLnBrk="1" hangingPunct="1"/>
            <a:r>
              <a:rPr lang="en-US" altLang="en-US" sz="1800" dirty="0"/>
              <a:t>Module vs. Integration testing</a:t>
            </a:r>
          </a:p>
          <a:p>
            <a:pPr lvl="1" eaLnBrk="1" hangingPunct="1"/>
            <a:r>
              <a:rPr lang="en-US" altLang="en-US" sz="1800" dirty="0"/>
              <a:t>Module testing: Testing the modules of a program in isolation</a:t>
            </a:r>
          </a:p>
          <a:p>
            <a:pPr lvl="1" eaLnBrk="1" hangingPunct="1"/>
            <a:r>
              <a:rPr lang="en-US" altLang="en-US" sz="1800" dirty="0"/>
              <a:t>Integration testing: Testing an integrated set of modules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4C415-07EA-4676-817A-1534CF550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Testing, Black-Box Testing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C5B3C48-E88B-4C23-A757-19CF618F2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Functional testing:</a:t>
            </a:r>
          </a:p>
          <a:p>
            <a:pPr lvl="1" eaLnBrk="1" hangingPunct="1"/>
            <a:r>
              <a:rPr lang="en-US" altLang="en-US" sz="1800"/>
              <a:t>identify the the functions which software is expected to perform</a:t>
            </a:r>
          </a:p>
          <a:p>
            <a:pPr lvl="1" eaLnBrk="1" hangingPunct="1"/>
            <a:r>
              <a:rPr lang="en-US" altLang="en-US" sz="1800"/>
              <a:t>create test data which will check whether these functions are performed by the software</a:t>
            </a:r>
          </a:p>
          <a:p>
            <a:pPr lvl="1" eaLnBrk="1" hangingPunct="1"/>
            <a:r>
              <a:rPr lang="en-US" altLang="en-US" sz="1800"/>
              <a:t>no consideration is given how the program performs these functions, program is treated as a black-box: </a:t>
            </a:r>
            <a:r>
              <a:rPr lang="en-US" altLang="en-US" sz="1800" b="1"/>
              <a:t>black-box testing</a:t>
            </a:r>
          </a:p>
          <a:p>
            <a:pPr lvl="1" eaLnBrk="1" hangingPunct="1"/>
            <a:r>
              <a:rPr lang="en-US" altLang="en-US" sz="1800"/>
              <a:t>need an </a:t>
            </a:r>
            <a:r>
              <a:rPr lang="en-US" altLang="en-US" sz="1800" b="1"/>
              <a:t>oracle</a:t>
            </a:r>
            <a:r>
              <a:rPr lang="en-US" altLang="en-US" sz="1800"/>
              <a:t>: oracle states precisely what the outcome of a program execution will be for a particular test case. This may not always be possible, oracle may give a range of plausible values</a:t>
            </a:r>
          </a:p>
          <a:p>
            <a:pPr eaLnBrk="1" hangingPunct="1"/>
            <a:r>
              <a:rPr lang="en-US" altLang="en-US" sz="1800"/>
              <a:t>A systematic approach to functional testing: requirements based testing </a:t>
            </a:r>
          </a:p>
          <a:p>
            <a:pPr lvl="1" eaLnBrk="1" hangingPunct="1"/>
            <a:r>
              <a:rPr lang="en-US" altLang="en-US" sz="1800"/>
              <a:t>driving test cases automatically from a formal specification of the functional requirements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531B76-2D3D-4304-BE15-F2614699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BC7F32-BCBA-4CE9-95B8-D737B407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3600" dirty="0"/>
              <a:t>Last Weeks Directed Task</a:t>
            </a:r>
          </a:p>
          <a:p>
            <a:pPr>
              <a:spcBef>
                <a:spcPct val="0"/>
              </a:spcBef>
              <a:defRPr/>
            </a:pPr>
            <a:endParaRPr lang="en-US" altLang="en-US" sz="3600" dirty="0"/>
          </a:p>
          <a:p>
            <a:pPr>
              <a:spcBef>
                <a:spcPct val="0"/>
              </a:spcBef>
              <a:defRPr/>
            </a:pPr>
            <a:r>
              <a:rPr lang="en-US" altLang="en-US" sz="3600" dirty="0"/>
              <a:t>Be able to define an appropriate test strategy and test plan for a small development project</a:t>
            </a:r>
          </a:p>
          <a:p>
            <a:pPr>
              <a:spcBef>
                <a:spcPct val="0"/>
              </a:spcBef>
              <a:defRPr/>
            </a:pPr>
            <a:endParaRPr lang="en-US" altLang="en-US" sz="3600" dirty="0"/>
          </a:p>
          <a:p>
            <a:pPr>
              <a:spcBef>
                <a:spcPct val="0"/>
              </a:spcBef>
              <a:defRPr/>
            </a:pPr>
            <a:r>
              <a:rPr lang="en-US" altLang="en-US" sz="3600" dirty="0"/>
              <a:t>Understand the principles and various stages of software and systems testing</a:t>
            </a:r>
          </a:p>
        </p:txBody>
      </p:sp>
    </p:spTree>
    <p:extLst>
      <p:ext uri="{BB962C8B-B14F-4D97-AF65-F5344CB8AC3E}">
        <p14:creationId xmlns:p14="http://schemas.microsoft.com/office/powerpoint/2010/main" val="664580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00680A-3A1F-4190-B1B0-6ECC328DE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Structural Testing, White-Box Testing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73612F3-023B-4C56-AC98-C2627FCBB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Structural Testing</a:t>
            </a:r>
          </a:p>
          <a:p>
            <a:pPr lvl="1" eaLnBrk="1" hangingPunct="1"/>
            <a:r>
              <a:rPr lang="en-US" altLang="en-US" sz="1800"/>
              <a:t>the test data is derived from the structure of the software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 b="1"/>
              <a:t>white-box testing</a:t>
            </a:r>
            <a:r>
              <a:rPr lang="en-US" altLang="en-US" sz="1800"/>
              <a:t>: the internal structure of the software is taken into account to derive the test cases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One of the basic questions in testing:</a:t>
            </a:r>
          </a:p>
          <a:p>
            <a:pPr lvl="1" eaLnBrk="1" hangingPunct="1"/>
            <a:r>
              <a:rPr lang="en-US" altLang="en-US" sz="1800"/>
              <a:t>when should we stop adding new test cases to our test set?</a:t>
            </a:r>
          </a:p>
          <a:p>
            <a:pPr lvl="1" eaLnBrk="1" hangingPunct="1"/>
            <a:r>
              <a:rPr lang="en-US" altLang="en-US" sz="1800"/>
              <a:t>Coverage metrics are used to address this question</a:t>
            </a:r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056A264-4592-475D-BDCF-DEEB50BFE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Testing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09DE70-4CD8-4915-9C3F-822A15293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Involves testing a single isolated module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Note that unit testing allows us to isolate the errors to a single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we know that if we find an error during unit testing it is in the module we are testing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Modules in a program are not isolated, they interact with each other. Possible interactions: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calling procedures in other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receiving procedure calls from other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sharing variables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For unit testing we need to isolate the module we want to test, we do this using two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drivers and stubs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52487EF3-8B65-4C24-9A26-95CD8B7D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5575352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FB155-91A1-411F-9813-F622245E1FA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00EACB7-677F-422D-A3C0-294D3EA3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1766888"/>
            <a:ext cx="9144000" cy="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42D6BAD6-3394-4F17-B737-8E0D336B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1411139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193D1FE4-01AB-46AE-A758-434D4E0F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1495276"/>
            <a:ext cx="1651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A</a:t>
            </a:r>
            <a:endParaRPr lang="en-GB" altLang="en-US" sz="1800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EA3D28EB-B898-429F-8699-45DC9C91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220764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C4734C7F-5E90-422E-82C1-633A607B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2319189"/>
            <a:ext cx="1651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B</a:t>
            </a:r>
            <a:endParaRPr lang="en-GB" altLang="en-US" sz="1800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28818171-30EA-40C9-B450-A1854905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2220764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C84C2FB8-D88C-4972-A691-BFC5B843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2319189"/>
            <a:ext cx="1651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C</a:t>
            </a:r>
            <a:endParaRPr lang="en-GB" altLang="en-US" sz="1800"/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FC229339-816F-4DDB-9715-45A2ED21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2220764"/>
            <a:ext cx="455613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91C242A4-E709-460F-9EFA-F695050FD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2319189"/>
            <a:ext cx="1651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D</a:t>
            </a:r>
            <a:endParaRPr lang="en-GB" altLang="en-US" sz="1800"/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240E8020-8C32-4CF5-8513-B752E379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3447901"/>
            <a:ext cx="457200" cy="390525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4444CB3D-589D-4FB4-8FDD-ADCCDE6C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3532039"/>
            <a:ext cx="1524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E</a:t>
            </a:r>
            <a:endParaRPr lang="en-GB" altLang="en-US" sz="1800"/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D989E290-84A3-49AB-9684-546A06876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3447901"/>
            <a:ext cx="457200" cy="390525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98854DD3-78ED-4B37-8352-6E3557AC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532039"/>
            <a:ext cx="1397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F</a:t>
            </a:r>
            <a:endParaRPr lang="en-GB" altLang="en-US" sz="1800"/>
          </a:p>
        </p:txBody>
      </p:sp>
      <p:sp>
        <p:nvSpPr>
          <p:cNvPr id="31761" name="Rectangle 17">
            <a:extLst>
              <a:ext uri="{FF2B5EF4-FFF2-40B4-BE49-F238E27FC236}">
                <a16:creationId xmlns:a16="http://schemas.microsoft.com/office/drawing/2014/main" id="{9DA4CB07-8C9C-4B19-85A7-2E41BBE89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3447901"/>
            <a:ext cx="457200" cy="390525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62" name="Rectangle 18">
            <a:extLst>
              <a:ext uri="{FF2B5EF4-FFF2-40B4-BE49-F238E27FC236}">
                <a16:creationId xmlns:a16="http://schemas.microsoft.com/office/drawing/2014/main" id="{31F70A86-F75D-43F9-80DD-A10F906B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3532039"/>
            <a:ext cx="1778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G</a:t>
            </a:r>
            <a:endParaRPr lang="en-GB" altLang="en-US" sz="1800"/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8A651AFA-58B2-4515-B860-70EECB7B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4659164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64" name="Rectangle 20">
            <a:extLst>
              <a:ext uri="{FF2B5EF4-FFF2-40B4-BE49-F238E27FC236}">
                <a16:creationId xmlns:a16="http://schemas.microsoft.com/office/drawing/2014/main" id="{E8F31DD3-2D0D-4797-B73E-33262E5E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759176"/>
            <a:ext cx="1651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H</a:t>
            </a:r>
            <a:endParaRPr lang="en-GB" altLang="en-US" sz="1800"/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2982062F-D79E-4860-8342-3B436D9DC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659164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66" name="Rectangle 22">
            <a:extLst>
              <a:ext uri="{FF2B5EF4-FFF2-40B4-BE49-F238E27FC236}">
                <a16:creationId xmlns:a16="http://schemas.microsoft.com/office/drawing/2014/main" id="{1365BD4E-7742-4BC7-BE86-1826DD687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4759176"/>
            <a:ext cx="635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</a:t>
            </a:r>
            <a:endParaRPr lang="en-GB" altLang="en-US" sz="1800"/>
          </a:p>
        </p:txBody>
      </p:sp>
      <p:sp>
        <p:nvSpPr>
          <p:cNvPr id="31767" name="Rectangle 23">
            <a:extLst>
              <a:ext uri="{FF2B5EF4-FFF2-40B4-BE49-F238E27FC236}">
                <a16:creationId xmlns:a16="http://schemas.microsoft.com/office/drawing/2014/main" id="{FD9A7485-209D-4CD9-B697-873466E2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4659164"/>
            <a:ext cx="471488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68" name="Rectangle 24">
            <a:extLst>
              <a:ext uri="{FF2B5EF4-FFF2-40B4-BE49-F238E27FC236}">
                <a16:creationId xmlns:a16="http://schemas.microsoft.com/office/drawing/2014/main" id="{79790162-5D41-47F4-94C4-5A7A805A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759176"/>
            <a:ext cx="1270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J</a:t>
            </a:r>
            <a:endParaRPr lang="en-GB" altLang="en-US" sz="1800"/>
          </a:p>
        </p:txBody>
      </p:sp>
      <p:sp>
        <p:nvSpPr>
          <p:cNvPr id="31769" name="Rectangle 25">
            <a:extLst>
              <a:ext uri="{FF2B5EF4-FFF2-40B4-BE49-F238E27FC236}">
                <a16:creationId xmlns:a16="http://schemas.microsoft.com/office/drawing/2014/main" id="{35A30DEC-5E30-4459-BE2F-1E8397462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4659164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70" name="Rectangle 26">
            <a:extLst>
              <a:ext uri="{FF2B5EF4-FFF2-40B4-BE49-F238E27FC236}">
                <a16:creationId xmlns:a16="http://schemas.microsoft.com/office/drawing/2014/main" id="{0D3CF72B-11E0-416A-99F2-254EBE51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759176"/>
            <a:ext cx="1651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K</a:t>
            </a:r>
            <a:endParaRPr lang="en-GB" altLang="en-US" sz="1800"/>
          </a:p>
        </p:txBody>
      </p:sp>
      <p:sp>
        <p:nvSpPr>
          <p:cNvPr id="31771" name="Rectangle 27">
            <a:extLst>
              <a:ext uri="{FF2B5EF4-FFF2-40B4-BE49-F238E27FC236}">
                <a16:creationId xmlns:a16="http://schemas.microsoft.com/office/drawing/2014/main" id="{0F97F80B-EEE7-4000-8EDB-E7EFDC9F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5468789"/>
            <a:ext cx="455613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72" name="Rectangle 28">
            <a:extLst>
              <a:ext uri="{FF2B5EF4-FFF2-40B4-BE49-F238E27FC236}">
                <a16:creationId xmlns:a16="http://schemas.microsoft.com/office/drawing/2014/main" id="{CECD941C-4632-4290-BF3B-48EBBB53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5567214"/>
            <a:ext cx="1397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L</a:t>
            </a:r>
            <a:endParaRPr lang="en-GB" altLang="en-US" sz="1800"/>
          </a:p>
        </p:txBody>
      </p:sp>
      <p:sp>
        <p:nvSpPr>
          <p:cNvPr id="31773" name="Rectangle 29">
            <a:extLst>
              <a:ext uri="{FF2B5EF4-FFF2-40B4-BE49-F238E27FC236}">
                <a16:creationId xmlns:a16="http://schemas.microsoft.com/office/drawing/2014/main" id="{A2332592-9245-4ED4-BBDA-2AAC60AF4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5468789"/>
            <a:ext cx="457200" cy="406400"/>
          </a:xfrm>
          <a:prstGeom prst="rect">
            <a:avLst/>
          </a:prstGeom>
          <a:solidFill>
            <a:srgbClr val="CCCC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1774" name="Rectangle 30">
            <a:extLst>
              <a:ext uri="{FF2B5EF4-FFF2-40B4-BE49-F238E27FC236}">
                <a16:creationId xmlns:a16="http://schemas.microsoft.com/office/drawing/2014/main" id="{0D2271DE-BA8D-4657-A96A-3395EC8B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5567214"/>
            <a:ext cx="190500" cy="27463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M</a:t>
            </a:r>
            <a:endParaRPr lang="en-GB" altLang="en-US" sz="1800"/>
          </a:p>
        </p:txBody>
      </p:sp>
      <p:sp>
        <p:nvSpPr>
          <p:cNvPr id="31775" name="Arc 31">
            <a:extLst>
              <a:ext uri="{FF2B5EF4-FFF2-40B4-BE49-F238E27FC236}">
                <a16:creationId xmlns:a16="http://schemas.microsoft.com/office/drawing/2014/main" id="{0B7A4A8F-5130-43AC-85AD-B755F718734E}"/>
              </a:ext>
            </a:extLst>
          </p:cNvPr>
          <p:cNvSpPr>
            <a:spLocks/>
          </p:cNvSpPr>
          <p:nvPr/>
        </p:nvSpPr>
        <p:spPr bwMode="auto">
          <a:xfrm>
            <a:off x="1666875" y="2149326"/>
            <a:ext cx="128588" cy="85725"/>
          </a:xfrm>
          <a:custGeom>
            <a:avLst/>
            <a:gdLst>
              <a:gd name="T0" fmla="*/ 2147483646 w 21600"/>
              <a:gd name="T1" fmla="*/ 0 h 16683"/>
              <a:gd name="T2" fmla="*/ 2147483646 w 21600"/>
              <a:gd name="T3" fmla="*/ 2147483646 h 16683"/>
              <a:gd name="T4" fmla="*/ 0 w 21600"/>
              <a:gd name="T5" fmla="*/ 2147483646 h 16683"/>
              <a:gd name="T6" fmla="*/ 0 60000 65536"/>
              <a:gd name="T7" fmla="*/ 0 60000 65536"/>
              <a:gd name="T8" fmla="*/ 0 60000 65536"/>
              <a:gd name="T9" fmla="*/ 0 w 21600"/>
              <a:gd name="T10" fmla="*/ 0 h 16683"/>
              <a:gd name="T11" fmla="*/ 21600 w 21600"/>
              <a:gd name="T12" fmla="*/ 16683 h 166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683" fill="none" extrusionOk="0">
                <a:moveTo>
                  <a:pt x="16255" y="-1"/>
                </a:moveTo>
                <a:cubicBezTo>
                  <a:pt x="19700" y="3937"/>
                  <a:pt x="21600" y="8991"/>
                  <a:pt x="21600" y="14224"/>
                </a:cubicBezTo>
                <a:cubicBezTo>
                  <a:pt x="21600" y="15045"/>
                  <a:pt x="21553" y="15866"/>
                  <a:pt x="21459" y="16682"/>
                </a:cubicBezTo>
              </a:path>
              <a:path w="21600" h="16683" stroke="0" extrusionOk="0">
                <a:moveTo>
                  <a:pt x="16255" y="-1"/>
                </a:moveTo>
                <a:cubicBezTo>
                  <a:pt x="19700" y="3937"/>
                  <a:pt x="21600" y="8991"/>
                  <a:pt x="21600" y="14224"/>
                </a:cubicBezTo>
                <a:cubicBezTo>
                  <a:pt x="21600" y="15045"/>
                  <a:pt x="21553" y="15866"/>
                  <a:pt x="21459" y="16682"/>
                </a:cubicBezTo>
                <a:lnTo>
                  <a:pt x="0" y="14224"/>
                </a:lnTo>
                <a:lnTo>
                  <a:pt x="16255" y="-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6" name="Line 32">
            <a:extLst>
              <a:ext uri="{FF2B5EF4-FFF2-40B4-BE49-F238E27FC236}">
                <a16:creationId xmlns:a16="http://schemas.microsoft.com/office/drawing/2014/main" id="{86296747-5FCD-4BA3-9CF2-666A11BFC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1013" y="1809601"/>
            <a:ext cx="1395412" cy="388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7" name="Arc 33">
            <a:extLst>
              <a:ext uri="{FF2B5EF4-FFF2-40B4-BE49-F238E27FC236}">
                <a16:creationId xmlns:a16="http://schemas.microsoft.com/office/drawing/2014/main" id="{5D61B776-FBDE-4808-9C0F-0B16EF65B051}"/>
              </a:ext>
            </a:extLst>
          </p:cNvPr>
          <p:cNvSpPr>
            <a:spLocks/>
          </p:cNvSpPr>
          <p:nvPr/>
        </p:nvSpPr>
        <p:spPr bwMode="auto">
          <a:xfrm>
            <a:off x="3109913" y="2109639"/>
            <a:ext cx="103187" cy="112712"/>
          </a:xfrm>
          <a:custGeom>
            <a:avLst/>
            <a:gdLst>
              <a:gd name="T0" fmla="*/ 0 w 17410"/>
              <a:gd name="T1" fmla="*/ 2147483646 h 21600"/>
              <a:gd name="T2" fmla="*/ 2147483646 w 17410"/>
              <a:gd name="T3" fmla="*/ 2147483646 h 21600"/>
              <a:gd name="T4" fmla="*/ 2147483646 w 17410"/>
              <a:gd name="T5" fmla="*/ 2147483646 h 21600"/>
              <a:gd name="T6" fmla="*/ 0 60000 65536"/>
              <a:gd name="T7" fmla="*/ 0 60000 65536"/>
              <a:gd name="T8" fmla="*/ 0 60000 65536"/>
              <a:gd name="T9" fmla="*/ 0 w 17410"/>
              <a:gd name="T10" fmla="*/ 0 h 21600"/>
              <a:gd name="T11" fmla="*/ 17410 w 174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10" h="21600" fill="none" extrusionOk="0">
                <a:moveTo>
                  <a:pt x="0" y="1836"/>
                </a:moveTo>
                <a:cubicBezTo>
                  <a:pt x="2745" y="625"/>
                  <a:pt x="5714" y="-1"/>
                  <a:pt x="8715" y="0"/>
                </a:cubicBezTo>
                <a:cubicBezTo>
                  <a:pt x="11708" y="0"/>
                  <a:pt x="14669" y="622"/>
                  <a:pt x="17409" y="1827"/>
                </a:cubicBezTo>
              </a:path>
              <a:path w="17410" h="21600" stroke="0" extrusionOk="0">
                <a:moveTo>
                  <a:pt x="0" y="1836"/>
                </a:moveTo>
                <a:cubicBezTo>
                  <a:pt x="2745" y="625"/>
                  <a:pt x="5714" y="-1"/>
                  <a:pt x="8715" y="0"/>
                </a:cubicBezTo>
                <a:cubicBezTo>
                  <a:pt x="11708" y="0"/>
                  <a:pt x="14669" y="622"/>
                  <a:pt x="17409" y="1827"/>
                </a:cubicBezTo>
                <a:lnTo>
                  <a:pt x="8715" y="21600"/>
                </a:lnTo>
                <a:lnTo>
                  <a:pt x="0" y="18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8" name="Line 34">
            <a:extLst>
              <a:ext uri="{FF2B5EF4-FFF2-40B4-BE49-F238E27FC236}">
                <a16:creationId xmlns:a16="http://schemas.microsoft.com/office/drawing/2014/main" id="{FEA46750-51D4-414C-B1CF-DE29901D0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1809601"/>
            <a:ext cx="1588" cy="314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79" name="Arc 35">
            <a:extLst>
              <a:ext uri="{FF2B5EF4-FFF2-40B4-BE49-F238E27FC236}">
                <a16:creationId xmlns:a16="http://schemas.microsoft.com/office/drawing/2014/main" id="{99576A4C-BF50-4733-BB71-14CDAA6E1BF2}"/>
              </a:ext>
            </a:extLst>
          </p:cNvPr>
          <p:cNvSpPr>
            <a:spLocks/>
          </p:cNvSpPr>
          <p:nvPr/>
        </p:nvSpPr>
        <p:spPr bwMode="auto">
          <a:xfrm>
            <a:off x="4411663" y="2147739"/>
            <a:ext cx="128587" cy="85725"/>
          </a:xfrm>
          <a:custGeom>
            <a:avLst/>
            <a:gdLst>
              <a:gd name="T0" fmla="*/ 2147483646 w 21600"/>
              <a:gd name="T1" fmla="*/ 2147483646 h 16472"/>
              <a:gd name="T2" fmla="*/ 2147483646 w 21600"/>
              <a:gd name="T3" fmla="*/ 0 h 16472"/>
              <a:gd name="T4" fmla="*/ 2147483646 w 21600"/>
              <a:gd name="T5" fmla="*/ 2147483646 h 16472"/>
              <a:gd name="T6" fmla="*/ 0 60000 65536"/>
              <a:gd name="T7" fmla="*/ 0 60000 65536"/>
              <a:gd name="T8" fmla="*/ 0 60000 65536"/>
              <a:gd name="T9" fmla="*/ 0 w 21600"/>
              <a:gd name="T10" fmla="*/ 0 h 16472"/>
              <a:gd name="T11" fmla="*/ 21600 w 21600"/>
              <a:gd name="T12" fmla="*/ 16472 h 16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472" fill="none" extrusionOk="0">
                <a:moveTo>
                  <a:pt x="88" y="16471"/>
                </a:moveTo>
                <a:cubicBezTo>
                  <a:pt x="29" y="15823"/>
                  <a:pt x="0" y="15172"/>
                  <a:pt x="0" y="14521"/>
                </a:cubicBezTo>
                <a:cubicBezTo>
                  <a:pt x="-1" y="9151"/>
                  <a:pt x="1999" y="3975"/>
                  <a:pt x="5609" y="0"/>
                </a:cubicBezTo>
              </a:path>
              <a:path w="21600" h="16472" stroke="0" extrusionOk="0">
                <a:moveTo>
                  <a:pt x="88" y="16471"/>
                </a:moveTo>
                <a:cubicBezTo>
                  <a:pt x="29" y="15823"/>
                  <a:pt x="0" y="15172"/>
                  <a:pt x="0" y="14521"/>
                </a:cubicBezTo>
                <a:cubicBezTo>
                  <a:pt x="-1" y="9151"/>
                  <a:pt x="1999" y="3975"/>
                  <a:pt x="5609" y="0"/>
                </a:cubicBezTo>
                <a:lnTo>
                  <a:pt x="21600" y="14521"/>
                </a:lnTo>
                <a:lnTo>
                  <a:pt x="88" y="164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0" name="Line 36">
            <a:extLst>
              <a:ext uri="{FF2B5EF4-FFF2-40B4-BE49-F238E27FC236}">
                <a16:creationId xmlns:a16="http://schemas.microsoft.com/office/drawing/2014/main" id="{7DD223DE-1768-418E-B3F2-FF249D946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1809601"/>
            <a:ext cx="1279525" cy="388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1" name="Arc 37">
            <a:extLst>
              <a:ext uri="{FF2B5EF4-FFF2-40B4-BE49-F238E27FC236}">
                <a16:creationId xmlns:a16="http://schemas.microsoft.com/office/drawing/2014/main" id="{987B220D-37CB-4A33-8FD7-897C2ECD0A73}"/>
              </a:ext>
            </a:extLst>
          </p:cNvPr>
          <p:cNvSpPr>
            <a:spLocks/>
          </p:cNvSpPr>
          <p:nvPr/>
        </p:nvSpPr>
        <p:spPr bwMode="auto">
          <a:xfrm>
            <a:off x="1728788" y="3320901"/>
            <a:ext cx="103187" cy="112713"/>
          </a:xfrm>
          <a:custGeom>
            <a:avLst/>
            <a:gdLst>
              <a:gd name="T0" fmla="*/ 0 w 17534"/>
              <a:gd name="T1" fmla="*/ 2147483646 h 21600"/>
              <a:gd name="T2" fmla="*/ 2147483646 w 17534"/>
              <a:gd name="T3" fmla="*/ 2147483646 h 21600"/>
              <a:gd name="T4" fmla="*/ 2147483646 w 17534"/>
              <a:gd name="T5" fmla="*/ 2147483646 h 21600"/>
              <a:gd name="T6" fmla="*/ 0 60000 65536"/>
              <a:gd name="T7" fmla="*/ 0 60000 65536"/>
              <a:gd name="T8" fmla="*/ 0 60000 65536"/>
              <a:gd name="T9" fmla="*/ 0 w 17534"/>
              <a:gd name="T10" fmla="*/ 0 h 21600"/>
              <a:gd name="T11" fmla="*/ 17534 w 175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34" h="21600" fill="none" extrusionOk="0">
                <a:moveTo>
                  <a:pt x="-1" y="1863"/>
                </a:moveTo>
                <a:cubicBezTo>
                  <a:pt x="2762" y="634"/>
                  <a:pt x="5753" y="-1"/>
                  <a:pt x="8777" y="0"/>
                </a:cubicBezTo>
                <a:cubicBezTo>
                  <a:pt x="11793" y="0"/>
                  <a:pt x="14776" y="631"/>
                  <a:pt x="17534" y="1854"/>
                </a:cubicBezTo>
              </a:path>
              <a:path w="17534" h="21600" stroke="0" extrusionOk="0">
                <a:moveTo>
                  <a:pt x="-1" y="1863"/>
                </a:moveTo>
                <a:cubicBezTo>
                  <a:pt x="2762" y="634"/>
                  <a:pt x="5753" y="-1"/>
                  <a:pt x="8777" y="0"/>
                </a:cubicBezTo>
                <a:cubicBezTo>
                  <a:pt x="11793" y="0"/>
                  <a:pt x="14776" y="631"/>
                  <a:pt x="17534" y="1854"/>
                </a:cubicBezTo>
                <a:lnTo>
                  <a:pt x="8777" y="21600"/>
                </a:lnTo>
                <a:lnTo>
                  <a:pt x="-1" y="18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2" name="Line 38">
            <a:extLst>
              <a:ext uri="{FF2B5EF4-FFF2-40B4-BE49-F238E27FC236}">
                <a16:creationId xmlns:a16="http://schemas.microsoft.com/office/drawing/2014/main" id="{943A2D08-605C-4F63-B9DF-EFD83CF5C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2617639"/>
            <a:ext cx="1588" cy="733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3" name="Arc 39">
            <a:extLst>
              <a:ext uri="{FF2B5EF4-FFF2-40B4-BE49-F238E27FC236}">
                <a16:creationId xmlns:a16="http://schemas.microsoft.com/office/drawing/2014/main" id="{4FE4C6B2-503B-4F60-9C92-3305C98924E7}"/>
              </a:ext>
            </a:extLst>
          </p:cNvPr>
          <p:cNvSpPr>
            <a:spLocks/>
          </p:cNvSpPr>
          <p:nvPr/>
        </p:nvSpPr>
        <p:spPr bwMode="auto">
          <a:xfrm>
            <a:off x="3746500" y="3324076"/>
            <a:ext cx="111125" cy="109538"/>
          </a:xfrm>
          <a:custGeom>
            <a:avLst/>
            <a:gdLst>
              <a:gd name="T0" fmla="*/ 0 w 18884"/>
              <a:gd name="T1" fmla="*/ 2147483646 h 21055"/>
              <a:gd name="T2" fmla="*/ 2147483646 w 18884"/>
              <a:gd name="T3" fmla="*/ 0 h 21055"/>
              <a:gd name="T4" fmla="*/ 2147483646 w 18884"/>
              <a:gd name="T5" fmla="*/ 2147483646 h 21055"/>
              <a:gd name="T6" fmla="*/ 0 60000 65536"/>
              <a:gd name="T7" fmla="*/ 0 60000 65536"/>
              <a:gd name="T8" fmla="*/ 0 60000 65536"/>
              <a:gd name="T9" fmla="*/ 0 w 18884"/>
              <a:gd name="T10" fmla="*/ 0 h 21055"/>
              <a:gd name="T11" fmla="*/ 18884 w 18884"/>
              <a:gd name="T12" fmla="*/ 21055 h 210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84" h="21055" fill="none" extrusionOk="0">
                <a:moveTo>
                  <a:pt x="0" y="10569"/>
                </a:moveTo>
                <a:cubicBezTo>
                  <a:pt x="2975" y="5209"/>
                  <a:pt x="8088" y="1367"/>
                  <a:pt x="14063" y="-1"/>
                </a:cubicBezTo>
              </a:path>
              <a:path w="18884" h="21055" stroke="0" extrusionOk="0">
                <a:moveTo>
                  <a:pt x="0" y="10569"/>
                </a:moveTo>
                <a:cubicBezTo>
                  <a:pt x="2975" y="5209"/>
                  <a:pt x="8088" y="1367"/>
                  <a:pt x="14063" y="-1"/>
                </a:cubicBezTo>
                <a:lnTo>
                  <a:pt x="18884" y="21055"/>
                </a:lnTo>
                <a:lnTo>
                  <a:pt x="0" y="105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4" name="Line 40">
            <a:extLst>
              <a:ext uri="{FF2B5EF4-FFF2-40B4-BE49-F238E27FC236}">
                <a16:creationId xmlns:a16="http://schemas.microsoft.com/office/drawing/2014/main" id="{74D66AE3-ADCD-4F6A-8A57-78D5A745F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425" y="2617639"/>
            <a:ext cx="625475" cy="749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5" name="Arc 41">
            <a:extLst>
              <a:ext uri="{FF2B5EF4-FFF2-40B4-BE49-F238E27FC236}">
                <a16:creationId xmlns:a16="http://schemas.microsoft.com/office/drawing/2014/main" id="{DDA24FB3-F265-491B-B5AF-310EE7703CE3}"/>
              </a:ext>
            </a:extLst>
          </p:cNvPr>
          <p:cNvSpPr>
            <a:spLocks/>
          </p:cNvSpPr>
          <p:nvPr/>
        </p:nvSpPr>
        <p:spPr bwMode="auto">
          <a:xfrm>
            <a:off x="3857625" y="3324076"/>
            <a:ext cx="111125" cy="109538"/>
          </a:xfrm>
          <a:custGeom>
            <a:avLst/>
            <a:gdLst>
              <a:gd name="T0" fmla="*/ 2147483646 w 18878"/>
              <a:gd name="T1" fmla="*/ 0 h 21055"/>
              <a:gd name="T2" fmla="*/ 2147483646 w 18878"/>
              <a:gd name="T3" fmla="*/ 2147483646 h 21055"/>
              <a:gd name="T4" fmla="*/ 0 w 18878"/>
              <a:gd name="T5" fmla="*/ 2147483646 h 21055"/>
              <a:gd name="T6" fmla="*/ 0 60000 65536"/>
              <a:gd name="T7" fmla="*/ 0 60000 65536"/>
              <a:gd name="T8" fmla="*/ 0 60000 65536"/>
              <a:gd name="T9" fmla="*/ 0 w 18878"/>
              <a:gd name="T10" fmla="*/ 0 h 21055"/>
              <a:gd name="T11" fmla="*/ 18878 w 18878"/>
              <a:gd name="T12" fmla="*/ 21055 h 210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78" h="21055" fill="none" extrusionOk="0">
                <a:moveTo>
                  <a:pt x="4820" y="-1"/>
                </a:moveTo>
                <a:cubicBezTo>
                  <a:pt x="10791" y="1366"/>
                  <a:pt x="15901" y="5204"/>
                  <a:pt x="18878" y="10558"/>
                </a:cubicBezTo>
              </a:path>
              <a:path w="18878" h="21055" stroke="0" extrusionOk="0">
                <a:moveTo>
                  <a:pt x="4820" y="-1"/>
                </a:moveTo>
                <a:cubicBezTo>
                  <a:pt x="10791" y="1366"/>
                  <a:pt x="15901" y="5204"/>
                  <a:pt x="18878" y="10558"/>
                </a:cubicBezTo>
                <a:lnTo>
                  <a:pt x="0" y="21055"/>
                </a:lnTo>
                <a:lnTo>
                  <a:pt x="4820" y="-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6" name="Line 42">
            <a:extLst>
              <a:ext uri="{FF2B5EF4-FFF2-40B4-BE49-F238E27FC236}">
                <a16:creationId xmlns:a16="http://schemas.microsoft.com/office/drawing/2014/main" id="{8CC86DB3-662A-4DE4-BA6B-61FFC235E1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0488" y="2617639"/>
            <a:ext cx="625475" cy="749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7" name="Arc 43">
            <a:extLst>
              <a:ext uri="{FF2B5EF4-FFF2-40B4-BE49-F238E27FC236}">
                <a16:creationId xmlns:a16="http://schemas.microsoft.com/office/drawing/2014/main" id="{3ADC241B-7355-44F8-8E3B-A98B2B6387A2}"/>
              </a:ext>
            </a:extLst>
          </p:cNvPr>
          <p:cNvSpPr>
            <a:spLocks/>
          </p:cNvSpPr>
          <p:nvPr/>
        </p:nvSpPr>
        <p:spPr bwMode="auto">
          <a:xfrm>
            <a:off x="5792788" y="3338364"/>
            <a:ext cx="127000" cy="95250"/>
          </a:xfrm>
          <a:custGeom>
            <a:avLst/>
            <a:gdLst>
              <a:gd name="T0" fmla="*/ 0 w 21350"/>
              <a:gd name="T1" fmla="*/ 2147483646 h 18129"/>
              <a:gd name="T2" fmla="*/ 2147483646 w 21350"/>
              <a:gd name="T3" fmla="*/ 0 h 18129"/>
              <a:gd name="T4" fmla="*/ 2147483646 w 21350"/>
              <a:gd name="T5" fmla="*/ 2147483646 h 18129"/>
              <a:gd name="T6" fmla="*/ 0 60000 65536"/>
              <a:gd name="T7" fmla="*/ 0 60000 65536"/>
              <a:gd name="T8" fmla="*/ 0 60000 65536"/>
              <a:gd name="T9" fmla="*/ 0 w 21350"/>
              <a:gd name="T10" fmla="*/ 0 h 18129"/>
              <a:gd name="T11" fmla="*/ 21350 w 21350"/>
              <a:gd name="T12" fmla="*/ 18129 h 181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50" h="18129" fill="none" extrusionOk="0">
                <a:moveTo>
                  <a:pt x="-1" y="14854"/>
                </a:moveTo>
                <a:cubicBezTo>
                  <a:pt x="934" y="8758"/>
                  <a:pt x="4430" y="3352"/>
                  <a:pt x="9607" y="-1"/>
                </a:cubicBezTo>
              </a:path>
              <a:path w="21350" h="18129" stroke="0" extrusionOk="0">
                <a:moveTo>
                  <a:pt x="-1" y="14854"/>
                </a:moveTo>
                <a:cubicBezTo>
                  <a:pt x="934" y="8758"/>
                  <a:pt x="4430" y="3352"/>
                  <a:pt x="9607" y="-1"/>
                </a:cubicBezTo>
                <a:lnTo>
                  <a:pt x="21350" y="18129"/>
                </a:lnTo>
                <a:lnTo>
                  <a:pt x="-1" y="148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8" name="Line 44">
            <a:extLst>
              <a:ext uri="{FF2B5EF4-FFF2-40B4-BE49-F238E27FC236}">
                <a16:creationId xmlns:a16="http://schemas.microsoft.com/office/drawing/2014/main" id="{90BF1D78-C4D9-4D07-9128-8E2E6B5E4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5963" y="2617639"/>
            <a:ext cx="1293812" cy="777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89" name="Arc 45">
            <a:extLst>
              <a:ext uri="{FF2B5EF4-FFF2-40B4-BE49-F238E27FC236}">
                <a16:creationId xmlns:a16="http://schemas.microsoft.com/office/drawing/2014/main" id="{3D0F1990-C302-4D1F-84B0-820ABE576DD5}"/>
              </a:ext>
            </a:extLst>
          </p:cNvPr>
          <p:cNvSpPr>
            <a:spLocks/>
          </p:cNvSpPr>
          <p:nvPr/>
        </p:nvSpPr>
        <p:spPr bwMode="auto">
          <a:xfrm>
            <a:off x="1728788" y="4533751"/>
            <a:ext cx="103187" cy="120650"/>
          </a:xfrm>
          <a:custGeom>
            <a:avLst/>
            <a:gdLst>
              <a:gd name="T0" fmla="*/ 0 w 17575"/>
              <a:gd name="T1" fmla="*/ 2147483646 h 21600"/>
              <a:gd name="T2" fmla="*/ 2147483646 w 17575"/>
              <a:gd name="T3" fmla="*/ 2147483646 h 21600"/>
              <a:gd name="T4" fmla="*/ 2147483646 w 17575"/>
              <a:gd name="T5" fmla="*/ 2147483646 h 21600"/>
              <a:gd name="T6" fmla="*/ 0 60000 65536"/>
              <a:gd name="T7" fmla="*/ 0 60000 65536"/>
              <a:gd name="T8" fmla="*/ 0 60000 65536"/>
              <a:gd name="T9" fmla="*/ 0 w 17575"/>
              <a:gd name="T10" fmla="*/ 0 h 21600"/>
              <a:gd name="T11" fmla="*/ 17575 w 175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75" h="21600" fill="none" extrusionOk="0">
                <a:moveTo>
                  <a:pt x="-1" y="1872"/>
                </a:moveTo>
                <a:cubicBezTo>
                  <a:pt x="2768" y="638"/>
                  <a:pt x="5766" y="-1"/>
                  <a:pt x="8798" y="0"/>
                </a:cubicBezTo>
                <a:cubicBezTo>
                  <a:pt x="11821" y="0"/>
                  <a:pt x="14812" y="634"/>
                  <a:pt x="17575" y="1863"/>
                </a:cubicBezTo>
              </a:path>
              <a:path w="17575" h="21600" stroke="0" extrusionOk="0">
                <a:moveTo>
                  <a:pt x="-1" y="1872"/>
                </a:moveTo>
                <a:cubicBezTo>
                  <a:pt x="2768" y="638"/>
                  <a:pt x="5766" y="-1"/>
                  <a:pt x="8798" y="0"/>
                </a:cubicBezTo>
                <a:cubicBezTo>
                  <a:pt x="11821" y="0"/>
                  <a:pt x="14812" y="634"/>
                  <a:pt x="17575" y="1863"/>
                </a:cubicBezTo>
                <a:lnTo>
                  <a:pt x="8798" y="21600"/>
                </a:lnTo>
                <a:lnTo>
                  <a:pt x="-1" y="18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0" name="Line 46">
            <a:extLst>
              <a:ext uri="{FF2B5EF4-FFF2-40B4-BE49-F238E27FC236}">
                <a16:creationId xmlns:a16="http://schemas.microsoft.com/office/drawing/2014/main" id="{391BEC44-F184-432A-BE1D-956891FFA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300" y="3844776"/>
            <a:ext cx="1588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1" name="Arc 47">
            <a:extLst>
              <a:ext uri="{FF2B5EF4-FFF2-40B4-BE49-F238E27FC236}">
                <a16:creationId xmlns:a16="http://schemas.microsoft.com/office/drawing/2014/main" id="{3CA26733-D8AA-46E5-92E2-64E05EB54614}"/>
              </a:ext>
            </a:extLst>
          </p:cNvPr>
          <p:cNvSpPr>
            <a:spLocks/>
          </p:cNvSpPr>
          <p:nvPr/>
        </p:nvSpPr>
        <p:spPr bwMode="auto">
          <a:xfrm>
            <a:off x="3805238" y="4533751"/>
            <a:ext cx="103187" cy="120650"/>
          </a:xfrm>
          <a:custGeom>
            <a:avLst/>
            <a:gdLst>
              <a:gd name="T0" fmla="*/ 0 w 17575"/>
              <a:gd name="T1" fmla="*/ 2147483646 h 21600"/>
              <a:gd name="T2" fmla="*/ 2147483646 w 17575"/>
              <a:gd name="T3" fmla="*/ 2147483646 h 21600"/>
              <a:gd name="T4" fmla="*/ 2147483646 w 17575"/>
              <a:gd name="T5" fmla="*/ 2147483646 h 21600"/>
              <a:gd name="T6" fmla="*/ 0 60000 65536"/>
              <a:gd name="T7" fmla="*/ 0 60000 65536"/>
              <a:gd name="T8" fmla="*/ 0 60000 65536"/>
              <a:gd name="T9" fmla="*/ 0 w 17575"/>
              <a:gd name="T10" fmla="*/ 0 h 21600"/>
              <a:gd name="T11" fmla="*/ 17575 w 175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75" h="21600" fill="none" extrusionOk="0">
                <a:moveTo>
                  <a:pt x="-1" y="1872"/>
                </a:moveTo>
                <a:cubicBezTo>
                  <a:pt x="2768" y="638"/>
                  <a:pt x="5766" y="-1"/>
                  <a:pt x="8798" y="0"/>
                </a:cubicBezTo>
                <a:cubicBezTo>
                  <a:pt x="11821" y="0"/>
                  <a:pt x="14812" y="634"/>
                  <a:pt x="17575" y="1863"/>
                </a:cubicBezTo>
              </a:path>
              <a:path w="17575" h="21600" stroke="0" extrusionOk="0">
                <a:moveTo>
                  <a:pt x="-1" y="1872"/>
                </a:moveTo>
                <a:cubicBezTo>
                  <a:pt x="2768" y="638"/>
                  <a:pt x="5766" y="-1"/>
                  <a:pt x="8798" y="0"/>
                </a:cubicBezTo>
                <a:cubicBezTo>
                  <a:pt x="11821" y="0"/>
                  <a:pt x="14812" y="634"/>
                  <a:pt x="17575" y="1863"/>
                </a:cubicBezTo>
                <a:lnTo>
                  <a:pt x="8798" y="21600"/>
                </a:lnTo>
                <a:lnTo>
                  <a:pt x="-1" y="18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2" name="Line 48">
            <a:extLst>
              <a:ext uri="{FF2B5EF4-FFF2-40B4-BE49-F238E27FC236}">
                <a16:creationId xmlns:a16="http://schemas.microsoft.com/office/drawing/2014/main" id="{7575F42E-7097-4AE1-8A1C-19FC69A1D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3338" y="3844776"/>
            <a:ext cx="1587" cy="7191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3" name="Arc 49">
            <a:extLst>
              <a:ext uri="{FF2B5EF4-FFF2-40B4-BE49-F238E27FC236}">
                <a16:creationId xmlns:a16="http://schemas.microsoft.com/office/drawing/2014/main" id="{E41B73E5-4E3F-4E5A-A89B-83F5E179697C}"/>
              </a:ext>
            </a:extLst>
          </p:cNvPr>
          <p:cNvSpPr>
            <a:spLocks/>
          </p:cNvSpPr>
          <p:nvPr/>
        </p:nvSpPr>
        <p:spPr bwMode="auto">
          <a:xfrm>
            <a:off x="4995863" y="4541689"/>
            <a:ext cx="119062" cy="112712"/>
          </a:xfrm>
          <a:custGeom>
            <a:avLst/>
            <a:gdLst>
              <a:gd name="T0" fmla="*/ 2147483646 w 20224"/>
              <a:gd name="T1" fmla="*/ 0 h 20196"/>
              <a:gd name="T2" fmla="*/ 2147483646 w 20224"/>
              <a:gd name="T3" fmla="*/ 2147483646 h 20196"/>
              <a:gd name="T4" fmla="*/ 0 w 20224"/>
              <a:gd name="T5" fmla="*/ 2147483646 h 20196"/>
              <a:gd name="T6" fmla="*/ 0 60000 65536"/>
              <a:gd name="T7" fmla="*/ 0 60000 65536"/>
              <a:gd name="T8" fmla="*/ 0 60000 65536"/>
              <a:gd name="T9" fmla="*/ 0 w 20224"/>
              <a:gd name="T10" fmla="*/ 0 h 20196"/>
              <a:gd name="T11" fmla="*/ 20224 w 20224"/>
              <a:gd name="T12" fmla="*/ 20196 h 20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24" h="20196" fill="none" extrusionOk="0">
                <a:moveTo>
                  <a:pt x="7660" y="-1"/>
                </a:moveTo>
                <a:cubicBezTo>
                  <a:pt x="13466" y="2202"/>
                  <a:pt x="18043" y="6796"/>
                  <a:pt x="20224" y="12610"/>
                </a:cubicBezTo>
              </a:path>
              <a:path w="20224" h="20196" stroke="0" extrusionOk="0">
                <a:moveTo>
                  <a:pt x="7660" y="-1"/>
                </a:moveTo>
                <a:cubicBezTo>
                  <a:pt x="13466" y="2202"/>
                  <a:pt x="18043" y="6796"/>
                  <a:pt x="20224" y="12610"/>
                </a:cubicBezTo>
                <a:lnTo>
                  <a:pt x="0" y="20196"/>
                </a:lnTo>
                <a:lnTo>
                  <a:pt x="7660" y="-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4" name="Line 50">
            <a:extLst>
              <a:ext uri="{FF2B5EF4-FFF2-40B4-BE49-F238E27FC236}">
                <a16:creationId xmlns:a16="http://schemas.microsoft.com/office/drawing/2014/main" id="{2A24B005-DE4A-4BE6-A15D-A59354AFA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5713" y="3844776"/>
            <a:ext cx="839787" cy="733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5" name="Arc 51">
            <a:extLst>
              <a:ext uri="{FF2B5EF4-FFF2-40B4-BE49-F238E27FC236}">
                <a16:creationId xmlns:a16="http://schemas.microsoft.com/office/drawing/2014/main" id="{95CEB0E8-8528-4DCB-A0F3-B4A32EF36780}"/>
              </a:ext>
            </a:extLst>
          </p:cNvPr>
          <p:cNvSpPr>
            <a:spLocks/>
          </p:cNvSpPr>
          <p:nvPr/>
        </p:nvSpPr>
        <p:spPr bwMode="auto">
          <a:xfrm>
            <a:off x="6726238" y="4541689"/>
            <a:ext cx="119062" cy="112712"/>
          </a:xfrm>
          <a:custGeom>
            <a:avLst/>
            <a:gdLst>
              <a:gd name="T0" fmla="*/ 0 w 20227"/>
              <a:gd name="T1" fmla="*/ 2147483646 h 20188"/>
              <a:gd name="T2" fmla="*/ 2147483646 w 20227"/>
              <a:gd name="T3" fmla="*/ 0 h 20188"/>
              <a:gd name="T4" fmla="*/ 2147483646 w 20227"/>
              <a:gd name="T5" fmla="*/ 2147483646 h 20188"/>
              <a:gd name="T6" fmla="*/ 0 60000 65536"/>
              <a:gd name="T7" fmla="*/ 0 60000 65536"/>
              <a:gd name="T8" fmla="*/ 0 60000 65536"/>
              <a:gd name="T9" fmla="*/ 0 w 20227"/>
              <a:gd name="T10" fmla="*/ 0 h 20188"/>
              <a:gd name="T11" fmla="*/ 20227 w 20227"/>
              <a:gd name="T12" fmla="*/ 20188 h 20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27" h="20188" fill="none" extrusionOk="0">
                <a:moveTo>
                  <a:pt x="-1" y="12610"/>
                </a:moveTo>
                <a:cubicBezTo>
                  <a:pt x="2176" y="6800"/>
                  <a:pt x="6746" y="2206"/>
                  <a:pt x="12545" y="-1"/>
                </a:cubicBezTo>
              </a:path>
              <a:path w="20227" h="20188" stroke="0" extrusionOk="0">
                <a:moveTo>
                  <a:pt x="-1" y="12610"/>
                </a:moveTo>
                <a:cubicBezTo>
                  <a:pt x="2176" y="6800"/>
                  <a:pt x="6746" y="2206"/>
                  <a:pt x="12545" y="-1"/>
                </a:cubicBezTo>
                <a:lnTo>
                  <a:pt x="20227" y="20188"/>
                </a:lnTo>
                <a:lnTo>
                  <a:pt x="-1" y="126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6" name="Line 52">
            <a:extLst>
              <a:ext uri="{FF2B5EF4-FFF2-40B4-BE49-F238E27FC236}">
                <a16:creationId xmlns:a16="http://schemas.microsoft.com/office/drawing/2014/main" id="{DE523B38-1B7F-4134-9B92-63BB249A5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3844776"/>
            <a:ext cx="854075" cy="733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7" name="Arc 53">
            <a:extLst>
              <a:ext uri="{FF2B5EF4-FFF2-40B4-BE49-F238E27FC236}">
                <a16:creationId xmlns:a16="http://schemas.microsoft.com/office/drawing/2014/main" id="{5770DC72-418D-4652-A581-9B7B70C544CA}"/>
              </a:ext>
            </a:extLst>
          </p:cNvPr>
          <p:cNvSpPr>
            <a:spLocks/>
          </p:cNvSpPr>
          <p:nvPr/>
        </p:nvSpPr>
        <p:spPr bwMode="auto">
          <a:xfrm>
            <a:off x="4540250" y="5365601"/>
            <a:ext cx="120650" cy="104775"/>
          </a:xfrm>
          <a:custGeom>
            <a:avLst/>
            <a:gdLst>
              <a:gd name="T0" fmla="*/ 2147483646 w 20159"/>
              <a:gd name="T1" fmla="*/ 0 h 20232"/>
              <a:gd name="T2" fmla="*/ 2147483646 w 20159"/>
              <a:gd name="T3" fmla="*/ 2147483646 h 20232"/>
              <a:gd name="T4" fmla="*/ 0 w 20159"/>
              <a:gd name="T5" fmla="*/ 2147483646 h 20232"/>
              <a:gd name="T6" fmla="*/ 0 60000 65536"/>
              <a:gd name="T7" fmla="*/ 0 60000 65536"/>
              <a:gd name="T8" fmla="*/ 0 60000 65536"/>
              <a:gd name="T9" fmla="*/ 0 w 20159"/>
              <a:gd name="T10" fmla="*/ 0 h 20232"/>
              <a:gd name="T11" fmla="*/ 20159 w 20159"/>
              <a:gd name="T12" fmla="*/ 20232 h 20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59" h="20232" fill="none" extrusionOk="0">
                <a:moveTo>
                  <a:pt x="7564" y="-1"/>
                </a:moveTo>
                <a:cubicBezTo>
                  <a:pt x="13353" y="2164"/>
                  <a:pt x="17938" y="6705"/>
                  <a:pt x="20158" y="12474"/>
                </a:cubicBezTo>
              </a:path>
              <a:path w="20159" h="20232" stroke="0" extrusionOk="0">
                <a:moveTo>
                  <a:pt x="7564" y="-1"/>
                </a:moveTo>
                <a:cubicBezTo>
                  <a:pt x="13353" y="2164"/>
                  <a:pt x="17938" y="6705"/>
                  <a:pt x="20158" y="12474"/>
                </a:cubicBezTo>
                <a:lnTo>
                  <a:pt x="0" y="20232"/>
                </a:lnTo>
                <a:lnTo>
                  <a:pt x="7564" y="-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8" name="Line 54">
            <a:extLst>
              <a:ext uri="{FF2B5EF4-FFF2-40B4-BE49-F238E27FC236}">
                <a16:creationId xmlns:a16="http://schemas.microsoft.com/office/drawing/2014/main" id="{8D7CEFC8-0EBE-419C-9B7D-5D70F465B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1688" y="5057626"/>
            <a:ext cx="384175" cy="344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9" name="Arc 55">
            <a:extLst>
              <a:ext uri="{FF2B5EF4-FFF2-40B4-BE49-F238E27FC236}">
                <a16:creationId xmlns:a16="http://schemas.microsoft.com/office/drawing/2014/main" id="{D6E739ED-8FE9-4979-A16B-5310FAE89D1C}"/>
              </a:ext>
            </a:extLst>
          </p:cNvPr>
          <p:cNvSpPr>
            <a:spLocks/>
          </p:cNvSpPr>
          <p:nvPr/>
        </p:nvSpPr>
        <p:spPr bwMode="auto">
          <a:xfrm>
            <a:off x="5346700" y="5365601"/>
            <a:ext cx="119063" cy="104775"/>
          </a:xfrm>
          <a:custGeom>
            <a:avLst/>
            <a:gdLst>
              <a:gd name="T0" fmla="*/ 0 w 20178"/>
              <a:gd name="T1" fmla="*/ 2147483646 h 20217"/>
              <a:gd name="T2" fmla="*/ 2147483646 w 20178"/>
              <a:gd name="T3" fmla="*/ 0 h 20217"/>
              <a:gd name="T4" fmla="*/ 2147483646 w 20178"/>
              <a:gd name="T5" fmla="*/ 2147483646 h 20217"/>
              <a:gd name="T6" fmla="*/ 0 60000 65536"/>
              <a:gd name="T7" fmla="*/ 0 60000 65536"/>
              <a:gd name="T8" fmla="*/ 0 60000 65536"/>
              <a:gd name="T9" fmla="*/ 0 w 20178"/>
              <a:gd name="T10" fmla="*/ 0 h 20217"/>
              <a:gd name="T11" fmla="*/ 20178 w 20178"/>
              <a:gd name="T12" fmla="*/ 20217 h 202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78" h="20217" fill="none" extrusionOk="0">
                <a:moveTo>
                  <a:pt x="0" y="12509"/>
                </a:moveTo>
                <a:cubicBezTo>
                  <a:pt x="2207" y="6731"/>
                  <a:pt x="6784" y="2177"/>
                  <a:pt x="12573" y="0"/>
                </a:cubicBezTo>
              </a:path>
              <a:path w="20178" h="20217" stroke="0" extrusionOk="0">
                <a:moveTo>
                  <a:pt x="0" y="12509"/>
                </a:moveTo>
                <a:cubicBezTo>
                  <a:pt x="2207" y="6731"/>
                  <a:pt x="6784" y="2177"/>
                  <a:pt x="12573" y="0"/>
                </a:cubicBezTo>
                <a:lnTo>
                  <a:pt x="20178" y="20217"/>
                </a:lnTo>
                <a:lnTo>
                  <a:pt x="0" y="1250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800" name="Line 56">
            <a:extLst>
              <a:ext uri="{FF2B5EF4-FFF2-40B4-BE49-F238E27FC236}">
                <a16:creationId xmlns:a16="http://schemas.microsoft.com/office/drawing/2014/main" id="{84E40342-0139-4FF0-9D7E-E6B4D8B31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5057626"/>
            <a:ext cx="384175" cy="344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801" name="Text Box 57">
            <a:extLst>
              <a:ext uri="{FF2B5EF4-FFF2-40B4-BE49-F238E27FC236}">
                <a16:creationId xmlns:a16="http://schemas.microsoft.com/office/drawing/2014/main" id="{8974C295-9227-4DF2-9FED-FAF489854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664"/>
            <a:ext cx="8497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/>
              <a:t>Integration Testing – Units often have to be tested before the completion of the units with which they interact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0D9C52A-D358-4CEF-AB85-8859F34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40B0E-20F5-4C04-85A4-ECF9B299D9CF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A55DF38-F18A-48C7-9E4F-4882E585C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25538"/>
            <a:ext cx="7772400" cy="1143000"/>
          </a:xfrm>
        </p:spPr>
        <p:txBody>
          <a:bodyPr/>
          <a:lstStyle/>
          <a:p>
            <a:r>
              <a:rPr lang="en-GB" altLang="en-US"/>
              <a:t>Unit Testing lower level components may involve the preparation of a Driver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EA48239-F215-49B1-9FE3-2E2BDCFEA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3124200"/>
            <a:ext cx="2032000" cy="882650"/>
          </a:xfrm>
          <a:prstGeom prst="rect">
            <a:avLst/>
          </a:prstGeom>
          <a:solidFill>
            <a:srgbClr val="CC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Driver</a:t>
            </a: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993EDCA6-81F9-4E36-B567-F20960DE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76800"/>
            <a:ext cx="2032000" cy="882650"/>
          </a:xfrm>
          <a:prstGeom prst="rect">
            <a:avLst/>
          </a:prstGeom>
          <a:solidFill>
            <a:srgbClr val="CC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Unit (e.g. Class) under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H, I, L, M</a:t>
            </a:r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4129E167-770E-4261-8E75-AA2E2ED3A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00" y="3300413"/>
            <a:ext cx="1778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6" name="Line 7">
            <a:extLst>
              <a:ext uri="{FF2B5EF4-FFF2-40B4-BE49-F238E27FC236}">
                <a16:creationId xmlns:a16="http://schemas.microsoft.com/office/drawing/2014/main" id="{D6D9532E-458D-4630-8381-A8C742814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3300413"/>
            <a:ext cx="1651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505F2289-D8EE-4E1C-B31A-C82263E4D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86213"/>
            <a:ext cx="0" cy="882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0A76C6F9-41AA-453C-8D5E-5F6AE607C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986213"/>
            <a:ext cx="0" cy="882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9" name="Rectangle 10">
            <a:extLst>
              <a:ext uri="{FF2B5EF4-FFF2-40B4-BE49-F238E27FC236}">
                <a16:creationId xmlns:a16="http://schemas.microsoft.com/office/drawing/2014/main" id="{B838321A-F45F-4CC8-AE15-66F69C69B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1016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Test (input) Data</a:t>
            </a:r>
          </a:p>
        </p:txBody>
      </p:sp>
      <p:sp>
        <p:nvSpPr>
          <p:cNvPr id="32780" name="Rectangle 11">
            <a:extLst>
              <a:ext uri="{FF2B5EF4-FFF2-40B4-BE49-F238E27FC236}">
                <a16:creationId xmlns:a16="http://schemas.microsoft.com/office/drawing/2014/main" id="{A05C5BB0-8607-4DBD-AEF8-AE04D443C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3476625"/>
            <a:ext cx="1016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Test Results</a:t>
            </a:r>
          </a:p>
        </p:txBody>
      </p:sp>
      <p:sp>
        <p:nvSpPr>
          <p:cNvPr id="32781" name="Rectangle 12">
            <a:extLst>
              <a:ext uri="{FF2B5EF4-FFF2-40B4-BE49-F238E27FC236}">
                <a16:creationId xmlns:a16="http://schemas.microsoft.com/office/drawing/2014/main" id="{5EC6381A-903E-4062-B161-1AEB6465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14800"/>
            <a:ext cx="1016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Routine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Calls</a:t>
            </a:r>
          </a:p>
        </p:txBody>
      </p:sp>
      <p:sp>
        <p:nvSpPr>
          <p:cNvPr id="32782" name="Rectangle 14">
            <a:extLst>
              <a:ext uri="{FF2B5EF4-FFF2-40B4-BE49-F238E27FC236}">
                <a16:creationId xmlns:a16="http://schemas.microsoft.com/office/drawing/2014/main" id="{70C2DEA8-F1C6-4DC7-ACBD-029CE332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2057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Data flow as arguments/ parameters and function results</a:t>
            </a:r>
          </a:p>
        </p:txBody>
      </p:sp>
      <p:sp>
        <p:nvSpPr>
          <p:cNvPr id="32783" name="Line 15">
            <a:extLst>
              <a:ext uri="{FF2B5EF4-FFF2-40B4-BE49-F238E27FC236}">
                <a16:creationId xmlns:a16="http://schemas.microsoft.com/office/drawing/2014/main" id="{6ED4FD44-382B-4197-85A8-9F2A211E8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575" y="44196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9767B578-4475-4DF6-8DE6-309453C6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2971800" cy="14652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Driver accepts Test Case data, sends it to the Unit and displays the results for comparison with expected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>
            <a:extLst>
              <a:ext uri="{FF2B5EF4-FFF2-40B4-BE49-F238E27FC236}">
                <a16:creationId xmlns:a16="http://schemas.microsoft.com/office/drawing/2014/main" id="{12280DF2-0B90-480A-AC2B-9E5D136F3A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629400"/>
            <a:ext cx="2641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anose="02020603050405020304" pitchFamily="18" charset="0"/>
              </a:rPr>
              <a:t>BML202/DAP507/DC/2021-22 session 17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7E03C68E-EA57-4205-B306-8790A440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50F9B3-41E0-4FCC-9A7C-FB43C39A148B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96BDD95-3CC5-4650-8C9B-5D08DD73D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1143000"/>
          </a:xfrm>
        </p:spPr>
        <p:txBody>
          <a:bodyPr/>
          <a:lstStyle/>
          <a:p>
            <a:r>
              <a:rPr lang="en-GB" altLang="en-US" sz="2400"/>
              <a:t>Unit Testing mid-level components may involve the preparation of both a Driver and Stubs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DDC51B13-A654-4F75-8336-54414381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032000" cy="882650"/>
          </a:xfrm>
          <a:prstGeom prst="rect">
            <a:avLst/>
          </a:prstGeom>
          <a:solidFill>
            <a:srgbClr val="CC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Driver</a:t>
            </a:r>
          </a:p>
        </p:txBody>
      </p:sp>
      <p:sp>
        <p:nvSpPr>
          <p:cNvPr id="33798" name="Rectangle 4">
            <a:extLst>
              <a:ext uri="{FF2B5EF4-FFF2-40B4-BE49-F238E27FC236}">
                <a16:creationId xmlns:a16="http://schemas.microsoft.com/office/drawing/2014/main" id="{3EC5D467-CF3B-420D-A2BD-1848ECA4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3962400"/>
            <a:ext cx="2032000" cy="882650"/>
          </a:xfrm>
          <a:prstGeom prst="rect">
            <a:avLst/>
          </a:prstGeom>
          <a:solidFill>
            <a:srgbClr val="CC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Unit (e.g. Class) under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E, C, J, G</a:t>
            </a:r>
          </a:p>
        </p:txBody>
      </p:sp>
      <p:sp>
        <p:nvSpPr>
          <p:cNvPr id="33799" name="Line 5">
            <a:extLst>
              <a:ext uri="{FF2B5EF4-FFF2-40B4-BE49-F238E27FC236}">
                <a16:creationId xmlns:a16="http://schemas.microsoft.com/office/drawing/2014/main" id="{DE9D45DC-F2AC-4C17-A8DA-61342A658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86013"/>
            <a:ext cx="1778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0" name="Line 6">
            <a:extLst>
              <a:ext uri="{FF2B5EF4-FFF2-40B4-BE49-F238E27FC236}">
                <a16:creationId xmlns:a16="http://schemas.microsoft.com/office/drawing/2014/main" id="{FE5147D7-8679-4F72-8071-C8BD3C77A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386013"/>
            <a:ext cx="16510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1" name="Line 7">
            <a:extLst>
              <a:ext uri="{FF2B5EF4-FFF2-40B4-BE49-F238E27FC236}">
                <a16:creationId xmlns:a16="http://schemas.microsoft.com/office/drawing/2014/main" id="{996D7119-8BAE-4AA5-BE6C-DABE6E909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68638"/>
            <a:ext cx="0" cy="882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2" name="Line 8">
            <a:extLst>
              <a:ext uri="{FF2B5EF4-FFF2-40B4-BE49-F238E27FC236}">
                <a16:creationId xmlns:a16="http://schemas.microsoft.com/office/drawing/2014/main" id="{C6050A25-DEB6-4CB1-929C-9D603D686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3081338"/>
            <a:ext cx="0" cy="882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5AF7F32E-DB49-4262-BF01-09C79F62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2438400"/>
            <a:ext cx="1016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Test (input) Data</a:t>
            </a:r>
          </a:p>
        </p:txBody>
      </p:sp>
      <p:sp>
        <p:nvSpPr>
          <p:cNvPr id="33804" name="Rectangle 10">
            <a:extLst>
              <a:ext uri="{FF2B5EF4-FFF2-40B4-BE49-F238E27FC236}">
                <a16:creationId xmlns:a16="http://schemas.microsoft.com/office/drawing/2014/main" id="{95E8FC5C-CFA3-4DF5-8C63-3AE18DC3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62225"/>
            <a:ext cx="1016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Test Results</a:t>
            </a:r>
          </a:p>
        </p:txBody>
      </p:sp>
      <p:sp>
        <p:nvSpPr>
          <p:cNvPr id="33805" name="Rectangle 11">
            <a:extLst>
              <a:ext uri="{FF2B5EF4-FFF2-40B4-BE49-F238E27FC236}">
                <a16:creationId xmlns:a16="http://schemas.microsoft.com/office/drawing/2014/main" id="{1BFFC8C8-F65F-4ED6-9CF5-BDD8E7D1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3200400"/>
            <a:ext cx="1016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Routine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Calls</a:t>
            </a:r>
          </a:p>
        </p:txBody>
      </p:sp>
      <p:sp>
        <p:nvSpPr>
          <p:cNvPr id="33806" name="Rectangle 12">
            <a:extLst>
              <a:ext uri="{FF2B5EF4-FFF2-40B4-BE49-F238E27FC236}">
                <a16:creationId xmlns:a16="http://schemas.microsoft.com/office/drawing/2014/main" id="{95B21531-2DA7-4131-9192-79109F1D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810000"/>
            <a:ext cx="2057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/>
              <a:t>Data flow as arguments/ parameters and function results</a:t>
            </a:r>
          </a:p>
        </p:txBody>
      </p:sp>
      <p:sp>
        <p:nvSpPr>
          <p:cNvPr id="33807" name="Line 13">
            <a:extLst>
              <a:ext uri="{FF2B5EF4-FFF2-40B4-BE49-F238E27FC236}">
                <a16:creationId xmlns:a16="http://schemas.microsoft.com/office/drawing/2014/main" id="{CA0E8C0D-1623-40B2-AC72-232632AF2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505200"/>
            <a:ext cx="172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8" name="Rectangle 14">
            <a:extLst>
              <a:ext uri="{FF2B5EF4-FFF2-40B4-BE49-F238E27FC236}">
                <a16:creationId xmlns:a16="http://schemas.microsoft.com/office/drawing/2014/main" id="{77C699B3-713A-4F52-9C48-77C129302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34000"/>
            <a:ext cx="1219200" cy="6858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Stub 1</a:t>
            </a:r>
          </a:p>
        </p:txBody>
      </p:sp>
      <p:sp>
        <p:nvSpPr>
          <p:cNvPr id="33809" name="Rectangle 16">
            <a:extLst>
              <a:ext uri="{FF2B5EF4-FFF2-40B4-BE49-F238E27FC236}">
                <a16:creationId xmlns:a16="http://schemas.microsoft.com/office/drawing/2014/main" id="{79DBAF9C-6E97-4FA7-809B-08A9961F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34000"/>
            <a:ext cx="1219200" cy="6858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Stub 2</a:t>
            </a:r>
          </a:p>
        </p:txBody>
      </p:sp>
      <p:grpSp>
        <p:nvGrpSpPr>
          <p:cNvPr id="33810" name="Group 20">
            <a:extLst>
              <a:ext uri="{FF2B5EF4-FFF2-40B4-BE49-F238E27FC236}">
                <a16:creationId xmlns:a16="http://schemas.microsoft.com/office/drawing/2014/main" id="{09157F43-A0FB-43A4-9AE4-85A3A8D6EF48}"/>
              </a:ext>
            </a:extLst>
          </p:cNvPr>
          <p:cNvGrpSpPr>
            <a:grpSpLocks/>
          </p:cNvGrpSpPr>
          <p:nvPr/>
        </p:nvGrpSpPr>
        <p:grpSpPr bwMode="auto">
          <a:xfrm>
            <a:off x="3370263" y="4792663"/>
            <a:ext cx="336550" cy="609600"/>
            <a:chOff x="2123" y="3211"/>
            <a:chExt cx="212" cy="384"/>
          </a:xfrm>
        </p:grpSpPr>
        <p:sp>
          <p:nvSpPr>
            <p:cNvPr id="33816" name="Line 17">
              <a:extLst>
                <a:ext uri="{FF2B5EF4-FFF2-40B4-BE49-F238E27FC236}">
                  <a16:creationId xmlns:a16="http://schemas.microsoft.com/office/drawing/2014/main" id="{A55F4162-8C38-4F0A-9977-AFEB76D48D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6794">
              <a:off x="2123" y="3218"/>
              <a:ext cx="0" cy="3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7" name="Line 18">
              <a:extLst>
                <a:ext uri="{FF2B5EF4-FFF2-40B4-BE49-F238E27FC236}">
                  <a16:creationId xmlns:a16="http://schemas.microsoft.com/office/drawing/2014/main" id="{BC0043EE-3938-4262-831D-7936C1EA35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6794" flipV="1">
              <a:off x="2335" y="3211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811" name="Group 21">
            <a:extLst>
              <a:ext uri="{FF2B5EF4-FFF2-40B4-BE49-F238E27FC236}">
                <a16:creationId xmlns:a16="http://schemas.microsoft.com/office/drawing/2014/main" id="{B4D25F27-4547-45FA-9774-2B21213242F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53000" y="4800600"/>
            <a:ext cx="336550" cy="609600"/>
            <a:chOff x="2123" y="3211"/>
            <a:chExt cx="212" cy="384"/>
          </a:xfrm>
        </p:grpSpPr>
        <p:sp>
          <p:nvSpPr>
            <p:cNvPr id="33814" name="Line 22">
              <a:extLst>
                <a:ext uri="{FF2B5EF4-FFF2-40B4-BE49-F238E27FC236}">
                  <a16:creationId xmlns:a16="http://schemas.microsoft.com/office/drawing/2014/main" id="{C866F39C-0D1F-4E85-9D39-F5E436CD93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6794">
              <a:off x="2123" y="3218"/>
              <a:ext cx="0" cy="3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15" name="Line 23">
              <a:extLst>
                <a:ext uri="{FF2B5EF4-FFF2-40B4-BE49-F238E27FC236}">
                  <a16:creationId xmlns:a16="http://schemas.microsoft.com/office/drawing/2014/main" id="{ED52C5E8-7851-4467-B9ED-CE1CAEAE19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6794" flipV="1">
              <a:off x="2335" y="3211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812" name="Text Box 24">
            <a:extLst>
              <a:ext uri="{FF2B5EF4-FFF2-40B4-BE49-F238E27FC236}">
                <a16:creationId xmlns:a16="http://schemas.microsoft.com/office/drawing/2014/main" id="{00AC400B-A143-4CD8-B841-F055056B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733800"/>
            <a:ext cx="2454275" cy="11906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Stubs are dummy units receiving input and returning appropriate output</a:t>
            </a:r>
          </a:p>
        </p:txBody>
      </p:sp>
      <p:sp>
        <p:nvSpPr>
          <p:cNvPr id="33813" name="Text Box 25">
            <a:extLst>
              <a:ext uri="{FF2B5EF4-FFF2-40B4-BE49-F238E27FC236}">
                <a16:creationId xmlns:a16="http://schemas.microsoft.com/office/drawing/2014/main" id="{B34DCE0C-BA61-40FF-87DD-AEF7884F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172200"/>
            <a:ext cx="6280150" cy="36671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The preparation of Drivers and Stubs should be avoided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6876E-96B4-4D31-B802-3EC0FB44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4664"/>
            <a:ext cx="5737852" cy="52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4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8ED5E-63DE-44DA-B6EE-AB97F75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928687"/>
            <a:ext cx="3371850" cy="5000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9EACB-9DF5-4CE4-90D9-2CC3F25B85B6}"/>
              </a:ext>
            </a:extLst>
          </p:cNvPr>
          <p:cNvSpPr txBox="1"/>
          <p:nvPr/>
        </p:nvSpPr>
        <p:spPr>
          <a:xfrm>
            <a:off x="2771800" y="410010"/>
            <a:ext cx="41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Transfer module not ready we use a  ‘Stub’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7FF01-2D2A-4711-818B-06B4EE38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34" y="1396954"/>
            <a:ext cx="2552700" cy="1590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1B056C-EDF1-4B86-A0F6-38E63F5979F9}"/>
              </a:ext>
            </a:extLst>
          </p:cNvPr>
          <p:cNvSpPr/>
          <p:nvPr/>
        </p:nvSpPr>
        <p:spPr>
          <a:xfrm>
            <a:off x="6043668" y="4293096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04DAE6-F133-4307-8639-C74E73451828}"/>
              </a:ext>
            </a:extLst>
          </p:cNvPr>
          <p:cNvCxnSpPr/>
          <p:nvPr/>
        </p:nvCxnSpPr>
        <p:spPr>
          <a:xfrm flipV="1">
            <a:off x="6660232" y="2672915"/>
            <a:ext cx="0" cy="151216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D6F3A-75AA-4234-BAC5-2550B9E19D48}"/>
              </a:ext>
            </a:extLst>
          </p:cNvPr>
          <p:cNvCxnSpPr>
            <a:cxnSpLocks/>
          </p:cNvCxnSpPr>
          <p:nvPr/>
        </p:nvCxnSpPr>
        <p:spPr>
          <a:xfrm>
            <a:off x="7380312" y="2786109"/>
            <a:ext cx="0" cy="139897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345677-CEDD-488A-82C9-5819AB4FC231}"/>
              </a:ext>
            </a:extLst>
          </p:cNvPr>
          <p:cNvSpPr txBox="1"/>
          <p:nvPr/>
        </p:nvSpPr>
        <p:spPr>
          <a:xfrm>
            <a:off x="3711799" y="2885431"/>
            <a:ext cx="330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data that could be expected</a:t>
            </a:r>
          </a:p>
          <a:p>
            <a:r>
              <a:rPr lang="en-GB" dirty="0"/>
              <a:t>And the ‘current balance’ responds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039883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5BBD10-9D54-4DFA-97B4-EB4803BB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61" y="4065343"/>
            <a:ext cx="3228975" cy="1924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58ED5E-63DE-44DA-B6EE-AB97F755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58" y="1124744"/>
            <a:ext cx="3371850" cy="5000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9EACB-9DF5-4CE4-90D9-2CC3F25B85B6}"/>
              </a:ext>
            </a:extLst>
          </p:cNvPr>
          <p:cNvSpPr txBox="1"/>
          <p:nvPr/>
        </p:nvSpPr>
        <p:spPr>
          <a:xfrm>
            <a:off x="2771800" y="410010"/>
            <a:ext cx="520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Balance module not ready we use a  ‘Driver’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B056C-EDF1-4B86-A0F6-38E63F5979F9}"/>
              </a:ext>
            </a:extLst>
          </p:cNvPr>
          <p:cNvSpPr/>
          <p:nvPr/>
        </p:nvSpPr>
        <p:spPr>
          <a:xfrm>
            <a:off x="5976157" y="1573040"/>
            <a:ext cx="20882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04DAE6-F133-4307-8639-C74E73451828}"/>
              </a:ext>
            </a:extLst>
          </p:cNvPr>
          <p:cNvCxnSpPr/>
          <p:nvPr/>
        </p:nvCxnSpPr>
        <p:spPr>
          <a:xfrm flipV="1">
            <a:off x="6660232" y="2672915"/>
            <a:ext cx="0" cy="1512168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D6F3A-75AA-4234-BAC5-2550B9E19D48}"/>
              </a:ext>
            </a:extLst>
          </p:cNvPr>
          <p:cNvCxnSpPr>
            <a:cxnSpLocks/>
          </p:cNvCxnSpPr>
          <p:nvPr/>
        </p:nvCxnSpPr>
        <p:spPr>
          <a:xfrm>
            <a:off x="7380312" y="2786109"/>
            <a:ext cx="0" cy="139897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345677-CEDD-488A-82C9-5819AB4FC231}"/>
              </a:ext>
            </a:extLst>
          </p:cNvPr>
          <p:cNvSpPr txBox="1"/>
          <p:nvPr/>
        </p:nvSpPr>
        <p:spPr>
          <a:xfrm>
            <a:off x="3775178" y="2885431"/>
            <a:ext cx="330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data that could be expected</a:t>
            </a:r>
          </a:p>
          <a:p>
            <a:r>
              <a:rPr lang="en-GB" dirty="0"/>
              <a:t>And the ‘Transfer’ module responds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67385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6876E-96B4-4D31-B802-3EC0FB44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4664"/>
            <a:ext cx="5737852" cy="52866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2A5BCB-247A-42E8-ABD2-2C1D089EE37A}"/>
              </a:ext>
            </a:extLst>
          </p:cNvPr>
          <p:cNvCxnSpPr>
            <a:cxnSpLocks/>
          </p:cNvCxnSpPr>
          <p:nvPr/>
        </p:nvCxnSpPr>
        <p:spPr>
          <a:xfrm>
            <a:off x="8244408" y="2276872"/>
            <a:ext cx="0" cy="3168352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28219A-3CD8-40EF-A9EB-51149BAACD53}"/>
              </a:ext>
            </a:extLst>
          </p:cNvPr>
          <p:cNvSpPr txBox="1"/>
          <p:nvPr/>
        </p:nvSpPr>
        <p:spPr>
          <a:xfrm>
            <a:off x="7812360" y="692696"/>
            <a:ext cx="1152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Down Testing require Stubbs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E58DBB-969E-4A95-938F-B4EA356001FD}"/>
              </a:ext>
            </a:extLst>
          </p:cNvPr>
          <p:cNvCxnSpPr>
            <a:cxnSpLocks/>
          </p:cNvCxnSpPr>
          <p:nvPr/>
        </p:nvCxnSpPr>
        <p:spPr>
          <a:xfrm flipV="1">
            <a:off x="791580" y="693927"/>
            <a:ext cx="0" cy="395920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C1B8F6-73E4-4671-A666-FFAE84E8F01F}"/>
              </a:ext>
            </a:extLst>
          </p:cNvPr>
          <p:cNvSpPr txBox="1"/>
          <p:nvPr/>
        </p:nvSpPr>
        <p:spPr>
          <a:xfrm>
            <a:off x="197518" y="4845059"/>
            <a:ext cx="1152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Bottom up Testing require Driver</a:t>
            </a:r>
          </a:p>
        </p:txBody>
      </p:sp>
    </p:spTree>
    <p:extLst>
      <p:ext uri="{BB962C8B-B14F-4D97-AF65-F5344CB8AC3E}">
        <p14:creationId xmlns:p14="http://schemas.microsoft.com/office/powerpoint/2010/main" val="324116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5B0F7EFC-59F3-482C-ACEB-F4132F0180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629400"/>
            <a:ext cx="2743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Times New Roman" panose="02020603050405020304" pitchFamily="18" charset="0"/>
              </a:rPr>
              <a:t>BML202/DAP507/DC/2021-22 session 17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76D27DAB-BD33-4E1D-B091-DDF16C18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9FD7D-1522-4139-BE70-213A29743AC6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F548CEAD-6BBC-43EA-B014-F78EC412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Testing Strategies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6863FD0F-AA52-482C-AA9B-292B52C7B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2590800"/>
            <a:ext cx="3124200" cy="2209800"/>
          </a:xfrm>
          <a:gradFill rotWithShape="0">
            <a:gsLst>
              <a:gs pos="0">
                <a:srgbClr val="9A9AC1"/>
              </a:gs>
              <a:gs pos="100000">
                <a:srgbClr val="CCCCFF"/>
              </a:gs>
            </a:gsLst>
            <a:lin ang="5400000" scaled="1"/>
          </a:gradFill>
        </p:spPr>
        <p:txBody>
          <a:bodyPr/>
          <a:lstStyle/>
          <a:p>
            <a:r>
              <a:rPr lang="en-GB" altLang="en-US"/>
              <a:t>Top Down</a:t>
            </a:r>
          </a:p>
          <a:p>
            <a:r>
              <a:rPr lang="en-GB" altLang="en-US"/>
              <a:t>Bottom-Up</a:t>
            </a:r>
          </a:p>
          <a:p>
            <a:r>
              <a:rPr lang="en-GB" altLang="en-US"/>
              <a:t>Thread (Process)</a:t>
            </a:r>
          </a:p>
          <a:p>
            <a:r>
              <a:rPr lang="en-GB" altLang="en-US"/>
              <a:t>Stress (Performance)</a:t>
            </a:r>
          </a:p>
          <a:p>
            <a:r>
              <a:rPr lang="en-GB" altLang="en-US"/>
              <a:t>Back-to- 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27BC-9569-41B0-B5DD-25993FCB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 Brush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9B6A-2805-4758-895E-A09C44CD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85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0C1EAFC-43E3-4DE0-AFE4-A84B97333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Testing, Acceptance Testing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F3EF266-7399-4471-9500-284F97F61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System and Acceptance testing follows the integration phase </a:t>
            </a:r>
          </a:p>
          <a:p>
            <a:pPr lvl="1" eaLnBrk="1" hangingPunct="1"/>
            <a:r>
              <a:rPr lang="en-US" altLang="en-US" sz="1800"/>
              <a:t>testing the system as a whole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Test cases can be constructed based on the the requirements specifications</a:t>
            </a:r>
          </a:p>
          <a:p>
            <a:pPr lvl="1" eaLnBrk="1" hangingPunct="1"/>
            <a:r>
              <a:rPr lang="en-US" altLang="en-US" sz="1800"/>
              <a:t>main purpose is to assure that the system meets its requirements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Manual testing</a:t>
            </a:r>
          </a:p>
          <a:p>
            <a:pPr lvl="1" eaLnBrk="1" hangingPunct="1"/>
            <a:r>
              <a:rPr lang="en-US" altLang="en-US" sz="1800"/>
              <a:t>Somebody uses the software on a bunch of scenarios and records the results</a:t>
            </a:r>
          </a:p>
          <a:p>
            <a:pPr lvl="1" eaLnBrk="1" hangingPunct="1"/>
            <a:r>
              <a:rPr lang="en-US" altLang="en-US" sz="1800"/>
              <a:t>Use cases and use case scenarios in the requirements specification would be very helpful here</a:t>
            </a:r>
          </a:p>
          <a:p>
            <a:pPr lvl="1" eaLnBrk="1" hangingPunct="1"/>
            <a:r>
              <a:rPr lang="en-US" altLang="en-US" sz="1800"/>
              <a:t>manual testing is sometimes unavoidable: usability testing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4833B63-17F8-415A-AD5E-217FE40E9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Testing, Acceptance Testing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53B8BC0-29F8-4315-A3CD-DDC936DDD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Alpha testing is performed within the development organization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Beta testing is performed by a select group of friendly customers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Stress testing</a:t>
            </a:r>
          </a:p>
          <a:p>
            <a:pPr lvl="1" eaLnBrk="1" hangingPunct="1"/>
            <a:r>
              <a:rPr lang="en-US" altLang="en-US" sz="1800"/>
              <a:t>push system to extreme situations and see if it fails</a:t>
            </a:r>
          </a:p>
          <a:p>
            <a:pPr lvl="1" eaLnBrk="1" hangingPunct="1"/>
            <a:r>
              <a:rPr lang="en-US" altLang="en-US" sz="1800"/>
              <a:t>large number of data, high input rate, low input rate, etc.</a:t>
            </a:r>
          </a:p>
          <a:p>
            <a:pPr lvl="1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793032E6-82B0-428E-B9A6-450910FB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5D31E-E692-424F-9297-CCAFCFB96F0A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9637BA3C-CEB3-4749-8952-87019A63A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8077200" cy="1143000"/>
          </a:xfrm>
        </p:spPr>
        <p:txBody>
          <a:bodyPr/>
          <a:lstStyle/>
          <a:p>
            <a:r>
              <a:rPr lang="en-GB" altLang="en-US"/>
              <a:t>Creating Test Plans for each phase of the cycle is critical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13BB2119-01EC-42BB-A130-F50F14910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3733800" cy="3962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78FCE289-D32D-4F4B-B801-FCE176ED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057400"/>
            <a:ext cx="3733800" cy="3962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GB" altLang="en-US" sz="1400"/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60FC476B-E749-4C57-900E-75FDAD45B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35052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4150" indent="-1841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/>
              <a:t>Purpose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/>
          </a:p>
          <a:p>
            <a:pPr>
              <a:spcBef>
                <a:spcPct val="0"/>
              </a:spcBef>
            </a:pPr>
            <a:r>
              <a:rPr lang="en-GB" altLang="en-US" sz="1800"/>
              <a:t>Define standards for the tests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Provide an overview of test process to developers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Ensure appropriate resources are made available at the right time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Provide a document for approval by customer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BE0F439-3498-453D-A395-803C207D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09800"/>
            <a:ext cx="35052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4150" indent="-1841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/>
              <a:t>Contents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/>
          </a:p>
          <a:p>
            <a:pPr>
              <a:spcBef>
                <a:spcPct val="0"/>
              </a:spcBef>
            </a:pPr>
            <a:r>
              <a:rPr lang="en-GB" altLang="en-US" sz="1800"/>
              <a:t>Description of the testing process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Mapping to requirements specified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List of software and system components to be tested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Testing Schedule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Test recording procedures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Hardware and Software requirements</a:t>
            </a:r>
          </a:p>
          <a:p>
            <a:pPr>
              <a:spcBef>
                <a:spcPct val="0"/>
              </a:spcBef>
            </a:pPr>
            <a:r>
              <a:rPr lang="en-GB" altLang="en-US" sz="1800"/>
              <a:t>Constraints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DFF439B5-3D31-4435-AAC3-034838FF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6172200"/>
            <a:ext cx="5060950" cy="369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A sample test plan has been input to Moodle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3BAFD7B-F849-4146-A2C0-7CF5D15DE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7772400" cy="863600"/>
          </a:xfrm>
        </p:spPr>
        <p:txBody>
          <a:bodyPr/>
          <a:lstStyle/>
          <a:p>
            <a:r>
              <a:rPr lang="en-GB" altLang="en-US"/>
              <a:t>Test Reports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60C26B6E-8F2C-442D-8037-DA9825C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72AB27-4174-44C3-A0C6-CE06827216E3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D9A3EE-3000-4266-8054-B8D186486641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196975"/>
          <a:ext cx="8564563" cy="4224374"/>
        </p:xfrm>
        <a:graphic>
          <a:graphicData uri="http://schemas.openxmlformats.org/drawingml/2006/table">
            <a:tbl>
              <a:tblPr/>
              <a:tblGrid>
                <a:gridCol w="1212284">
                  <a:extLst>
                    <a:ext uri="{9D8B030D-6E8A-4147-A177-3AD203B41FA5}">
                      <a16:colId xmlns:a16="http://schemas.microsoft.com/office/drawing/2014/main" val="3694590512"/>
                    </a:ext>
                  </a:extLst>
                </a:gridCol>
                <a:gridCol w="1212284">
                  <a:extLst>
                    <a:ext uri="{9D8B030D-6E8A-4147-A177-3AD203B41FA5}">
                      <a16:colId xmlns:a16="http://schemas.microsoft.com/office/drawing/2014/main" val="2493150540"/>
                    </a:ext>
                  </a:extLst>
                </a:gridCol>
                <a:gridCol w="1212284">
                  <a:extLst>
                    <a:ext uri="{9D8B030D-6E8A-4147-A177-3AD203B41FA5}">
                      <a16:colId xmlns:a16="http://schemas.microsoft.com/office/drawing/2014/main" val="3341148363"/>
                    </a:ext>
                  </a:extLst>
                </a:gridCol>
                <a:gridCol w="1212284">
                  <a:extLst>
                    <a:ext uri="{9D8B030D-6E8A-4147-A177-3AD203B41FA5}">
                      <a16:colId xmlns:a16="http://schemas.microsoft.com/office/drawing/2014/main" val="2406604797"/>
                    </a:ext>
                  </a:extLst>
                </a:gridCol>
                <a:gridCol w="651042">
                  <a:extLst>
                    <a:ext uri="{9D8B030D-6E8A-4147-A177-3AD203B41FA5}">
                      <a16:colId xmlns:a16="http://schemas.microsoft.com/office/drawing/2014/main" val="981900361"/>
                    </a:ext>
                  </a:extLst>
                </a:gridCol>
                <a:gridCol w="516344">
                  <a:extLst>
                    <a:ext uri="{9D8B030D-6E8A-4147-A177-3AD203B41FA5}">
                      <a16:colId xmlns:a16="http://schemas.microsoft.com/office/drawing/2014/main" val="1744519112"/>
                    </a:ext>
                  </a:extLst>
                </a:gridCol>
                <a:gridCol w="643558">
                  <a:extLst>
                    <a:ext uri="{9D8B030D-6E8A-4147-A177-3AD203B41FA5}">
                      <a16:colId xmlns:a16="http://schemas.microsoft.com/office/drawing/2014/main" val="1645190909"/>
                    </a:ext>
                  </a:extLst>
                </a:gridCol>
                <a:gridCol w="488281">
                  <a:extLst>
                    <a:ext uri="{9D8B030D-6E8A-4147-A177-3AD203B41FA5}">
                      <a16:colId xmlns:a16="http://schemas.microsoft.com/office/drawing/2014/main" val="825128724"/>
                    </a:ext>
                  </a:extLst>
                </a:gridCol>
                <a:gridCol w="488281">
                  <a:extLst>
                    <a:ext uri="{9D8B030D-6E8A-4147-A177-3AD203B41FA5}">
                      <a16:colId xmlns:a16="http://schemas.microsoft.com/office/drawing/2014/main" val="1102520438"/>
                    </a:ext>
                  </a:extLst>
                </a:gridCol>
                <a:gridCol w="478927">
                  <a:extLst>
                    <a:ext uri="{9D8B030D-6E8A-4147-A177-3AD203B41FA5}">
                      <a16:colId xmlns:a16="http://schemas.microsoft.com/office/drawing/2014/main" val="3058633630"/>
                    </a:ext>
                  </a:extLst>
                </a:gridCol>
                <a:gridCol w="448994">
                  <a:extLst>
                    <a:ext uri="{9D8B030D-6E8A-4147-A177-3AD203B41FA5}">
                      <a16:colId xmlns:a16="http://schemas.microsoft.com/office/drawing/2014/main" val="948640226"/>
                    </a:ext>
                  </a:extLst>
                </a:gridCol>
              </a:tblGrid>
              <a:tr h="13213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Defect 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Bug description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Priority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Severity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Open date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Raised By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Tested on Version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986475"/>
                  </a:ext>
                </a:extLst>
              </a:tr>
              <a:tr h="1262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Steps to Reproduce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Expected Results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Actual Results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85C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67084"/>
                  </a:ext>
                </a:extLst>
              </a:tr>
              <a:tr h="403739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1" i="0" u="none" strike="noStrike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Click on Delete Account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required fields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- up "Do you really want to delete this account?"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confirmation message shown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SM6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25/01/2014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071072"/>
                  </a:ext>
                </a:extLst>
              </a:tr>
              <a:tr h="487672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Click on Delete Customer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Customer id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up "Do you really want to delete this customer?"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confirmation message shown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99765"/>
                  </a:ext>
                </a:extLst>
              </a:tr>
              <a:tr h="6095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Click on Edit Customer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Customer id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1)A pop - up "Customer does not exist"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Redirect to Delete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alert " You are not authorize to edit this account!"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redirect to delete customer page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582903"/>
                  </a:ext>
                </a:extLst>
              </a:tr>
              <a:tr h="6095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Click on Delete Customer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Customer id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1)A pop - up "Customer does not exist"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Redirects to Delete Customer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alert " You are not authorize to delete this account!"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redirect to delete customer page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498707"/>
                  </a:ext>
                </a:extLst>
              </a:tr>
              <a:tr h="487672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Execute the above test case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Refresh Fund Transfer detail page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Page should redirect to fund transfer page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redirecting to fund transfer page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clicking refresh button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03677"/>
                  </a:ext>
                </a:extLst>
              </a:tr>
              <a:tr h="3743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Click on Fund Transfer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all required fields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- up " Account # does not exist"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up "You are not authorize to Transfer Funds from this account!!"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731079"/>
                  </a:ext>
                </a:extLst>
              </a:tr>
              <a:tr h="3743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Cliick on Fund Transfer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all required fields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up "You are not authorize to Transfer Funds from this account!!"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up "No details found for this account!!"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12377"/>
                  </a:ext>
                </a:extLst>
              </a:tr>
              <a:tr h="6189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Click on Fund Transfer 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2) Enter all required fields</a:t>
                      </a:r>
                      <a:b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3) Submit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1) A pop up "Payers account No and Payees account No Must Not be Same!!!"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pop up and fund transfer sucessful or for non existing customer pop up "No details found for this account!!" is shown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SM21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1" u="none" strike="noStrike"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Arial" panose="020B0604020202020204" pitchFamily="34" charset="0"/>
                        </a:rPr>
                        <a:t>25/01/2014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effectLst/>
                          <a:latin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 Crook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5147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17029A37-8E2E-4C61-89EA-A28B596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A1163-FC49-4376-8474-9BF383053A5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1F4FB407-4C38-44A0-80F5-D32B9BB23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Directed Task</a:t>
            </a:r>
          </a:p>
        </p:txBody>
      </p:sp>
      <p:sp>
        <p:nvSpPr>
          <p:cNvPr id="43013" name="Text Box 3">
            <a:extLst>
              <a:ext uri="{FF2B5EF4-FFF2-40B4-BE49-F238E27FC236}">
                <a16:creationId xmlns:a16="http://schemas.microsoft.com/office/drawing/2014/main" id="{E4BF4A5B-4157-4538-8547-812628AD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1778000"/>
            <a:ext cx="5807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800" dirty="0"/>
              <a:t>You should be developing!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800" dirty="0"/>
              <a:t>(5 weeks to delivery 29</a:t>
            </a:r>
            <a:r>
              <a:rPr lang="en-GB" altLang="en-US" sz="1800" baseline="30000" dirty="0"/>
              <a:t>th</a:t>
            </a:r>
            <a:r>
              <a:rPr lang="en-GB" altLang="en-US" sz="1800" dirty="0"/>
              <a:t> March Presentation)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GB" alt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BA42-7D82-4987-B1B6-D731EA70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A731-15CB-4343-A412-B22FD87C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Meeting in Groups</a:t>
            </a:r>
          </a:p>
        </p:txBody>
      </p:sp>
    </p:spTree>
    <p:extLst>
      <p:ext uri="{BB962C8B-B14F-4D97-AF65-F5344CB8AC3E}">
        <p14:creationId xmlns:p14="http://schemas.microsoft.com/office/powerpoint/2010/main" val="10192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7A5076EE-D10D-441B-8E85-828B9C2F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05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2DCD4-2DAD-4EB4-8CF9-03460636BD80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6902" name="Text Box 4">
            <a:extLst>
              <a:ext uri="{FF2B5EF4-FFF2-40B4-BE49-F238E27FC236}">
                <a16:creationId xmlns:a16="http://schemas.microsoft.com/office/drawing/2014/main" id="{A981B05A-AECF-4738-B5B4-10D7548B5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3208" y="2059087"/>
            <a:ext cx="1325921" cy="553998"/>
          </a:xfrm>
          <a:prstGeom prst="rect">
            <a:avLst/>
          </a:prstGeom>
          <a:solidFill>
            <a:srgbClr val="0066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dirty="0">
                <a:solidFill>
                  <a:schemeClr val="bg1"/>
                </a:solidFill>
              </a:rPr>
              <a:t>Requirements Specification/ Feasibility Study</a:t>
            </a:r>
          </a:p>
        </p:txBody>
      </p:sp>
      <p:grpSp>
        <p:nvGrpSpPr>
          <p:cNvPr id="36870" name="Group 6">
            <a:extLst>
              <a:ext uri="{FF2B5EF4-FFF2-40B4-BE49-F238E27FC236}">
                <a16:creationId xmlns:a16="http://schemas.microsoft.com/office/drawing/2014/main" id="{BB215187-C9B2-44FE-8D64-9B057D4CAFC7}"/>
              </a:ext>
            </a:extLst>
          </p:cNvPr>
          <p:cNvGrpSpPr>
            <a:grpSpLocks/>
          </p:cNvGrpSpPr>
          <p:nvPr/>
        </p:nvGrpSpPr>
        <p:grpSpPr bwMode="auto">
          <a:xfrm>
            <a:off x="4654252" y="4065289"/>
            <a:ext cx="1257300" cy="415885"/>
            <a:chOff x="960" y="1632"/>
            <a:chExt cx="1056" cy="499"/>
          </a:xfrm>
          <a:solidFill>
            <a:srgbClr val="FF0000"/>
          </a:solidFill>
        </p:grpSpPr>
        <p:sp>
          <p:nvSpPr>
            <p:cNvPr id="36899" name="Rectangle 7">
              <a:extLst>
                <a:ext uri="{FF2B5EF4-FFF2-40B4-BE49-F238E27FC236}">
                  <a16:creationId xmlns:a16="http://schemas.microsoft.com/office/drawing/2014/main" id="{15FF75F4-A807-4C16-9339-5A326672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999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050" b="1"/>
            </a:p>
          </p:txBody>
        </p:sp>
        <p:sp>
          <p:nvSpPr>
            <p:cNvPr id="36900" name="Text Box 8">
              <a:extLst>
                <a:ext uri="{FF2B5EF4-FFF2-40B4-BE49-F238E27FC236}">
                  <a16:creationId xmlns:a16="http://schemas.microsoft.com/office/drawing/2014/main" id="{C284B7F2-DBE2-4F66-B326-5BF5AD59C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632"/>
              <a:ext cx="1009" cy="4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050" b="1" dirty="0">
                  <a:solidFill>
                    <a:schemeClr val="bg1"/>
                  </a:solidFill>
                </a:rPr>
                <a:t>Integration and system testing</a:t>
              </a:r>
            </a:p>
          </p:txBody>
        </p:sp>
      </p:grpSp>
      <p:grpSp>
        <p:nvGrpSpPr>
          <p:cNvPr id="36871" name="Group 9">
            <a:extLst>
              <a:ext uri="{FF2B5EF4-FFF2-40B4-BE49-F238E27FC236}">
                <a16:creationId xmlns:a16="http://schemas.microsoft.com/office/drawing/2014/main" id="{F09C0588-A5BC-44D2-AEDE-2B21F7D2D686}"/>
              </a:ext>
            </a:extLst>
          </p:cNvPr>
          <p:cNvGrpSpPr>
            <a:grpSpLocks/>
          </p:cNvGrpSpPr>
          <p:nvPr/>
        </p:nvGrpSpPr>
        <p:grpSpPr bwMode="auto">
          <a:xfrm>
            <a:off x="5854402" y="4541540"/>
            <a:ext cx="914400" cy="342900"/>
            <a:chOff x="960" y="1632"/>
            <a:chExt cx="1056" cy="480"/>
          </a:xfrm>
        </p:grpSpPr>
        <p:sp>
          <p:nvSpPr>
            <p:cNvPr id="36897" name="Rectangle 10">
              <a:extLst>
                <a:ext uri="{FF2B5EF4-FFF2-40B4-BE49-F238E27FC236}">
                  <a16:creationId xmlns:a16="http://schemas.microsoft.com/office/drawing/2014/main" id="{0228555C-6158-4401-988F-8C867EA6C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999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050"/>
            </a:p>
          </p:txBody>
        </p:sp>
        <p:sp>
          <p:nvSpPr>
            <p:cNvPr id="36898" name="Text Box 11">
              <a:extLst>
                <a:ext uri="{FF2B5EF4-FFF2-40B4-BE49-F238E27FC236}">
                  <a16:creationId xmlns:a16="http://schemas.microsoft.com/office/drawing/2014/main" id="{2A38E317-9575-44CF-922C-8B5532E14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632"/>
              <a:ext cx="100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050">
                  <a:solidFill>
                    <a:schemeClr val="bg1"/>
                  </a:solidFill>
                </a:rPr>
                <a:t>‘Go Live’</a:t>
              </a:r>
            </a:p>
          </p:txBody>
        </p:sp>
      </p:grpSp>
      <p:sp>
        <p:nvSpPr>
          <p:cNvPr id="36896" name="Text Box 14">
            <a:extLst>
              <a:ext uri="{FF2B5EF4-FFF2-40B4-BE49-F238E27FC236}">
                <a16:creationId xmlns:a16="http://schemas.microsoft.com/office/drawing/2014/main" id="{40BC3606-067A-48C9-96C4-23EACAE3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184" y="2657197"/>
            <a:ext cx="762974" cy="41588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50" b="1" dirty="0">
                <a:solidFill>
                  <a:schemeClr val="bg1"/>
                </a:solidFill>
              </a:rPr>
              <a:t>Systems Analysis</a:t>
            </a:r>
          </a:p>
        </p:txBody>
      </p:sp>
      <p:grpSp>
        <p:nvGrpSpPr>
          <p:cNvPr id="36873" name="Group 15">
            <a:extLst>
              <a:ext uri="{FF2B5EF4-FFF2-40B4-BE49-F238E27FC236}">
                <a16:creationId xmlns:a16="http://schemas.microsoft.com/office/drawing/2014/main" id="{5E1BF4C2-36D2-41AC-9FA8-6ADA2B90B987}"/>
              </a:ext>
            </a:extLst>
          </p:cNvPr>
          <p:cNvGrpSpPr>
            <a:grpSpLocks/>
          </p:cNvGrpSpPr>
          <p:nvPr/>
        </p:nvGrpSpPr>
        <p:grpSpPr bwMode="auto">
          <a:xfrm>
            <a:off x="3168352" y="3112789"/>
            <a:ext cx="1257300" cy="415885"/>
            <a:chOff x="960" y="1632"/>
            <a:chExt cx="1056" cy="499"/>
          </a:xfrm>
        </p:grpSpPr>
        <p:sp>
          <p:nvSpPr>
            <p:cNvPr id="36893" name="Rectangle 16">
              <a:extLst>
                <a:ext uri="{FF2B5EF4-FFF2-40B4-BE49-F238E27FC236}">
                  <a16:creationId xmlns:a16="http://schemas.microsoft.com/office/drawing/2014/main" id="{D2571FE9-6C0E-4E95-AF43-B8F545D50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999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050"/>
            </a:p>
          </p:txBody>
        </p:sp>
        <p:sp>
          <p:nvSpPr>
            <p:cNvPr id="36894" name="Text Box 17">
              <a:extLst>
                <a:ext uri="{FF2B5EF4-FFF2-40B4-BE49-F238E27FC236}">
                  <a16:creationId xmlns:a16="http://schemas.microsoft.com/office/drawing/2014/main" id="{92D15D8B-1BC7-4300-B482-E026871F4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632"/>
              <a:ext cx="1008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050">
                  <a:solidFill>
                    <a:schemeClr val="bg1"/>
                  </a:solidFill>
                </a:rPr>
                <a:t>System and Software Design</a:t>
              </a:r>
            </a:p>
          </p:txBody>
        </p:sp>
      </p:grpSp>
      <p:grpSp>
        <p:nvGrpSpPr>
          <p:cNvPr id="36874" name="Group 18">
            <a:extLst>
              <a:ext uri="{FF2B5EF4-FFF2-40B4-BE49-F238E27FC236}">
                <a16:creationId xmlns:a16="http://schemas.microsoft.com/office/drawing/2014/main" id="{3B8AE6F6-8B4F-4E45-98E3-75ADAC5C3D65}"/>
              </a:ext>
            </a:extLst>
          </p:cNvPr>
          <p:cNvGrpSpPr>
            <a:grpSpLocks/>
          </p:cNvGrpSpPr>
          <p:nvPr/>
        </p:nvGrpSpPr>
        <p:grpSpPr bwMode="auto">
          <a:xfrm>
            <a:off x="3911302" y="3589039"/>
            <a:ext cx="1314450" cy="415885"/>
            <a:chOff x="960" y="1632"/>
            <a:chExt cx="1056" cy="499"/>
          </a:xfrm>
          <a:solidFill>
            <a:srgbClr val="FF0000"/>
          </a:solidFill>
        </p:grpSpPr>
        <p:sp>
          <p:nvSpPr>
            <p:cNvPr id="36891" name="Rectangle 19">
              <a:extLst>
                <a:ext uri="{FF2B5EF4-FFF2-40B4-BE49-F238E27FC236}">
                  <a16:creationId xmlns:a16="http://schemas.microsoft.com/office/drawing/2014/main" id="{10761E38-BA13-492E-806F-93BE0D55C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999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050" b="1"/>
            </a:p>
          </p:txBody>
        </p:sp>
        <p:sp>
          <p:nvSpPr>
            <p:cNvPr id="36892" name="Text Box 20">
              <a:extLst>
                <a:ext uri="{FF2B5EF4-FFF2-40B4-BE49-F238E27FC236}">
                  <a16:creationId xmlns:a16="http://schemas.microsoft.com/office/drawing/2014/main" id="{8EDE7F72-172A-4383-87EE-CA0EFB935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1632"/>
              <a:ext cx="1009" cy="4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050" b="1" dirty="0">
                  <a:solidFill>
                    <a:schemeClr val="bg1"/>
                  </a:solidFill>
                </a:rPr>
                <a:t>Development and unit testing</a:t>
              </a:r>
            </a:p>
          </p:txBody>
        </p:sp>
      </p:grpSp>
      <p:grpSp>
        <p:nvGrpSpPr>
          <p:cNvPr id="36875" name="Group 21">
            <a:extLst>
              <a:ext uri="{FF2B5EF4-FFF2-40B4-BE49-F238E27FC236}">
                <a16:creationId xmlns:a16="http://schemas.microsoft.com/office/drawing/2014/main" id="{75C7C541-8A72-45E4-B59C-A85AB620BB1F}"/>
              </a:ext>
            </a:extLst>
          </p:cNvPr>
          <p:cNvGrpSpPr>
            <a:grpSpLocks/>
          </p:cNvGrpSpPr>
          <p:nvPr/>
        </p:nvGrpSpPr>
        <p:grpSpPr bwMode="auto">
          <a:xfrm>
            <a:off x="6711652" y="4960639"/>
            <a:ext cx="1028700" cy="415885"/>
            <a:chOff x="960" y="1632"/>
            <a:chExt cx="1056" cy="499"/>
          </a:xfrm>
        </p:grpSpPr>
        <p:sp>
          <p:nvSpPr>
            <p:cNvPr id="36889" name="Rectangle 22">
              <a:extLst>
                <a:ext uri="{FF2B5EF4-FFF2-40B4-BE49-F238E27FC236}">
                  <a16:creationId xmlns:a16="http://schemas.microsoft.com/office/drawing/2014/main" id="{EB2C6C8D-A0DA-4780-A5C0-3DDA451F6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999" cy="48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050"/>
            </a:p>
          </p:txBody>
        </p:sp>
        <p:sp>
          <p:nvSpPr>
            <p:cNvPr id="36890" name="Text Box 23">
              <a:extLst>
                <a:ext uri="{FF2B5EF4-FFF2-40B4-BE49-F238E27FC236}">
                  <a16:creationId xmlns:a16="http://schemas.microsoft.com/office/drawing/2014/main" id="{B662F70A-2081-4E0F-9EA8-084DC4DBA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632"/>
              <a:ext cx="101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050">
                  <a:solidFill>
                    <a:schemeClr val="bg1"/>
                  </a:solidFill>
                </a:rPr>
                <a:t>Operation &amp; maintenance</a:t>
              </a:r>
            </a:p>
          </p:txBody>
        </p:sp>
      </p:grpSp>
      <p:sp>
        <p:nvSpPr>
          <p:cNvPr id="36876" name="AutoShape 24">
            <a:extLst>
              <a:ext uri="{FF2B5EF4-FFF2-40B4-BE49-F238E27FC236}">
                <a16:creationId xmlns:a16="http://schemas.microsoft.com/office/drawing/2014/main" id="{73F88F31-9ECD-4A03-ADCD-62BE23A536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96902" y="2274590"/>
            <a:ext cx="400050" cy="4000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77" name="AutoShape 25">
            <a:extLst>
              <a:ext uri="{FF2B5EF4-FFF2-40B4-BE49-F238E27FC236}">
                <a16:creationId xmlns:a16="http://schemas.microsoft.com/office/drawing/2014/main" id="{B40254D8-2054-42DC-B19E-E06E8236E9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82677" y="2760365"/>
            <a:ext cx="342900" cy="4000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78" name="AutoShape 26">
            <a:extLst>
              <a:ext uri="{FF2B5EF4-FFF2-40B4-BE49-F238E27FC236}">
                <a16:creationId xmlns:a16="http://schemas.microsoft.com/office/drawing/2014/main" id="{098E9327-7A8E-4F42-A879-749B8B44DD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68502" y="3246140"/>
            <a:ext cx="400050" cy="4000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79" name="AutoShape 27">
            <a:extLst>
              <a:ext uri="{FF2B5EF4-FFF2-40B4-BE49-F238E27FC236}">
                <a16:creationId xmlns:a16="http://schemas.microsoft.com/office/drawing/2014/main" id="{59E42702-7D06-4623-A67B-BE54699DEE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1458" y="3696196"/>
            <a:ext cx="400050" cy="4143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0" name="AutoShape 28">
            <a:extLst>
              <a:ext uri="{FF2B5EF4-FFF2-40B4-BE49-F238E27FC236}">
                <a16:creationId xmlns:a16="http://schemas.microsoft.com/office/drawing/2014/main" id="{F4848EC9-EC47-4206-B076-E2647E219C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54402" y="4160540"/>
            <a:ext cx="400050" cy="4000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1" name="AutoShape 29">
            <a:extLst>
              <a:ext uri="{FF2B5EF4-FFF2-40B4-BE49-F238E27FC236}">
                <a16:creationId xmlns:a16="http://schemas.microsoft.com/office/drawing/2014/main" id="{61C51A00-09C2-4BD8-9F4C-6EE12ABFB7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11652" y="4674890"/>
            <a:ext cx="342900" cy="3429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2" name="Line 30">
            <a:extLst>
              <a:ext uri="{FF2B5EF4-FFF2-40B4-BE49-F238E27FC236}">
                <a16:creationId xmlns:a16="http://schemas.microsoft.com/office/drawing/2014/main" id="{EDE86096-172B-4D52-87E6-E3957B5B7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403" y="5189240"/>
            <a:ext cx="429458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3" name="Line 31">
            <a:extLst>
              <a:ext uri="{FF2B5EF4-FFF2-40B4-BE49-F238E27FC236}">
                <a16:creationId xmlns:a16="http://schemas.microsoft.com/office/drawing/2014/main" id="{F0311BA6-7CDC-425E-AE64-E3F5E712D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402" y="2560340"/>
            <a:ext cx="0" cy="26289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4" name="Line 32">
            <a:extLst>
              <a:ext uri="{FF2B5EF4-FFF2-40B4-BE49-F238E27FC236}">
                <a16:creationId xmlns:a16="http://schemas.microsoft.com/office/drawing/2014/main" id="{22BC68C1-B8EE-4066-A559-FD1B6B9C6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052" y="3036590"/>
            <a:ext cx="0" cy="21526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5" name="Line 33">
            <a:extLst>
              <a:ext uri="{FF2B5EF4-FFF2-40B4-BE49-F238E27FC236}">
                <a16:creationId xmlns:a16="http://schemas.microsoft.com/office/drawing/2014/main" id="{55D29F38-5E4C-4491-8074-87DE4C602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2702" y="3512840"/>
            <a:ext cx="0" cy="1676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6" name="Line 34">
            <a:extLst>
              <a:ext uri="{FF2B5EF4-FFF2-40B4-BE49-F238E27FC236}">
                <a16:creationId xmlns:a16="http://schemas.microsoft.com/office/drawing/2014/main" id="{5DD2232A-7C20-4B43-9606-2A22213C6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787" y="3989090"/>
            <a:ext cx="0" cy="12001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7" name="Line 35">
            <a:extLst>
              <a:ext uri="{FF2B5EF4-FFF2-40B4-BE49-F238E27FC236}">
                <a16:creationId xmlns:a16="http://schemas.microsoft.com/office/drawing/2014/main" id="{97EE55FF-08E1-45A3-8ECF-E5DBC0F6D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5752" y="4465340"/>
            <a:ext cx="0" cy="7239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6888" name="Line 36">
            <a:extLst>
              <a:ext uri="{FF2B5EF4-FFF2-40B4-BE49-F238E27FC236}">
                <a16:creationId xmlns:a16="http://schemas.microsoft.com/office/drawing/2014/main" id="{3C2E3865-0B36-482D-A709-E139707BE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452" y="4884440"/>
            <a:ext cx="0" cy="304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C3EC1696-BAE9-4D25-892F-5D1B50B80E7B}"/>
              </a:ext>
            </a:extLst>
          </p:cNvPr>
          <p:cNvSpPr txBox="1">
            <a:spLocks noChangeArrowheads="1"/>
          </p:cNvSpPr>
          <p:nvPr/>
        </p:nvSpPr>
        <p:spPr>
          <a:xfrm>
            <a:off x="768052" y="402491"/>
            <a:ext cx="7772400" cy="865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accent1"/>
                </a:solidFill>
                <a:latin typeface="Optima" pitchFamily="2" charset="0"/>
                <a:ea typeface="+mj-ea"/>
                <a:cs typeface="+mj-cs"/>
              </a:defRPr>
            </a:lvl1pPr>
          </a:lstStyle>
          <a:p>
            <a:r>
              <a:rPr lang="en-GB" altLang="en-US" sz="2400" dirty="0"/>
              <a:t>Development &amp; Testing is the phase where we develop a detailed understanding of the requirements and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030D2907-79EA-44B7-B212-0A58094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34CE0-1577-422C-808F-76DC7ECF47E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84691" name="Group 19">
            <a:extLst>
              <a:ext uri="{FF2B5EF4-FFF2-40B4-BE49-F238E27FC236}">
                <a16:creationId xmlns:a16="http://schemas.microsoft.com/office/drawing/2014/main" id="{D044403E-A898-442A-A5A7-7D92D82433FF}"/>
              </a:ext>
            </a:extLst>
          </p:cNvPr>
          <p:cNvGraphicFramePr>
            <a:graphicFrameLocks noGrp="1"/>
          </p:cNvGraphicFramePr>
          <p:nvPr/>
        </p:nvGraphicFramePr>
        <p:xfrm>
          <a:off x="4389438" y="2232025"/>
          <a:ext cx="415926" cy="2395538"/>
        </p:xfrm>
        <a:graphic>
          <a:graphicData uri="http://schemas.openxmlformats.org/drawingml/2006/table">
            <a:tbl>
              <a:tblPr/>
              <a:tblGrid>
                <a:gridCol w="20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281" marR="91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marL="91281" marR="91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</a:t>
                      </a:r>
                    </a:p>
                  </a:txBody>
                  <a:tcPr marL="91281" marR="91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281" marR="9128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5" name="TextBox 5">
            <a:extLst>
              <a:ext uri="{FF2B5EF4-FFF2-40B4-BE49-F238E27FC236}">
                <a16:creationId xmlns:a16="http://schemas.microsoft.com/office/drawing/2014/main" id="{651B706A-E18F-44C2-8083-882F8DFFE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2201863"/>
            <a:ext cx="5116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/>
              <a:t>Is Testing Really Necessary?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628C0D-EA76-44E2-84E7-4096035BE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a computer bug?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53BB01-C8B4-49A3-A1E9-4C03948C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6007968" cy="442528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 1947 Harvard University was operating a room-sized computer called the M</a:t>
            </a:r>
            <a:r>
              <a:rPr lang="en-US" altLang="en-US" sz="2800" dirty="0"/>
              <a:t>ark II.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mechanical relays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glowing vacuum tubes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technicians program the computer by reconfiguring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Technicians had to change the occasional vacuum tube.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They started to get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Inspected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moth flew into the computer and was zapped by the high voltage when it landed on a relay.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Hence, the first computer bug!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 am not making this up :-)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56F6AA5-489C-4842-82A0-A2E0A6C4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21" y="3474396"/>
            <a:ext cx="2967464" cy="234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C3150A83-5EA5-4F04-B8B1-39F906330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36" y="717226"/>
            <a:ext cx="2967464" cy="19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CD36270-6FB2-40A5-B8EF-DAFDAD450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Bugs a.k.a. …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E25AA1-E9AD-421F-9B35-210ECFDAE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048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Defect</a:t>
            </a:r>
          </a:p>
          <a:p>
            <a:pPr eaLnBrk="1" hangingPunct="1"/>
            <a:r>
              <a:rPr lang="en-US" altLang="en-US" sz="2800"/>
              <a:t>Fault</a:t>
            </a:r>
          </a:p>
          <a:p>
            <a:pPr eaLnBrk="1" hangingPunct="1"/>
            <a:r>
              <a:rPr lang="en-US" altLang="en-US" sz="2800"/>
              <a:t>Problem</a:t>
            </a:r>
          </a:p>
          <a:p>
            <a:pPr eaLnBrk="1" hangingPunct="1"/>
            <a:r>
              <a:rPr lang="en-US" altLang="en-US" sz="2800"/>
              <a:t>Error</a:t>
            </a:r>
          </a:p>
          <a:p>
            <a:pPr eaLnBrk="1" hangingPunct="1"/>
            <a:r>
              <a:rPr lang="en-US" altLang="en-US" sz="2800"/>
              <a:t>Incident</a:t>
            </a:r>
          </a:p>
          <a:p>
            <a:pPr eaLnBrk="1" hangingPunct="1"/>
            <a:r>
              <a:rPr lang="en-US" altLang="en-US" sz="2800"/>
              <a:t>Anomaly</a:t>
            </a:r>
          </a:p>
          <a:p>
            <a:pPr eaLnBrk="1" hangingPunct="1"/>
            <a:r>
              <a:rPr lang="en-US" altLang="en-US" sz="2800"/>
              <a:t>Variance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B8F0656-310D-4D91-AC24-A34F3D775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969616"/>
            <a:ext cx="3048000" cy="339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167DB5"/>
                </a:solidFill>
                <a:ea typeface="MS PGothic" panose="020B0600070205080204" pitchFamily="34" charset="-128"/>
              </a:rPr>
              <a:t>Failure</a:t>
            </a:r>
          </a:p>
          <a:p>
            <a:pPr eaLnBrk="1" hangingPunct="1"/>
            <a:r>
              <a:rPr lang="en-US" altLang="en-US" sz="2400" b="0" dirty="0">
                <a:solidFill>
                  <a:srgbClr val="167DB5"/>
                </a:solidFill>
                <a:ea typeface="MS PGothic" panose="020B0600070205080204" pitchFamily="34" charset="-128"/>
              </a:rPr>
              <a:t>Inconsistency</a:t>
            </a:r>
          </a:p>
          <a:p>
            <a:pPr eaLnBrk="1" hangingPunct="1"/>
            <a:r>
              <a:rPr lang="en-US" altLang="en-US" sz="2400" b="0" dirty="0">
                <a:solidFill>
                  <a:srgbClr val="167DB5"/>
                </a:solidFill>
                <a:ea typeface="MS PGothic" panose="020B0600070205080204" pitchFamily="34" charset="-128"/>
              </a:rPr>
              <a:t>Product Anomaly</a:t>
            </a:r>
          </a:p>
          <a:p>
            <a:pPr eaLnBrk="1" hangingPunct="1"/>
            <a:r>
              <a:rPr lang="en-US" altLang="en-US" sz="2400" b="0" dirty="0">
                <a:solidFill>
                  <a:srgbClr val="167DB5"/>
                </a:solidFill>
                <a:ea typeface="MS PGothic" panose="020B0600070205080204" pitchFamily="34" charset="-128"/>
              </a:rPr>
              <a:t>Product Incidence</a:t>
            </a:r>
          </a:p>
          <a:p>
            <a:pPr eaLnBrk="1" hangingPunct="1"/>
            <a:r>
              <a:rPr lang="en-US" altLang="en-US" sz="2400" b="0" dirty="0">
                <a:solidFill>
                  <a:srgbClr val="167DB5"/>
                </a:solidFill>
                <a:ea typeface="MS PGothic" panose="020B0600070205080204" pitchFamily="34" charset="-128"/>
              </a:rPr>
              <a:t>Feature </a:t>
            </a:r>
            <a:endParaRPr lang="en-US" altLang="en-US" b="0" dirty="0">
              <a:solidFill>
                <a:srgbClr val="167DB5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7FE082-E944-446A-81DD-B565D0864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Defective Software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065F88-D3CA-4916-BEEC-6E10BE609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1800" dirty="0"/>
              <a:t>We develop programs that contain defects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  </a:t>
            </a:r>
            <a:endParaRPr lang="en-US" altLang="en-US" sz="1800" dirty="0">
              <a:solidFill>
                <a:srgbClr val="FE2602"/>
              </a:solidFill>
            </a:endParaRPr>
          </a:p>
          <a:p>
            <a:pPr lvl="1" eaLnBrk="1" hangingPunct="1"/>
            <a:r>
              <a:rPr lang="en-US" altLang="en-US" sz="2400" dirty="0"/>
              <a:t>How many? What kind?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Hard to predict the future, however…  it is highly likely, that the software we (including you!)  will develop in the future will not be significantly better.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14087F-37BA-4430-9700-040026903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Problems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5756C1F-5B1D-43E4-AF22-1D72A40B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63738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400" b="1" u="sng"/>
              <a:t>Requirements Definition:</a:t>
            </a:r>
            <a:r>
              <a:rPr lang="en-US" altLang="en-US" sz="2400"/>
              <a:t> Erroneous, incomplete, inconsistent requirements.</a:t>
            </a:r>
          </a:p>
          <a:p>
            <a:pPr eaLnBrk="1" hangingPunct="1"/>
            <a:r>
              <a:rPr lang="en-US" altLang="en-US" sz="2400" b="1" u="sng"/>
              <a:t>Design:</a:t>
            </a:r>
            <a:r>
              <a:rPr lang="en-US" altLang="en-US" sz="2400"/>
              <a:t>  Fundamental design flaws in the software.</a:t>
            </a:r>
          </a:p>
          <a:p>
            <a:pPr eaLnBrk="1" hangingPunct="1"/>
            <a:r>
              <a:rPr lang="en-US" altLang="en-US" sz="2400" b="1" u="sng"/>
              <a:t>Implementation:</a:t>
            </a:r>
            <a:r>
              <a:rPr lang="en-US" altLang="en-US" sz="2400"/>
              <a:t>  Mistakes in chip fabrication, wiring, programming faults, malicious code.</a:t>
            </a:r>
          </a:p>
          <a:p>
            <a:pPr eaLnBrk="1" hangingPunct="1"/>
            <a:r>
              <a:rPr lang="en-US" altLang="en-US" sz="2400" b="1" u="sng"/>
              <a:t>Support Systems:</a:t>
            </a:r>
            <a:r>
              <a:rPr lang="en-US" altLang="en-US" sz="2400"/>
              <a:t>  Poor programming languages, faulty compilers and debuggers, misleading development tools.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9 corporate">
  <a:themeElements>
    <a:clrScheme name="University of Chichester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314F"/>
      </a:accent1>
      <a:accent2>
        <a:srgbClr val="859DAA"/>
      </a:accent2>
      <a:accent3>
        <a:srgbClr val="BAB177"/>
      </a:accent3>
      <a:accent4>
        <a:srgbClr val="EF4223"/>
      </a:accent4>
      <a:accent5>
        <a:srgbClr val="177E8D"/>
      </a:accent5>
      <a:accent6>
        <a:srgbClr val="8575AD"/>
      </a:accent6>
      <a:hlink>
        <a:srgbClr val="47C0B7"/>
      </a:hlink>
      <a:folHlink>
        <a:srgbClr val="BAB1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corporate" id="{5566147F-D213-4401-AFAB-78250417B3D7}" vid="{867F8322-BF43-41BA-A823-165C9E0B1C9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29025</TotalTime>
  <Words>2194</Words>
  <Application>Microsoft Office PowerPoint</Application>
  <PresentationFormat>On-screen Show (4:3)</PresentationFormat>
  <Paragraphs>423</Paragraphs>
  <Slides>35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MS PGothic</vt:lpstr>
      <vt:lpstr>Arial</vt:lpstr>
      <vt:lpstr>Calibri</vt:lpstr>
      <vt:lpstr>Calibri Light</vt:lpstr>
      <vt:lpstr>Gill Sans MT</vt:lpstr>
      <vt:lpstr>Gill Sans MT Std Book</vt:lpstr>
      <vt:lpstr>Optima</vt:lpstr>
      <vt:lpstr>Times New Roman</vt:lpstr>
      <vt:lpstr>2019 corporate</vt:lpstr>
      <vt:lpstr>PowerPoint Presentation</vt:lpstr>
      <vt:lpstr>Agenda</vt:lpstr>
      <vt:lpstr>Broad Brush</vt:lpstr>
      <vt:lpstr>PowerPoint Presentation</vt:lpstr>
      <vt:lpstr>PowerPoint Presentation</vt:lpstr>
      <vt:lpstr>What is a computer bug?</vt:lpstr>
      <vt:lpstr>Bugs a.k.a. …</vt:lpstr>
      <vt:lpstr>Defective Software </vt:lpstr>
      <vt:lpstr>Sources of Problems</vt:lpstr>
      <vt:lpstr>Sources of Problems (Cont’d)</vt:lpstr>
      <vt:lpstr>Prepare a Test Case  (Original Echo less functionality than most recent)</vt:lpstr>
      <vt:lpstr>Verification and Validation</vt:lpstr>
      <vt:lpstr>Verification, Validation, Testing</vt:lpstr>
      <vt:lpstr>Software Testing</vt:lpstr>
      <vt:lpstr>Testing usually consists of two different approaches….</vt:lpstr>
      <vt:lpstr>Static Verification Testing</vt:lpstr>
      <vt:lpstr> </vt:lpstr>
      <vt:lpstr>Types of Testing </vt:lpstr>
      <vt:lpstr>Functional Testing, Black-Box Testing</vt:lpstr>
      <vt:lpstr>Structural Testing, White-Box Testing</vt:lpstr>
      <vt:lpstr>Unit Testing</vt:lpstr>
      <vt:lpstr>PowerPoint Presentation</vt:lpstr>
      <vt:lpstr>Unit Testing lower level components may involve the preparation of a Driver</vt:lpstr>
      <vt:lpstr>Unit Testing mid-level components may involve the preparation of both a Driver and Stubs</vt:lpstr>
      <vt:lpstr>PowerPoint Presentation</vt:lpstr>
      <vt:lpstr>PowerPoint Presentation</vt:lpstr>
      <vt:lpstr>PowerPoint Presentation</vt:lpstr>
      <vt:lpstr>PowerPoint Presentation</vt:lpstr>
      <vt:lpstr>Testing Strategies</vt:lpstr>
      <vt:lpstr>System Testing, Acceptance Testing</vt:lpstr>
      <vt:lpstr>System Testing, Acceptance Testing</vt:lpstr>
      <vt:lpstr>Creating Test Plans for each phase of the cycle is critical</vt:lpstr>
      <vt:lpstr>Test Reports</vt:lpstr>
      <vt:lpstr>Directed Task</vt:lpstr>
      <vt:lpstr>Thank you </vt:lpstr>
    </vt:vector>
  </TitlesOfParts>
  <Company>University College Chichester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Enter your name here</dc:creator>
  <cp:lastModifiedBy>Paul Kooner-Evans</cp:lastModifiedBy>
  <cp:revision>200</cp:revision>
  <cp:lastPrinted>2004-01-21T09:11:50Z</cp:lastPrinted>
  <dcterms:created xsi:type="dcterms:W3CDTF">2002-09-18T11:54:58Z</dcterms:created>
  <dcterms:modified xsi:type="dcterms:W3CDTF">2023-02-22T08:37:45Z</dcterms:modified>
</cp:coreProperties>
</file>