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2"/>
  </p:notesMasterIdLst>
  <p:sldIdLst>
    <p:sldId id="263" r:id="rId2"/>
    <p:sldId id="266" r:id="rId3"/>
    <p:sldId id="257" r:id="rId4"/>
    <p:sldId id="261" r:id="rId5"/>
    <p:sldId id="258" r:id="rId6"/>
    <p:sldId id="259" r:id="rId7"/>
    <p:sldId id="262"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ECED6-9B77-498A-B7B8-6724AE49BFA1}" type="datetimeFigureOut">
              <a:rPr lang="en-GB" smtClean="0"/>
              <a:t>03/12/2018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0CC0-05A5-49D6-9493-5ADAD1572D26}" type="slidenum">
              <a:rPr lang="en-GB" smtClean="0"/>
              <a:t>‹#›</a:t>
            </a:fld>
            <a:endParaRPr lang="en-GB"/>
          </a:p>
        </p:txBody>
      </p:sp>
    </p:spTree>
    <p:extLst>
      <p:ext uri="{BB962C8B-B14F-4D97-AF65-F5344CB8AC3E}">
        <p14:creationId xmlns:p14="http://schemas.microsoft.com/office/powerpoint/2010/main" val="377478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150CC0-05A5-49D6-9493-5ADAD1572D26}" type="slidenum">
              <a:rPr lang="en-GB" smtClean="0"/>
              <a:t>6</a:t>
            </a:fld>
            <a:endParaRPr lang="en-GB"/>
          </a:p>
        </p:txBody>
      </p:sp>
    </p:spTree>
    <p:extLst>
      <p:ext uri="{BB962C8B-B14F-4D97-AF65-F5344CB8AC3E}">
        <p14:creationId xmlns:p14="http://schemas.microsoft.com/office/powerpoint/2010/main" val="1612065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52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04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17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7293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14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9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28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9749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6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70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14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0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18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07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68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34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12/3/2018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189294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622433" y="1951349"/>
            <a:ext cx="10947165" cy="3274258"/>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47633" tIns="47633" rIns="47633" bIns="47633" anchor="ctr" anchorCtr="0">
            <a:noAutofit/>
          </a:bodyPr>
          <a:lstStyle/>
          <a:p>
            <a:pPr>
              <a:buClr>
                <a:srgbClr val="295269"/>
              </a:buClr>
              <a:buSzPts val="5600"/>
            </a:pPr>
            <a:endParaRPr lang="en" sz="7466" dirty="0">
              <a:solidFill>
                <a:schemeClr val="lt1"/>
              </a:solidFill>
              <a:latin typeface="Roboto Black"/>
              <a:ea typeface="Roboto Black"/>
              <a:cs typeface="Roboto Black"/>
              <a:sym typeface="Roboto Black"/>
            </a:endParaRPr>
          </a:p>
          <a:p>
            <a:pPr>
              <a:buClr>
                <a:srgbClr val="295269"/>
              </a:buClr>
              <a:buSzPts val="5600"/>
            </a:pPr>
            <a:endParaRPr lang="en" sz="7466" dirty="0">
              <a:solidFill>
                <a:schemeClr val="lt1"/>
              </a:solidFill>
              <a:latin typeface="Roboto Black"/>
              <a:ea typeface="Roboto Black"/>
              <a:cs typeface="Roboto Black"/>
              <a:sym typeface="Roboto Black"/>
            </a:endParaRPr>
          </a:p>
          <a:p>
            <a:pPr>
              <a:buClr>
                <a:srgbClr val="295269"/>
              </a:buClr>
              <a:buSzPts val="5600"/>
            </a:pPr>
            <a:endParaRPr lang="en" sz="7466" dirty="0">
              <a:solidFill>
                <a:schemeClr val="lt1"/>
              </a:solidFill>
              <a:latin typeface="Roboto Black"/>
              <a:ea typeface="Roboto Black"/>
              <a:cs typeface="Roboto Black"/>
              <a:sym typeface="Roboto Black"/>
            </a:endParaRPr>
          </a:p>
          <a:p>
            <a:pPr>
              <a:buClr>
                <a:srgbClr val="295269"/>
              </a:buClr>
              <a:buSzPts val="5600"/>
            </a:pPr>
            <a:r>
              <a:rPr lang="en-GB" sz="7466" dirty="0">
                <a:solidFill>
                  <a:schemeClr val="lt1"/>
                </a:solidFill>
                <a:latin typeface="Roboto Black"/>
                <a:ea typeface="Roboto Black"/>
                <a:cs typeface="Roboto Black"/>
                <a:sym typeface="Roboto Black"/>
              </a:rPr>
              <a:t>Warby Parker Funnel</a:t>
            </a:r>
            <a:endParaRPr sz="1600" dirty="0">
              <a:solidFill>
                <a:schemeClr val="lt1"/>
              </a:solidFill>
              <a:latin typeface="Arial"/>
              <a:ea typeface="Arial"/>
              <a:cs typeface="Arial"/>
              <a:sym typeface="Arial"/>
            </a:endParaRPr>
          </a:p>
          <a:p>
            <a:pPr>
              <a:buClr>
                <a:schemeClr val="dk1"/>
              </a:buClr>
              <a:buSzPts val="1100"/>
            </a:pPr>
            <a:r>
              <a:rPr lang="en" sz="3733" dirty="0">
                <a:solidFill>
                  <a:srgbClr val="EFEFEF"/>
                </a:solidFill>
                <a:latin typeface="Roboto Thin"/>
                <a:ea typeface="Roboto Thin"/>
                <a:cs typeface="Roboto Thin"/>
                <a:sym typeface="Roboto Thin"/>
              </a:rPr>
              <a:t>Learn SQL from Scratch</a:t>
            </a:r>
            <a:endParaRPr sz="3733" dirty="0">
              <a:solidFill>
                <a:srgbClr val="EFEFEF"/>
              </a:solidFill>
              <a:latin typeface="Roboto Thin"/>
              <a:ea typeface="Roboto Thin"/>
              <a:cs typeface="Roboto Thin"/>
              <a:sym typeface="Roboto Thin"/>
            </a:endParaRPr>
          </a:p>
          <a:p>
            <a:pPr>
              <a:buClr>
                <a:schemeClr val="dk1"/>
              </a:buClr>
              <a:buSzPts val="1100"/>
            </a:pPr>
            <a:r>
              <a:rPr lang="en-GB" sz="3733" dirty="0">
                <a:solidFill>
                  <a:srgbClr val="EFEFEF"/>
                </a:solidFill>
                <a:latin typeface="Roboto Thin"/>
                <a:ea typeface="Roboto Thin"/>
                <a:cs typeface="Roboto Thin"/>
                <a:sym typeface="Roboto Thin"/>
              </a:rPr>
              <a:t>Darren Ohonba – Evans</a:t>
            </a:r>
            <a:endParaRPr sz="3733" dirty="0">
              <a:solidFill>
                <a:srgbClr val="EFEFEF"/>
              </a:solidFill>
              <a:latin typeface="Roboto Thin"/>
              <a:ea typeface="Roboto Thin"/>
              <a:cs typeface="Roboto Thin"/>
              <a:sym typeface="Roboto Thin"/>
            </a:endParaRPr>
          </a:p>
          <a:p>
            <a:pPr>
              <a:buClr>
                <a:schemeClr val="dk1"/>
              </a:buClr>
              <a:buSzPts val="1100"/>
            </a:pPr>
            <a:r>
              <a:rPr lang="en" sz="3733" dirty="0">
                <a:solidFill>
                  <a:srgbClr val="EFEFEF"/>
                </a:solidFill>
                <a:latin typeface="Roboto Thin"/>
                <a:ea typeface="Roboto Thin"/>
                <a:cs typeface="Roboto Thin"/>
                <a:sym typeface="Roboto Thin"/>
              </a:rPr>
              <a:t>01/12/2018</a:t>
            </a:r>
            <a:endParaRPr sz="3733" dirty="0">
              <a:solidFill>
                <a:srgbClr val="EFEFEF"/>
              </a:solidFill>
              <a:latin typeface="Roboto Thin"/>
              <a:ea typeface="Roboto Thin"/>
              <a:cs typeface="Roboto Thin"/>
              <a:sym typeface="Roboto Thin"/>
            </a:endParaRPr>
          </a:p>
        </p:txBody>
      </p:sp>
      <p:pic>
        <p:nvPicPr>
          <p:cNvPr id="299" name="Shape 299"/>
          <p:cNvPicPr preferRelativeResize="0"/>
          <p:nvPr/>
        </p:nvPicPr>
        <p:blipFill rotWithShape="1">
          <a:blip r:embed="rId3">
            <a:alphaModFix/>
          </a:blip>
          <a:srcRect/>
          <a:stretch/>
        </p:blipFill>
        <p:spPr>
          <a:xfrm>
            <a:off x="622433" y="750291"/>
            <a:ext cx="2699700" cy="5677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E17F-05DE-4839-B9F8-A485E6825646}"/>
              </a:ext>
            </a:extLst>
          </p:cNvPr>
          <p:cNvSpPr>
            <a:spLocks noGrp="1"/>
          </p:cNvSpPr>
          <p:nvPr>
            <p:ph type="title"/>
          </p:nvPr>
        </p:nvSpPr>
        <p:spPr>
          <a:xfrm>
            <a:off x="2895600" y="330740"/>
            <a:ext cx="8610600" cy="781623"/>
          </a:xfrm>
        </p:spPr>
        <p:txBody>
          <a:bodyPr/>
          <a:lstStyle/>
          <a:p>
            <a:r>
              <a:rPr lang="en-GB" dirty="0"/>
              <a:t>Actionable insights</a:t>
            </a:r>
          </a:p>
        </p:txBody>
      </p:sp>
      <p:sp>
        <p:nvSpPr>
          <p:cNvPr id="3" name="Content Placeholder 2">
            <a:extLst>
              <a:ext uri="{FF2B5EF4-FFF2-40B4-BE49-F238E27FC236}">
                <a16:creationId xmlns:a16="http://schemas.microsoft.com/office/drawing/2014/main" id="{1461D10D-B243-4649-AEFD-1EBE4591CD3D}"/>
              </a:ext>
            </a:extLst>
          </p:cNvPr>
          <p:cNvSpPr>
            <a:spLocks noGrp="1"/>
          </p:cNvSpPr>
          <p:nvPr>
            <p:ph idx="1"/>
          </p:nvPr>
        </p:nvSpPr>
        <p:spPr>
          <a:xfrm>
            <a:off x="685800" y="2010825"/>
            <a:ext cx="10820400" cy="3466150"/>
          </a:xfrm>
        </p:spPr>
        <p:txBody>
          <a:bodyPr>
            <a:normAutofit/>
          </a:bodyPr>
          <a:lstStyle/>
          <a:p>
            <a:pPr marL="0" indent="0">
              <a:buNone/>
            </a:pPr>
            <a:r>
              <a:rPr lang="en-GB" sz="1800" b="1" u="sng" dirty="0"/>
              <a:t>Survey</a:t>
            </a:r>
          </a:p>
          <a:p>
            <a:pPr marL="0" indent="0">
              <a:buNone/>
            </a:pPr>
            <a:r>
              <a:rPr lang="en-GB" sz="1600" dirty="0"/>
              <a:t>Firstly, We will explore ways that Warby Parker may be able to improve their survey completion rate. I believe that Warby Parker should let users rank their glasses shape preference for question 2 from Best to Good. E.x. Rectangular is Best, Round is Better and Square is Good. Or Warby Parker can remove and replace the question with one that is easier to answer.</a:t>
            </a:r>
          </a:p>
          <a:p>
            <a:pPr marL="0" indent="0">
              <a:buNone/>
            </a:pPr>
            <a:r>
              <a:rPr lang="en-GB" sz="1600" dirty="0"/>
              <a:t>Question 5 had the lowest completion rate and I think that may be because it is a personal question that the user doesn’t want to give to a “random” website or they may simply and forgotten and give up on the question. I would improve the question by giving the user a range to answer. E.g.  0 – 6 Months, 6+ Months, and not an exact date.</a:t>
            </a:r>
          </a:p>
          <a:p>
            <a:pPr marL="0" indent="0">
              <a:buNone/>
            </a:pPr>
            <a:r>
              <a:rPr lang="en-GB" sz="1600" b="1" u="sng" dirty="0"/>
              <a:t>5 Pairs or 3 Pairs. A/B</a:t>
            </a:r>
          </a:p>
          <a:p>
            <a:pPr marL="0" indent="0">
              <a:buNone/>
            </a:pPr>
            <a:r>
              <a:rPr lang="en-GB" sz="1600" dirty="0"/>
              <a:t>The results from the A/B test show that people who were sent 5 pairs of glasses bought 50% more often than those who were sent 3 pairs. So Warby Parker should be sending out 5 pairs from now on.</a:t>
            </a:r>
          </a:p>
        </p:txBody>
      </p:sp>
    </p:spTree>
    <p:extLst>
      <p:ext uri="{BB962C8B-B14F-4D97-AF65-F5344CB8AC3E}">
        <p14:creationId xmlns:p14="http://schemas.microsoft.com/office/powerpoint/2010/main" val="297917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02A7-401E-4209-BCFB-330069CE683E}"/>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4F115033-9128-4A7E-9DB5-937D8A4A5FC2}"/>
              </a:ext>
            </a:extLst>
          </p:cNvPr>
          <p:cNvSpPr>
            <a:spLocks noGrp="1"/>
          </p:cNvSpPr>
          <p:nvPr>
            <p:ph idx="1"/>
          </p:nvPr>
        </p:nvSpPr>
        <p:spPr>
          <a:xfrm>
            <a:off x="685800" y="2373670"/>
            <a:ext cx="10820400" cy="2933622"/>
          </a:xfrm>
        </p:spPr>
        <p:txBody>
          <a:bodyPr/>
          <a:lstStyle/>
          <a:p>
            <a:pPr marL="457200" indent="-457200">
              <a:buFont typeface="+mj-lt"/>
              <a:buAutoNum type="arabicPeriod"/>
            </a:pPr>
            <a:r>
              <a:rPr lang="en-GB" dirty="0"/>
              <a:t>Survey response rate</a:t>
            </a:r>
          </a:p>
          <a:p>
            <a:pPr marL="457200" indent="-457200">
              <a:buFont typeface="+mj-lt"/>
              <a:buAutoNum type="arabicPeriod"/>
            </a:pPr>
            <a:r>
              <a:rPr lang="en-GB" dirty="0"/>
              <a:t>Conversion through the funnel</a:t>
            </a:r>
          </a:p>
          <a:p>
            <a:pPr marL="457200" indent="-457200">
              <a:buFont typeface="+mj-lt"/>
              <a:buAutoNum type="arabicPeriod"/>
            </a:pPr>
            <a:r>
              <a:rPr lang="en-GB" dirty="0"/>
              <a:t>A/B Test Results</a:t>
            </a:r>
          </a:p>
          <a:p>
            <a:pPr marL="457200" indent="-457200">
              <a:buFont typeface="+mj-lt"/>
              <a:buAutoNum type="arabicPeriod"/>
            </a:pPr>
            <a:r>
              <a:rPr lang="en-GB" sz="2400" dirty="0"/>
              <a:t>Most popular survey results</a:t>
            </a:r>
          </a:p>
          <a:p>
            <a:pPr marL="457200" indent="-457200">
              <a:buFont typeface="+mj-lt"/>
              <a:buAutoNum type="arabicPeriod"/>
            </a:pPr>
            <a:r>
              <a:rPr lang="en-GB" dirty="0"/>
              <a:t>Best selling glasses</a:t>
            </a:r>
          </a:p>
          <a:p>
            <a:pPr marL="457200" indent="-457200">
              <a:buFont typeface="+mj-lt"/>
              <a:buAutoNum type="arabicPeriod"/>
            </a:pPr>
            <a:r>
              <a:rPr lang="en-GB" dirty="0"/>
              <a:t>Actionable Insights</a:t>
            </a:r>
          </a:p>
        </p:txBody>
      </p:sp>
    </p:spTree>
    <p:extLst>
      <p:ext uri="{BB962C8B-B14F-4D97-AF65-F5344CB8AC3E}">
        <p14:creationId xmlns:p14="http://schemas.microsoft.com/office/powerpoint/2010/main" val="177378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BE6E-95F5-4DF3-A5CD-3E929CF574D9}"/>
              </a:ext>
            </a:extLst>
          </p:cNvPr>
          <p:cNvSpPr>
            <a:spLocks noGrp="1"/>
          </p:cNvSpPr>
          <p:nvPr>
            <p:ph type="title"/>
          </p:nvPr>
        </p:nvSpPr>
        <p:spPr>
          <a:xfrm>
            <a:off x="2042344" y="87653"/>
            <a:ext cx="8295588" cy="672030"/>
          </a:xfrm>
        </p:spPr>
        <p:txBody>
          <a:bodyPr>
            <a:noAutofit/>
          </a:bodyPr>
          <a:lstStyle/>
          <a:p>
            <a:pPr algn="ctr"/>
            <a:r>
              <a:rPr lang="en-GB" sz="2400" dirty="0"/>
              <a:t>Questions - Survey response rate</a:t>
            </a:r>
          </a:p>
        </p:txBody>
      </p:sp>
      <p:graphicFrame>
        <p:nvGraphicFramePr>
          <p:cNvPr id="4" name="Content Placeholder 3">
            <a:extLst>
              <a:ext uri="{FF2B5EF4-FFF2-40B4-BE49-F238E27FC236}">
                <a16:creationId xmlns:a16="http://schemas.microsoft.com/office/drawing/2014/main" id="{D1AAB6FB-BA70-4804-BF64-D7E2241AA78F}"/>
              </a:ext>
            </a:extLst>
          </p:cNvPr>
          <p:cNvGraphicFramePr>
            <a:graphicFrameLocks noGrp="1"/>
          </p:cNvGraphicFramePr>
          <p:nvPr>
            <p:ph idx="1"/>
            <p:extLst>
              <p:ext uri="{D42A27DB-BD31-4B8C-83A1-F6EECF244321}">
                <p14:modId xmlns:p14="http://schemas.microsoft.com/office/powerpoint/2010/main" val="59744336"/>
              </p:ext>
            </p:extLst>
          </p:nvPr>
        </p:nvGraphicFramePr>
        <p:xfrm>
          <a:off x="1061956" y="759683"/>
          <a:ext cx="10256363" cy="2926080"/>
        </p:xfrm>
        <a:graphic>
          <a:graphicData uri="http://schemas.openxmlformats.org/drawingml/2006/table">
            <a:tbl>
              <a:tblPr firstRow="1" bandRow="1">
                <a:tableStyleId>{5C22544A-7EE6-4342-B048-85BDC9FD1C3A}</a:tableStyleId>
              </a:tblPr>
              <a:tblGrid>
                <a:gridCol w="4835951">
                  <a:extLst>
                    <a:ext uri="{9D8B030D-6E8A-4147-A177-3AD203B41FA5}">
                      <a16:colId xmlns:a16="http://schemas.microsoft.com/office/drawing/2014/main" val="3489074171"/>
                    </a:ext>
                  </a:extLst>
                </a:gridCol>
                <a:gridCol w="2939983">
                  <a:extLst>
                    <a:ext uri="{9D8B030D-6E8A-4147-A177-3AD203B41FA5}">
                      <a16:colId xmlns:a16="http://schemas.microsoft.com/office/drawing/2014/main" val="2164443288"/>
                    </a:ext>
                  </a:extLst>
                </a:gridCol>
                <a:gridCol w="2480429">
                  <a:extLst>
                    <a:ext uri="{9D8B030D-6E8A-4147-A177-3AD203B41FA5}">
                      <a16:colId xmlns:a16="http://schemas.microsoft.com/office/drawing/2014/main" val="2349020180"/>
                    </a:ext>
                  </a:extLst>
                </a:gridCol>
              </a:tblGrid>
              <a:tr h="338729">
                <a:tc>
                  <a:txBody>
                    <a:bodyPr/>
                    <a:lstStyle/>
                    <a:p>
                      <a:r>
                        <a:rPr lang="en-GB" dirty="0"/>
                        <a:t>Question</a:t>
                      </a:r>
                    </a:p>
                  </a:txBody>
                  <a:tcPr/>
                </a:tc>
                <a:tc>
                  <a:txBody>
                    <a:bodyPr/>
                    <a:lstStyle/>
                    <a:p>
                      <a:r>
                        <a:rPr lang="en-GB" dirty="0"/>
                        <a:t>Users that completed</a:t>
                      </a:r>
                    </a:p>
                  </a:txBody>
                  <a:tcPr/>
                </a:tc>
                <a:tc>
                  <a:txBody>
                    <a:bodyPr/>
                    <a:lstStyle/>
                    <a:p>
                      <a:r>
                        <a:rPr lang="en-GB" dirty="0"/>
                        <a:t>Completion Rate</a:t>
                      </a:r>
                    </a:p>
                  </a:txBody>
                  <a:tcPr/>
                </a:tc>
                <a:extLst>
                  <a:ext uri="{0D108BD9-81ED-4DB2-BD59-A6C34878D82A}">
                    <a16:rowId xmlns:a16="http://schemas.microsoft.com/office/drawing/2014/main" val="538228650"/>
                  </a:ext>
                </a:extLst>
              </a:tr>
              <a:tr h="334088">
                <a:tc>
                  <a:txBody>
                    <a:bodyPr/>
                    <a:lstStyle/>
                    <a:p>
                      <a:pPr marL="342900" indent="-342900">
                        <a:buFont typeface="+mj-lt"/>
                        <a:buAutoNum type="arabicPeriod"/>
                      </a:pPr>
                      <a:r>
                        <a:rPr lang="en-GB" sz="1800" b="0" i="0" kern="1200" dirty="0">
                          <a:solidFill>
                            <a:schemeClr val="dk1"/>
                          </a:solidFill>
                          <a:effectLst/>
                          <a:latin typeface="+mn-lt"/>
                          <a:ea typeface="+mn-ea"/>
                          <a:cs typeface="+mn-cs"/>
                        </a:rPr>
                        <a:t>What are you looking for?</a:t>
                      </a:r>
                      <a:endParaRPr lang="en-GB" dirty="0"/>
                    </a:p>
                  </a:txBody>
                  <a:tcPr/>
                </a:tc>
                <a:tc>
                  <a:txBody>
                    <a:bodyPr/>
                    <a:lstStyle/>
                    <a:p>
                      <a:pPr marL="342900" indent="-342900">
                        <a:buAutoNum type="arabicPeriod"/>
                      </a:pPr>
                      <a:r>
                        <a:rPr lang="en-GB" dirty="0"/>
                        <a:t>500</a:t>
                      </a:r>
                    </a:p>
                  </a:txBody>
                  <a:tcPr/>
                </a:tc>
                <a:tc>
                  <a:txBody>
                    <a:bodyPr/>
                    <a:lstStyle/>
                    <a:p>
                      <a:r>
                        <a:rPr lang="en-GB" dirty="0"/>
                        <a:t>100%</a:t>
                      </a:r>
                    </a:p>
                  </a:txBody>
                  <a:tcPr/>
                </a:tc>
                <a:extLst>
                  <a:ext uri="{0D108BD9-81ED-4DB2-BD59-A6C34878D82A}">
                    <a16:rowId xmlns:a16="http://schemas.microsoft.com/office/drawing/2014/main" val="3854064515"/>
                  </a:ext>
                </a:extLst>
              </a:tr>
              <a:tr h="338729">
                <a:tc>
                  <a:txBody>
                    <a:bodyPr/>
                    <a:lstStyle/>
                    <a:p>
                      <a:pPr marL="0" indent="0">
                        <a:buFont typeface="+mj-lt"/>
                        <a:buNone/>
                      </a:pPr>
                      <a:r>
                        <a:rPr lang="en-GB" sz="1800" b="0" i="0" kern="1200" dirty="0">
                          <a:solidFill>
                            <a:schemeClr val="dk1"/>
                          </a:solidFill>
                          <a:effectLst/>
                          <a:latin typeface="+mn-lt"/>
                          <a:ea typeface="+mn-ea"/>
                          <a:cs typeface="+mn-cs"/>
                        </a:rPr>
                        <a:t>2.  What's your fit?</a:t>
                      </a:r>
                      <a:endParaRPr lang="en-GB" dirty="0"/>
                    </a:p>
                  </a:txBody>
                  <a:tcPr/>
                </a:tc>
                <a:tc>
                  <a:txBody>
                    <a:bodyPr/>
                    <a:lstStyle/>
                    <a:p>
                      <a:r>
                        <a:rPr lang="en-GB" dirty="0"/>
                        <a:t>2. 475</a:t>
                      </a:r>
                    </a:p>
                  </a:txBody>
                  <a:tcPr/>
                </a:tc>
                <a:tc>
                  <a:txBody>
                    <a:bodyPr/>
                    <a:lstStyle/>
                    <a:p>
                      <a:r>
                        <a:rPr lang="en-GB" dirty="0"/>
                        <a:t>95%</a:t>
                      </a:r>
                    </a:p>
                  </a:txBody>
                  <a:tcPr/>
                </a:tc>
                <a:extLst>
                  <a:ext uri="{0D108BD9-81ED-4DB2-BD59-A6C34878D82A}">
                    <a16:rowId xmlns:a16="http://schemas.microsoft.com/office/drawing/2014/main" val="1623128578"/>
                  </a:ext>
                </a:extLst>
              </a:tr>
              <a:tr h="338729">
                <a:tc>
                  <a:txBody>
                    <a:bodyPr/>
                    <a:lstStyle/>
                    <a:p>
                      <a:pPr marL="0" indent="0">
                        <a:buFont typeface="+mj-lt"/>
                        <a:buNone/>
                      </a:pPr>
                      <a:r>
                        <a:rPr lang="en-GB" sz="1800" b="0" i="0" kern="1200" dirty="0">
                          <a:solidFill>
                            <a:schemeClr val="dk1"/>
                          </a:solidFill>
                          <a:effectLst/>
                          <a:latin typeface="+mn-lt"/>
                          <a:ea typeface="+mn-ea"/>
                          <a:cs typeface="+mn-cs"/>
                        </a:rPr>
                        <a:t>3. Which shapes do you like?</a:t>
                      </a:r>
                      <a:endParaRPr lang="en-GB" dirty="0"/>
                    </a:p>
                  </a:txBody>
                  <a:tcPr/>
                </a:tc>
                <a:tc>
                  <a:txBody>
                    <a:bodyPr/>
                    <a:lstStyle/>
                    <a:p>
                      <a:r>
                        <a:rPr lang="en-GB" dirty="0"/>
                        <a:t>3. 380</a:t>
                      </a:r>
                    </a:p>
                  </a:txBody>
                  <a:tcPr/>
                </a:tc>
                <a:tc>
                  <a:txBody>
                    <a:bodyPr/>
                    <a:lstStyle/>
                    <a:p>
                      <a:r>
                        <a:rPr lang="en-GB" dirty="0"/>
                        <a:t>80%</a:t>
                      </a:r>
                    </a:p>
                  </a:txBody>
                  <a:tcPr/>
                </a:tc>
                <a:extLst>
                  <a:ext uri="{0D108BD9-81ED-4DB2-BD59-A6C34878D82A}">
                    <a16:rowId xmlns:a16="http://schemas.microsoft.com/office/drawing/2014/main" val="2638383172"/>
                  </a:ext>
                </a:extLst>
              </a:tr>
              <a:tr h="338729">
                <a:tc>
                  <a:txBody>
                    <a:bodyPr/>
                    <a:lstStyle/>
                    <a:p>
                      <a:pPr marL="0" indent="0">
                        <a:buFont typeface="+mj-lt"/>
                        <a:buNone/>
                      </a:pPr>
                      <a:r>
                        <a:rPr lang="en-GB" sz="1800" b="0" i="0" kern="1200" dirty="0">
                          <a:solidFill>
                            <a:schemeClr val="dk1"/>
                          </a:solidFill>
                          <a:effectLst/>
                          <a:latin typeface="+mn-lt"/>
                          <a:ea typeface="+mn-ea"/>
                          <a:cs typeface="+mn-cs"/>
                        </a:rPr>
                        <a:t>4. Which colours do you like?</a:t>
                      </a:r>
                      <a:endParaRPr lang="en-GB" dirty="0"/>
                    </a:p>
                  </a:txBody>
                  <a:tcPr/>
                </a:tc>
                <a:tc>
                  <a:txBody>
                    <a:bodyPr/>
                    <a:lstStyle/>
                    <a:p>
                      <a:r>
                        <a:rPr lang="en-GB" dirty="0"/>
                        <a:t>4. 361</a:t>
                      </a:r>
                    </a:p>
                  </a:txBody>
                  <a:tcPr/>
                </a:tc>
                <a:tc>
                  <a:txBody>
                    <a:bodyPr/>
                    <a:lstStyle/>
                    <a:p>
                      <a:r>
                        <a:rPr lang="en-GB" dirty="0"/>
                        <a:t>95%</a:t>
                      </a:r>
                    </a:p>
                  </a:txBody>
                  <a:tcPr/>
                </a:tc>
                <a:extLst>
                  <a:ext uri="{0D108BD9-81ED-4DB2-BD59-A6C34878D82A}">
                    <a16:rowId xmlns:a16="http://schemas.microsoft.com/office/drawing/2014/main" val="3013374616"/>
                  </a:ext>
                </a:extLst>
              </a:tr>
              <a:tr h="338729">
                <a:tc>
                  <a:txBody>
                    <a:bodyPr/>
                    <a:lstStyle/>
                    <a:p>
                      <a:pPr algn="l"/>
                      <a:r>
                        <a:rPr lang="en-GB" dirty="0">
                          <a:solidFill>
                            <a:schemeClr val="bg1"/>
                          </a:solidFill>
                          <a:effectLst/>
                        </a:rPr>
                        <a:t>5. When was your last eye exam?</a:t>
                      </a:r>
                    </a:p>
                  </a:txBody>
                  <a:tcPr anchor="ctr"/>
                </a:tc>
                <a:tc>
                  <a:txBody>
                    <a:bodyPr/>
                    <a:lstStyle/>
                    <a:p>
                      <a:r>
                        <a:rPr lang="en-GB" dirty="0"/>
                        <a:t>5. 270</a:t>
                      </a:r>
                    </a:p>
                  </a:txBody>
                  <a:tcPr/>
                </a:tc>
                <a:tc>
                  <a:txBody>
                    <a:bodyPr/>
                    <a:lstStyle/>
                    <a:p>
                      <a:r>
                        <a:rPr lang="en-GB" dirty="0"/>
                        <a:t>74.8%</a:t>
                      </a:r>
                    </a:p>
                  </a:txBody>
                  <a:tcPr/>
                </a:tc>
                <a:extLst>
                  <a:ext uri="{0D108BD9-81ED-4DB2-BD59-A6C34878D82A}">
                    <a16:rowId xmlns:a16="http://schemas.microsoft.com/office/drawing/2014/main" val="3744125317"/>
                  </a:ext>
                </a:extLst>
              </a:tr>
              <a:tr h="338729">
                <a:tc>
                  <a:txBody>
                    <a:bodyPr/>
                    <a:lstStyle/>
                    <a:p>
                      <a:pPr marL="342900" indent="-342900">
                        <a:buFont typeface="+mj-lt"/>
                        <a:buAutoNum type="arabicPeriod"/>
                      </a:pP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234093761"/>
                  </a:ext>
                </a:extLst>
              </a:tr>
              <a:tr h="338729">
                <a:tc>
                  <a:txBody>
                    <a:bodyPr/>
                    <a:lstStyle/>
                    <a:p>
                      <a:pPr marL="342900" indent="-342900">
                        <a:buFont typeface="+mj-lt"/>
                        <a:buAutoNum type="arabicPeriod"/>
                      </a:pP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6352535"/>
                  </a:ext>
                </a:extLst>
              </a:tr>
            </a:tbl>
          </a:graphicData>
        </a:graphic>
      </p:graphicFrame>
      <p:sp>
        <p:nvSpPr>
          <p:cNvPr id="5" name="TextBox 4">
            <a:extLst>
              <a:ext uri="{FF2B5EF4-FFF2-40B4-BE49-F238E27FC236}">
                <a16:creationId xmlns:a16="http://schemas.microsoft.com/office/drawing/2014/main" id="{4FDDB302-A26C-4678-B72D-5C94F536E060}"/>
              </a:ext>
            </a:extLst>
          </p:cNvPr>
          <p:cNvSpPr txBox="1"/>
          <p:nvPr/>
        </p:nvSpPr>
        <p:spPr>
          <a:xfrm>
            <a:off x="483878" y="3929817"/>
            <a:ext cx="5601213" cy="369332"/>
          </a:xfrm>
          <a:prstGeom prst="rect">
            <a:avLst/>
          </a:prstGeom>
          <a:noFill/>
        </p:spPr>
        <p:txBody>
          <a:bodyPr wrap="none" rtlCol="0">
            <a:spAutoFit/>
          </a:bodyPr>
          <a:lstStyle/>
          <a:p>
            <a:r>
              <a:rPr lang="en-GB" dirty="0"/>
              <a:t>What do I think may be the reason behind this?</a:t>
            </a:r>
          </a:p>
        </p:txBody>
      </p:sp>
      <p:sp>
        <p:nvSpPr>
          <p:cNvPr id="3" name="TextBox 2">
            <a:extLst>
              <a:ext uri="{FF2B5EF4-FFF2-40B4-BE49-F238E27FC236}">
                <a16:creationId xmlns:a16="http://schemas.microsoft.com/office/drawing/2014/main" id="{C8420561-4343-4205-AC7C-C1869F7ADA62}"/>
              </a:ext>
            </a:extLst>
          </p:cNvPr>
          <p:cNvSpPr txBox="1"/>
          <p:nvPr/>
        </p:nvSpPr>
        <p:spPr>
          <a:xfrm>
            <a:off x="1423446" y="4416463"/>
            <a:ext cx="10008123" cy="1815882"/>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I think that the 2nd question has a high competition rate because it asks the user an easy question which only has 4 options to choose from. The user may believe that the question will narrow down their search for their perfect pair.</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Question 3 may have a low completion rate because the user may not have a preference and be unsure of what to pick. And since all the shapes of glasses are very similar to each other this may cause choice paralysis. Maybe asking users to rate from Best to Good would help increase conversation.</a:t>
            </a:r>
          </a:p>
        </p:txBody>
      </p:sp>
    </p:spTree>
    <p:extLst>
      <p:ext uri="{BB962C8B-B14F-4D97-AF65-F5344CB8AC3E}">
        <p14:creationId xmlns:p14="http://schemas.microsoft.com/office/powerpoint/2010/main" val="283740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40D57-3C3D-4D46-A513-A6B509D3007C}"/>
              </a:ext>
            </a:extLst>
          </p:cNvPr>
          <p:cNvSpPr>
            <a:spLocks noGrp="1"/>
          </p:cNvSpPr>
          <p:nvPr>
            <p:ph idx="1"/>
          </p:nvPr>
        </p:nvSpPr>
        <p:spPr>
          <a:xfrm>
            <a:off x="1677970" y="490195"/>
            <a:ext cx="9926425" cy="2150368"/>
          </a:xfrm>
        </p:spPr>
        <p:txBody>
          <a:bodyPr>
            <a:normAutofit/>
          </a:bodyPr>
          <a:lstStyle/>
          <a:p>
            <a:pPr marL="0" indent="0">
              <a:buNone/>
            </a:pPr>
            <a:r>
              <a:rPr lang="en-GB" sz="1600" dirty="0">
                <a:latin typeface="Arial" panose="020B0604020202020204" pitchFamily="34" charset="0"/>
                <a:cs typeface="Arial" panose="020B0604020202020204" pitchFamily="34" charset="0"/>
              </a:rPr>
              <a:t>Question 5 has the lowest conversion rate, this may be because it is a personal question that people may not want to reveal to a website that they just landed on. Another reason could be that they don’t know how long ago their last eye exam meaning they might not want to answer the question.</a:t>
            </a:r>
          </a:p>
          <a:p>
            <a:pPr marL="0" indent="0">
              <a:buNone/>
            </a:pPr>
            <a:endParaRPr lang="en-GB" sz="1600"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I think ways to increase conversion would be to remind users that it’s fine if they don’t answer all the questions 100% accurately and their preferences can be changed in future. Emphasise the fact that the user will receive 5 free pairs of glasses once they can complete the survey.</a:t>
            </a:r>
          </a:p>
        </p:txBody>
      </p:sp>
      <p:sp>
        <p:nvSpPr>
          <p:cNvPr id="2" name="TextBox 1">
            <a:extLst>
              <a:ext uri="{FF2B5EF4-FFF2-40B4-BE49-F238E27FC236}">
                <a16:creationId xmlns:a16="http://schemas.microsoft.com/office/drawing/2014/main" id="{1A59E9E4-8708-42F9-BAD9-3D9442EBD6FA}"/>
              </a:ext>
            </a:extLst>
          </p:cNvPr>
          <p:cNvSpPr txBox="1"/>
          <p:nvPr/>
        </p:nvSpPr>
        <p:spPr>
          <a:xfrm>
            <a:off x="216346" y="2821168"/>
            <a:ext cx="1555234" cy="400110"/>
          </a:xfrm>
          <a:prstGeom prst="rect">
            <a:avLst/>
          </a:prstGeom>
          <a:noFill/>
        </p:spPr>
        <p:txBody>
          <a:bodyPr wrap="none" rtlCol="0">
            <a:spAutoFit/>
          </a:bodyPr>
          <a:lstStyle/>
          <a:p>
            <a:r>
              <a:rPr lang="en-GB" sz="2000" dirty="0"/>
              <a:t>SQL Query:</a:t>
            </a:r>
          </a:p>
        </p:txBody>
      </p:sp>
      <p:pic>
        <p:nvPicPr>
          <p:cNvPr id="5" name="Picture 4">
            <a:extLst>
              <a:ext uri="{FF2B5EF4-FFF2-40B4-BE49-F238E27FC236}">
                <a16:creationId xmlns:a16="http://schemas.microsoft.com/office/drawing/2014/main" id="{646C8A26-104D-4649-9FA0-2286841A8000}"/>
              </a:ext>
            </a:extLst>
          </p:cNvPr>
          <p:cNvPicPr>
            <a:picLocks noChangeAspect="1"/>
          </p:cNvPicPr>
          <p:nvPr/>
        </p:nvPicPr>
        <p:blipFill>
          <a:blip r:embed="rId2"/>
          <a:stretch>
            <a:fillRect/>
          </a:stretch>
        </p:blipFill>
        <p:spPr>
          <a:xfrm>
            <a:off x="1771580" y="3501119"/>
            <a:ext cx="9739204" cy="1722269"/>
          </a:xfrm>
          <a:prstGeom prst="rect">
            <a:avLst/>
          </a:prstGeom>
        </p:spPr>
      </p:pic>
    </p:spTree>
    <p:extLst>
      <p:ext uri="{BB962C8B-B14F-4D97-AF65-F5344CB8AC3E}">
        <p14:creationId xmlns:p14="http://schemas.microsoft.com/office/powerpoint/2010/main" val="45468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8698-4A83-48DA-8024-EAED3ACFC17A}"/>
              </a:ext>
            </a:extLst>
          </p:cNvPr>
          <p:cNvSpPr>
            <a:spLocks noGrp="1"/>
          </p:cNvSpPr>
          <p:nvPr>
            <p:ph type="title"/>
          </p:nvPr>
        </p:nvSpPr>
        <p:spPr>
          <a:xfrm>
            <a:off x="2041176" y="298886"/>
            <a:ext cx="8911687" cy="601375"/>
          </a:xfrm>
        </p:spPr>
        <p:txBody>
          <a:bodyPr>
            <a:normAutofit/>
          </a:bodyPr>
          <a:lstStyle/>
          <a:p>
            <a:pPr algn="ctr"/>
            <a:r>
              <a:rPr lang="en-GB" sz="2800" dirty="0"/>
              <a:t>Conversion through the funnel</a:t>
            </a:r>
          </a:p>
        </p:txBody>
      </p:sp>
      <p:sp>
        <p:nvSpPr>
          <p:cNvPr id="3" name="Content Placeholder 2">
            <a:extLst>
              <a:ext uri="{FF2B5EF4-FFF2-40B4-BE49-F238E27FC236}">
                <a16:creationId xmlns:a16="http://schemas.microsoft.com/office/drawing/2014/main" id="{C55B4BE4-8362-472D-A626-68461CA2ED9D}"/>
              </a:ext>
            </a:extLst>
          </p:cNvPr>
          <p:cNvSpPr>
            <a:spLocks noGrp="1"/>
          </p:cNvSpPr>
          <p:nvPr>
            <p:ph idx="1"/>
          </p:nvPr>
        </p:nvSpPr>
        <p:spPr>
          <a:xfrm>
            <a:off x="1218842" y="4380090"/>
            <a:ext cx="10015177" cy="1607590"/>
          </a:xfrm>
        </p:spPr>
        <p:txBody>
          <a:bodyPr>
            <a:normAutofit/>
          </a:bodyPr>
          <a:lstStyle/>
          <a:p>
            <a:pPr marL="0" indent="0">
              <a:buNone/>
            </a:pPr>
            <a:r>
              <a:rPr lang="en-GB" sz="1600" dirty="0"/>
              <a:t>1000 users completed the quiz.</a:t>
            </a:r>
          </a:p>
          <a:p>
            <a:r>
              <a:rPr lang="en-GB" sz="1600" dirty="0"/>
              <a:t>75% of users tried the glasses on at home. 750 people.</a:t>
            </a:r>
          </a:p>
          <a:p>
            <a:r>
              <a:rPr lang="en-GB" sz="1600" dirty="0"/>
              <a:t>66% then went on to buy the glasses. 495 people.</a:t>
            </a:r>
          </a:p>
          <a:p>
            <a:pPr marL="0" indent="0">
              <a:buNone/>
            </a:pPr>
            <a:r>
              <a:rPr lang="en-GB" sz="1600" dirty="0"/>
              <a:t>An overall conversion rate of 49.5% who did the quiz, tried on at home and turned into paying customers.</a:t>
            </a:r>
          </a:p>
        </p:txBody>
      </p:sp>
      <p:pic>
        <p:nvPicPr>
          <p:cNvPr id="8" name="Picture 7">
            <a:extLst>
              <a:ext uri="{FF2B5EF4-FFF2-40B4-BE49-F238E27FC236}">
                <a16:creationId xmlns:a16="http://schemas.microsoft.com/office/drawing/2014/main" id="{1951E37A-3FCB-4981-9454-2C4802B95758}"/>
              </a:ext>
            </a:extLst>
          </p:cNvPr>
          <p:cNvPicPr>
            <a:picLocks noChangeAspect="1"/>
          </p:cNvPicPr>
          <p:nvPr/>
        </p:nvPicPr>
        <p:blipFill>
          <a:blip r:embed="rId2"/>
          <a:stretch>
            <a:fillRect/>
          </a:stretch>
        </p:blipFill>
        <p:spPr>
          <a:xfrm>
            <a:off x="2447550" y="1066263"/>
            <a:ext cx="8098938" cy="2851739"/>
          </a:xfrm>
          <a:prstGeom prst="rect">
            <a:avLst/>
          </a:prstGeom>
        </p:spPr>
      </p:pic>
    </p:spTree>
    <p:extLst>
      <p:ext uri="{BB962C8B-B14F-4D97-AF65-F5344CB8AC3E}">
        <p14:creationId xmlns:p14="http://schemas.microsoft.com/office/powerpoint/2010/main" val="325986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A1CE3-F557-4316-A8E6-43D262D1435A}"/>
              </a:ext>
            </a:extLst>
          </p:cNvPr>
          <p:cNvSpPr>
            <a:spLocks noGrp="1"/>
          </p:cNvSpPr>
          <p:nvPr>
            <p:ph idx="1"/>
          </p:nvPr>
        </p:nvSpPr>
        <p:spPr>
          <a:xfrm>
            <a:off x="1241178" y="4509153"/>
            <a:ext cx="10287803" cy="1745531"/>
          </a:xfrm>
        </p:spPr>
        <p:txBody>
          <a:bodyPr>
            <a:normAutofit/>
          </a:bodyPr>
          <a:lstStyle/>
          <a:p>
            <a:pPr marL="0" indent="0">
              <a:buNone/>
            </a:pPr>
            <a:r>
              <a:rPr lang="en-GB" sz="1600" dirty="0">
                <a:latin typeface="Arial" panose="020B0604020202020204" pitchFamily="34" charset="0"/>
                <a:cs typeface="Arial" panose="020B0604020202020204" pitchFamily="34" charset="0"/>
              </a:rPr>
              <a:t>I calculated that 46% more people converted to customers using the percentage increase formula.</a:t>
            </a:r>
          </a:p>
          <a:p>
            <a:pPr marL="0" indent="0">
              <a:buNone/>
            </a:pPr>
            <a:r>
              <a:rPr lang="en-GB" sz="1600" dirty="0">
                <a:latin typeface="Arial" panose="020B0604020202020204" pitchFamily="34" charset="0"/>
                <a:cs typeface="Arial" panose="020B0604020202020204" pitchFamily="34" charset="0"/>
              </a:rPr>
              <a:t>This query is used to visualise how many people each marketing campaign converted into customers. When the user was given 5 glasses to try on it resulted in 46% more sales compared to giving 3 glasses. The user may have more likely to find a pair they liked when given 5 pairs compared to </a:t>
            </a:r>
            <a:r>
              <a:rPr lang="en-GB" sz="1600">
                <a:latin typeface="Arial" panose="020B0604020202020204" pitchFamily="34" charset="0"/>
                <a:cs typeface="Arial" panose="020B0604020202020204" pitchFamily="34" charset="0"/>
              </a:rPr>
              <a:t>3 pairs.</a:t>
            </a:r>
            <a:endParaRPr lang="en-GB"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AC2642B-F045-427F-A4FB-1009EB74347E}"/>
              </a:ext>
            </a:extLst>
          </p:cNvPr>
          <p:cNvPicPr>
            <a:picLocks noChangeAspect="1"/>
          </p:cNvPicPr>
          <p:nvPr/>
        </p:nvPicPr>
        <p:blipFill>
          <a:blip r:embed="rId3"/>
          <a:stretch>
            <a:fillRect/>
          </a:stretch>
        </p:blipFill>
        <p:spPr>
          <a:xfrm>
            <a:off x="1343330" y="808864"/>
            <a:ext cx="9731583" cy="3497883"/>
          </a:xfrm>
          <a:prstGeom prst="rect">
            <a:avLst/>
          </a:prstGeom>
        </p:spPr>
      </p:pic>
      <p:sp>
        <p:nvSpPr>
          <p:cNvPr id="2" name="Rectangle 1">
            <a:extLst>
              <a:ext uri="{FF2B5EF4-FFF2-40B4-BE49-F238E27FC236}">
                <a16:creationId xmlns:a16="http://schemas.microsoft.com/office/drawing/2014/main" id="{25494455-EA93-402C-9838-3012CB6216F7}"/>
              </a:ext>
            </a:extLst>
          </p:cNvPr>
          <p:cNvSpPr/>
          <p:nvPr/>
        </p:nvSpPr>
        <p:spPr>
          <a:xfrm>
            <a:off x="5079273" y="208672"/>
            <a:ext cx="2611612" cy="461665"/>
          </a:xfrm>
          <a:prstGeom prst="rect">
            <a:avLst/>
          </a:prstGeom>
        </p:spPr>
        <p:txBody>
          <a:bodyPr wrap="none">
            <a:spAutoFit/>
          </a:bodyPr>
          <a:lstStyle/>
          <a:p>
            <a:r>
              <a:rPr lang="en-GB" sz="2400" dirty="0"/>
              <a:t>A/B TEST RESULTS</a:t>
            </a:r>
          </a:p>
        </p:txBody>
      </p:sp>
    </p:spTree>
    <p:extLst>
      <p:ext uri="{BB962C8B-B14F-4D97-AF65-F5344CB8AC3E}">
        <p14:creationId xmlns:p14="http://schemas.microsoft.com/office/powerpoint/2010/main" val="757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C0FB-0EA0-4A98-A132-CE5D35DB60A2}"/>
              </a:ext>
            </a:extLst>
          </p:cNvPr>
          <p:cNvSpPr>
            <a:spLocks noGrp="1"/>
          </p:cNvSpPr>
          <p:nvPr>
            <p:ph type="title"/>
          </p:nvPr>
        </p:nvSpPr>
        <p:spPr>
          <a:xfrm>
            <a:off x="1790700" y="263951"/>
            <a:ext cx="8610600" cy="783771"/>
          </a:xfrm>
        </p:spPr>
        <p:txBody>
          <a:bodyPr>
            <a:normAutofit/>
          </a:bodyPr>
          <a:lstStyle/>
          <a:p>
            <a:pPr algn="ctr"/>
            <a:r>
              <a:rPr lang="en-GB" sz="3200" dirty="0"/>
              <a:t>Most popular survey results</a:t>
            </a:r>
          </a:p>
        </p:txBody>
      </p:sp>
      <p:pic>
        <p:nvPicPr>
          <p:cNvPr id="5" name="Content Placeholder 4">
            <a:extLst>
              <a:ext uri="{FF2B5EF4-FFF2-40B4-BE49-F238E27FC236}">
                <a16:creationId xmlns:a16="http://schemas.microsoft.com/office/drawing/2014/main" id="{60C1B17E-08A1-4ED3-A97F-3E77F254EBC8}"/>
              </a:ext>
            </a:extLst>
          </p:cNvPr>
          <p:cNvPicPr>
            <a:picLocks noGrp="1" noChangeAspect="1"/>
          </p:cNvPicPr>
          <p:nvPr>
            <p:ph idx="1"/>
          </p:nvPr>
        </p:nvPicPr>
        <p:blipFill>
          <a:blip r:embed="rId2"/>
          <a:stretch>
            <a:fillRect/>
          </a:stretch>
        </p:blipFill>
        <p:spPr>
          <a:xfrm>
            <a:off x="6728115" y="1278294"/>
            <a:ext cx="5332350" cy="5443798"/>
          </a:xfrm>
        </p:spPr>
      </p:pic>
      <p:sp>
        <p:nvSpPr>
          <p:cNvPr id="6" name="TextBox 5">
            <a:extLst>
              <a:ext uri="{FF2B5EF4-FFF2-40B4-BE49-F238E27FC236}">
                <a16:creationId xmlns:a16="http://schemas.microsoft.com/office/drawing/2014/main" id="{42D6D837-81E3-446A-8D15-8CD618F5A011}"/>
              </a:ext>
            </a:extLst>
          </p:cNvPr>
          <p:cNvSpPr txBox="1"/>
          <p:nvPr/>
        </p:nvSpPr>
        <p:spPr>
          <a:xfrm>
            <a:off x="307910" y="1278294"/>
            <a:ext cx="6204857" cy="3416320"/>
          </a:xfrm>
          <a:prstGeom prst="rect">
            <a:avLst/>
          </a:prstGeom>
          <a:noFill/>
        </p:spPr>
        <p:txBody>
          <a:bodyPr wrap="square" rtlCol="0">
            <a:spAutoFit/>
          </a:bodyPr>
          <a:lstStyle/>
          <a:p>
            <a:r>
              <a:rPr lang="en-GB" dirty="0"/>
              <a:t>Here we see the most popular answer for each question that the user has been asked during the quiz. In total there are 1000 unique user who have completed the quiz.</a:t>
            </a:r>
          </a:p>
          <a:p>
            <a:endParaRPr lang="en-GB" dirty="0"/>
          </a:p>
          <a:p>
            <a:r>
              <a:rPr lang="en-GB" dirty="0"/>
              <a:t>The amount of people looking for men’s or women’s is quite similar.</a:t>
            </a:r>
          </a:p>
          <a:p>
            <a:endParaRPr lang="en-GB" dirty="0"/>
          </a:p>
          <a:p>
            <a:r>
              <a:rPr lang="en-GB" dirty="0"/>
              <a:t>From this query we could assume that narrow, rectangular, tortoise coloured glasses are the most popular choice. However we can’t be sure that user chose them in that combination.</a:t>
            </a:r>
          </a:p>
        </p:txBody>
      </p:sp>
    </p:spTree>
    <p:extLst>
      <p:ext uri="{BB962C8B-B14F-4D97-AF65-F5344CB8AC3E}">
        <p14:creationId xmlns:p14="http://schemas.microsoft.com/office/powerpoint/2010/main" val="22496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ADCB-31E7-465E-8A35-120B95C3007F}"/>
              </a:ext>
            </a:extLst>
          </p:cNvPr>
          <p:cNvSpPr>
            <a:spLocks noGrp="1"/>
          </p:cNvSpPr>
          <p:nvPr>
            <p:ph type="title"/>
          </p:nvPr>
        </p:nvSpPr>
        <p:spPr>
          <a:xfrm>
            <a:off x="2668340" y="209331"/>
            <a:ext cx="7258085" cy="667362"/>
          </a:xfrm>
        </p:spPr>
        <p:txBody>
          <a:bodyPr>
            <a:normAutofit fontScale="90000"/>
          </a:bodyPr>
          <a:lstStyle/>
          <a:p>
            <a:r>
              <a:rPr lang="en-GB" sz="3200" dirty="0"/>
              <a:t>Colour Preference, Men vs Women</a:t>
            </a:r>
          </a:p>
        </p:txBody>
      </p:sp>
      <p:pic>
        <p:nvPicPr>
          <p:cNvPr id="8" name="Content Placeholder 7">
            <a:extLst>
              <a:ext uri="{FF2B5EF4-FFF2-40B4-BE49-F238E27FC236}">
                <a16:creationId xmlns:a16="http://schemas.microsoft.com/office/drawing/2014/main" id="{2CCE958D-5776-45B2-A6E9-9EC19E7CACEC}"/>
              </a:ext>
            </a:extLst>
          </p:cNvPr>
          <p:cNvPicPr>
            <a:picLocks noGrp="1" noChangeAspect="1"/>
          </p:cNvPicPr>
          <p:nvPr>
            <p:ph idx="1"/>
          </p:nvPr>
        </p:nvPicPr>
        <p:blipFill>
          <a:blip r:embed="rId2"/>
          <a:stretch>
            <a:fillRect/>
          </a:stretch>
        </p:blipFill>
        <p:spPr>
          <a:xfrm>
            <a:off x="1427780" y="876693"/>
            <a:ext cx="9739204" cy="2994920"/>
          </a:xfrm>
        </p:spPr>
      </p:pic>
      <p:sp>
        <p:nvSpPr>
          <p:cNvPr id="9" name="TextBox 8">
            <a:extLst>
              <a:ext uri="{FF2B5EF4-FFF2-40B4-BE49-F238E27FC236}">
                <a16:creationId xmlns:a16="http://schemas.microsoft.com/office/drawing/2014/main" id="{FA0ECC38-5E49-417D-9B6C-E9CECD27E8E6}"/>
              </a:ext>
            </a:extLst>
          </p:cNvPr>
          <p:cNvSpPr txBox="1"/>
          <p:nvPr/>
        </p:nvSpPr>
        <p:spPr>
          <a:xfrm>
            <a:off x="468905" y="4100660"/>
            <a:ext cx="11254189" cy="1754326"/>
          </a:xfrm>
          <a:prstGeom prst="rect">
            <a:avLst/>
          </a:prstGeom>
          <a:noFill/>
        </p:spPr>
        <p:txBody>
          <a:bodyPr wrap="square" rtlCol="0">
            <a:spAutoFit/>
          </a:bodyPr>
          <a:lstStyle/>
          <a:p>
            <a:r>
              <a:rPr lang="en-GB" dirty="0"/>
              <a:t>I also decided to run a query to see what the differences between the genders were like when it can to selecting a frame colour. Comparing the two most popular colours for both men and women (Tortoise and Black) there is not much difference.</a:t>
            </a:r>
          </a:p>
          <a:p>
            <a:endParaRPr lang="en-GB" dirty="0"/>
          </a:p>
          <a:p>
            <a:r>
              <a:rPr lang="en-GB" dirty="0"/>
              <a:t>30% more women chose Crystal colour compared to men however more men preferred Two-Tone compared to women.</a:t>
            </a:r>
          </a:p>
        </p:txBody>
      </p:sp>
    </p:spTree>
    <p:extLst>
      <p:ext uri="{BB962C8B-B14F-4D97-AF65-F5344CB8AC3E}">
        <p14:creationId xmlns:p14="http://schemas.microsoft.com/office/powerpoint/2010/main" val="16047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3EE6-FC3E-4AE2-8186-BFF41D4D8012}"/>
              </a:ext>
            </a:extLst>
          </p:cNvPr>
          <p:cNvSpPr>
            <a:spLocks noGrp="1"/>
          </p:cNvSpPr>
          <p:nvPr>
            <p:ph type="title"/>
          </p:nvPr>
        </p:nvSpPr>
        <p:spPr>
          <a:xfrm>
            <a:off x="2895600" y="179911"/>
            <a:ext cx="8610600" cy="621367"/>
          </a:xfrm>
        </p:spPr>
        <p:txBody>
          <a:bodyPr>
            <a:normAutofit fontScale="90000"/>
          </a:bodyPr>
          <a:lstStyle/>
          <a:p>
            <a:r>
              <a:rPr lang="en-GB" dirty="0"/>
              <a:t>Best sellers</a:t>
            </a:r>
          </a:p>
        </p:txBody>
      </p:sp>
      <p:pic>
        <p:nvPicPr>
          <p:cNvPr id="5" name="Content Placeholder 4">
            <a:extLst>
              <a:ext uri="{FF2B5EF4-FFF2-40B4-BE49-F238E27FC236}">
                <a16:creationId xmlns:a16="http://schemas.microsoft.com/office/drawing/2014/main" id="{A7442ADE-C7CC-434E-8F7A-04A486FD80C3}"/>
              </a:ext>
            </a:extLst>
          </p:cNvPr>
          <p:cNvPicPr>
            <a:picLocks noGrp="1" noChangeAspect="1"/>
          </p:cNvPicPr>
          <p:nvPr>
            <p:ph idx="1"/>
          </p:nvPr>
        </p:nvPicPr>
        <p:blipFill>
          <a:blip r:embed="rId2"/>
          <a:stretch>
            <a:fillRect/>
          </a:stretch>
        </p:blipFill>
        <p:spPr>
          <a:xfrm>
            <a:off x="2177592" y="836511"/>
            <a:ext cx="9328608" cy="2625722"/>
          </a:xfrm>
        </p:spPr>
      </p:pic>
      <p:sp>
        <p:nvSpPr>
          <p:cNvPr id="6" name="TextBox 5">
            <a:extLst>
              <a:ext uri="{FF2B5EF4-FFF2-40B4-BE49-F238E27FC236}">
                <a16:creationId xmlns:a16="http://schemas.microsoft.com/office/drawing/2014/main" id="{FE3A5DDD-E262-4E46-B407-D87569372BF0}"/>
              </a:ext>
            </a:extLst>
          </p:cNvPr>
          <p:cNvSpPr txBox="1"/>
          <p:nvPr/>
        </p:nvSpPr>
        <p:spPr>
          <a:xfrm>
            <a:off x="282804" y="3846136"/>
            <a:ext cx="11038788" cy="923330"/>
          </a:xfrm>
          <a:prstGeom prst="rect">
            <a:avLst/>
          </a:prstGeom>
          <a:noFill/>
        </p:spPr>
        <p:txBody>
          <a:bodyPr wrap="square" rtlCol="0">
            <a:spAutoFit/>
          </a:bodyPr>
          <a:lstStyle/>
          <a:p>
            <a:r>
              <a:rPr lang="en-GB" dirty="0"/>
              <a:t>This query shows the product that sold the most from highest to lowest. product_id 3 sold the most at 63 units, product_id 5 sold the least at 41 units. The most popular brands being Dawes and Eugene Narrow.</a:t>
            </a:r>
          </a:p>
        </p:txBody>
      </p:sp>
    </p:spTree>
    <p:extLst>
      <p:ext uri="{BB962C8B-B14F-4D97-AF65-F5344CB8AC3E}">
        <p14:creationId xmlns:p14="http://schemas.microsoft.com/office/powerpoint/2010/main" val="30898438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4478</TotalTime>
  <Words>884</Words>
  <Application>Microsoft Office PowerPoint</Application>
  <PresentationFormat>Widescreen</PresentationFormat>
  <Paragraphs>68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Roboto Black</vt:lpstr>
      <vt:lpstr>Roboto Thin</vt:lpstr>
      <vt:lpstr>Vapor Trail</vt:lpstr>
      <vt:lpstr>PowerPoint Presentation</vt:lpstr>
      <vt:lpstr>Contents</vt:lpstr>
      <vt:lpstr>Questions - Survey response rate</vt:lpstr>
      <vt:lpstr>PowerPoint Presentation</vt:lpstr>
      <vt:lpstr>Conversion through the funnel</vt:lpstr>
      <vt:lpstr>PowerPoint Presentation</vt:lpstr>
      <vt:lpstr>Most popular survey results</vt:lpstr>
      <vt:lpstr>Colour Preference, Men vs Women</vt:lpstr>
      <vt:lpstr>Best sellers</vt:lpstr>
      <vt:lpstr>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Funnel</dc:title>
  <dc:creator>darren darren</dc:creator>
  <cp:lastModifiedBy>darren darren</cp:lastModifiedBy>
  <cp:revision>109</cp:revision>
  <dcterms:created xsi:type="dcterms:W3CDTF">2018-10-31T11:11:30Z</dcterms:created>
  <dcterms:modified xsi:type="dcterms:W3CDTF">2018-12-03T00:04:33Z</dcterms:modified>
</cp:coreProperties>
</file>