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83" r:id="rId3"/>
    <p:sldId id="258" r:id="rId4"/>
    <p:sldId id="284" r:id="rId5"/>
    <p:sldId id="260" r:id="rId6"/>
    <p:sldId id="261" r:id="rId7"/>
    <p:sldId id="285" r:id="rId8"/>
    <p:sldId id="264" r:id="rId9"/>
    <p:sldId id="286" r:id="rId10"/>
    <p:sldId id="267" r:id="rId11"/>
    <p:sldId id="290" r:id="rId12"/>
    <p:sldId id="271" r:id="rId13"/>
    <p:sldId id="272" r:id="rId14"/>
    <p:sldId id="275" r:id="rId15"/>
    <p:sldId id="288" r:id="rId16"/>
    <p:sldId id="28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2" autoAdjust="0"/>
    <p:restoredTop sz="86467" autoAdjust="0"/>
  </p:normalViewPr>
  <p:slideViewPr>
    <p:cSldViewPr snapToGrid="0">
      <p:cViewPr varScale="1">
        <p:scale>
          <a:sx n="86" d="100"/>
          <a:sy n="86" d="100"/>
        </p:scale>
        <p:origin x="108" y="372"/>
      </p:cViewPr>
      <p:guideLst/>
    </p:cSldViewPr>
  </p:slideViewPr>
  <p:outlineViewPr>
    <p:cViewPr>
      <p:scale>
        <a:sx n="33" d="100"/>
        <a:sy n="33" d="100"/>
      </p:scale>
      <p:origin x="0" y="-233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Corporat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DD0B8F-8BF1-4E3C-9229-3F012A63AB04}"/>
              </a:ext>
            </a:extLst>
          </p:cNvPr>
          <p:cNvSpPr/>
          <p:nvPr/>
        </p:nvSpPr>
        <p:spPr>
          <a:xfrm>
            <a:off x="0" y="0"/>
            <a:ext cx="6096000" cy="608849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1BDC48F-E98D-4D81-92F4-00FFC08E38FA}"/>
              </a:ext>
            </a:extLst>
          </p:cNvPr>
          <p:cNvSpPr>
            <a:spLocks noGrp="1"/>
          </p:cNvSpPr>
          <p:nvPr>
            <p:ph type="ctrTitle" hasCustomPrompt="1"/>
          </p:nvPr>
        </p:nvSpPr>
        <p:spPr>
          <a:xfrm>
            <a:off x="360486" y="562708"/>
            <a:ext cx="5070496" cy="3244361"/>
          </a:xfrm>
        </p:spPr>
        <p:txBody>
          <a:bodyPr anchor="t"/>
          <a:lstStyle>
            <a:lvl1pPr algn="l">
              <a:defRPr sz="6000">
                <a:solidFill>
                  <a:schemeClr val="bg1"/>
                </a:solidFill>
              </a:defRPr>
            </a:lvl1pPr>
          </a:lstStyle>
          <a:p>
            <a:r>
              <a:rPr lang="en-US" dirty="0"/>
              <a:t>Presentation title and image</a:t>
            </a:r>
            <a:endParaRPr lang="en-GB" dirty="0"/>
          </a:p>
        </p:txBody>
      </p:sp>
      <p:sp>
        <p:nvSpPr>
          <p:cNvPr id="6" name="Slide Number Placeholder 5">
            <a:extLst>
              <a:ext uri="{FF2B5EF4-FFF2-40B4-BE49-F238E27FC236}">
                <a16:creationId xmlns:a16="http://schemas.microsoft.com/office/drawing/2014/main" id="{9F5EE133-B177-4CFC-8E1E-D9FE0D9D125A}"/>
              </a:ext>
            </a:extLst>
          </p:cNvPr>
          <p:cNvSpPr>
            <a:spLocks noGrp="1"/>
          </p:cNvSpPr>
          <p:nvPr>
            <p:ph type="sldNum" sz="quarter" idx="12"/>
          </p:nvPr>
        </p:nvSpPr>
        <p:spPr/>
        <p:txBody>
          <a:bodyPr/>
          <a:lstStyle/>
          <a:p>
            <a:fld id="{AFABEC72-16C9-4923-BABD-6E9DB5D76F71}" type="slidenum">
              <a:rPr lang="en-GB" smtClean="0"/>
              <a:t>‹#›</a:t>
            </a:fld>
            <a:endParaRPr lang="en-GB"/>
          </a:p>
        </p:txBody>
      </p:sp>
      <p:sp>
        <p:nvSpPr>
          <p:cNvPr id="5" name="Picture Placeholder 2">
            <a:extLst>
              <a:ext uri="{FF2B5EF4-FFF2-40B4-BE49-F238E27FC236}">
                <a16:creationId xmlns:a16="http://schemas.microsoft.com/office/drawing/2014/main" id="{05F1BBD0-CBA6-4BBD-9AD4-A2F1DF30CA04}"/>
              </a:ext>
            </a:extLst>
          </p:cNvPr>
          <p:cNvSpPr>
            <a:spLocks noGrp="1"/>
          </p:cNvSpPr>
          <p:nvPr>
            <p:ph type="pic" idx="1"/>
          </p:nvPr>
        </p:nvSpPr>
        <p:spPr>
          <a:xfrm>
            <a:off x="6096000" y="0"/>
            <a:ext cx="6096000" cy="6093229"/>
          </a:xfrm>
          <a:noFill/>
          <a:ln>
            <a:noFill/>
          </a:ln>
        </p:spPr>
        <p:txBody>
          <a:bodyPr>
            <a:normAutofit/>
          </a:bodyPr>
          <a:lstStyle>
            <a:lvl1pPr marL="0" indent="0">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10" name="Text Placeholder 3">
            <a:extLst>
              <a:ext uri="{FF2B5EF4-FFF2-40B4-BE49-F238E27FC236}">
                <a16:creationId xmlns:a16="http://schemas.microsoft.com/office/drawing/2014/main" id="{54E60E03-8C1D-4CDB-823D-EFE5137E7B06}"/>
              </a:ext>
            </a:extLst>
          </p:cNvPr>
          <p:cNvSpPr>
            <a:spLocks noGrp="1"/>
          </p:cNvSpPr>
          <p:nvPr>
            <p:ph type="body" sz="half" idx="2" hasCustomPrompt="1"/>
          </p:nvPr>
        </p:nvSpPr>
        <p:spPr>
          <a:xfrm>
            <a:off x="360485" y="4123592"/>
            <a:ext cx="5070496" cy="1745396"/>
          </a:xfrm>
        </p:spPr>
        <p:txBody>
          <a:bodyPr>
            <a:normAutofit/>
          </a:bodyPr>
          <a:lstStyle>
            <a:lvl1pPr marL="0" indent="0">
              <a:buNone/>
              <a:defRPr sz="20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Subtitle and Date</a:t>
            </a:r>
          </a:p>
        </p:txBody>
      </p:sp>
    </p:spTree>
    <p:extLst>
      <p:ext uri="{BB962C8B-B14F-4D97-AF65-F5344CB8AC3E}">
        <p14:creationId xmlns:p14="http://schemas.microsoft.com/office/powerpoint/2010/main" val="1879934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s Styl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3FD14-D188-4AC3-A98B-5E5C2F0AEA3C}"/>
              </a:ext>
            </a:extLst>
          </p:cNvPr>
          <p:cNvSpPr>
            <a:spLocks noGrp="1"/>
          </p:cNvSpPr>
          <p:nvPr>
            <p:ph type="title"/>
          </p:nvPr>
        </p:nvSpPr>
        <p:spPr>
          <a:xfrm>
            <a:off x="307731" y="184639"/>
            <a:ext cx="5795470" cy="1615270"/>
          </a:xfrm>
        </p:spPr>
        <p:txBody>
          <a:bodyPr anchor="t">
            <a:normAutofit/>
          </a:bodyPr>
          <a:lstStyle>
            <a:lvl1pPr>
              <a:defRPr sz="3200"/>
            </a:lvl1pPr>
          </a:lstStyle>
          <a:p>
            <a:r>
              <a:rPr lang="en-US" dirty="0"/>
              <a:t>Click to edit Master title style</a:t>
            </a:r>
            <a:endParaRPr lang="en-GB" dirty="0"/>
          </a:p>
        </p:txBody>
      </p:sp>
      <p:sp>
        <p:nvSpPr>
          <p:cNvPr id="3" name="Picture Placeholder 2">
            <a:extLst>
              <a:ext uri="{FF2B5EF4-FFF2-40B4-BE49-F238E27FC236}">
                <a16:creationId xmlns:a16="http://schemas.microsoft.com/office/drawing/2014/main" id="{1AEDD78D-9DCB-4AA5-8996-591359999A64}"/>
              </a:ext>
            </a:extLst>
          </p:cNvPr>
          <p:cNvSpPr>
            <a:spLocks noGrp="1"/>
          </p:cNvSpPr>
          <p:nvPr>
            <p:ph type="pic" idx="1"/>
          </p:nvPr>
        </p:nvSpPr>
        <p:spPr>
          <a:xfrm>
            <a:off x="6435968" y="0"/>
            <a:ext cx="5756031" cy="60842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a:extLst>
              <a:ext uri="{FF2B5EF4-FFF2-40B4-BE49-F238E27FC236}">
                <a16:creationId xmlns:a16="http://schemas.microsoft.com/office/drawing/2014/main" id="{D296B4F4-0558-4C66-891B-6FC0D9DE5FAF}"/>
              </a:ext>
            </a:extLst>
          </p:cNvPr>
          <p:cNvSpPr>
            <a:spLocks noGrp="1"/>
          </p:cNvSpPr>
          <p:nvPr>
            <p:ph type="body" sz="half" idx="2"/>
          </p:nvPr>
        </p:nvSpPr>
        <p:spPr>
          <a:xfrm>
            <a:off x="316523" y="2002902"/>
            <a:ext cx="5785339" cy="3832835"/>
          </a:xfrm>
        </p:spPr>
        <p:txBody>
          <a:bodyPr>
            <a:normAutofit/>
          </a:bodyPr>
          <a:lstStyle>
            <a:lvl1pPr marL="0" indent="0">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0C70EB3E-5E77-48C9-B3CB-14C33AC8CA99}"/>
              </a:ext>
            </a:extLst>
          </p:cNvPr>
          <p:cNvSpPr>
            <a:spLocks noGrp="1"/>
          </p:cNvSpPr>
          <p:nvPr>
            <p:ph type="sldNum" sz="quarter" idx="12"/>
          </p:nvPr>
        </p:nvSpPr>
        <p:spPr/>
        <p:txBody>
          <a:bodyPr/>
          <a:lstStyle/>
          <a:p>
            <a:fld id="{AFABEC72-16C9-4923-BABD-6E9DB5D76F71}" type="slidenum">
              <a:rPr lang="en-GB" smtClean="0"/>
              <a:t>‹#›</a:t>
            </a:fld>
            <a:endParaRPr lang="en-GB"/>
          </a:p>
        </p:txBody>
      </p:sp>
    </p:spTree>
    <p:extLst>
      <p:ext uri="{BB962C8B-B14F-4D97-AF65-F5344CB8AC3E}">
        <p14:creationId xmlns:p14="http://schemas.microsoft.com/office/powerpoint/2010/main" val="427119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 Sty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3FD14-D188-4AC3-A98B-5E5C2F0AEA3C}"/>
              </a:ext>
            </a:extLst>
          </p:cNvPr>
          <p:cNvSpPr>
            <a:spLocks noGrp="1"/>
          </p:cNvSpPr>
          <p:nvPr>
            <p:ph type="title"/>
          </p:nvPr>
        </p:nvSpPr>
        <p:spPr>
          <a:xfrm>
            <a:off x="5910550" y="202224"/>
            <a:ext cx="5967858" cy="1538654"/>
          </a:xfrm>
        </p:spPr>
        <p:txBody>
          <a:bodyPr anchor="t">
            <a:normAutofit/>
          </a:bodyPr>
          <a:lstStyle>
            <a:lvl1pPr>
              <a:defRPr sz="3200"/>
            </a:lvl1pPr>
          </a:lstStyle>
          <a:p>
            <a:r>
              <a:rPr lang="en-US" dirty="0"/>
              <a:t>Click to edit Master title style</a:t>
            </a:r>
            <a:endParaRPr lang="en-GB" dirty="0"/>
          </a:p>
        </p:txBody>
      </p:sp>
      <p:sp>
        <p:nvSpPr>
          <p:cNvPr id="3" name="Picture Placeholder 2">
            <a:extLst>
              <a:ext uri="{FF2B5EF4-FFF2-40B4-BE49-F238E27FC236}">
                <a16:creationId xmlns:a16="http://schemas.microsoft.com/office/drawing/2014/main" id="{1AEDD78D-9DCB-4AA5-8996-591359999A64}"/>
              </a:ext>
            </a:extLst>
          </p:cNvPr>
          <p:cNvSpPr>
            <a:spLocks noGrp="1"/>
          </p:cNvSpPr>
          <p:nvPr>
            <p:ph type="pic" idx="1"/>
          </p:nvPr>
        </p:nvSpPr>
        <p:spPr>
          <a:xfrm>
            <a:off x="342900" y="167054"/>
            <a:ext cx="5057601" cy="541078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a:extLst>
              <a:ext uri="{FF2B5EF4-FFF2-40B4-BE49-F238E27FC236}">
                <a16:creationId xmlns:a16="http://schemas.microsoft.com/office/drawing/2014/main" id="{D296B4F4-0558-4C66-891B-6FC0D9DE5FAF}"/>
              </a:ext>
            </a:extLst>
          </p:cNvPr>
          <p:cNvSpPr>
            <a:spLocks noGrp="1"/>
          </p:cNvSpPr>
          <p:nvPr>
            <p:ph type="body" sz="half" idx="2"/>
          </p:nvPr>
        </p:nvSpPr>
        <p:spPr>
          <a:xfrm>
            <a:off x="5910551" y="1863969"/>
            <a:ext cx="6011818" cy="371387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0C70EB3E-5E77-48C9-B3CB-14C33AC8CA99}"/>
              </a:ext>
            </a:extLst>
          </p:cNvPr>
          <p:cNvSpPr>
            <a:spLocks noGrp="1"/>
          </p:cNvSpPr>
          <p:nvPr>
            <p:ph type="sldNum" sz="quarter" idx="12"/>
          </p:nvPr>
        </p:nvSpPr>
        <p:spPr/>
        <p:txBody>
          <a:bodyPr/>
          <a:lstStyle/>
          <a:p>
            <a:fld id="{AFABEC72-16C9-4923-BABD-6E9DB5D76F71}" type="slidenum">
              <a:rPr lang="en-GB" smtClean="0"/>
              <a:t>‹#›</a:t>
            </a:fld>
            <a:endParaRPr lang="en-GB"/>
          </a:p>
        </p:txBody>
      </p:sp>
    </p:spTree>
    <p:extLst>
      <p:ext uri="{BB962C8B-B14F-4D97-AF65-F5344CB8AC3E}">
        <p14:creationId xmlns:p14="http://schemas.microsoft.com/office/powerpoint/2010/main" val="3545516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D30949-A260-404F-B545-22D06A333C1A}"/>
              </a:ext>
            </a:extLst>
          </p:cNvPr>
          <p:cNvSpPr>
            <a:spLocks noGrp="1"/>
          </p:cNvSpPr>
          <p:nvPr>
            <p:ph type="title" orient="vert"/>
          </p:nvPr>
        </p:nvSpPr>
        <p:spPr>
          <a:xfrm>
            <a:off x="8724900" y="365125"/>
            <a:ext cx="2628900" cy="5595100"/>
          </a:xfrm>
        </p:spPr>
        <p:txBody>
          <a:bodyPr vert="eaVert" anchor="t">
            <a:normAutofit/>
          </a:bodyPr>
          <a:lstStyle>
            <a:lvl1pPr>
              <a:defRPr sz="3600"/>
            </a:lvl1pPr>
          </a:lstStyle>
          <a:p>
            <a:r>
              <a:rPr lang="en-US" dirty="0"/>
              <a:t>Click to edit Master title style</a:t>
            </a:r>
            <a:endParaRPr lang="en-GB" dirty="0"/>
          </a:p>
        </p:txBody>
      </p:sp>
      <p:sp>
        <p:nvSpPr>
          <p:cNvPr id="3" name="Vertical Text Placeholder 2">
            <a:extLst>
              <a:ext uri="{FF2B5EF4-FFF2-40B4-BE49-F238E27FC236}">
                <a16:creationId xmlns:a16="http://schemas.microsoft.com/office/drawing/2014/main" id="{C47C5D10-A3CE-47A7-88EE-ED36BA9E2E33}"/>
              </a:ext>
            </a:extLst>
          </p:cNvPr>
          <p:cNvSpPr>
            <a:spLocks noGrp="1"/>
          </p:cNvSpPr>
          <p:nvPr>
            <p:ph type="body" orient="vert" idx="1"/>
          </p:nvPr>
        </p:nvSpPr>
        <p:spPr>
          <a:xfrm>
            <a:off x="838200" y="365125"/>
            <a:ext cx="7734300" cy="5595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5536910-B71D-4933-BDA0-04AD5526FE93}"/>
              </a:ext>
            </a:extLst>
          </p:cNvPr>
          <p:cNvSpPr>
            <a:spLocks noGrp="1"/>
          </p:cNvSpPr>
          <p:nvPr>
            <p:ph type="sldNum" sz="quarter" idx="12"/>
          </p:nvPr>
        </p:nvSpPr>
        <p:spPr>
          <a:xfrm>
            <a:off x="4724400" y="6310312"/>
            <a:ext cx="2743200" cy="365125"/>
          </a:xfrm>
        </p:spPr>
        <p:txBody>
          <a:bodyPr/>
          <a:lstStyle>
            <a:lvl1pPr algn="ctr">
              <a:defRPr/>
            </a:lvl1pPr>
          </a:lstStyle>
          <a:p>
            <a:fld id="{AFABEC72-16C9-4923-BABD-6E9DB5D76F71}" type="slidenum">
              <a:rPr lang="en-GB" smtClean="0"/>
              <a:t>‹#›</a:t>
            </a:fld>
            <a:endParaRPr lang="en-GB"/>
          </a:p>
        </p:txBody>
      </p:sp>
    </p:spTree>
    <p:extLst>
      <p:ext uri="{BB962C8B-B14F-4D97-AF65-F5344CB8AC3E}">
        <p14:creationId xmlns:p14="http://schemas.microsoft.com/office/powerpoint/2010/main" val="2816125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 Business School">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DD0B8F-8BF1-4E3C-9229-3F012A63AB04}"/>
              </a:ext>
            </a:extLst>
          </p:cNvPr>
          <p:cNvSpPr/>
          <p:nvPr/>
        </p:nvSpPr>
        <p:spPr>
          <a:xfrm>
            <a:off x="0" y="0"/>
            <a:ext cx="6096000" cy="6088492"/>
          </a:xfrm>
          <a:prstGeom prst="rect">
            <a:avLst/>
          </a:prstGeom>
          <a:solidFill>
            <a:srgbClr val="0085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1BDC48F-E98D-4D81-92F4-00FFC08E38FA}"/>
              </a:ext>
            </a:extLst>
          </p:cNvPr>
          <p:cNvSpPr>
            <a:spLocks noGrp="1"/>
          </p:cNvSpPr>
          <p:nvPr>
            <p:ph type="ctrTitle" hasCustomPrompt="1"/>
          </p:nvPr>
        </p:nvSpPr>
        <p:spPr>
          <a:xfrm>
            <a:off x="184638" y="769508"/>
            <a:ext cx="5732585" cy="2988543"/>
          </a:xfrm>
        </p:spPr>
        <p:txBody>
          <a:bodyPr anchor="t"/>
          <a:lstStyle>
            <a:lvl1pPr algn="r">
              <a:defRPr sz="6000">
                <a:solidFill>
                  <a:schemeClr val="bg1"/>
                </a:solidFill>
              </a:defRPr>
            </a:lvl1pPr>
          </a:lstStyle>
          <a:p>
            <a:r>
              <a:rPr lang="en-US" dirty="0"/>
              <a:t>Department Presentation title</a:t>
            </a:r>
            <a:endParaRPr lang="en-GB" dirty="0"/>
          </a:p>
        </p:txBody>
      </p:sp>
      <p:sp>
        <p:nvSpPr>
          <p:cNvPr id="6" name="Slide Number Placeholder 5">
            <a:extLst>
              <a:ext uri="{FF2B5EF4-FFF2-40B4-BE49-F238E27FC236}">
                <a16:creationId xmlns:a16="http://schemas.microsoft.com/office/drawing/2014/main" id="{9F5EE133-B177-4CFC-8E1E-D9FE0D9D125A}"/>
              </a:ext>
            </a:extLst>
          </p:cNvPr>
          <p:cNvSpPr>
            <a:spLocks noGrp="1"/>
          </p:cNvSpPr>
          <p:nvPr>
            <p:ph type="sldNum" sz="quarter" idx="12"/>
          </p:nvPr>
        </p:nvSpPr>
        <p:spPr/>
        <p:txBody>
          <a:bodyPr/>
          <a:lstStyle/>
          <a:p>
            <a:fld id="{AFABEC72-16C9-4923-BABD-6E9DB5D76F71}" type="slidenum">
              <a:rPr lang="en-GB" smtClean="0"/>
              <a:t>‹#›</a:t>
            </a:fld>
            <a:endParaRPr lang="en-GB"/>
          </a:p>
        </p:txBody>
      </p:sp>
      <p:sp>
        <p:nvSpPr>
          <p:cNvPr id="5" name="Picture Placeholder 2">
            <a:extLst>
              <a:ext uri="{FF2B5EF4-FFF2-40B4-BE49-F238E27FC236}">
                <a16:creationId xmlns:a16="http://schemas.microsoft.com/office/drawing/2014/main" id="{05F1BBD0-CBA6-4BBD-9AD4-A2F1DF30CA04}"/>
              </a:ext>
            </a:extLst>
          </p:cNvPr>
          <p:cNvSpPr>
            <a:spLocks noGrp="1"/>
          </p:cNvSpPr>
          <p:nvPr>
            <p:ph type="pic" idx="1"/>
          </p:nvPr>
        </p:nvSpPr>
        <p:spPr>
          <a:xfrm>
            <a:off x="6096000" y="0"/>
            <a:ext cx="6096000" cy="6093229"/>
          </a:xfrm>
          <a:noFill/>
          <a:ln>
            <a:noFill/>
          </a:ln>
        </p:spPr>
        <p:txBody>
          <a:bodyPr>
            <a:normAutofit/>
          </a:bodyPr>
          <a:lstStyle>
            <a:lvl1pPr marL="0" indent="0">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10" name="Text Placeholder 3">
            <a:extLst>
              <a:ext uri="{FF2B5EF4-FFF2-40B4-BE49-F238E27FC236}">
                <a16:creationId xmlns:a16="http://schemas.microsoft.com/office/drawing/2014/main" id="{54E60E03-8C1D-4CDB-823D-EFE5137E7B06}"/>
              </a:ext>
            </a:extLst>
          </p:cNvPr>
          <p:cNvSpPr>
            <a:spLocks noGrp="1"/>
          </p:cNvSpPr>
          <p:nvPr>
            <p:ph type="body" sz="half" idx="2" hasCustomPrompt="1"/>
          </p:nvPr>
        </p:nvSpPr>
        <p:spPr>
          <a:xfrm>
            <a:off x="184637" y="3898668"/>
            <a:ext cx="5732585" cy="1970319"/>
          </a:xfrm>
        </p:spPr>
        <p:txBody>
          <a:bodyPr>
            <a:normAutofit/>
          </a:bodyPr>
          <a:lstStyle>
            <a:lvl1pPr marL="0" indent="0" algn="r">
              <a:buNone/>
              <a:defRPr sz="20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Subtitle and Date</a:t>
            </a:r>
          </a:p>
        </p:txBody>
      </p:sp>
    </p:spTree>
    <p:extLst>
      <p:ext uri="{BB962C8B-B14F-4D97-AF65-F5344CB8AC3E}">
        <p14:creationId xmlns:p14="http://schemas.microsoft.com/office/powerpoint/2010/main" val="7926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Creative Industries">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F5EE133-B177-4CFC-8E1E-D9FE0D9D125A}"/>
              </a:ext>
            </a:extLst>
          </p:cNvPr>
          <p:cNvSpPr>
            <a:spLocks noGrp="1"/>
          </p:cNvSpPr>
          <p:nvPr>
            <p:ph type="sldNum" sz="quarter" idx="12"/>
          </p:nvPr>
        </p:nvSpPr>
        <p:spPr/>
        <p:txBody>
          <a:bodyPr/>
          <a:lstStyle/>
          <a:p>
            <a:fld id="{AFABEC72-16C9-4923-BABD-6E9DB5D76F71}" type="slidenum">
              <a:rPr lang="en-GB" smtClean="0"/>
              <a:t>‹#›</a:t>
            </a:fld>
            <a:endParaRPr lang="en-GB"/>
          </a:p>
        </p:txBody>
      </p:sp>
      <p:sp>
        <p:nvSpPr>
          <p:cNvPr id="5" name="Picture Placeholder 2">
            <a:extLst>
              <a:ext uri="{FF2B5EF4-FFF2-40B4-BE49-F238E27FC236}">
                <a16:creationId xmlns:a16="http://schemas.microsoft.com/office/drawing/2014/main" id="{05F1BBD0-CBA6-4BBD-9AD4-A2F1DF30CA04}"/>
              </a:ext>
            </a:extLst>
          </p:cNvPr>
          <p:cNvSpPr>
            <a:spLocks noGrp="1"/>
          </p:cNvSpPr>
          <p:nvPr>
            <p:ph type="pic" idx="1"/>
          </p:nvPr>
        </p:nvSpPr>
        <p:spPr>
          <a:xfrm>
            <a:off x="6096000" y="0"/>
            <a:ext cx="6096000" cy="6093229"/>
          </a:xfrm>
          <a:noFill/>
          <a:ln>
            <a:noFill/>
          </a:ln>
        </p:spPr>
        <p:txBody>
          <a:bodyPr>
            <a:normAutofit/>
          </a:bodyPr>
          <a:lstStyle>
            <a:lvl1pPr marL="0" indent="0">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8" name="Text Placeholder 3">
            <a:extLst>
              <a:ext uri="{FF2B5EF4-FFF2-40B4-BE49-F238E27FC236}">
                <a16:creationId xmlns:a16="http://schemas.microsoft.com/office/drawing/2014/main" id="{909FF89B-D1E1-4921-9106-CB85B1E11E6D}"/>
              </a:ext>
            </a:extLst>
          </p:cNvPr>
          <p:cNvSpPr>
            <a:spLocks noGrp="1"/>
          </p:cNvSpPr>
          <p:nvPr>
            <p:ph type="body" sz="half" idx="13" hasCustomPrompt="1"/>
          </p:nvPr>
        </p:nvSpPr>
        <p:spPr>
          <a:xfrm>
            <a:off x="184637" y="3898668"/>
            <a:ext cx="5732585" cy="1970319"/>
          </a:xfrm>
        </p:spPr>
        <p:txBody>
          <a:bodyPr>
            <a:normAutofit/>
          </a:bodyPr>
          <a:lstStyle>
            <a:lvl1pPr marL="0" indent="0" algn="r">
              <a:buNone/>
              <a:defRPr sz="20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Subtitle and Date</a:t>
            </a:r>
          </a:p>
        </p:txBody>
      </p:sp>
      <p:sp>
        <p:nvSpPr>
          <p:cNvPr id="12" name="Title 11">
            <a:extLst>
              <a:ext uri="{FF2B5EF4-FFF2-40B4-BE49-F238E27FC236}">
                <a16:creationId xmlns:a16="http://schemas.microsoft.com/office/drawing/2014/main" id="{BCA8B2D4-797D-4667-9145-5E5EE9CF3476}"/>
              </a:ext>
            </a:extLst>
          </p:cNvPr>
          <p:cNvSpPr>
            <a:spLocks noGrp="1"/>
          </p:cNvSpPr>
          <p:nvPr>
            <p:ph type="title"/>
          </p:nvPr>
        </p:nvSpPr>
        <p:spPr>
          <a:xfrm>
            <a:off x="193431" y="386862"/>
            <a:ext cx="5723793" cy="3402623"/>
          </a:xfrm>
        </p:spPr>
        <p:txBody>
          <a:bodyPr anchor="t" anchorCtr="0">
            <a:normAutofit/>
          </a:bodyPr>
          <a:lstStyle>
            <a:lvl1pPr algn="r">
              <a:defRPr lang="en-US" sz="4800" kern="1200" smtClean="0">
                <a:solidFill>
                  <a:schemeClr val="tx2"/>
                </a:solidFill>
                <a:latin typeface="Optima" pitchFamily="2" charset="0"/>
                <a:ea typeface="+mj-ea"/>
                <a:cs typeface="+mj-cs"/>
              </a:defRPr>
            </a:lvl1pPr>
          </a:lstStyle>
          <a:p>
            <a:r>
              <a:rPr lang="en-US" dirty="0"/>
              <a:t>Click to edit Master title style</a:t>
            </a:r>
            <a:endParaRPr lang="en-GB" dirty="0"/>
          </a:p>
        </p:txBody>
      </p:sp>
    </p:spTree>
    <p:extLst>
      <p:ext uri="{BB962C8B-B14F-4D97-AF65-F5344CB8AC3E}">
        <p14:creationId xmlns:p14="http://schemas.microsoft.com/office/powerpoint/2010/main" val="1043128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 Danc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DD0B8F-8BF1-4E3C-9229-3F012A63AB04}"/>
              </a:ext>
            </a:extLst>
          </p:cNvPr>
          <p:cNvSpPr/>
          <p:nvPr/>
        </p:nvSpPr>
        <p:spPr>
          <a:xfrm>
            <a:off x="0" y="0"/>
            <a:ext cx="6096000" cy="6088492"/>
          </a:xfrm>
          <a:prstGeom prst="rect">
            <a:avLst/>
          </a:prstGeom>
          <a:solidFill>
            <a:srgbClr val="AF91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1BDC48F-E98D-4D81-92F4-00FFC08E38FA}"/>
              </a:ext>
            </a:extLst>
          </p:cNvPr>
          <p:cNvSpPr>
            <a:spLocks noGrp="1"/>
          </p:cNvSpPr>
          <p:nvPr>
            <p:ph type="ctrTitle" hasCustomPrompt="1"/>
          </p:nvPr>
        </p:nvSpPr>
        <p:spPr>
          <a:xfrm>
            <a:off x="665018" y="769508"/>
            <a:ext cx="4765963" cy="2988543"/>
          </a:xfrm>
        </p:spPr>
        <p:txBody>
          <a:bodyPr anchor="t"/>
          <a:lstStyle>
            <a:lvl1pPr algn="l">
              <a:defRPr sz="6000">
                <a:solidFill>
                  <a:schemeClr val="bg1"/>
                </a:solidFill>
              </a:defRPr>
            </a:lvl1pPr>
          </a:lstStyle>
          <a:p>
            <a:r>
              <a:rPr lang="en-US" dirty="0"/>
              <a:t>Department Presentation title</a:t>
            </a:r>
            <a:endParaRPr lang="en-GB" dirty="0"/>
          </a:p>
        </p:txBody>
      </p:sp>
      <p:sp>
        <p:nvSpPr>
          <p:cNvPr id="6" name="Slide Number Placeholder 5">
            <a:extLst>
              <a:ext uri="{FF2B5EF4-FFF2-40B4-BE49-F238E27FC236}">
                <a16:creationId xmlns:a16="http://schemas.microsoft.com/office/drawing/2014/main" id="{9F5EE133-B177-4CFC-8E1E-D9FE0D9D125A}"/>
              </a:ext>
            </a:extLst>
          </p:cNvPr>
          <p:cNvSpPr>
            <a:spLocks noGrp="1"/>
          </p:cNvSpPr>
          <p:nvPr>
            <p:ph type="sldNum" sz="quarter" idx="12"/>
          </p:nvPr>
        </p:nvSpPr>
        <p:spPr/>
        <p:txBody>
          <a:bodyPr/>
          <a:lstStyle/>
          <a:p>
            <a:fld id="{AFABEC72-16C9-4923-BABD-6E9DB5D76F71}" type="slidenum">
              <a:rPr lang="en-GB" smtClean="0"/>
              <a:t>‹#›</a:t>
            </a:fld>
            <a:endParaRPr lang="en-GB"/>
          </a:p>
        </p:txBody>
      </p:sp>
      <p:sp>
        <p:nvSpPr>
          <p:cNvPr id="5" name="Picture Placeholder 2">
            <a:extLst>
              <a:ext uri="{FF2B5EF4-FFF2-40B4-BE49-F238E27FC236}">
                <a16:creationId xmlns:a16="http://schemas.microsoft.com/office/drawing/2014/main" id="{05F1BBD0-CBA6-4BBD-9AD4-A2F1DF30CA04}"/>
              </a:ext>
            </a:extLst>
          </p:cNvPr>
          <p:cNvSpPr>
            <a:spLocks noGrp="1"/>
          </p:cNvSpPr>
          <p:nvPr>
            <p:ph type="pic" idx="1"/>
          </p:nvPr>
        </p:nvSpPr>
        <p:spPr>
          <a:xfrm>
            <a:off x="6096000" y="0"/>
            <a:ext cx="6096000" cy="6093229"/>
          </a:xfrm>
          <a:noFill/>
          <a:ln>
            <a:noFill/>
          </a:ln>
        </p:spPr>
        <p:txBody>
          <a:bodyPr>
            <a:normAutofit/>
          </a:bodyPr>
          <a:lstStyle>
            <a:lvl1pPr marL="0" indent="0">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10" name="Text Placeholder 3">
            <a:extLst>
              <a:ext uri="{FF2B5EF4-FFF2-40B4-BE49-F238E27FC236}">
                <a16:creationId xmlns:a16="http://schemas.microsoft.com/office/drawing/2014/main" id="{54E60E03-8C1D-4CDB-823D-EFE5137E7B06}"/>
              </a:ext>
            </a:extLst>
          </p:cNvPr>
          <p:cNvSpPr>
            <a:spLocks noGrp="1"/>
          </p:cNvSpPr>
          <p:nvPr>
            <p:ph type="body" sz="half" idx="2" hasCustomPrompt="1"/>
          </p:nvPr>
        </p:nvSpPr>
        <p:spPr>
          <a:xfrm>
            <a:off x="665017" y="3898668"/>
            <a:ext cx="4765963" cy="1970319"/>
          </a:xfrm>
        </p:spPr>
        <p:txBody>
          <a:bodyPr>
            <a:normAutofit/>
          </a:bodyPr>
          <a:lstStyle>
            <a:lvl1pPr marL="0" indent="0">
              <a:buNone/>
              <a:defRPr sz="20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Subtitle and Date</a:t>
            </a:r>
          </a:p>
        </p:txBody>
      </p:sp>
    </p:spTree>
    <p:extLst>
      <p:ext uri="{BB962C8B-B14F-4D97-AF65-F5344CB8AC3E}">
        <p14:creationId xmlns:p14="http://schemas.microsoft.com/office/powerpoint/2010/main" val="2890452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 Engineering, Computing and Desig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DD0B8F-8BF1-4E3C-9229-3F012A63AB04}"/>
              </a:ext>
            </a:extLst>
          </p:cNvPr>
          <p:cNvSpPr/>
          <p:nvPr/>
        </p:nvSpPr>
        <p:spPr>
          <a:xfrm>
            <a:off x="0" y="0"/>
            <a:ext cx="6096000" cy="6088492"/>
          </a:xfrm>
          <a:prstGeom prst="rect">
            <a:avLst/>
          </a:prstGeom>
          <a:solidFill>
            <a:srgbClr val="5A4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lide Number Placeholder 5">
            <a:extLst>
              <a:ext uri="{FF2B5EF4-FFF2-40B4-BE49-F238E27FC236}">
                <a16:creationId xmlns:a16="http://schemas.microsoft.com/office/drawing/2014/main" id="{9F5EE133-B177-4CFC-8E1E-D9FE0D9D125A}"/>
              </a:ext>
            </a:extLst>
          </p:cNvPr>
          <p:cNvSpPr>
            <a:spLocks noGrp="1"/>
          </p:cNvSpPr>
          <p:nvPr>
            <p:ph type="sldNum" sz="quarter" idx="12"/>
          </p:nvPr>
        </p:nvSpPr>
        <p:spPr/>
        <p:txBody>
          <a:bodyPr/>
          <a:lstStyle/>
          <a:p>
            <a:fld id="{AFABEC72-16C9-4923-BABD-6E9DB5D76F71}" type="slidenum">
              <a:rPr lang="en-GB" smtClean="0"/>
              <a:t>‹#›</a:t>
            </a:fld>
            <a:endParaRPr lang="en-GB"/>
          </a:p>
        </p:txBody>
      </p:sp>
      <p:sp>
        <p:nvSpPr>
          <p:cNvPr id="5" name="Picture Placeholder 2">
            <a:extLst>
              <a:ext uri="{FF2B5EF4-FFF2-40B4-BE49-F238E27FC236}">
                <a16:creationId xmlns:a16="http://schemas.microsoft.com/office/drawing/2014/main" id="{05F1BBD0-CBA6-4BBD-9AD4-A2F1DF30CA04}"/>
              </a:ext>
            </a:extLst>
          </p:cNvPr>
          <p:cNvSpPr>
            <a:spLocks noGrp="1"/>
          </p:cNvSpPr>
          <p:nvPr>
            <p:ph type="pic" idx="1"/>
          </p:nvPr>
        </p:nvSpPr>
        <p:spPr>
          <a:xfrm>
            <a:off x="6096000" y="0"/>
            <a:ext cx="6096000" cy="6093229"/>
          </a:xfrm>
          <a:noFill/>
          <a:ln>
            <a:noFill/>
          </a:ln>
        </p:spPr>
        <p:txBody>
          <a:bodyPr>
            <a:normAutofit/>
          </a:bodyPr>
          <a:lstStyle>
            <a:lvl1pPr marL="0" indent="0">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8" name="Text Placeholder 3">
            <a:extLst>
              <a:ext uri="{FF2B5EF4-FFF2-40B4-BE49-F238E27FC236}">
                <a16:creationId xmlns:a16="http://schemas.microsoft.com/office/drawing/2014/main" id="{3725C0B8-AD7C-40C0-9F43-EE019201A335}"/>
              </a:ext>
            </a:extLst>
          </p:cNvPr>
          <p:cNvSpPr>
            <a:spLocks noGrp="1"/>
          </p:cNvSpPr>
          <p:nvPr>
            <p:ph type="body" sz="half" idx="13" hasCustomPrompt="1"/>
          </p:nvPr>
        </p:nvSpPr>
        <p:spPr>
          <a:xfrm>
            <a:off x="184637" y="3898668"/>
            <a:ext cx="5732585" cy="1970319"/>
          </a:xfrm>
        </p:spPr>
        <p:txBody>
          <a:bodyPr>
            <a:normAutofit/>
          </a:bodyPr>
          <a:lstStyle>
            <a:lvl1pPr marL="0" indent="0" algn="r">
              <a:buNone/>
              <a:defRPr sz="20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Subtitle and Date</a:t>
            </a:r>
          </a:p>
        </p:txBody>
      </p:sp>
      <p:sp>
        <p:nvSpPr>
          <p:cNvPr id="2" name="Title 1">
            <a:extLst>
              <a:ext uri="{FF2B5EF4-FFF2-40B4-BE49-F238E27FC236}">
                <a16:creationId xmlns:a16="http://schemas.microsoft.com/office/drawing/2014/main" id="{DC98018D-8B9D-4D6F-B476-08AF6D3798B2}"/>
              </a:ext>
            </a:extLst>
          </p:cNvPr>
          <p:cNvSpPr>
            <a:spLocks noGrp="1"/>
          </p:cNvSpPr>
          <p:nvPr>
            <p:ph type="title"/>
          </p:nvPr>
        </p:nvSpPr>
        <p:spPr>
          <a:xfrm>
            <a:off x="193431" y="184639"/>
            <a:ext cx="5741377" cy="3552092"/>
          </a:xfrm>
        </p:spPr>
        <p:txBody>
          <a:bodyPr anchor="t"/>
          <a:lstStyle>
            <a:lvl1pPr algn="r">
              <a:defRPr lang="en-GB" sz="6000" kern="1200" dirty="0">
                <a:solidFill>
                  <a:schemeClr val="bg1"/>
                </a:solidFill>
                <a:latin typeface="Optima" pitchFamily="2" charset="0"/>
                <a:ea typeface="+mj-ea"/>
                <a:cs typeface="+mj-cs"/>
              </a:defRPr>
            </a:lvl1pPr>
          </a:lstStyle>
          <a:p>
            <a:r>
              <a:rPr lang="en-US"/>
              <a:t>Click to edit Master title style</a:t>
            </a:r>
            <a:endParaRPr lang="en-GB" dirty="0"/>
          </a:p>
        </p:txBody>
      </p:sp>
    </p:spTree>
    <p:extLst>
      <p:ext uri="{BB962C8B-B14F-4D97-AF65-F5344CB8AC3E}">
        <p14:creationId xmlns:p14="http://schemas.microsoft.com/office/powerpoint/2010/main" val="2852208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 Fine Ar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DD0B8F-8BF1-4E3C-9229-3F012A63AB04}"/>
              </a:ext>
            </a:extLst>
          </p:cNvPr>
          <p:cNvSpPr/>
          <p:nvPr/>
        </p:nvSpPr>
        <p:spPr>
          <a:xfrm>
            <a:off x="0" y="0"/>
            <a:ext cx="6096000" cy="6088492"/>
          </a:xfrm>
          <a:prstGeom prst="rect">
            <a:avLst/>
          </a:prstGeom>
          <a:solidFill>
            <a:srgbClr val="C85C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1BDC48F-E98D-4D81-92F4-00FFC08E38FA}"/>
              </a:ext>
            </a:extLst>
          </p:cNvPr>
          <p:cNvSpPr>
            <a:spLocks noGrp="1"/>
          </p:cNvSpPr>
          <p:nvPr>
            <p:ph type="ctrTitle" hasCustomPrompt="1"/>
          </p:nvPr>
        </p:nvSpPr>
        <p:spPr>
          <a:xfrm>
            <a:off x="665018" y="769508"/>
            <a:ext cx="4765963" cy="2988543"/>
          </a:xfrm>
        </p:spPr>
        <p:txBody>
          <a:bodyPr anchor="t"/>
          <a:lstStyle>
            <a:lvl1pPr algn="l">
              <a:defRPr sz="6000">
                <a:solidFill>
                  <a:schemeClr val="bg1"/>
                </a:solidFill>
              </a:defRPr>
            </a:lvl1pPr>
          </a:lstStyle>
          <a:p>
            <a:r>
              <a:rPr lang="en-US" dirty="0"/>
              <a:t>Department Presentation title</a:t>
            </a:r>
            <a:endParaRPr lang="en-GB" dirty="0"/>
          </a:p>
        </p:txBody>
      </p:sp>
      <p:sp>
        <p:nvSpPr>
          <p:cNvPr id="6" name="Slide Number Placeholder 5">
            <a:extLst>
              <a:ext uri="{FF2B5EF4-FFF2-40B4-BE49-F238E27FC236}">
                <a16:creationId xmlns:a16="http://schemas.microsoft.com/office/drawing/2014/main" id="{9F5EE133-B177-4CFC-8E1E-D9FE0D9D125A}"/>
              </a:ext>
            </a:extLst>
          </p:cNvPr>
          <p:cNvSpPr>
            <a:spLocks noGrp="1"/>
          </p:cNvSpPr>
          <p:nvPr>
            <p:ph type="sldNum" sz="quarter" idx="12"/>
          </p:nvPr>
        </p:nvSpPr>
        <p:spPr/>
        <p:txBody>
          <a:bodyPr/>
          <a:lstStyle/>
          <a:p>
            <a:fld id="{AFABEC72-16C9-4923-BABD-6E9DB5D76F71}" type="slidenum">
              <a:rPr lang="en-GB" smtClean="0"/>
              <a:t>‹#›</a:t>
            </a:fld>
            <a:endParaRPr lang="en-GB"/>
          </a:p>
        </p:txBody>
      </p:sp>
      <p:sp>
        <p:nvSpPr>
          <p:cNvPr id="5" name="Picture Placeholder 2">
            <a:extLst>
              <a:ext uri="{FF2B5EF4-FFF2-40B4-BE49-F238E27FC236}">
                <a16:creationId xmlns:a16="http://schemas.microsoft.com/office/drawing/2014/main" id="{05F1BBD0-CBA6-4BBD-9AD4-A2F1DF30CA04}"/>
              </a:ext>
            </a:extLst>
          </p:cNvPr>
          <p:cNvSpPr>
            <a:spLocks noGrp="1"/>
          </p:cNvSpPr>
          <p:nvPr>
            <p:ph type="pic" idx="1"/>
          </p:nvPr>
        </p:nvSpPr>
        <p:spPr>
          <a:xfrm>
            <a:off x="6096000" y="0"/>
            <a:ext cx="6096000" cy="6093229"/>
          </a:xfrm>
          <a:noFill/>
          <a:ln>
            <a:noFill/>
          </a:ln>
        </p:spPr>
        <p:txBody>
          <a:bodyPr>
            <a:normAutofit/>
          </a:bodyPr>
          <a:lstStyle>
            <a:lvl1pPr marL="0" indent="0">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10" name="Text Placeholder 3">
            <a:extLst>
              <a:ext uri="{FF2B5EF4-FFF2-40B4-BE49-F238E27FC236}">
                <a16:creationId xmlns:a16="http://schemas.microsoft.com/office/drawing/2014/main" id="{54E60E03-8C1D-4CDB-823D-EFE5137E7B06}"/>
              </a:ext>
            </a:extLst>
          </p:cNvPr>
          <p:cNvSpPr>
            <a:spLocks noGrp="1"/>
          </p:cNvSpPr>
          <p:nvPr>
            <p:ph type="body" sz="half" idx="2" hasCustomPrompt="1"/>
          </p:nvPr>
        </p:nvSpPr>
        <p:spPr>
          <a:xfrm>
            <a:off x="665017" y="3898668"/>
            <a:ext cx="4765963" cy="1970319"/>
          </a:xfrm>
        </p:spPr>
        <p:txBody>
          <a:bodyPr>
            <a:normAutofit/>
          </a:bodyPr>
          <a:lstStyle>
            <a:lvl1pPr marL="0" indent="0">
              <a:buNone/>
              <a:defRPr sz="20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Subtitle and Date</a:t>
            </a:r>
          </a:p>
        </p:txBody>
      </p:sp>
    </p:spTree>
    <p:extLst>
      <p:ext uri="{BB962C8B-B14F-4D97-AF65-F5344CB8AC3E}">
        <p14:creationId xmlns:p14="http://schemas.microsoft.com/office/powerpoint/2010/main" val="705938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 Humanitie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DD0B8F-8BF1-4E3C-9229-3F012A63AB04}"/>
              </a:ext>
            </a:extLst>
          </p:cNvPr>
          <p:cNvSpPr/>
          <p:nvPr/>
        </p:nvSpPr>
        <p:spPr>
          <a:xfrm>
            <a:off x="0" y="0"/>
            <a:ext cx="6096000" cy="6088492"/>
          </a:xfrm>
          <a:prstGeom prst="rect">
            <a:avLst/>
          </a:prstGeom>
          <a:solidFill>
            <a:srgbClr val="222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1BDC48F-E98D-4D81-92F4-00FFC08E38FA}"/>
              </a:ext>
            </a:extLst>
          </p:cNvPr>
          <p:cNvSpPr>
            <a:spLocks noGrp="1"/>
          </p:cNvSpPr>
          <p:nvPr>
            <p:ph type="ctrTitle" hasCustomPrompt="1"/>
          </p:nvPr>
        </p:nvSpPr>
        <p:spPr>
          <a:xfrm>
            <a:off x="665018" y="769508"/>
            <a:ext cx="4765963" cy="2988543"/>
          </a:xfrm>
        </p:spPr>
        <p:txBody>
          <a:bodyPr anchor="t"/>
          <a:lstStyle>
            <a:lvl1pPr algn="l">
              <a:defRPr sz="6000">
                <a:solidFill>
                  <a:schemeClr val="bg1"/>
                </a:solidFill>
              </a:defRPr>
            </a:lvl1pPr>
          </a:lstStyle>
          <a:p>
            <a:r>
              <a:rPr lang="en-US" dirty="0"/>
              <a:t>Department Presentation title</a:t>
            </a:r>
            <a:endParaRPr lang="en-GB" dirty="0"/>
          </a:p>
        </p:txBody>
      </p:sp>
      <p:sp>
        <p:nvSpPr>
          <p:cNvPr id="6" name="Slide Number Placeholder 5">
            <a:extLst>
              <a:ext uri="{FF2B5EF4-FFF2-40B4-BE49-F238E27FC236}">
                <a16:creationId xmlns:a16="http://schemas.microsoft.com/office/drawing/2014/main" id="{9F5EE133-B177-4CFC-8E1E-D9FE0D9D125A}"/>
              </a:ext>
            </a:extLst>
          </p:cNvPr>
          <p:cNvSpPr>
            <a:spLocks noGrp="1"/>
          </p:cNvSpPr>
          <p:nvPr>
            <p:ph type="sldNum" sz="quarter" idx="12"/>
          </p:nvPr>
        </p:nvSpPr>
        <p:spPr/>
        <p:txBody>
          <a:bodyPr/>
          <a:lstStyle/>
          <a:p>
            <a:fld id="{AFABEC72-16C9-4923-BABD-6E9DB5D76F71}" type="slidenum">
              <a:rPr lang="en-GB" smtClean="0"/>
              <a:t>‹#›</a:t>
            </a:fld>
            <a:endParaRPr lang="en-GB"/>
          </a:p>
        </p:txBody>
      </p:sp>
      <p:sp>
        <p:nvSpPr>
          <p:cNvPr id="5" name="Picture Placeholder 2">
            <a:extLst>
              <a:ext uri="{FF2B5EF4-FFF2-40B4-BE49-F238E27FC236}">
                <a16:creationId xmlns:a16="http://schemas.microsoft.com/office/drawing/2014/main" id="{05F1BBD0-CBA6-4BBD-9AD4-A2F1DF30CA04}"/>
              </a:ext>
            </a:extLst>
          </p:cNvPr>
          <p:cNvSpPr>
            <a:spLocks noGrp="1"/>
          </p:cNvSpPr>
          <p:nvPr>
            <p:ph type="pic" idx="1"/>
          </p:nvPr>
        </p:nvSpPr>
        <p:spPr>
          <a:xfrm>
            <a:off x="6096000" y="0"/>
            <a:ext cx="6096000" cy="6093229"/>
          </a:xfrm>
          <a:noFill/>
          <a:ln>
            <a:noFill/>
          </a:ln>
        </p:spPr>
        <p:txBody>
          <a:bodyPr>
            <a:normAutofit/>
          </a:bodyPr>
          <a:lstStyle>
            <a:lvl1pPr marL="0" indent="0">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10" name="Text Placeholder 3">
            <a:extLst>
              <a:ext uri="{FF2B5EF4-FFF2-40B4-BE49-F238E27FC236}">
                <a16:creationId xmlns:a16="http://schemas.microsoft.com/office/drawing/2014/main" id="{54E60E03-8C1D-4CDB-823D-EFE5137E7B06}"/>
              </a:ext>
            </a:extLst>
          </p:cNvPr>
          <p:cNvSpPr>
            <a:spLocks noGrp="1"/>
          </p:cNvSpPr>
          <p:nvPr>
            <p:ph type="body" sz="half" idx="2" hasCustomPrompt="1"/>
          </p:nvPr>
        </p:nvSpPr>
        <p:spPr>
          <a:xfrm>
            <a:off x="665017" y="3898668"/>
            <a:ext cx="4765963" cy="1970319"/>
          </a:xfrm>
        </p:spPr>
        <p:txBody>
          <a:bodyPr>
            <a:normAutofit/>
          </a:bodyPr>
          <a:lstStyle>
            <a:lvl1pPr marL="0" indent="0">
              <a:buNone/>
              <a:defRPr sz="20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Subtitle and Date</a:t>
            </a:r>
          </a:p>
        </p:txBody>
      </p:sp>
    </p:spTree>
    <p:extLst>
      <p:ext uri="{BB962C8B-B14F-4D97-AF65-F5344CB8AC3E}">
        <p14:creationId xmlns:p14="http://schemas.microsoft.com/office/powerpoint/2010/main" val="13771527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 Conservatoi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DD0B8F-8BF1-4E3C-9229-3F012A63AB04}"/>
              </a:ext>
            </a:extLst>
          </p:cNvPr>
          <p:cNvSpPr/>
          <p:nvPr/>
        </p:nvSpPr>
        <p:spPr>
          <a:xfrm>
            <a:off x="0" y="0"/>
            <a:ext cx="6096000" cy="6088492"/>
          </a:xfrm>
          <a:prstGeom prst="rect">
            <a:avLst/>
          </a:prstGeom>
          <a:solidFill>
            <a:srgbClr val="B10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1BDC48F-E98D-4D81-92F4-00FFC08E38FA}"/>
              </a:ext>
            </a:extLst>
          </p:cNvPr>
          <p:cNvSpPr>
            <a:spLocks noGrp="1"/>
          </p:cNvSpPr>
          <p:nvPr>
            <p:ph type="ctrTitle" hasCustomPrompt="1"/>
          </p:nvPr>
        </p:nvSpPr>
        <p:spPr>
          <a:xfrm>
            <a:off x="665018" y="769508"/>
            <a:ext cx="4765963" cy="2988543"/>
          </a:xfrm>
        </p:spPr>
        <p:txBody>
          <a:bodyPr anchor="t"/>
          <a:lstStyle>
            <a:lvl1pPr algn="l">
              <a:defRPr sz="6000">
                <a:solidFill>
                  <a:schemeClr val="bg1"/>
                </a:solidFill>
              </a:defRPr>
            </a:lvl1pPr>
          </a:lstStyle>
          <a:p>
            <a:r>
              <a:rPr lang="en-US" dirty="0"/>
              <a:t>Department Presentation title</a:t>
            </a:r>
            <a:endParaRPr lang="en-GB" dirty="0"/>
          </a:p>
        </p:txBody>
      </p:sp>
      <p:sp>
        <p:nvSpPr>
          <p:cNvPr id="6" name="Slide Number Placeholder 5">
            <a:extLst>
              <a:ext uri="{FF2B5EF4-FFF2-40B4-BE49-F238E27FC236}">
                <a16:creationId xmlns:a16="http://schemas.microsoft.com/office/drawing/2014/main" id="{9F5EE133-B177-4CFC-8E1E-D9FE0D9D125A}"/>
              </a:ext>
            </a:extLst>
          </p:cNvPr>
          <p:cNvSpPr>
            <a:spLocks noGrp="1"/>
          </p:cNvSpPr>
          <p:nvPr>
            <p:ph type="sldNum" sz="quarter" idx="12"/>
          </p:nvPr>
        </p:nvSpPr>
        <p:spPr/>
        <p:txBody>
          <a:bodyPr/>
          <a:lstStyle/>
          <a:p>
            <a:fld id="{AFABEC72-16C9-4923-BABD-6E9DB5D76F71}" type="slidenum">
              <a:rPr lang="en-GB" smtClean="0"/>
              <a:t>‹#›</a:t>
            </a:fld>
            <a:endParaRPr lang="en-GB"/>
          </a:p>
        </p:txBody>
      </p:sp>
      <p:sp>
        <p:nvSpPr>
          <p:cNvPr id="5" name="Picture Placeholder 2">
            <a:extLst>
              <a:ext uri="{FF2B5EF4-FFF2-40B4-BE49-F238E27FC236}">
                <a16:creationId xmlns:a16="http://schemas.microsoft.com/office/drawing/2014/main" id="{05F1BBD0-CBA6-4BBD-9AD4-A2F1DF30CA04}"/>
              </a:ext>
            </a:extLst>
          </p:cNvPr>
          <p:cNvSpPr>
            <a:spLocks noGrp="1"/>
          </p:cNvSpPr>
          <p:nvPr>
            <p:ph type="pic" idx="1"/>
          </p:nvPr>
        </p:nvSpPr>
        <p:spPr>
          <a:xfrm>
            <a:off x="6096000" y="0"/>
            <a:ext cx="6096000" cy="6093229"/>
          </a:xfrm>
          <a:noFill/>
          <a:ln>
            <a:noFill/>
          </a:ln>
        </p:spPr>
        <p:txBody>
          <a:bodyPr>
            <a:normAutofit/>
          </a:bodyPr>
          <a:lstStyle>
            <a:lvl1pPr marL="0" indent="0">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10" name="Text Placeholder 3">
            <a:extLst>
              <a:ext uri="{FF2B5EF4-FFF2-40B4-BE49-F238E27FC236}">
                <a16:creationId xmlns:a16="http://schemas.microsoft.com/office/drawing/2014/main" id="{54E60E03-8C1D-4CDB-823D-EFE5137E7B06}"/>
              </a:ext>
            </a:extLst>
          </p:cNvPr>
          <p:cNvSpPr>
            <a:spLocks noGrp="1"/>
          </p:cNvSpPr>
          <p:nvPr>
            <p:ph type="body" sz="half" idx="2" hasCustomPrompt="1"/>
          </p:nvPr>
        </p:nvSpPr>
        <p:spPr>
          <a:xfrm>
            <a:off x="665017" y="3898668"/>
            <a:ext cx="4765963" cy="1970319"/>
          </a:xfrm>
        </p:spPr>
        <p:txBody>
          <a:bodyPr>
            <a:normAutofit/>
          </a:bodyPr>
          <a:lstStyle>
            <a:lvl1pPr marL="0" indent="0">
              <a:buNone/>
              <a:defRPr sz="20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Subtitle and Date</a:t>
            </a:r>
          </a:p>
        </p:txBody>
      </p:sp>
    </p:spTree>
    <p:extLst>
      <p:ext uri="{BB962C8B-B14F-4D97-AF65-F5344CB8AC3E}">
        <p14:creationId xmlns:p14="http://schemas.microsoft.com/office/powerpoint/2010/main" val="259736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C48F-E98D-4D81-92F4-00FFC08E38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4938467-0F19-45A6-9418-2F149E1C4803}"/>
              </a:ext>
            </a:extLst>
          </p:cNvPr>
          <p:cNvSpPr>
            <a:spLocks noGrp="1"/>
          </p:cNvSpPr>
          <p:nvPr>
            <p:ph type="subTitle" idx="1"/>
          </p:nvPr>
        </p:nvSpPr>
        <p:spPr>
          <a:xfrm>
            <a:off x="1524000" y="3682538"/>
            <a:ext cx="9144000" cy="1575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6" name="Slide Number Placeholder 5">
            <a:extLst>
              <a:ext uri="{FF2B5EF4-FFF2-40B4-BE49-F238E27FC236}">
                <a16:creationId xmlns:a16="http://schemas.microsoft.com/office/drawing/2014/main" id="{9F5EE133-B177-4CFC-8E1E-D9FE0D9D125A}"/>
              </a:ext>
            </a:extLst>
          </p:cNvPr>
          <p:cNvSpPr>
            <a:spLocks noGrp="1"/>
          </p:cNvSpPr>
          <p:nvPr>
            <p:ph type="sldNum" sz="quarter" idx="12"/>
          </p:nvPr>
        </p:nvSpPr>
        <p:spPr/>
        <p:txBody>
          <a:bodyPr/>
          <a:lstStyle/>
          <a:p>
            <a:fld id="{AFABEC72-16C9-4923-BABD-6E9DB5D76F71}" type="slidenum">
              <a:rPr lang="en-GB" smtClean="0"/>
              <a:t>‹#›</a:t>
            </a:fld>
            <a:endParaRPr lang="en-GB"/>
          </a:p>
        </p:txBody>
      </p:sp>
    </p:spTree>
    <p:extLst>
      <p:ext uri="{BB962C8B-B14F-4D97-AF65-F5344CB8AC3E}">
        <p14:creationId xmlns:p14="http://schemas.microsoft.com/office/powerpoint/2010/main" val="38485012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 Psychology, Criminology and Counsellin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DD0B8F-8BF1-4E3C-9229-3F012A63AB04}"/>
              </a:ext>
            </a:extLst>
          </p:cNvPr>
          <p:cNvSpPr/>
          <p:nvPr/>
        </p:nvSpPr>
        <p:spPr>
          <a:xfrm>
            <a:off x="0" y="0"/>
            <a:ext cx="6096000" cy="6088492"/>
          </a:xfrm>
          <a:prstGeom prst="rect">
            <a:avLst/>
          </a:prstGeom>
          <a:solidFill>
            <a:srgbClr val="766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lide Number Placeholder 5">
            <a:extLst>
              <a:ext uri="{FF2B5EF4-FFF2-40B4-BE49-F238E27FC236}">
                <a16:creationId xmlns:a16="http://schemas.microsoft.com/office/drawing/2014/main" id="{9F5EE133-B177-4CFC-8E1E-D9FE0D9D125A}"/>
              </a:ext>
            </a:extLst>
          </p:cNvPr>
          <p:cNvSpPr>
            <a:spLocks noGrp="1"/>
          </p:cNvSpPr>
          <p:nvPr>
            <p:ph type="sldNum" sz="quarter" idx="12"/>
          </p:nvPr>
        </p:nvSpPr>
        <p:spPr/>
        <p:txBody>
          <a:bodyPr/>
          <a:lstStyle/>
          <a:p>
            <a:fld id="{AFABEC72-16C9-4923-BABD-6E9DB5D76F71}" type="slidenum">
              <a:rPr lang="en-GB" smtClean="0"/>
              <a:t>‹#›</a:t>
            </a:fld>
            <a:endParaRPr lang="en-GB"/>
          </a:p>
        </p:txBody>
      </p:sp>
      <p:sp>
        <p:nvSpPr>
          <p:cNvPr id="5" name="Picture Placeholder 2">
            <a:extLst>
              <a:ext uri="{FF2B5EF4-FFF2-40B4-BE49-F238E27FC236}">
                <a16:creationId xmlns:a16="http://schemas.microsoft.com/office/drawing/2014/main" id="{05F1BBD0-CBA6-4BBD-9AD4-A2F1DF30CA04}"/>
              </a:ext>
            </a:extLst>
          </p:cNvPr>
          <p:cNvSpPr>
            <a:spLocks noGrp="1"/>
          </p:cNvSpPr>
          <p:nvPr>
            <p:ph type="pic" idx="1"/>
          </p:nvPr>
        </p:nvSpPr>
        <p:spPr>
          <a:xfrm>
            <a:off x="6096000" y="0"/>
            <a:ext cx="6096000" cy="6093229"/>
          </a:xfrm>
          <a:noFill/>
          <a:ln>
            <a:noFill/>
          </a:ln>
        </p:spPr>
        <p:txBody>
          <a:bodyPr>
            <a:normAutofit/>
          </a:bodyPr>
          <a:lstStyle>
            <a:lvl1pPr marL="0" indent="0">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8" name="Text Placeholder 3">
            <a:extLst>
              <a:ext uri="{FF2B5EF4-FFF2-40B4-BE49-F238E27FC236}">
                <a16:creationId xmlns:a16="http://schemas.microsoft.com/office/drawing/2014/main" id="{35FB9923-801E-4008-93A7-22C38844D0DD}"/>
              </a:ext>
            </a:extLst>
          </p:cNvPr>
          <p:cNvSpPr>
            <a:spLocks noGrp="1"/>
          </p:cNvSpPr>
          <p:nvPr>
            <p:ph type="body" sz="half" idx="13" hasCustomPrompt="1"/>
          </p:nvPr>
        </p:nvSpPr>
        <p:spPr>
          <a:xfrm>
            <a:off x="184637" y="3898668"/>
            <a:ext cx="5732585" cy="1970319"/>
          </a:xfrm>
        </p:spPr>
        <p:txBody>
          <a:bodyPr>
            <a:normAutofit/>
          </a:bodyPr>
          <a:lstStyle>
            <a:lvl1pPr marL="0" indent="0" algn="r">
              <a:buNone/>
              <a:defRPr sz="20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Subtitle and Date</a:t>
            </a:r>
          </a:p>
        </p:txBody>
      </p:sp>
      <p:sp>
        <p:nvSpPr>
          <p:cNvPr id="2" name="Title 1">
            <a:extLst>
              <a:ext uri="{FF2B5EF4-FFF2-40B4-BE49-F238E27FC236}">
                <a16:creationId xmlns:a16="http://schemas.microsoft.com/office/drawing/2014/main" id="{942ED794-1BBD-4324-A0CE-30DC7D6C7D14}"/>
              </a:ext>
            </a:extLst>
          </p:cNvPr>
          <p:cNvSpPr>
            <a:spLocks noGrp="1"/>
          </p:cNvSpPr>
          <p:nvPr>
            <p:ph type="title"/>
          </p:nvPr>
        </p:nvSpPr>
        <p:spPr>
          <a:xfrm>
            <a:off x="184638" y="184639"/>
            <a:ext cx="5723794" cy="3560884"/>
          </a:xfrm>
        </p:spPr>
        <p:txBody>
          <a:bodyPr anchor="t"/>
          <a:lstStyle>
            <a:lvl1pPr algn="r">
              <a:defRPr lang="en-US" sz="6000" kern="1200" dirty="0" smtClean="0">
                <a:solidFill>
                  <a:schemeClr val="bg1"/>
                </a:solidFill>
                <a:latin typeface="Optima" pitchFamily="2" charset="0"/>
                <a:ea typeface="+mj-ea"/>
                <a:cs typeface="+mj-cs"/>
              </a:defRPr>
            </a:lvl1pPr>
          </a:lstStyle>
          <a:p>
            <a:r>
              <a:rPr lang="en-US"/>
              <a:t>Click to edit Master title style</a:t>
            </a:r>
            <a:endParaRPr lang="en-GB" dirty="0"/>
          </a:p>
        </p:txBody>
      </p:sp>
    </p:spTree>
    <p:extLst>
      <p:ext uri="{BB962C8B-B14F-4D97-AF65-F5344CB8AC3E}">
        <p14:creationId xmlns:p14="http://schemas.microsoft.com/office/powerpoint/2010/main" val="20228556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 Theat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DD0B8F-8BF1-4E3C-9229-3F012A63AB04}"/>
              </a:ext>
            </a:extLst>
          </p:cNvPr>
          <p:cNvSpPr/>
          <p:nvPr/>
        </p:nvSpPr>
        <p:spPr>
          <a:xfrm>
            <a:off x="0" y="0"/>
            <a:ext cx="6096000" cy="6088492"/>
          </a:xfrm>
          <a:prstGeom prst="rect">
            <a:avLst/>
          </a:prstGeom>
          <a:solidFill>
            <a:srgbClr val="7BAF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1BDC48F-E98D-4D81-92F4-00FFC08E38FA}"/>
              </a:ext>
            </a:extLst>
          </p:cNvPr>
          <p:cNvSpPr>
            <a:spLocks noGrp="1"/>
          </p:cNvSpPr>
          <p:nvPr>
            <p:ph type="ctrTitle" hasCustomPrompt="1"/>
          </p:nvPr>
        </p:nvSpPr>
        <p:spPr>
          <a:xfrm>
            <a:off x="665018" y="769508"/>
            <a:ext cx="4765963" cy="2988543"/>
          </a:xfrm>
        </p:spPr>
        <p:txBody>
          <a:bodyPr anchor="t"/>
          <a:lstStyle>
            <a:lvl1pPr algn="l">
              <a:defRPr sz="6000">
                <a:solidFill>
                  <a:schemeClr val="bg1"/>
                </a:solidFill>
              </a:defRPr>
            </a:lvl1pPr>
          </a:lstStyle>
          <a:p>
            <a:r>
              <a:rPr lang="en-US" dirty="0"/>
              <a:t>Department Presentation title</a:t>
            </a:r>
            <a:endParaRPr lang="en-GB" dirty="0"/>
          </a:p>
        </p:txBody>
      </p:sp>
      <p:sp>
        <p:nvSpPr>
          <p:cNvPr id="6" name="Slide Number Placeholder 5">
            <a:extLst>
              <a:ext uri="{FF2B5EF4-FFF2-40B4-BE49-F238E27FC236}">
                <a16:creationId xmlns:a16="http://schemas.microsoft.com/office/drawing/2014/main" id="{9F5EE133-B177-4CFC-8E1E-D9FE0D9D125A}"/>
              </a:ext>
            </a:extLst>
          </p:cNvPr>
          <p:cNvSpPr>
            <a:spLocks noGrp="1"/>
          </p:cNvSpPr>
          <p:nvPr>
            <p:ph type="sldNum" sz="quarter" idx="12"/>
          </p:nvPr>
        </p:nvSpPr>
        <p:spPr/>
        <p:txBody>
          <a:bodyPr/>
          <a:lstStyle/>
          <a:p>
            <a:fld id="{AFABEC72-16C9-4923-BABD-6E9DB5D76F71}" type="slidenum">
              <a:rPr lang="en-GB" smtClean="0"/>
              <a:t>‹#›</a:t>
            </a:fld>
            <a:endParaRPr lang="en-GB"/>
          </a:p>
        </p:txBody>
      </p:sp>
      <p:sp>
        <p:nvSpPr>
          <p:cNvPr id="5" name="Picture Placeholder 2">
            <a:extLst>
              <a:ext uri="{FF2B5EF4-FFF2-40B4-BE49-F238E27FC236}">
                <a16:creationId xmlns:a16="http://schemas.microsoft.com/office/drawing/2014/main" id="{05F1BBD0-CBA6-4BBD-9AD4-A2F1DF30CA04}"/>
              </a:ext>
            </a:extLst>
          </p:cNvPr>
          <p:cNvSpPr>
            <a:spLocks noGrp="1"/>
          </p:cNvSpPr>
          <p:nvPr>
            <p:ph type="pic" idx="1"/>
          </p:nvPr>
        </p:nvSpPr>
        <p:spPr>
          <a:xfrm>
            <a:off x="6096000" y="0"/>
            <a:ext cx="6096000" cy="6093229"/>
          </a:xfrm>
          <a:noFill/>
          <a:ln>
            <a:noFill/>
          </a:ln>
        </p:spPr>
        <p:txBody>
          <a:bodyPr>
            <a:normAutofit/>
          </a:bodyPr>
          <a:lstStyle>
            <a:lvl1pPr marL="0" indent="0">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10" name="Text Placeholder 3">
            <a:extLst>
              <a:ext uri="{FF2B5EF4-FFF2-40B4-BE49-F238E27FC236}">
                <a16:creationId xmlns:a16="http://schemas.microsoft.com/office/drawing/2014/main" id="{54E60E03-8C1D-4CDB-823D-EFE5137E7B06}"/>
              </a:ext>
            </a:extLst>
          </p:cNvPr>
          <p:cNvSpPr>
            <a:spLocks noGrp="1"/>
          </p:cNvSpPr>
          <p:nvPr>
            <p:ph type="body" sz="half" idx="2" hasCustomPrompt="1"/>
          </p:nvPr>
        </p:nvSpPr>
        <p:spPr>
          <a:xfrm>
            <a:off x="665017" y="3898668"/>
            <a:ext cx="4765963" cy="1970319"/>
          </a:xfrm>
        </p:spPr>
        <p:txBody>
          <a:bodyPr>
            <a:normAutofit/>
          </a:bodyPr>
          <a:lstStyle>
            <a:lvl1pPr marL="0" indent="0">
              <a:buNone/>
              <a:defRPr sz="20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Subtitle and Date</a:t>
            </a:r>
          </a:p>
        </p:txBody>
      </p:sp>
    </p:spTree>
    <p:extLst>
      <p:ext uri="{BB962C8B-B14F-4D97-AF65-F5344CB8AC3E}">
        <p14:creationId xmlns:p14="http://schemas.microsoft.com/office/powerpoint/2010/main" val="19280144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 Education, Social and Life Science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DD0B8F-8BF1-4E3C-9229-3F012A63AB04}"/>
              </a:ext>
            </a:extLst>
          </p:cNvPr>
          <p:cNvSpPr/>
          <p:nvPr/>
        </p:nvSpPr>
        <p:spPr>
          <a:xfrm>
            <a:off x="0" y="0"/>
            <a:ext cx="6096000" cy="6088492"/>
          </a:xfrm>
          <a:prstGeom prst="rect">
            <a:avLst/>
          </a:prstGeom>
          <a:solidFill>
            <a:srgbClr val="004E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1BDC48F-E98D-4D81-92F4-00FFC08E38FA}"/>
              </a:ext>
            </a:extLst>
          </p:cNvPr>
          <p:cNvSpPr>
            <a:spLocks noGrp="1"/>
          </p:cNvSpPr>
          <p:nvPr>
            <p:ph type="ctrTitle" hasCustomPrompt="1"/>
          </p:nvPr>
        </p:nvSpPr>
        <p:spPr>
          <a:xfrm>
            <a:off x="665018" y="769508"/>
            <a:ext cx="4765963" cy="2988543"/>
          </a:xfrm>
        </p:spPr>
        <p:txBody>
          <a:bodyPr anchor="t"/>
          <a:lstStyle>
            <a:lvl1pPr algn="l">
              <a:defRPr sz="6000">
                <a:solidFill>
                  <a:schemeClr val="bg1"/>
                </a:solidFill>
              </a:defRPr>
            </a:lvl1pPr>
          </a:lstStyle>
          <a:p>
            <a:r>
              <a:rPr lang="en-US" dirty="0"/>
              <a:t>Department Presentation title</a:t>
            </a:r>
            <a:endParaRPr lang="en-GB" dirty="0"/>
          </a:p>
        </p:txBody>
      </p:sp>
      <p:sp>
        <p:nvSpPr>
          <p:cNvPr id="6" name="Slide Number Placeholder 5">
            <a:extLst>
              <a:ext uri="{FF2B5EF4-FFF2-40B4-BE49-F238E27FC236}">
                <a16:creationId xmlns:a16="http://schemas.microsoft.com/office/drawing/2014/main" id="{9F5EE133-B177-4CFC-8E1E-D9FE0D9D125A}"/>
              </a:ext>
            </a:extLst>
          </p:cNvPr>
          <p:cNvSpPr>
            <a:spLocks noGrp="1"/>
          </p:cNvSpPr>
          <p:nvPr>
            <p:ph type="sldNum" sz="quarter" idx="12"/>
          </p:nvPr>
        </p:nvSpPr>
        <p:spPr/>
        <p:txBody>
          <a:bodyPr/>
          <a:lstStyle/>
          <a:p>
            <a:fld id="{AFABEC72-16C9-4923-BABD-6E9DB5D76F71}" type="slidenum">
              <a:rPr lang="en-GB" smtClean="0"/>
              <a:t>‹#›</a:t>
            </a:fld>
            <a:endParaRPr lang="en-GB"/>
          </a:p>
        </p:txBody>
      </p:sp>
      <p:sp>
        <p:nvSpPr>
          <p:cNvPr id="5" name="Picture Placeholder 2">
            <a:extLst>
              <a:ext uri="{FF2B5EF4-FFF2-40B4-BE49-F238E27FC236}">
                <a16:creationId xmlns:a16="http://schemas.microsoft.com/office/drawing/2014/main" id="{05F1BBD0-CBA6-4BBD-9AD4-A2F1DF30CA04}"/>
              </a:ext>
            </a:extLst>
          </p:cNvPr>
          <p:cNvSpPr>
            <a:spLocks noGrp="1"/>
          </p:cNvSpPr>
          <p:nvPr>
            <p:ph type="pic" idx="1"/>
          </p:nvPr>
        </p:nvSpPr>
        <p:spPr>
          <a:xfrm>
            <a:off x="6096000" y="0"/>
            <a:ext cx="6096000" cy="6093229"/>
          </a:xfrm>
          <a:noFill/>
          <a:ln>
            <a:noFill/>
          </a:ln>
        </p:spPr>
        <p:txBody>
          <a:bodyPr>
            <a:normAutofit/>
          </a:bodyPr>
          <a:lstStyle>
            <a:lvl1pPr marL="0" indent="0">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10" name="Text Placeholder 3">
            <a:extLst>
              <a:ext uri="{FF2B5EF4-FFF2-40B4-BE49-F238E27FC236}">
                <a16:creationId xmlns:a16="http://schemas.microsoft.com/office/drawing/2014/main" id="{54E60E03-8C1D-4CDB-823D-EFE5137E7B06}"/>
              </a:ext>
            </a:extLst>
          </p:cNvPr>
          <p:cNvSpPr>
            <a:spLocks noGrp="1"/>
          </p:cNvSpPr>
          <p:nvPr>
            <p:ph type="body" sz="half" idx="2" hasCustomPrompt="1"/>
          </p:nvPr>
        </p:nvSpPr>
        <p:spPr>
          <a:xfrm>
            <a:off x="665017" y="3898668"/>
            <a:ext cx="4765963" cy="1970319"/>
          </a:xfrm>
        </p:spPr>
        <p:txBody>
          <a:bodyPr>
            <a:normAutofit/>
          </a:bodyPr>
          <a:lstStyle>
            <a:lvl1pPr marL="0" indent="0">
              <a:buNone/>
              <a:defRPr sz="20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Subtitle and Date</a:t>
            </a:r>
          </a:p>
        </p:txBody>
      </p:sp>
    </p:spTree>
    <p:extLst>
      <p:ext uri="{BB962C8B-B14F-4D97-AF65-F5344CB8AC3E}">
        <p14:creationId xmlns:p14="http://schemas.microsoft.com/office/powerpoint/2010/main" val="3057797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 Sport, Nursing and Allied Health">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DD0B8F-8BF1-4E3C-9229-3F012A63AB04}"/>
              </a:ext>
            </a:extLst>
          </p:cNvPr>
          <p:cNvSpPr/>
          <p:nvPr/>
        </p:nvSpPr>
        <p:spPr>
          <a:xfrm>
            <a:off x="0" y="0"/>
            <a:ext cx="6096000" cy="6088492"/>
          </a:xfrm>
          <a:prstGeom prst="rect">
            <a:avLst/>
          </a:prstGeom>
          <a:solidFill>
            <a:srgbClr val="2C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1BDC48F-E98D-4D81-92F4-00FFC08E38FA}"/>
              </a:ext>
            </a:extLst>
          </p:cNvPr>
          <p:cNvSpPr>
            <a:spLocks noGrp="1"/>
          </p:cNvSpPr>
          <p:nvPr>
            <p:ph type="ctrTitle" hasCustomPrompt="1"/>
          </p:nvPr>
        </p:nvSpPr>
        <p:spPr>
          <a:xfrm>
            <a:off x="665018" y="769508"/>
            <a:ext cx="4765963" cy="2988543"/>
          </a:xfrm>
        </p:spPr>
        <p:txBody>
          <a:bodyPr anchor="t"/>
          <a:lstStyle>
            <a:lvl1pPr algn="l">
              <a:defRPr sz="6000">
                <a:solidFill>
                  <a:schemeClr val="bg1"/>
                </a:solidFill>
              </a:defRPr>
            </a:lvl1pPr>
          </a:lstStyle>
          <a:p>
            <a:r>
              <a:rPr lang="en-US" dirty="0"/>
              <a:t>Department Presentation title</a:t>
            </a:r>
            <a:endParaRPr lang="en-GB" dirty="0"/>
          </a:p>
        </p:txBody>
      </p:sp>
      <p:sp>
        <p:nvSpPr>
          <p:cNvPr id="6" name="Slide Number Placeholder 5">
            <a:extLst>
              <a:ext uri="{FF2B5EF4-FFF2-40B4-BE49-F238E27FC236}">
                <a16:creationId xmlns:a16="http://schemas.microsoft.com/office/drawing/2014/main" id="{9F5EE133-B177-4CFC-8E1E-D9FE0D9D125A}"/>
              </a:ext>
            </a:extLst>
          </p:cNvPr>
          <p:cNvSpPr>
            <a:spLocks noGrp="1"/>
          </p:cNvSpPr>
          <p:nvPr>
            <p:ph type="sldNum" sz="quarter" idx="12"/>
          </p:nvPr>
        </p:nvSpPr>
        <p:spPr/>
        <p:txBody>
          <a:bodyPr/>
          <a:lstStyle/>
          <a:p>
            <a:fld id="{AFABEC72-16C9-4923-BABD-6E9DB5D76F71}" type="slidenum">
              <a:rPr lang="en-GB" smtClean="0"/>
              <a:t>‹#›</a:t>
            </a:fld>
            <a:endParaRPr lang="en-GB"/>
          </a:p>
        </p:txBody>
      </p:sp>
      <p:sp>
        <p:nvSpPr>
          <p:cNvPr id="5" name="Picture Placeholder 2">
            <a:extLst>
              <a:ext uri="{FF2B5EF4-FFF2-40B4-BE49-F238E27FC236}">
                <a16:creationId xmlns:a16="http://schemas.microsoft.com/office/drawing/2014/main" id="{05F1BBD0-CBA6-4BBD-9AD4-A2F1DF30CA04}"/>
              </a:ext>
            </a:extLst>
          </p:cNvPr>
          <p:cNvSpPr>
            <a:spLocks noGrp="1"/>
          </p:cNvSpPr>
          <p:nvPr>
            <p:ph type="pic" idx="1"/>
          </p:nvPr>
        </p:nvSpPr>
        <p:spPr>
          <a:xfrm>
            <a:off x="6096000" y="0"/>
            <a:ext cx="6096000" cy="6093229"/>
          </a:xfrm>
          <a:noFill/>
          <a:ln>
            <a:noFill/>
          </a:ln>
        </p:spPr>
        <p:txBody>
          <a:bodyPr>
            <a:normAutofit/>
          </a:bodyPr>
          <a:lstStyle>
            <a:lvl1pPr marL="0" indent="0">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10" name="Text Placeholder 3">
            <a:extLst>
              <a:ext uri="{FF2B5EF4-FFF2-40B4-BE49-F238E27FC236}">
                <a16:creationId xmlns:a16="http://schemas.microsoft.com/office/drawing/2014/main" id="{54E60E03-8C1D-4CDB-823D-EFE5137E7B06}"/>
              </a:ext>
            </a:extLst>
          </p:cNvPr>
          <p:cNvSpPr>
            <a:spLocks noGrp="1"/>
          </p:cNvSpPr>
          <p:nvPr>
            <p:ph type="body" sz="half" idx="2" hasCustomPrompt="1"/>
          </p:nvPr>
        </p:nvSpPr>
        <p:spPr>
          <a:xfrm>
            <a:off x="665017" y="3898668"/>
            <a:ext cx="4765963" cy="1970319"/>
          </a:xfrm>
        </p:spPr>
        <p:txBody>
          <a:bodyPr>
            <a:normAutofit/>
          </a:bodyPr>
          <a:lstStyle>
            <a:lvl1pPr marL="0" indent="0">
              <a:buNone/>
              <a:defRPr sz="20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Subtitle and Date</a:t>
            </a:r>
          </a:p>
        </p:txBody>
      </p:sp>
    </p:spTree>
    <p:extLst>
      <p:ext uri="{BB962C8B-B14F-4D97-AF65-F5344CB8AC3E}">
        <p14:creationId xmlns:p14="http://schemas.microsoft.com/office/powerpoint/2010/main" val="41328865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lide - Professional Service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DD0B8F-8BF1-4E3C-9229-3F012A63AB04}"/>
              </a:ext>
            </a:extLst>
          </p:cNvPr>
          <p:cNvSpPr/>
          <p:nvPr/>
        </p:nvSpPr>
        <p:spPr>
          <a:xfrm>
            <a:off x="0" y="0"/>
            <a:ext cx="6096000" cy="6088492"/>
          </a:xfrm>
          <a:prstGeom prst="rect">
            <a:avLst/>
          </a:prstGeom>
          <a:solidFill>
            <a:srgbClr val="0077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1BDC48F-E98D-4D81-92F4-00FFC08E38FA}"/>
              </a:ext>
            </a:extLst>
          </p:cNvPr>
          <p:cNvSpPr>
            <a:spLocks noGrp="1"/>
          </p:cNvSpPr>
          <p:nvPr>
            <p:ph type="ctrTitle" hasCustomPrompt="1"/>
          </p:nvPr>
        </p:nvSpPr>
        <p:spPr>
          <a:xfrm>
            <a:off x="665018" y="769508"/>
            <a:ext cx="4765963" cy="2988543"/>
          </a:xfrm>
        </p:spPr>
        <p:txBody>
          <a:bodyPr anchor="t"/>
          <a:lstStyle>
            <a:lvl1pPr algn="l">
              <a:defRPr sz="6000">
                <a:solidFill>
                  <a:schemeClr val="bg1"/>
                </a:solidFill>
              </a:defRPr>
            </a:lvl1pPr>
          </a:lstStyle>
          <a:p>
            <a:r>
              <a:rPr lang="en-US" dirty="0"/>
              <a:t>Department Presentation title</a:t>
            </a:r>
            <a:endParaRPr lang="en-GB" dirty="0"/>
          </a:p>
        </p:txBody>
      </p:sp>
      <p:sp>
        <p:nvSpPr>
          <p:cNvPr id="6" name="Slide Number Placeholder 5">
            <a:extLst>
              <a:ext uri="{FF2B5EF4-FFF2-40B4-BE49-F238E27FC236}">
                <a16:creationId xmlns:a16="http://schemas.microsoft.com/office/drawing/2014/main" id="{9F5EE133-B177-4CFC-8E1E-D9FE0D9D125A}"/>
              </a:ext>
            </a:extLst>
          </p:cNvPr>
          <p:cNvSpPr>
            <a:spLocks noGrp="1"/>
          </p:cNvSpPr>
          <p:nvPr>
            <p:ph type="sldNum" sz="quarter" idx="12"/>
          </p:nvPr>
        </p:nvSpPr>
        <p:spPr/>
        <p:txBody>
          <a:bodyPr/>
          <a:lstStyle/>
          <a:p>
            <a:fld id="{AFABEC72-16C9-4923-BABD-6E9DB5D76F71}" type="slidenum">
              <a:rPr lang="en-GB" smtClean="0"/>
              <a:t>‹#›</a:t>
            </a:fld>
            <a:endParaRPr lang="en-GB"/>
          </a:p>
        </p:txBody>
      </p:sp>
      <p:sp>
        <p:nvSpPr>
          <p:cNvPr id="5" name="Picture Placeholder 2">
            <a:extLst>
              <a:ext uri="{FF2B5EF4-FFF2-40B4-BE49-F238E27FC236}">
                <a16:creationId xmlns:a16="http://schemas.microsoft.com/office/drawing/2014/main" id="{05F1BBD0-CBA6-4BBD-9AD4-A2F1DF30CA04}"/>
              </a:ext>
            </a:extLst>
          </p:cNvPr>
          <p:cNvSpPr>
            <a:spLocks noGrp="1"/>
          </p:cNvSpPr>
          <p:nvPr>
            <p:ph type="pic" idx="1"/>
          </p:nvPr>
        </p:nvSpPr>
        <p:spPr>
          <a:xfrm>
            <a:off x="6096000" y="0"/>
            <a:ext cx="6096000" cy="6093229"/>
          </a:xfrm>
          <a:noFill/>
          <a:ln>
            <a:noFill/>
          </a:ln>
        </p:spPr>
        <p:txBody>
          <a:bodyPr>
            <a:normAutofit/>
          </a:bodyPr>
          <a:lstStyle>
            <a:lvl1pPr marL="0" indent="0">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10" name="Text Placeholder 3">
            <a:extLst>
              <a:ext uri="{FF2B5EF4-FFF2-40B4-BE49-F238E27FC236}">
                <a16:creationId xmlns:a16="http://schemas.microsoft.com/office/drawing/2014/main" id="{54E60E03-8C1D-4CDB-823D-EFE5137E7B06}"/>
              </a:ext>
            </a:extLst>
          </p:cNvPr>
          <p:cNvSpPr>
            <a:spLocks noGrp="1"/>
          </p:cNvSpPr>
          <p:nvPr>
            <p:ph type="body" sz="half" idx="2" hasCustomPrompt="1"/>
          </p:nvPr>
        </p:nvSpPr>
        <p:spPr>
          <a:xfrm>
            <a:off x="665017" y="3898668"/>
            <a:ext cx="4765963" cy="1970319"/>
          </a:xfrm>
        </p:spPr>
        <p:txBody>
          <a:bodyPr>
            <a:normAutofit/>
          </a:bodyPr>
          <a:lstStyle>
            <a:lvl1pPr marL="0" indent="0">
              <a:buNone/>
              <a:defRPr sz="20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Subtitle and Date</a:t>
            </a:r>
          </a:p>
        </p:txBody>
      </p:sp>
    </p:spTree>
    <p:extLst>
      <p:ext uri="{BB962C8B-B14F-4D97-AF65-F5344CB8AC3E}">
        <p14:creationId xmlns:p14="http://schemas.microsoft.com/office/powerpoint/2010/main" val="1247808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15024-9FC8-450E-AD4D-592E11ECF4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3046D19-A94A-4E1C-869C-A9537C147AD0}"/>
              </a:ext>
            </a:extLst>
          </p:cNvPr>
          <p:cNvSpPr>
            <a:spLocks noGrp="1"/>
          </p:cNvSpPr>
          <p:nvPr>
            <p:ph idx="1"/>
          </p:nvPr>
        </p:nvSpPr>
        <p:spPr>
          <a:xfrm>
            <a:off x="378069" y="1274885"/>
            <a:ext cx="10975731" cy="46936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a:extLst>
              <a:ext uri="{FF2B5EF4-FFF2-40B4-BE49-F238E27FC236}">
                <a16:creationId xmlns:a16="http://schemas.microsoft.com/office/drawing/2014/main" id="{EDC17F65-3426-4F70-A841-5625DBBCC254}"/>
              </a:ext>
            </a:extLst>
          </p:cNvPr>
          <p:cNvSpPr>
            <a:spLocks noGrp="1"/>
          </p:cNvSpPr>
          <p:nvPr>
            <p:ph type="sldNum" sz="quarter" idx="12"/>
          </p:nvPr>
        </p:nvSpPr>
        <p:spPr/>
        <p:txBody>
          <a:bodyPr/>
          <a:lstStyle/>
          <a:p>
            <a:fld id="{AFABEC72-16C9-4923-BABD-6E9DB5D76F71}" type="slidenum">
              <a:rPr lang="en-GB" smtClean="0"/>
              <a:t>‹#›</a:t>
            </a:fld>
            <a:endParaRPr lang="en-GB"/>
          </a:p>
        </p:txBody>
      </p:sp>
    </p:spTree>
    <p:extLst>
      <p:ext uri="{BB962C8B-B14F-4D97-AF65-F5344CB8AC3E}">
        <p14:creationId xmlns:p14="http://schemas.microsoft.com/office/powerpoint/2010/main" val="1703219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D66F1-0EF4-427B-A506-71AA86E263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C390E29-9D21-4EA1-9EDC-834D29028AA4}"/>
              </a:ext>
            </a:extLst>
          </p:cNvPr>
          <p:cNvSpPr>
            <a:spLocks noGrp="1"/>
          </p:cNvSpPr>
          <p:nvPr>
            <p:ph type="body" idx="1"/>
          </p:nvPr>
        </p:nvSpPr>
        <p:spPr>
          <a:xfrm>
            <a:off x="831850" y="4721628"/>
            <a:ext cx="10515600" cy="1022467"/>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5D4CA874-A269-4FDD-88B4-A938C8093635}"/>
              </a:ext>
            </a:extLst>
          </p:cNvPr>
          <p:cNvSpPr>
            <a:spLocks noGrp="1"/>
          </p:cNvSpPr>
          <p:nvPr>
            <p:ph type="sldNum" sz="quarter" idx="12"/>
          </p:nvPr>
        </p:nvSpPr>
        <p:spPr/>
        <p:txBody>
          <a:bodyPr/>
          <a:lstStyle/>
          <a:p>
            <a:fld id="{AFABEC72-16C9-4923-BABD-6E9DB5D76F71}" type="slidenum">
              <a:rPr lang="en-GB" smtClean="0"/>
              <a:t>‹#›</a:t>
            </a:fld>
            <a:endParaRPr lang="en-GB"/>
          </a:p>
        </p:txBody>
      </p:sp>
    </p:spTree>
    <p:extLst>
      <p:ext uri="{BB962C8B-B14F-4D97-AF65-F5344CB8AC3E}">
        <p14:creationId xmlns:p14="http://schemas.microsoft.com/office/powerpoint/2010/main" val="3481172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C375E-6CB5-4BBF-B99E-F8FF77981AB2}"/>
              </a:ext>
            </a:extLst>
          </p:cNvPr>
          <p:cNvSpPr>
            <a:spLocks noGrp="1"/>
          </p:cNvSpPr>
          <p:nvPr>
            <p:ph type="title"/>
          </p:nvPr>
        </p:nvSpPr>
        <p:spPr>
          <a:xfrm>
            <a:off x="351692" y="167055"/>
            <a:ext cx="11002108" cy="720968"/>
          </a:xfr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85B8C0B0-9AEF-4AFD-BB0E-89044BD4340A}"/>
              </a:ext>
            </a:extLst>
          </p:cNvPr>
          <p:cNvSpPr>
            <a:spLocks noGrp="1"/>
          </p:cNvSpPr>
          <p:nvPr>
            <p:ph sz="half" idx="1"/>
          </p:nvPr>
        </p:nvSpPr>
        <p:spPr>
          <a:xfrm>
            <a:off x="360485" y="1266092"/>
            <a:ext cx="5659315" cy="46941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7667F8A-AFD3-4608-8A97-CB14D1005651}"/>
              </a:ext>
            </a:extLst>
          </p:cNvPr>
          <p:cNvSpPr>
            <a:spLocks noGrp="1"/>
          </p:cNvSpPr>
          <p:nvPr>
            <p:ph sz="half" idx="2"/>
          </p:nvPr>
        </p:nvSpPr>
        <p:spPr>
          <a:xfrm>
            <a:off x="6172200" y="1257300"/>
            <a:ext cx="5181600" cy="4702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a:extLst>
              <a:ext uri="{FF2B5EF4-FFF2-40B4-BE49-F238E27FC236}">
                <a16:creationId xmlns:a16="http://schemas.microsoft.com/office/drawing/2014/main" id="{882B1526-EDB3-4D08-A158-2212E26A6B1F}"/>
              </a:ext>
            </a:extLst>
          </p:cNvPr>
          <p:cNvSpPr>
            <a:spLocks noGrp="1"/>
          </p:cNvSpPr>
          <p:nvPr>
            <p:ph type="sldNum" sz="quarter" idx="12"/>
          </p:nvPr>
        </p:nvSpPr>
        <p:spPr/>
        <p:txBody>
          <a:bodyPr/>
          <a:lstStyle/>
          <a:p>
            <a:fld id="{AFABEC72-16C9-4923-BABD-6E9DB5D76F71}" type="slidenum">
              <a:rPr lang="en-GB" smtClean="0"/>
              <a:t>‹#›</a:t>
            </a:fld>
            <a:endParaRPr lang="en-GB"/>
          </a:p>
        </p:txBody>
      </p:sp>
    </p:spTree>
    <p:extLst>
      <p:ext uri="{BB962C8B-B14F-4D97-AF65-F5344CB8AC3E}">
        <p14:creationId xmlns:p14="http://schemas.microsoft.com/office/powerpoint/2010/main" val="2336174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B8907E-BB0A-4B17-B37E-96310297324F}"/>
              </a:ext>
            </a:extLst>
          </p:cNvPr>
          <p:cNvSpPr>
            <a:spLocks noGrp="1"/>
          </p:cNvSpPr>
          <p:nvPr>
            <p:ph type="body" idx="1"/>
          </p:nvPr>
        </p:nvSpPr>
        <p:spPr>
          <a:xfrm>
            <a:off x="334108" y="1125415"/>
            <a:ext cx="5144721" cy="386862"/>
          </a:xfrm>
        </p:spPr>
        <p:txBody>
          <a:bodyPr anchor="b"/>
          <a:lstStyle>
            <a:lvl1pPr marL="0" indent="0">
              <a:buNone/>
              <a:defRPr sz="24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FC555DE-3311-40CE-8E5B-BBD8A2400683}"/>
              </a:ext>
            </a:extLst>
          </p:cNvPr>
          <p:cNvSpPr>
            <a:spLocks noGrp="1"/>
          </p:cNvSpPr>
          <p:nvPr>
            <p:ph sz="half" idx="2"/>
          </p:nvPr>
        </p:nvSpPr>
        <p:spPr>
          <a:xfrm>
            <a:off x="334109" y="1802423"/>
            <a:ext cx="5152292" cy="416611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6D4E8F89-5C8F-483F-97B5-121E0CBAA68E}"/>
              </a:ext>
            </a:extLst>
          </p:cNvPr>
          <p:cNvSpPr>
            <a:spLocks noGrp="1"/>
          </p:cNvSpPr>
          <p:nvPr>
            <p:ph type="body" sz="quarter" idx="3"/>
          </p:nvPr>
        </p:nvSpPr>
        <p:spPr>
          <a:xfrm>
            <a:off x="5934808" y="1143000"/>
            <a:ext cx="5420580" cy="369277"/>
          </a:xfrm>
        </p:spPr>
        <p:txBody>
          <a:bodyPr anchor="b"/>
          <a:lstStyle>
            <a:lvl1pPr marL="0" indent="0">
              <a:buNone/>
              <a:defRPr sz="24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2F3AB0-7DD9-4317-BF9A-48E0FFB32B6C}"/>
              </a:ext>
            </a:extLst>
          </p:cNvPr>
          <p:cNvSpPr>
            <a:spLocks noGrp="1"/>
          </p:cNvSpPr>
          <p:nvPr>
            <p:ph sz="quarter" idx="4"/>
          </p:nvPr>
        </p:nvSpPr>
        <p:spPr>
          <a:xfrm>
            <a:off x="5961185" y="1749669"/>
            <a:ext cx="5394203" cy="42188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4BE205E9-C1E8-4479-81CB-F91E065C3EA1}"/>
              </a:ext>
            </a:extLst>
          </p:cNvPr>
          <p:cNvSpPr>
            <a:spLocks noGrp="1"/>
          </p:cNvSpPr>
          <p:nvPr>
            <p:ph type="sldNum" sz="quarter" idx="12"/>
          </p:nvPr>
        </p:nvSpPr>
        <p:spPr/>
        <p:txBody>
          <a:bodyPr/>
          <a:lstStyle/>
          <a:p>
            <a:fld id="{AFABEC72-16C9-4923-BABD-6E9DB5D76F71}" type="slidenum">
              <a:rPr lang="en-GB" smtClean="0"/>
              <a:t>‹#›</a:t>
            </a:fld>
            <a:endParaRPr lang="en-GB"/>
          </a:p>
        </p:txBody>
      </p:sp>
      <p:sp>
        <p:nvSpPr>
          <p:cNvPr id="7" name="Title 6">
            <a:extLst>
              <a:ext uri="{FF2B5EF4-FFF2-40B4-BE49-F238E27FC236}">
                <a16:creationId xmlns:a16="http://schemas.microsoft.com/office/drawing/2014/main" id="{C68C856A-7363-159B-6C95-63C146976A13}"/>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75642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D02AA-EA54-4ABD-A668-B4180128A502}"/>
              </a:ext>
            </a:extLst>
          </p:cNvPr>
          <p:cNvSpPr>
            <a:spLocks noGrp="1"/>
          </p:cNvSpPr>
          <p:nvPr>
            <p:ph type="title"/>
          </p:nvPr>
        </p:nvSpPr>
        <p:spPr>
          <a:xfrm>
            <a:off x="369277" y="175846"/>
            <a:ext cx="10984523" cy="747346"/>
          </a:xfrm>
        </p:spPr>
        <p:txBody>
          <a:bodyPr/>
          <a:lstStyle/>
          <a:p>
            <a:r>
              <a:rPr lang="en-US"/>
              <a:t>Click to edit Master title style</a:t>
            </a:r>
            <a:endParaRPr lang="en-GB" dirty="0"/>
          </a:p>
        </p:txBody>
      </p:sp>
      <p:sp>
        <p:nvSpPr>
          <p:cNvPr id="5" name="Slide Number Placeholder 4">
            <a:extLst>
              <a:ext uri="{FF2B5EF4-FFF2-40B4-BE49-F238E27FC236}">
                <a16:creationId xmlns:a16="http://schemas.microsoft.com/office/drawing/2014/main" id="{6B194012-4178-4EB7-90B2-AA1E1589498A}"/>
              </a:ext>
            </a:extLst>
          </p:cNvPr>
          <p:cNvSpPr>
            <a:spLocks noGrp="1"/>
          </p:cNvSpPr>
          <p:nvPr>
            <p:ph type="sldNum" sz="quarter" idx="12"/>
          </p:nvPr>
        </p:nvSpPr>
        <p:spPr/>
        <p:txBody>
          <a:bodyPr/>
          <a:lstStyle/>
          <a:p>
            <a:fld id="{AFABEC72-16C9-4923-BABD-6E9DB5D76F71}" type="slidenum">
              <a:rPr lang="en-GB" smtClean="0"/>
              <a:t>‹#›</a:t>
            </a:fld>
            <a:endParaRPr lang="en-GB"/>
          </a:p>
        </p:txBody>
      </p:sp>
    </p:spTree>
    <p:extLst>
      <p:ext uri="{BB962C8B-B14F-4D97-AF65-F5344CB8AC3E}">
        <p14:creationId xmlns:p14="http://schemas.microsoft.com/office/powerpoint/2010/main" val="3387483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762AA6-0BFE-415E-91D5-D5EF071A21DF}"/>
              </a:ext>
            </a:extLst>
          </p:cNvPr>
          <p:cNvSpPr>
            <a:spLocks noGrp="1"/>
          </p:cNvSpPr>
          <p:nvPr>
            <p:ph type="sldNum" sz="quarter" idx="12"/>
          </p:nvPr>
        </p:nvSpPr>
        <p:spPr/>
        <p:txBody>
          <a:bodyPr/>
          <a:lstStyle/>
          <a:p>
            <a:fld id="{AFABEC72-16C9-4923-BABD-6E9DB5D76F71}" type="slidenum">
              <a:rPr lang="en-GB" smtClean="0"/>
              <a:t>‹#›</a:t>
            </a:fld>
            <a:endParaRPr lang="en-GB"/>
          </a:p>
        </p:txBody>
      </p:sp>
    </p:spTree>
    <p:extLst>
      <p:ext uri="{BB962C8B-B14F-4D97-AF65-F5344CB8AC3E}">
        <p14:creationId xmlns:p14="http://schemas.microsoft.com/office/powerpoint/2010/main" val="486614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ADB13-3611-4614-B1D7-D6540A244BD9}"/>
              </a:ext>
            </a:extLst>
          </p:cNvPr>
          <p:cNvSpPr>
            <a:spLocks noGrp="1"/>
          </p:cNvSpPr>
          <p:nvPr>
            <p:ph type="title"/>
          </p:nvPr>
        </p:nvSpPr>
        <p:spPr>
          <a:xfrm>
            <a:off x="307731" y="193432"/>
            <a:ext cx="5677433" cy="1274883"/>
          </a:xfrm>
        </p:spPr>
        <p:txBody>
          <a:bodyPr anchor="t">
            <a:normAutofit/>
          </a:bodyPr>
          <a:lstStyle>
            <a:lvl1pPr>
              <a:defRPr sz="3200"/>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1BF866A7-AB52-4932-A27F-92341D197B40}"/>
              </a:ext>
            </a:extLst>
          </p:cNvPr>
          <p:cNvSpPr>
            <a:spLocks noGrp="1"/>
          </p:cNvSpPr>
          <p:nvPr>
            <p:ph idx="1"/>
          </p:nvPr>
        </p:nvSpPr>
        <p:spPr>
          <a:xfrm>
            <a:off x="6475615" y="175847"/>
            <a:ext cx="5046028" cy="55919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DA84D5A-B621-4E40-B0FA-2C41D4D76C00}"/>
              </a:ext>
            </a:extLst>
          </p:cNvPr>
          <p:cNvSpPr>
            <a:spLocks noGrp="1"/>
          </p:cNvSpPr>
          <p:nvPr>
            <p:ph type="body" sz="half" idx="2"/>
          </p:nvPr>
        </p:nvSpPr>
        <p:spPr>
          <a:xfrm>
            <a:off x="307731" y="1820008"/>
            <a:ext cx="5677433" cy="395923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806B4935-62B3-44A4-A4CA-190330B7F5CA}"/>
              </a:ext>
            </a:extLst>
          </p:cNvPr>
          <p:cNvSpPr>
            <a:spLocks noGrp="1"/>
          </p:cNvSpPr>
          <p:nvPr>
            <p:ph type="sldNum" sz="quarter" idx="12"/>
          </p:nvPr>
        </p:nvSpPr>
        <p:spPr/>
        <p:txBody>
          <a:bodyPr/>
          <a:lstStyle/>
          <a:p>
            <a:fld id="{AFABEC72-16C9-4923-BABD-6E9DB5D76F71}" type="slidenum">
              <a:rPr lang="en-GB" smtClean="0"/>
              <a:t>‹#›</a:t>
            </a:fld>
            <a:endParaRPr lang="en-GB"/>
          </a:p>
        </p:txBody>
      </p:sp>
    </p:spTree>
    <p:extLst>
      <p:ext uri="{BB962C8B-B14F-4D97-AF65-F5344CB8AC3E}">
        <p14:creationId xmlns:p14="http://schemas.microsoft.com/office/powerpoint/2010/main" val="629608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702512E-8062-401E-A810-9E4E2E470D9C}"/>
              </a:ext>
            </a:extLst>
          </p:cNvPr>
          <p:cNvSpPr/>
          <p:nvPr/>
        </p:nvSpPr>
        <p:spPr>
          <a:xfrm>
            <a:off x="0" y="6087512"/>
            <a:ext cx="12192000" cy="782549"/>
          </a:xfrm>
          <a:prstGeom prst="rect">
            <a:avLst/>
          </a:prstGeom>
          <a:solidFill>
            <a:srgbClr val="668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sz="1400" dirty="0">
              <a:solidFill>
                <a:schemeClr val="bg1"/>
              </a:solidFill>
              <a:latin typeface="Gill Sans MT" panose="020B0502020104020203" pitchFamily="34" charset="77"/>
            </a:endParaRPr>
          </a:p>
        </p:txBody>
      </p:sp>
      <p:sp>
        <p:nvSpPr>
          <p:cNvPr id="2" name="Title Placeholder 1">
            <a:extLst>
              <a:ext uri="{FF2B5EF4-FFF2-40B4-BE49-F238E27FC236}">
                <a16:creationId xmlns:a16="http://schemas.microsoft.com/office/drawing/2014/main" id="{FA051688-8BC6-4365-9059-C2903A01EDDD}"/>
              </a:ext>
            </a:extLst>
          </p:cNvPr>
          <p:cNvSpPr>
            <a:spLocks noGrp="1"/>
          </p:cNvSpPr>
          <p:nvPr>
            <p:ph type="title"/>
          </p:nvPr>
        </p:nvSpPr>
        <p:spPr>
          <a:xfrm>
            <a:off x="360485" y="184639"/>
            <a:ext cx="10993315" cy="729761"/>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B0940639-DF12-4B59-A4EB-96EE5F00A7F1}"/>
              </a:ext>
            </a:extLst>
          </p:cNvPr>
          <p:cNvSpPr>
            <a:spLocks noGrp="1"/>
          </p:cNvSpPr>
          <p:nvPr>
            <p:ph type="body" idx="1"/>
          </p:nvPr>
        </p:nvSpPr>
        <p:spPr>
          <a:xfrm>
            <a:off x="342900" y="1266092"/>
            <a:ext cx="11010900" cy="47219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a:extLst>
              <a:ext uri="{FF2B5EF4-FFF2-40B4-BE49-F238E27FC236}">
                <a16:creationId xmlns:a16="http://schemas.microsoft.com/office/drawing/2014/main" id="{A1E06743-5CF4-4CA1-B18E-3D4C94F0CF6F}"/>
              </a:ext>
            </a:extLst>
          </p:cNvPr>
          <p:cNvSpPr>
            <a:spLocks noGrp="1"/>
          </p:cNvSpPr>
          <p:nvPr>
            <p:ph type="sldNum" sz="quarter" idx="4"/>
          </p:nvPr>
        </p:nvSpPr>
        <p:spPr>
          <a:xfrm>
            <a:off x="4724400" y="6296223"/>
            <a:ext cx="2743200" cy="365125"/>
          </a:xfrm>
          <a:prstGeom prst="rect">
            <a:avLst/>
          </a:prstGeom>
        </p:spPr>
        <p:txBody>
          <a:bodyPr vert="horz" lIns="91440" tIns="45720" rIns="91440" bIns="45720" rtlCol="0" anchor="ctr"/>
          <a:lstStyle>
            <a:lvl1pPr algn="ctr">
              <a:defRPr sz="1200">
                <a:solidFill>
                  <a:schemeClr val="bg1"/>
                </a:solidFill>
              </a:defRPr>
            </a:lvl1pPr>
          </a:lstStyle>
          <a:p>
            <a:fld id="{AFABEC72-16C9-4923-BABD-6E9DB5D76F71}" type="slidenum">
              <a:rPr lang="en-GB" smtClean="0"/>
              <a:t>‹#›</a:t>
            </a:fld>
            <a:endParaRPr lang="en-GB"/>
          </a:p>
        </p:txBody>
      </p:sp>
      <p:pic>
        <p:nvPicPr>
          <p:cNvPr id="8" name="Picture 7">
            <a:extLst>
              <a:ext uri="{FF2B5EF4-FFF2-40B4-BE49-F238E27FC236}">
                <a16:creationId xmlns:a16="http://schemas.microsoft.com/office/drawing/2014/main" id="{2E57ED3A-EEB6-4D04-9835-7C969E066C32}"/>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72064" y="6251311"/>
            <a:ext cx="1871405" cy="424551"/>
          </a:xfrm>
          <a:prstGeom prst="rect">
            <a:avLst/>
          </a:prstGeom>
        </p:spPr>
      </p:pic>
      <p:sp>
        <p:nvSpPr>
          <p:cNvPr id="10" name="Content Placeholder 2">
            <a:extLst>
              <a:ext uri="{FF2B5EF4-FFF2-40B4-BE49-F238E27FC236}">
                <a16:creationId xmlns:a16="http://schemas.microsoft.com/office/drawing/2014/main" id="{FE92F3B2-C875-4272-BD25-73FF21D6C528}"/>
              </a:ext>
            </a:extLst>
          </p:cNvPr>
          <p:cNvSpPr txBox="1">
            <a:spLocks/>
          </p:cNvSpPr>
          <p:nvPr/>
        </p:nvSpPr>
        <p:spPr>
          <a:xfrm>
            <a:off x="7508486" y="6308517"/>
            <a:ext cx="2951357" cy="3162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GB" sz="1600" dirty="0">
                <a:solidFill>
                  <a:schemeClr val="bg1"/>
                </a:solidFill>
                <a:latin typeface="Gill Sans MT" panose="020B0502020104020203" pitchFamily="34" charset="77"/>
              </a:rPr>
              <a:t>chi.ac.uk   |   #chiuni   |</a:t>
            </a:r>
            <a:endParaRPr lang="en-US" sz="1600" dirty="0"/>
          </a:p>
        </p:txBody>
      </p:sp>
      <p:pic>
        <p:nvPicPr>
          <p:cNvPr id="5" name="Picture 4">
            <a:extLst>
              <a:ext uri="{FF2B5EF4-FFF2-40B4-BE49-F238E27FC236}">
                <a16:creationId xmlns:a16="http://schemas.microsoft.com/office/drawing/2014/main" id="{D8D3CC8E-EBF9-4853-AE74-5D0A9EBB69A1}"/>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0568436" y="6396473"/>
            <a:ext cx="1351500" cy="159552"/>
          </a:xfrm>
          <a:prstGeom prst="rect">
            <a:avLst/>
          </a:prstGeom>
        </p:spPr>
      </p:pic>
    </p:spTree>
    <p:extLst>
      <p:ext uri="{BB962C8B-B14F-4D97-AF65-F5344CB8AC3E}">
        <p14:creationId xmlns:p14="http://schemas.microsoft.com/office/powerpoint/2010/main" val="279726033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Lst>
  <p:txStyles>
    <p:titleStyle>
      <a:lvl1pPr algn="l" defTabSz="914400" rtl="0" eaLnBrk="1" latinLnBrk="0" hangingPunct="1">
        <a:lnSpc>
          <a:spcPct val="90000"/>
        </a:lnSpc>
        <a:spcBef>
          <a:spcPct val="0"/>
        </a:spcBef>
        <a:buNone/>
        <a:defRPr sz="4400" kern="1200">
          <a:solidFill>
            <a:schemeClr val="accent1"/>
          </a:solidFill>
          <a:latin typeface="Optim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94754"/>
          </a:solidFill>
          <a:latin typeface="Gill Sans MT Std Book" panose="020B0502020104020203"/>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94754"/>
          </a:solidFill>
          <a:latin typeface="Gill Sans MT Std Book" panose="020B0502020104020203"/>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94754"/>
          </a:solidFill>
          <a:latin typeface="Gill Sans MT Std Book" panose="020B0502020104020203"/>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94754"/>
          </a:solidFill>
          <a:latin typeface="Gill Sans MT Std Book" panose="020B0502020104020203"/>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94754"/>
          </a:solidFill>
          <a:latin typeface="Gill Sans MT Std Book" panose="020B0502020104020203"/>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9.xml"/><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w3.org/WAI/ARIA/apg/practices/read-me-first/" TargetMode="External"/><Relationship Id="rId2" Type="http://schemas.openxmlformats.org/officeDocument/2006/relationships/hyperlink" Target="https://colororacle.org/" TargetMode="External"/><Relationship Id="rId1" Type="http://schemas.openxmlformats.org/officeDocument/2006/relationships/slideLayout" Target="../slideLayouts/slideLayout3.xml"/><Relationship Id="rId4" Type="http://schemas.openxmlformats.org/officeDocument/2006/relationships/hyperlink" Target="https://www.deque.com/axe/?branded=&amp;utm_term=axe%20tool&amp;utm_campaign=Search+-+axe+Pro+-+Branded&amp;utm_source=adwords&amp;utm_medium=ppc&amp;hsa_src=g&amp;hsa_ad=687602387713&amp;hsa_tgt=kwd-869514794839&amp;hsa_mt=e&amp;hsa_ver=3&amp;hsa_acc=7854167720&amp;hsa_kw=axe%20tool&amp;hsa_grp=160519384249&amp;hsa_cam=20941497524&amp;hsa_net=adwords&amp;gad_source=1&amp;gclid=CjwKCAiA8sauBhB3EiwAruTRJryoMZ1VL0ShQOMGTQI_RoUiwT8L6LUgIhpcNhF6Yh9dC0UAG-PB7BoCTIcQAvD_Bw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4FA27-1564-36E6-97F7-AFBF472C4C2F}"/>
              </a:ext>
            </a:extLst>
          </p:cNvPr>
          <p:cNvSpPr>
            <a:spLocks noGrp="1"/>
          </p:cNvSpPr>
          <p:nvPr>
            <p:ph type="ctrTitle"/>
          </p:nvPr>
        </p:nvSpPr>
        <p:spPr/>
        <p:txBody>
          <a:bodyPr vert="horz" lIns="91440" tIns="45720" rIns="91440" bIns="45720" rtlCol="0" anchor="ctr">
            <a:normAutofit/>
          </a:bodyPr>
          <a:lstStyle/>
          <a:p>
            <a:pPr algn="r"/>
            <a:r>
              <a:rPr lang="en-US" sz="4400" b="0" i="0" kern="1200" dirty="0">
                <a:effectLst/>
                <a:latin typeface="+mj-lt"/>
                <a:ea typeface="+mj-ea"/>
                <a:cs typeface="+mj-cs"/>
              </a:rPr>
              <a:t>Introduction to Visual Perception</a:t>
            </a:r>
            <a:endParaRPr lang="en-US" sz="4400" kern="1200" dirty="0">
              <a:latin typeface="+mj-lt"/>
              <a:ea typeface="+mj-ea"/>
              <a:cs typeface="+mj-cs"/>
            </a:endParaRPr>
          </a:p>
        </p:txBody>
      </p:sp>
      <p:sp>
        <p:nvSpPr>
          <p:cNvPr id="5" name="Picture Placeholder 4">
            <a:extLst>
              <a:ext uri="{FF2B5EF4-FFF2-40B4-BE49-F238E27FC236}">
                <a16:creationId xmlns:a16="http://schemas.microsoft.com/office/drawing/2014/main" id="{12642A74-F0A0-D23C-BB28-4ABAC3503482}"/>
              </a:ext>
            </a:extLst>
          </p:cNvPr>
          <p:cNvSpPr>
            <a:spLocks noGrp="1"/>
          </p:cNvSpPr>
          <p:nvPr>
            <p:ph type="pic" idx="1"/>
          </p:nvPr>
        </p:nvSpPr>
        <p:spPr/>
        <p:txBody>
          <a:bodyPr/>
          <a:lstStyle/>
          <a:p>
            <a:endParaRPr lang="en-GB" dirty="0"/>
          </a:p>
        </p:txBody>
      </p:sp>
      <p:sp>
        <p:nvSpPr>
          <p:cNvPr id="3" name="Subtitle 2">
            <a:extLst>
              <a:ext uri="{FF2B5EF4-FFF2-40B4-BE49-F238E27FC236}">
                <a16:creationId xmlns:a16="http://schemas.microsoft.com/office/drawing/2014/main" id="{3D04C2F7-81B7-27D4-74CA-468EF54129C1}"/>
              </a:ext>
            </a:extLst>
          </p:cNvPr>
          <p:cNvSpPr>
            <a:spLocks noGrp="1"/>
          </p:cNvSpPr>
          <p:nvPr>
            <p:ph type="body" sz="half" idx="2"/>
          </p:nvPr>
        </p:nvSpPr>
        <p:spPr>
          <a:xfrm>
            <a:off x="360485" y="3103418"/>
            <a:ext cx="5070496" cy="1754909"/>
          </a:xfrm>
        </p:spPr>
        <p:txBody>
          <a:bodyPr vert="horz" lIns="91440" tIns="45720" rIns="91440" bIns="45720" rtlCol="0" anchor="b">
            <a:normAutofit/>
          </a:bodyPr>
          <a:lstStyle/>
          <a:p>
            <a:pPr lvl="0" algn="l"/>
            <a:r>
              <a:rPr lang="en-US" sz="2800" b="0" i="0" dirty="0">
                <a:effectLst/>
                <a:latin typeface="+mn-lt"/>
              </a:rPr>
              <a:t>Creative Computing </a:t>
            </a:r>
          </a:p>
          <a:p>
            <a:pPr lvl="0" algn="l"/>
            <a:r>
              <a:rPr lang="en-US" sz="2000" b="0" i="0" dirty="0">
                <a:effectLst/>
                <a:latin typeface="+mn-lt"/>
              </a:rPr>
              <a:t>Week 1</a:t>
            </a:r>
          </a:p>
          <a:p>
            <a:r>
              <a:rPr lang="en-US" sz="2000" dirty="0">
                <a:latin typeface="+mn-lt"/>
              </a:rPr>
              <a:t>Brian Packer</a:t>
            </a:r>
          </a:p>
        </p:txBody>
      </p:sp>
      <p:sp>
        <p:nvSpPr>
          <p:cNvPr id="4" name="Subtitle 2">
            <a:extLst>
              <a:ext uri="{FF2B5EF4-FFF2-40B4-BE49-F238E27FC236}">
                <a16:creationId xmlns:a16="http://schemas.microsoft.com/office/drawing/2014/main" id="{F0FD2E93-090B-15DE-8FD2-02F627E108D4}"/>
              </a:ext>
            </a:extLst>
          </p:cNvPr>
          <p:cNvSpPr txBox="1">
            <a:spLocks/>
          </p:cNvSpPr>
          <p:nvPr/>
        </p:nvSpPr>
        <p:spPr>
          <a:xfrm>
            <a:off x="377073" y="4562574"/>
            <a:ext cx="10793337" cy="2519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rgbClr val="294754"/>
                </a:solidFill>
                <a:latin typeface="Gill Sans MT Std Book" panose="020B0502020104020203"/>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294754"/>
                </a:solidFill>
                <a:latin typeface="Gill Sans MT Std Book" panose="020B0502020104020203"/>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294754"/>
                </a:solidFill>
                <a:latin typeface="Gill Sans MT Std Book" panose="020B0502020104020203"/>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294754"/>
                </a:solidFill>
                <a:latin typeface="Gill Sans MT Std Book" panose="020B0502020104020203"/>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294754"/>
                </a:solidFill>
                <a:latin typeface="Gill Sans MT Std Book" panose="020B0502020104020203"/>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000" dirty="0">
              <a:solidFill>
                <a:schemeClr val="tx1"/>
              </a:solidFill>
              <a:latin typeface="+mn-lt"/>
            </a:endParaRPr>
          </a:p>
        </p:txBody>
      </p:sp>
    </p:spTree>
    <p:extLst>
      <p:ext uri="{BB962C8B-B14F-4D97-AF65-F5344CB8AC3E}">
        <p14:creationId xmlns:p14="http://schemas.microsoft.com/office/powerpoint/2010/main" val="2955434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1E132-79C0-6024-2F55-1EE9A1C60F94}"/>
              </a:ext>
            </a:extLst>
          </p:cNvPr>
          <p:cNvSpPr>
            <a:spLocks noGrp="1"/>
          </p:cNvSpPr>
          <p:nvPr>
            <p:ph type="title"/>
          </p:nvPr>
        </p:nvSpPr>
        <p:spPr/>
        <p:txBody>
          <a:bodyPr>
            <a:normAutofit/>
          </a:bodyPr>
          <a:lstStyle/>
          <a:p>
            <a:r>
              <a:rPr lang="en-GB" sz="6000" b="1" i="0" kern="1200" dirty="0">
                <a:solidFill>
                  <a:schemeClr val="tx1"/>
                </a:solidFill>
                <a:effectLst/>
                <a:latin typeface="+mj-lt"/>
                <a:ea typeface="+mj-ea"/>
                <a:cs typeface="+mj-cs"/>
              </a:rPr>
              <a:t>Part 2: </a:t>
            </a:r>
            <a:br>
              <a:rPr lang="en-GB" sz="6000" b="1" i="0" kern="1200" dirty="0">
                <a:solidFill>
                  <a:schemeClr val="tx1"/>
                </a:solidFill>
                <a:effectLst/>
                <a:latin typeface="+mj-lt"/>
                <a:ea typeface="+mj-ea"/>
                <a:cs typeface="+mj-cs"/>
              </a:rPr>
            </a:br>
            <a:r>
              <a:rPr lang="en-GB" sz="6000" b="1" i="0" kern="1200" dirty="0">
                <a:solidFill>
                  <a:schemeClr val="tx1"/>
                </a:solidFill>
                <a:effectLst/>
                <a:latin typeface="+mj-lt"/>
                <a:ea typeface="+mj-ea"/>
                <a:cs typeface="+mj-cs"/>
              </a:rPr>
              <a:t>Practical Applications, Discussion</a:t>
            </a:r>
            <a:endParaRPr lang="en-GB" dirty="0"/>
          </a:p>
        </p:txBody>
      </p:sp>
      <p:sp>
        <p:nvSpPr>
          <p:cNvPr id="4" name="Text Placeholder 3">
            <a:extLst>
              <a:ext uri="{FF2B5EF4-FFF2-40B4-BE49-F238E27FC236}">
                <a16:creationId xmlns:a16="http://schemas.microsoft.com/office/drawing/2014/main" id="{8FAF46EB-82A5-7CFF-0D39-B346F38785B3}"/>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563820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427FF-11D5-D02D-3B84-F07EF056C5D5}"/>
              </a:ext>
            </a:extLst>
          </p:cNvPr>
          <p:cNvSpPr>
            <a:spLocks noGrp="1"/>
          </p:cNvSpPr>
          <p:nvPr>
            <p:ph type="title"/>
          </p:nvPr>
        </p:nvSpPr>
        <p:spPr/>
        <p:txBody>
          <a:bodyPr>
            <a:normAutofit/>
          </a:bodyPr>
          <a:lstStyle/>
          <a:p>
            <a:r>
              <a:rPr lang="en-GB" dirty="0"/>
              <a:t>Applications in </a:t>
            </a:r>
            <a:r>
              <a:rPr lang="en-GB" dirty="0" err="1"/>
              <a:t>GameDev</a:t>
            </a:r>
            <a:r>
              <a:rPr lang="en-GB" dirty="0"/>
              <a:t> and MedTech</a:t>
            </a:r>
          </a:p>
        </p:txBody>
      </p:sp>
      <p:sp>
        <p:nvSpPr>
          <p:cNvPr id="3" name="Content Placeholder 2">
            <a:extLst>
              <a:ext uri="{FF2B5EF4-FFF2-40B4-BE49-F238E27FC236}">
                <a16:creationId xmlns:a16="http://schemas.microsoft.com/office/drawing/2014/main" id="{38866C92-3684-63D9-55DE-8F5EE3FFCB70}"/>
              </a:ext>
            </a:extLst>
          </p:cNvPr>
          <p:cNvSpPr>
            <a:spLocks noGrp="1"/>
          </p:cNvSpPr>
          <p:nvPr>
            <p:ph idx="1"/>
          </p:nvPr>
        </p:nvSpPr>
        <p:spPr>
          <a:xfrm>
            <a:off x="378069" y="1284510"/>
            <a:ext cx="10975731" cy="4693653"/>
          </a:xfrm>
        </p:spPr>
        <p:txBody>
          <a:bodyPr>
            <a:normAutofit/>
          </a:bodyPr>
          <a:lstStyle/>
          <a:p>
            <a:pPr lvl="0"/>
            <a:r>
              <a:rPr lang="en-GB" b="0" i="0" dirty="0">
                <a:effectLst/>
              </a:rPr>
              <a:t>How visual perception can enhance realism and immersion in games.</a:t>
            </a:r>
          </a:p>
          <a:p>
            <a:pPr lvl="1"/>
            <a:r>
              <a:rPr lang="en-GB" sz="2000" b="0" i="0" dirty="0">
                <a:effectLst/>
              </a:rPr>
              <a:t>Example: Exaggerations in 2D and 3D animation to give a sense of momentum and physicality to objects, known as “stretch and squash”.</a:t>
            </a:r>
          </a:p>
          <a:p>
            <a:pPr lvl="1"/>
            <a:r>
              <a:rPr lang="en-GB" sz="2000" dirty="0"/>
              <a:t>Example: Real-time lighting adjustments in games for enhanced depth perception which helps to create more engaging, immersive worlds.</a:t>
            </a:r>
          </a:p>
          <a:p>
            <a:endParaRPr lang="en-GB" sz="2400" dirty="0"/>
          </a:p>
          <a:p>
            <a:r>
              <a:rPr lang="en-GB" sz="2400" dirty="0"/>
              <a:t>How might visual perception principles enhance readability and data visualisation in MedTech applications, such as MRI imaging software?</a:t>
            </a:r>
          </a:p>
          <a:p>
            <a:endParaRPr lang="en-GB" sz="2400" dirty="0"/>
          </a:p>
          <a:p>
            <a:pPr lvl="0"/>
            <a:endParaRPr lang="en-GB" b="0" i="0" dirty="0">
              <a:effectLst/>
            </a:endParaRPr>
          </a:p>
          <a:p>
            <a:pPr marL="0" lvl="0" indent="0">
              <a:buNone/>
            </a:pPr>
            <a:endParaRPr lang="en-GB" b="0" i="0" dirty="0">
              <a:effectLst/>
            </a:endParaRPr>
          </a:p>
        </p:txBody>
      </p:sp>
    </p:spTree>
    <p:extLst>
      <p:ext uri="{BB962C8B-B14F-4D97-AF65-F5344CB8AC3E}">
        <p14:creationId xmlns:p14="http://schemas.microsoft.com/office/powerpoint/2010/main" val="9562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B2B0C-20D1-1BD8-8833-3BBD1F417259}"/>
              </a:ext>
            </a:extLst>
          </p:cNvPr>
          <p:cNvSpPr>
            <a:spLocks noGrp="1"/>
          </p:cNvSpPr>
          <p:nvPr>
            <p:ph type="title"/>
          </p:nvPr>
        </p:nvSpPr>
        <p:spPr/>
        <p:txBody>
          <a:bodyPr vert="horz" lIns="91440" tIns="45720" rIns="91440" bIns="45720" rtlCol="0" anchor="ctr">
            <a:normAutofit fontScale="90000"/>
          </a:bodyPr>
          <a:lstStyle/>
          <a:p>
            <a:r>
              <a:rPr lang="en-GB" sz="4900" dirty="0"/>
              <a:t>Comparing Visual Strategies</a:t>
            </a:r>
          </a:p>
        </p:txBody>
      </p:sp>
      <p:sp>
        <p:nvSpPr>
          <p:cNvPr id="3" name="Content Placeholder 2">
            <a:extLst>
              <a:ext uri="{FF2B5EF4-FFF2-40B4-BE49-F238E27FC236}">
                <a16:creationId xmlns:a16="http://schemas.microsoft.com/office/drawing/2014/main" id="{BEE16617-2087-BDA6-9F2E-5DBE91C867B0}"/>
              </a:ext>
            </a:extLst>
          </p:cNvPr>
          <p:cNvSpPr>
            <a:spLocks noGrp="1"/>
          </p:cNvSpPr>
          <p:nvPr>
            <p:ph idx="1"/>
          </p:nvPr>
        </p:nvSpPr>
        <p:spPr/>
        <p:txBody>
          <a:bodyPr/>
          <a:lstStyle/>
          <a:p>
            <a:pPr lvl="0"/>
            <a:r>
              <a:rPr lang="en-GB" b="0" i="0" dirty="0">
                <a:effectLst/>
              </a:rPr>
              <a:t>Visual strategies vary significantly between entertainment and serious applications.</a:t>
            </a:r>
          </a:p>
          <a:p>
            <a:pPr lvl="0"/>
            <a:endParaRPr lang="en-GB" b="0" i="0" dirty="0">
              <a:effectLst/>
            </a:endParaRPr>
          </a:p>
          <a:p>
            <a:pPr lvl="0"/>
            <a:r>
              <a:rPr lang="en-GB" b="0" i="0" dirty="0">
                <a:effectLst/>
              </a:rPr>
              <a:t>Example: The use of colour to invoke emotions in games versus for clarity in medical images.</a:t>
            </a:r>
          </a:p>
          <a:p>
            <a:pPr lvl="0"/>
            <a:endParaRPr lang="en-GB" b="0" i="0" dirty="0">
              <a:effectLst/>
            </a:endParaRPr>
          </a:p>
          <a:p>
            <a:pPr lvl="0"/>
            <a:r>
              <a:rPr lang="en-GB" b="0" i="0" dirty="0">
                <a:effectLst/>
              </a:rPr>
              <a:t>Reflects the diverse applications of visual perception principles depending on context and objectives.</a:t>
            </a:r>
          </a:p>
        </p:txBody>
      </p:sp>
    </p:spTree>
    <p:extLst>
      <p:ext uri="{BB962C8B-B14F-4D97-AF65-F5344CB8AC3E}">
        <p14:creationId xmlns:p14="http://schemas.microsoft.com/office/powerpoint/2010/main" val="148514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028E2-1C2C-295D-E278-EEE1E9B907A2}"/>
              </a:ext>
            </a:extLst>
          </p:cNvPr>
          <p:cNvSpPr>
            <a:spLocks noGrp="1"/>
          </p:cNvSpPr>
          <p:nvPr>
            <p:ph type="title"/>
          </p:nvPr>
        </p:nvSpPr>
        <p:spPr/>
        <p:txBody>
          <a:bodyPr>
            <a:normAutofit/>
          </a:bodyPr>
          <a:lstStyle/>
          <a:p>
            <a:r>
              <a:rPr lang="en-GB" sz="6000" b="1" i="0" kern="1200" dirty="0">
                <a:solidFill>
                  <a:schemeClr val="tx1"/>
                </a:solidFill>
                <a:effectLst/>
                <a:latin typeface="+mj-lt"/>
                <a:ea typeface="+mj-ea"/>
                <a:cs typeface="+mj-cs"/>
              </a:rPr>
              <a:t>Part 3: Evaluating Visual Designs</a:t>
            </a:r>
            <a:endParaRPr lang="en-GB" sz="6000" b="0" i="0" kern="1200" dirty="0">
              <a:solidFill>
                <a:schemeClr val="tx1"/>
              </a:solidFill>
              <a:effectLst/>
              <a:latin typeface="+mj-lt"/>
              <a:ea typeface="+mj-ea"/>
              <a:cs typeface="+mj-cs"/>
            </a:endParaRPr>
          </a:p>
        </p:txBody>
      </p:sp>
      <p:sp>
        <p:nvSpPr>
          <p:cNvPr id="4" name="Text Placeholder 3">
            <a:extLst>
              <a:ext uri="{FF2B5EF4-FFF2-40B4-BE49-F238E27FC236}">
                <a16:creationId xmlns:a16="http://schemas.microsoft.com/office/drawing/2014/main" id="{8CA7638C-D2C7-4F86-94AD-A25312567BBD}"/>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122075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FB153-5C3B-57BD-8029-FAB67B5E9EE3}"/>
              </a:ext>
            </a:extLst>
          </p:cNvPr>
          <p:cNvSpPr>
            <a:spLocks noGrp="1"/>
          </p:cNvSpPr>
          <p:nvPr>
            <p:ph type="title"/>
          </p:nvPr>
        </p:nvSpPr>
        <p:spPr>
          <a:xfrm>
            <a:off x="351692" y="167055"/>
            <a:ext cx="11002108" cy="720968"/>
          </a:xfrm>
        </p:spPr>
        <p:txBody>
          <a:bodyPr>
            <a:normAutofit/>
          </a:bodyPr>
          <a:lstStyle/>
          <a:p>
            <a:r>
              <a:rPr lang="en-GB" dirty="0"/>
              <a:t>Introduction to Visual Design Evaluations</a:t>
            </a:r>
          </a:p>
        </p:txBody>
      </p:sp>
      <p:sp>
        <p:nvSpPr>
          <p:cNvPr id="3" name="Content Placeholder 2">
            <a:extLst>
              <a:ext uri="{FF2B5EF4-FFF2-40B4-BE49-F238E27FC236}">
                <a16:creationId xmlns:a16="http://schemas.microsoft.com/office/drawing/2014/main" id="{D6101689-FD1A-F5E6-DD64-B4FE68C39CDE}"/>
              </a:ext>
            </a:extLst>
          </p:cNvPr>
          <p:cNvSpPr>
            <a:spLocks noGrp="1"/>
          </p:cNvSpPr>
          <p:nvPr>
            <p:ph sz="half" idx="1"/>
          </p:nvPr>
        </p:nvSpPr>
        <p:spPr>
          <a:xfrm>
            <a:off x="360485" y="992002"/>
            <a:ext cx="11141705" cy="4968223"/>
          </a:xfrm>
        </p:spPr>
        <p:txBody>
          <a:bodyPr>
            <a:normAutofit fontScale="85000" lnSpcReduction="20000"/>
          </a:bodyPr>
          <a:lstStyle/>
          <a:p>
            <a:pPr marL="0" lvl="0" indent="0">
              <a:buNone/>
            </a:pPr>
            <a:r>
              <a:rPr lang="en-GB" sz="2400" b="0" i="0" dirty="0">
                <a:effectLst/>
              </a:rPr>
              <a:t>Evaluation methods for reviewing visual (graphical) designs and interfaces differ across various contexts. </a:t>
            </a:r>
            <a:r>
              <a:rPr lang="en-GB" sz="2400" dirty="0"/>
              <a:t>This requires a </a:t>
            </a:r>
            <a:r>
              <a:rPr lang="en-GB" sz="2400" b="0" i="0" dirty="0">
                <a:effectLst/>
              </a:rPr>
              <a:t>tailored approach for each situation, but the most common include:</a:t>
            </a:r>
            <a:endParaRPr lang="en-GB" sz="2000" b="0" i="0" dirty="0">
              <a:effectLst/>
            </a:endParaRPr>
          </a:p>
        </p:txBody>
      </p:sp>
      <p:sp>
        <p:nvSpPr>
          <p:cNvPr id="6" name="Content Placeholder 5">
            <a:extLst>
              <a:ext uri="{FF2B5EF4-FFF2-40B4-BE49-F238E27FC236}">
                <a16:creationId xmlns:a16="http://schemas.microsoft.com/office/drawing/2014/main" id="{A4FA44E7-F7BC-4B6A-B909-06A0F563D51E}"/>
              </a:ext>
            </a:extLst>
          </p:cNvPr>
          <p:cNvSpPr>
            <a:spLocks noGrp="1"/>
          </p:cNvSpPr>
          <p:nvPr>
            <p:ph sz="half" idx="2"/>
          </p:nvPr>
        </p:nvSpPr>
        <p:spPr>
          <a:xfrm>
            <a:off x="360484" y="2117559"/>
            <a:ext cx="5530178" cy="2700104"/>
          </a:xfrm>
        </p:spPr>
        <p:txBody>
          <a:bodyPr>
            <a:normAutofit fontScale="85000" lnSpcReduction="20000"/>
          </a:bodyPr>
          <a:lstStyle/>
          <a:p>
            <a:pPr marL="0" lvl="0" indent="0">
              <a:buNone/>
            </a:pPr>
            <a:r>
              <a:rPr lang="en-GB" sz="2200" dirty="0"/>
              <a:t>Heuristic Evaluation</a:t>
            </a:r>
          </a:p>
          <a:p>
            <a:pPr lvl="0"/>
            <a:r>
              <a:rPr lang="en-GB" sz="2200" dirty="0"/>
              <a:t>Involves experts assessing designs based on usability principles.</a:t>
            </a:r>
          </a:p>
          <a:p>
            <a:pPr marL="0" lvl="0" indent="0">
              <a:buNone/>
            </a:pPr>
            <a:r>
              <a:rPr lang="en-GB" sz="2200" dirty="0"/>
              <a:t>User Testing</a:t>
            </a:r>
          </a:p>
          <a:p>
            <a:pPr lvl="0"/>
            <a:r>
              <a:rPr lang="en-GB" sz="2200" dirty="0"/>
              <a:t>Observing real users interacting with the design to gather feedback.</a:t>
            </a:r>
          </a:p>
          <a:p>
            <a:pPr marL="0" lvl="0" indent="0">
              <a:buNone/>
            </a:pPr>
            <a:r>
              <a:rPr lang="en-GB" sz="2200" dirty="0"/>
              <a:t>A/B Testing</a:t>
            </a:r>
          </a:p>
          <a:p>
            <a:pPr lvl="0"/>
            <a:r>
              <a:rPr lang="en-GB" sz="2200" dirty="0"/>
              <a:t>Compares two versions of a design to determine which performs better.</a:t>
            </a:r>
          </a:p>
        </p:txBody>
      </p:sp>
      <p:sp>
        <p:nvSpPr>
          <p:cNvPr id="5" name="Rectangle 4">
            <a:extLst>
              <a:ext uri="{FF2B5EF4-FFF2-40B4-BE49-F238E27FC236}">
                <a16:creationId xmlns:a16="http://schemas.microsoft.com/office/drawing/2014/main" id="{C2818EB8-4640-49EB-A160-1F17C5D03571}"/>
              </a:ext>
            </a:extLst>
          </p:cNvPr>
          <p:cNvSpPr/>
          <p:nvPr/>
        </p:nvSpPr>
        <p:spPr>
          <a:xfrm>
            <a:off x="5852746" y="2098310"/>
            <a:ext cx="6096000" cy="3619557"/>
          </a:xfrm>
          <a:prstGeom prst="rect">
            <a:avLst/>
          </a:prstGeom>
        </p:spPr>
        <p:txBody>
          <a:bodyPr vert="horz" lIns="91440" tIns="45720" rIns="91440" bIns="45720" rtlCol="0">
            <a:normAutofit/>
          </a:bodyPr>
          <a:lstStyle/>
          <a:p>
            <a:pPr>
              <a:lnSpc>
                <a:spcPct val="90000"/>
              </a:lnSpc>
              <a:spcBef>
                <a:spcPts val="1000"/>
              </a:spcBef>
            </a:pPr>
            <a:r>
              <a:rPr lang="en-GB" dirty="0">
                <a:solidFill>
                  <a:srgbClr val="294754"/>
                </a:solidFill>
                <a:latin typeface="Gill Sans MT Std Book" panose="020B0502020104020203"/>
              </a:rPr>
              <a:t>Heuristic Evaluation</a:t>
            </a:r>
          </a:p>
          <a:p>
            <a:pPr marL="285750" indent="-285750">
              <a:lnSpc>
                <a:spcPct val="90000"/>
              </a:lnSpc>
              <a:spcBef>
                <a:spcPts val="1000"/>
              </a:spcBef>
              <a:buFont typeface="Arial" panose="020B0604020202020204" pitchFamily="34" charset="0"/>
              <a:buChar char="•"/>
            </a:pPr>
            <a:r>
              <a:rPr lang="en-GB" dirty="0">
                <a:solidFill>
                  <a:srgbClr val="294754"/>
                </a:solidFill>
                <a:latin typeface="Gill Sans MT Std Book" panose="020B0502020104020203"/>
              </a:rPr>
              <a:t>Identifies usability issues early in the design process.</a:t>
            </a:r>
          </a:p>
          <a:p>
            <a:pPr>
              <a:lnSpc>
                <a:spcPct val="90000"/>
              </a:lnSpc>
              <a:spcBef>
                <a:spcPts val="1000"/>
              </a:spcBef>
            </a:pPr>
            <a:r>
              <a:rPr lang="en-GB" dirty="0">
                <a:solidFill>
                  <a:srgbClr val="294754"/>
                </a:solidFill>
                <a:latin typeface="Gill Sans MT Std Book" panose="020B0502020104020203"/>
              </a:rPr>
              <a:t>User Testing</a:t>
            </a:r>
          </a:p>
          <a:p>
            <a:pPr marL="285750" indent="-285750">
              <a:lnSpc>
                <a:spcPct val="90000"/>
              </a:lnSpc>
              <a:spcBef>
                <a:spcPts val="1000"/>
              </a:spcBef>
              <a:buFont typeface="Arial" panose="020B0604020202020204" pitchFamily="34" charset="0"/>
              <a:buChar char="•"/>
            </a:pPr>
            <a:r>
              <a:rPr lang="en-GB" dirty="0">
                <a:solidFill>
                  <a:srgbClr val="294754"/>
                </a:solidFill>
                <a:latin typeface="Gill Sans MT Std Book" panose="020B0502020104020203"/>
              </a:rPr>
              <a:t>Provides insights into user preferences and behaviours</a:t>
            </a:r>
          </a:p>
          <a:p>
            <a:pPr>
              <a:lnSpc>
                <a:spcPct val="90000"/>
              </a:lnSpc>
              <a:spcBef>
                <a:spcPts val="1000"/>
              </a:spcBef>
            </a:pPr>
            <a:r>
              <a:rPr lang="en-GB" dirty="0">
                <a:solidFill>
                  <a:srgbClr val="294754"/>
                </a:solidFill>
                <a:latin typeface="Gill Sans MT Std Book" panose="020B0502020104020203"/>
              </a:rPr>
              <a:t>A/B Testing</a:t>
            </a:r>
          </a:p>
          <a:p>
            <a:pPr marL="285750" indent="-285750">
              <a:lnSpc>
                <a:spcPct val="90000"/>
              </a:lnSpc>
              <a:spcBef>
                <a:spcPts val="1000"/>
              </a:spcBef>
              <a:buFont typeface="Arial" panose="020B0604020202020204" pitchFamily="34" charset="0"/>
              <a:buChar char="•"/>
            </a:pPr>
            <a:r>
              <a:rPr lang="en-GB" dirty="0">
                <a:solidFill>
                  <a:srgbClr val="294754"/>
                </a:solidFill>
                <a:latin typeface="Gill Sans MT Std Book" panose="020B0502020104020203"/>
              </a:rPr>
              <a:t>Helps in making data-driven decisions to improve design effectiveness.</a:t>
            </a:r>
          </a:p>
        </p:txBody>
      </p:sp>
      <p:sp>
        <p:nvSpPr>
          <p:cNvPr id="8" name="Rectangle 7">
            <a:extLst>
              <a:ext uri="{FF2B5EF4-FFF2-40B4-BE49-F238E27FC236}">
                <a16:creationId xmlns:a16="http://schemas.microsoft.com/office/drawing/2014/main" id="{88166923-3766-4E1B-AF8C-B1CD0B7E04B3}"/>
              </a:ext>
            </a:extLst>
          </p:cNvPr>
          <p:cNvSpPr/>
          <p:nvPr/>
        </p:nvSpPr>
        <p:spPr>
          <a:xfrm>
            <a:off x="360484" y="4911890"/>
            <a:ext cx="10993315" cy="954107"/>
          </a:xfrm>
          <a:prstGeom prst="rect">
            <a:avLst/>
          </a:prstGeom>
        </p:spPr>
        <p:txBody>
          <a:bodyPr wrap="square">
            <a:spAutoFit/>
          </a:bodyPr>
          <a:lstStyle/>
          <a:p>
            <a:r>
              <a:rPr lang="en-GB" sz="2800" dirty="0">
                <a:solidFill>
                  <a:srgbClr val="294754"/>
                </a:solidFill>
                <a:latin typeface="Gill Sans MT Std Book" panose="020B0502020104020203"/>
              </a:rPr>
              <a:t>Effective evaluation is contextual, adapting to the specific needs and objectives of the project and the users.</a:t>
            </a:r>
            <a:endParaRPr lang="en-GB" dirty="0"/>
          </a:p>
        </p:txBody>
      </p:sp>
    </p:spTree>
    <p:extLst>
      <p:ext uri="{BB962C8B-B14F-4D97-AF65-F5344CB8AC3E}">
        <p14:creationId xmlns:p14="http://schemas.microsoft.com/office/powerpoint/2010/main" val="104425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5"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6925-4A6E-DF21-D3C7-B42CB59AE7AE}"/>
              </a:ext>
            </a:extLst>
          </p:cNvPr>
          <p:cNvSpPr>
            <a:spLocks noGrp="1"/>
          </p:cNvSpPr>
          <p:nvPr>
            <p:ph type="title"/>
          </p:nvPr>
        </p:nvSpPr>
        <p:spPr/>
        <p:txBody>
          <a:bodyPr vert="horz" lIns="91440" tIns="45720" rIns="91440" bIns="45720" rtlCol="0" anchor="ctr">
            <a:normAutofit/>
          </a:bodyPr>
          <a:lstStyle/>
          <a:p>
            <a:r>
              <a:rPr lang="en-GB" dirty="0"/>
              <a:t>Common Mistakes in Evaluations</a:t>
            </a:r>
          </a:p>
        </p:txBody>
      </p:sp>
      <p:sp>
        <p:nvSpPr>
          <p:cNvPr id="3" name="Content Placeholder 2">
            <a:extLst>
              <a:ext uri="{FF2B5EF4-FFF2-40B4-BE49-F238E27FC236}">
                <a16:creationId xmlns:a16="http://schemas.microsoft.com/office/drawing/2014/main" id="{BFE00BC0-547F-A782-5A51-7FD35014D167}"/>
              </a:ext>
            </a:extLst>
          </p:cNvPr>
          <p:cNvSpPr>
            <a:spLocks noGrp="1"/>
          </p:cNvSpPr>
          <p:nvPr>
            <p:ph idx="1"/>
          </p:nvPr>
        </p:nvSpPr>
        <p:spPr/>
        <p:txBody>
          <a:bodyPr>
            <a:normAutofit/>
          </a:bodyPr>
          <a:lstStyle/>
          <a:p>
            <a:pPr marL="0" indent="0">
              <a:buNone/>
            </a:pPr>
            <a:r>
              <a:rPr lang="en-GB" i="1" dirty="0"/>
              <a:t>Biased Interpretation</a:t>
            </a:r>
          </a:p>
          <a:p>
            <a:r>
              <a:rPr lang="en-GB" dirty="0"/>
              <a:t>Evaluators may interpret results based on personal preferences rather than objective criteria.</a:t>
            </a:r>
          </a:p>
          <a:p>
            <a:pPr marL="0" indent="0">
              <a:buNone/>
            </a:pPr>
            <a:r>
              <a:rPr lang="en-GB" i="1" dirty="0"/>
              <a:t>Insufficient User Representation</a:t>
            </a:r>
          </a:p>
          <a:p>
            <a:r>
              <a:rPr lang="en-GB" dirty="0"/>
              <a:t>Testing with a limited user sample may not capture diverse user perspectives and needs.</a:t>
            </a:r>
          </a:p>
          <a:p>
            <a:pPr marL="0" indent="0">
              <a:buNone/>
            </a:pPr>
            <a:r>
              <a:rPr lang="en-GB" i="1" dirty="0"/>
              <a:t>Overlooking Context</a:t>
            </a:r>
          </a:p>
          <a:p>
            <a:r>
              <a:rPr lang="en-GB" dirty="0"/>
              <a:t>Failing to consider the broader context in which the design will be used can lead to inaccurate evaluations.</a:t>
            </a:r>
          </a:p>
          <a:p>
            <a:pPr lvl="0"/>
            <a:endParaRPr lang="en-GB" b="0" i="0" dirty="0">
              <a:effectLst/>
            </a:endParaRPr>
          </a:p>
        </p:txBody>
      </p:sp>
    </p:spTree>
    <p:extLst>
      <p:ext uri="{BB962C8B-B14F-4D97-AF65-F5344CB8AC3E}">
        <p14:creationId xmlns:p14="http://schemas.microsoft.com/office/powerpoint/2010/main" val="3126724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4E5D6-838A-38DC-AFAE-88486348818F}"/>
              </a:ext>
            </a:extLst>
          </p:cNvPr>
          <p:cNvSpPr>
            <a:spLocks noGrp="1"/>
          </p:cNvSpPr>
          <p:nvPr>
            <p:ph type="title"/>
          </p:nvPr>
        </p:nvSpPr>
        <p:spPr/>
        <p:txBody>
          <a:bodyPr>
            <a:normAutofit/>
          </a:bodyPr>
          <a:lstStyle/>
          <a:p>
            <a:r>
              <a:rPr lang="en-GB" dirty="0"/>
              <a:t>Summary</a:t>
            </a:r>
          </a:p>
        </p:txBody>
      </p:sp>
      <p:sp>
        <p:nvSpPr>
          <p:cNvPr id="3" name="Content Placeholder 2">
            <a:extLst>
              <a:ext uri="{FF2B5EF4-FFF2-40B4-BE49-F238E27FC236}">
                <a16:creationId xmlns:a16="http://schemas.microsoft.com/office/drawing/2014/main" id="{96A144CE-E147-76B7-2740-7DA5CEA3A20D}"/>
              </a:ext>
            </a:extLst>
          </p:cNvPr>
          <p:cNvSpPr>
            <a:spLocks noGrp="1"/>
          </p:cNvSpPr>
          <p:nvPr>
            <p:ph idx="1"/>
          </p:nvPr>
        </p:nvSpPr>
        <p:spPr>
          <a:xfrm>
            <a:off x="378069" y="1082174"/>
            <a:ext cx="10975731" cy="929506"/>
          </a:xfrm>
        </p:spPr>
        <p:txBody>
          <a:bodyPr>
            <a:normAutofit/>
          </a:bodyPr>
          <a:lstStyle/>
          <a:p>
            <a:r>
              <a:rPr lang="en-GB" dirty="0"/>
              <a:t>Reviewed the fundamental principles of visual perception and its pivotal role in creative computing.</a:t>
            </a:r>
          </a:p>
        </p:txBody>
      </p:sp>
      <p:sp>
        <p:nvSpPr>
          <p:cNvPr id="4" name="Title 1">
            <a:extLst>
              <a:ext uri="{FF2B5EF4-FFF2-40B4-BE49-F238E27FC236}">
                <a16:creationId xmlns:a16="http://schemas.microsoft.com/office/drawing/2014/main" id="{BDE2B7C5-C99A-495D-BC8E-03196C5FA93B}"/>
              </a:ext>
            </a:extLst>
          </p:cNvPr>
          <p:cNvSpPr txBox="1">
            <a:spLocks/>
          </p:cNvSpPr>
          <p:nvPr/>
        </p:nvSpPr>
        <p:spPr>
          <a:xfrm>
            <a:off x="360485" y="2204261"/>
            <a:ext cx="10993315" cy="7297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accent1"/>
                </a:solidFill>
                <a:latin typeface="Optima" pitchFamily="2" charset="0"/>
                <a:ea typeface="+mj-ea"/>
                <a:cs typeface="+mj-cs"/>
              </a:defRPr>
            </a:lvl1pPr>
          </a:lstStyle>
          <a:p>
            <a:r>
              <a:rPr lang="en-GB" dirty="0"/>
              <a:t>Further Learning</a:t>
            </a:r>
          </a:p>
        </p:txBody>
      </p:sp>
      <p:sp>
        <p:nvSpPr>
          <p:cNvPr id="6" name="Rectangle 5">
            <a:extLst>
              <a:ext uri="{FF2B5EF4-FFF2-40B4-BE49-F238E27FC236}">
                <a16:creationId xmlns:a16="http://schemas.microsoft.com/office/drawing/2014/main" id="{2E8E718D-A3E5-496E-9D53-B6DD779E3B3A}"/>
              </a:ext>
            </a:extLst>
          </p:cNvPr>
          <p:cNvSpPr/>
          <p:nvPr/>
        </p:nvSpPr>
        <p:spPr>
          <a:xfrm>
            <a:off x="360485" y="2973975"/>
            <a:ext cx="10824071" cy="2675604"/>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GB" sz="2800" dirty="0">
                <a:solidFill>
                  <a:srgbClr val="294754"/>
                </a:solidFill>
                <a:latin typeface="Gill Sans MT Std Book" panose="020B0502020104020203"/>
              </a:rPr>
              <a:t>Recommended readings on advanced visual perception theories such as salience and the working memory model.</a:t>
            </a:r>
          </a:p>
          <a:p>
            <a:pPr marL="228600" lvl="0" indent="-228600">
              <a:lnSpc>
                <a:spcPct val="90000"/>
              </a:lnSpc>
              <a:spcBef>
                <a:spcPts val="1000"/>
              </a:spcBef>
              <a:buFont typeface="Arial" panose="020B0604020202020204" pitchFamily="34" charset="0"/>
              <a:buChar char="•"/>
            </a:pPr>
            <a:r>
              <a:rPr lang="en-GB" sz="2800" dirty="0">
                <a:solidFill>
                  <a:srgbClr val="294754"/>
                </a:solidFill>
                <a:latin typeface="Gill Sans MT Std Book" panose="020B0502020104020203"/>
              </a:rPr>
              <a:t>Look up some emerging trends in HCI and visual design from 2023 and how they are changing to lead competitive best practises.</a:t>
            </a:r>
          </a:p>
          <a:p>
            <a:pPr marL="228600" lvl="0" indent="-228600">
              <a:lnSpc>
                <a:spcPct val="90000"/>
              </a:lnSpc>
              <a:spcBef>
                <a:spcPts val="1000"/>
              </a:spcBef>
              <a:buFont typeface="Arial" panose="020B0604020202020204" pitchFamily="34" charset="0"/>
              <a:buChar char="•"/>
            </a:pPr>
            <a:r>
              <a:rPr lang="en-GB" sz="2800" dirty="0">
                <a:solidFill>
                  <a:srgbClr val="294754"/>
                </a:solidFill>
                <a:latin typeface="Gill Sans MT Std Book" panose="020B0502020104020203"/>
              </a:rPr>
              <a:t>You should experiment with evaluating your own interfaces in both personal and academic projects, seek comfort and productivity changes</a:t>
            </a:r>
            <a:r>
              <a:rPr lang="en-GB" sz="2800" dirty="0">
                <a:solidFill>
                  <a:srgbClr val="000000"/>
                </a:solidFill>
                <a:latin typeface="Calibri Light" panose="020F0302020204030204"/>
              </a:rPr>
              <a:t>.</a:t>
            </a:r>
            <a:endParaRPr lang="en-GB" sz="1100" dirty="0">
              <a:solidFill>
                <a:srgbClr val="294754"/>
              </a:solidFill>
              <a:latin typeface="Gill Sans MT Std Book" panose="020B0502020104020203"/>
            </a:endParaRPr>
          </a:p>
        </p:txBody>
      </p:sp>
    </p:spTree>
    <p:extLst>
      <p:ext uri="{BB962C8B-B14F-4D97-AF65-F5344CB8AC3E}">
        <p14:creationId xmlns:p14="http://schemas.microsoft.com/office/powerpoint/2010/main" val="204941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4166-5E1A-18A9-9819-0CEA4A24FB06}"/>
              </a:ext>
            </a:extLst>
          </p:cNvPr>
          <p:cNvSpPr>
            <a:spLocks noGrp="1"/>
          </p:cNvSpPr>
          <p:nvPr>
            <p:ph type="ctrTitle"/>
          </p:nvPr>
        </p:nvSpPr>
        <p:spPr>
          <a:xfrm>
            <a:off x="1524000" y="1122363"/>
            <a:ext cx="9144000" cy="817273"/>
          </a:xfrm>
        </p:spPr>
        <p:txBody>
          <a:bodyPr>
            <a:normAutofit fontScale="90000"/>
          </a:bodyPr>
          <a:lstStyle/>
          <a:p>
            <a:pPr lvl="0"/>
            <a:r>
              <a:rPr lang="en-GB" sz="6000" b="1" i="0" kern="1200" dirty="0">
                <a:solidFill>
                  <a:schemeClr val="tx1"/>
                </a:solidFill>
                <a:effectLst/>
                <a:latin typeface="+mj-lt"/>
                <a:ea typeface="+mj-ea"/>
                <a:cs typeface="+mj-cs"/>
              </a:rPr>
              <a:t>Introduction</a:t>
            </a:r>
            <a:endParaRPr lang="en-GB" dirty="0"/>
          </a:p>
        </p:txBody>
      </p:sp>
      <p:sp>
        <p:nvSpPr>
          <p:cNvPr id="3" name="Subtitle 2">
            <a:extLst>
              <a:ext uri="{FF2B5EF4-FFF2-40B4-BE49-F238E27FC236}">
                <a16:creationId xmlns:a16="http://schemas.microsoft.com/office/drawing/2014/main" id="{0BE58759-39C5-57A0-3667-4AB23C704A25}"/>
              </a:ext>
            </a:extLst>
          </p:cNvPr>
          <p:cNvSpPr>
            <a:spLocks noGrp="1"/>
          </p:cNvSpPr>
          <p:nvPr>
            <p:ph type="subTitle" idx="1"/>
          </p:nvPr>
        </p:nvSpPr>
        <p:spPr>
          <a:xfrm>
            <a:off x="1982770" y="2366010"/>
            <a:ext cx="8286162" cy="2545355"/>
          </a:xfrm>
        </p:spPr>
        <p:txBody>
          <a:bodyPr wrap="square" lIns="0" tIns="0" rIns="0" bIns="0" numCol="1" spcCol="360000">
            <a:noAutofit/>
          </a:bodyPr>
          <a:lstStyle/>
          <a:p>
            <a:pPr>
              <a:buFont typeface="+mj-lt"/>
              <a:buAutoNum type="arabicPeriod"/>
            </a:pPr>
            <a:endParaRPr lang="en-GB" sz="2800" dirty="0">
              <a:solidFill>
                <a:schemeClr val="tx1"/>
              </a:solidFill>
              <a:latin typeface="+mj-lt"/>
              <a:ea typeface="+mj-ea"/>
              <a:cs typeface="+mj-cs"/>
            </a:endParaRPr>
          </a:p>
          <a:p>
            <a:pPr marL="514350" indent="-514350" algn="l">
              <a:buFont typeface="+mj-lt"/>
              <a:buAutoNum type="arabicPeriod"/>
            </a:pPr>
            <a:r>
              <a:rPr lang="en-GB" sz="2800" b="0" i="0" kern="1200" dirty="0">
                <a:solidFill>
                  <a:schemeClr val="tx1"/>
                </a:solidFill>
                <a:effectLst/>
                <a:latin typeface="+mj-lt"/>
                <a:ea typeface="+mj-ea"/>
                <a:cs typeface="+mj-cs"/>
              </a:rPr>
              <a:t>The significance of visual perception in computing</a:t>
            </a:r>
          </a:p>
          <a:p>
            <a:pPr marL="514350" indent="-514350" algn="l">
              <a:buFont typeface="+mj-lt"/>
              <a:buAutoNum type="arabicPeriod"/>
            </a:pPr>
            <a:endParaRPr lang="en-GB" sz="2800" dirty="0">
              <a:solidFill>
                <a:schemeClr val="tx1"/>
              </a:solidFill>
              <a:latin typeface="+mj-lt"/>
              <a:ea typeface="+mj-ea"/>
              <a:cs typeface="+mj-cs"/>
            </a:endParaRPr>
          </a:p>
          <a:p>
            <a:pPr marL="514350" indent="-514350" algn="l">
              <a:buFont typeface="+mj-lt"/>
              <a:buAutoNum type="arabicPeriod"/>
            </a:pPr>
            <a:r>
              <a:rPr lang="en-GB" sz="2800" dirty="0">
                <a:solidFill>
                  <a:schemeClr val="tx1"/>
                </a:solidFill>
                <a:latin typeface="+mj-lt"/>
                <a:ea typeface="+mj-ea"/>
                <a:cs typeface="+mj-cs"/>
              </a:rPr>
              <a:t>Overview of Creative Computing module</a:t>
            </a:r>
          </a:p>
        </p:txBody>
      </p:sp>
    </p:spTree>
    <p:extLst>
      <p:ext uri="{BB962C8B-B14F-4D97-AF65-F5344CB8AC3E}">
        <p14:creationId xmlns:p14="http://schemas.microsoft.com/office/powerpoint/2010/main" val="493122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13E76-3E57-C065-73EC-DF28E379A837}"/>
              </a:ext>
            </a:extLst>
          </p:cNvPr>
          <p:cNvSpPr>
            <a:spLocks noGrp="1"/>
          </p:cNvSpPr>
          <p:nvPr>
            <p:ph type="title"/>
          </p:nvPr>
        </p:nvSpPr>
        <p:spPr/>
        <p:txBody>
          <a:bodyPr>
            <a:normAutofit fontScale="90000"/>
          </a:bodyPr>
          <a:lstStyle/>
          <a:p>
            <a:r>
              <a:rPr lang="en-GB" sz="6000" b="1" i="0" kern="1200" dirty="0">
                <a:solidFill>
                  <a:schemeClr val="tx1"/>
                </a:solidFill>
                <a:effectLst/>
                <a:latin typeface="+mj-lt"/>
                <a:ea typeface="+mj-ea"/>
                <a:cs typeface="+mj-cs"/>
              </a:rPr>
              <a:t>Outline</a:t>
            </a:r>
            <a:endParaRPr lang="en-GB" dirty="0"/>
          </a:p>
        </p:txBody>
      </p:sp>
      <p:sp>
        <p:nvSpPr>
          <p:cNvPr id="3" name="Content Placeholder 2">
            <a:extLst>
              <a:ext uri="{FF2B5EF4-FFF2-40B4-BE49-F238E27FC236}">
                <a16:creationId xmlns:a16="http://schemas.microsoft.com/office/drawing/2014/main" id="{1B6F4FF8-9022-9901-146B-617D69778538}"/>
              </a:ext>
            </a:extLst>
          </p:cNvPr>
          <p:cNvSpPr>
            <a:spLocks noGrp="1"/>
          </p:cNvSpPr>
          <p:nvPr>
            <p:ph idx="1"/>
          </p:nvPr>
        </p:nvSpPr>
        <p:spPr/>
        <p:txBody>
          <a:bodyPr>
            <a:normAutofit/>
          </a:bodyPr>
          <a:lstStyle/>
          <a:p>
            <a:pPr lvl="0"/>
            <a:r>
              <a:rPr lang="en-GB" sz="3200" b="0" i="0" kern="1200" dirty="0">
                <a:solidFill>
                  <a:schemeClr val="tx1"/>
                </a:solidFill>
                <a:effectLst/>
                <a:latin typeface="+mj-lt"/>
                <a:ea typeface="+mj-ea"/>
                <a:cs typeface="+mj-cs"/>
              </a:rPr>
              <a:t>Preface: Revising Previous Knowledge</a:t>
            </a:r>
          </a:p>
          <a:p>
            <a:pPr lvl="0"/>
            <a:r>
              <a:rPr lang="en-GB" sz="3200" b="0" i="0" kern="1200" dirty="0">
                <a:solidFill>
                  <a:schemeClr val="tx1"/>
                </a:solidFill>
                <a:effectLst/>
                <a:latin typeface="+mj-lt"/>
                <a:ea typeface="+mj-ea"/>
                <a:cs typeface="+mj-cs"/>
              </a:rPr>
              <a:t>Topic 1: Fundamentals of Visual Perception</a:t>
            </a:r>
          </a:p>
          <a:p>
            <a:pPr lvl="0"/>
            <a:r>
              <a:rPr lang="en-GB" sz="3200" b="0" i="0" kern="1200" dirty="0">
                <a:solidFill>
                  <a:schemeClr val="tx1"/>
                </a:solidFill>
                <a:effectLst/>
                <a:latin typeface="+mj-lt"/>
                <a:ea typeface="+mj-ea"/>
                <a:cs typeface="+mj-cs"/>
              </a:rPr>
              <a:t>Topic 2: Visual Perception in HCI</a:t>
            </a:r>
          </a:p>
          <a:p>
            <a:pPr lvl="0"/>
            <a:r>
              <a:rPr lang="en-GB" sz="3200" b="0" i="0" kern="1200" dirty="0">
                <a:solidFill>
                  <a:schemeClr val="tx1"/>
                </a:solidFill>
                <a:effectLst/>
                <a:latin typeface="+mj-lt"/>
                <a:ea typeface="+mj-ea"/>
                <a:cs typeface="+mj-cs"/>
              </a:rPr>
              <a:t>Discussion 1: Applications in Game Development and MedTech</a:t>
            </a:r>
          </a:p>
          <a:p>
            <a:pPr lvl="0"/>
            <a:r>
              <a:rPr lang="en-GB" sz="3200" b="0" i="0" kern="1200" dirty="0">
                <a:solidFill>
                  <a:schemeClr val="tx1"/>
                </a:solidFill>
                <a:effectLst/>
                <a:latin typeface="+mj-lt"/>
                <a:ea typeface="+mj-ea"/>
                <a:cs typeface="+mj-cs"/>
              </a:rPr>
              <a:t>Topic 3: Evaluating Visual Signals</a:t>
            </a:r>
          </a:p>
          <a:p>
            <a:pPr lvl="0"/>
            <a:r>
              <a:rPr lang="en-GB" sz="3200" dirty="0">
                <a:solidFill>
                  <a:schemeClr val="tx1"/>
                </a:solidFill>
                <a:latin typeface="+mj-lt"/>
                <a:ea typeface="+mj-ea"/>
                <a:cs typeface="+mj-cs"/>
              </a:rPr>
              <a:t>Research Synthesis: Cognitive Psychology vs </a:t>
            </a:r>
            <a:r>
              <a:rPr lang="en-GB" sz="3200" b="0" i="0" kern="1200" dirty="0">
                <a:solidFill>
                  <a:schemeClr val="tx1"/>
                </a:solidFill>
                <a:effectLst/>
                <a:latin typeface="+mj-lt"/>
                <a:ea typeface="+mj-ea"/>
                <a:cs typeface="+mj-cs"/>
              </a:rPr>
              <a:t>Gestalt Principles</a:t>
            </a:r>
          </a:p>
        </p:txBody>
      </p:sp>
    </p:spTree>
    <p:extLst>
      <p:ext uri="{BB962C8B-B14F-4D97-AF65-F5344CB8AC3E}">
        <p14:creationId xmlns:p14="http://schemas.microsoft.com/office/powerpoint/2010/main" val="400006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CC9A-5C31-3717-FF21-1C4CE990FA42}"/>
              </a:ext>
            </a:extLst>
          </p:cNvPr>
          <p:cNvSpPr>
            <a:spLocks noGrp="1"/>
          </p:cNvSpPr>
          <p:nvPr>
            <p:ph type="title"/>
          </p:nvPr>
        </p:nvSpPr>
        <p:spPr>
          <a:xfrm>
            <a:off x="307730" y="193433"/>
            <a:ext cx="12121729" cy="822568"/>
          </a:xfrm>
        </p:spPr>
        <p:txBody>
          <a:bodyPr>
            <a:normAutofit fontScale="90000"/>
          </a:bodyPr>
          <a:lstStyle/>
          <a:p>
            <a:pPr lvl="0"/>
            <a:r>
              <a:rPr lang="en-GB" sz="6000" b="1" i="0" kern="1200" dirty="0">
                <a:solidFill>
                  <a:schemeClr val="tx1"/>
                </a:solidFill>
                <a:effectLst/>
                <a:latin typeface="+mj-lt"/>
                <a:ea typeface="+mj-ea"/>
                <a:cs typeface="+mj-cs"/>
              </a:rPr>
              <a:t>Revising: Everything Comes Back to Trees</a:t>
            </a:r>
            <a:endParaRPr lang="en-GB" dirty="0"/>
          </a:p>
        </p:txBody>
      </p:sp>
      <p:pic>
        <p:nvPicPr>
          <p:cNvPr id="9" name="Content Placeholder 8">
            <a:extLst>
              <a:ext uri="{FF2B5EF4-FFF2-40B4-BE49-F238E27FC236}">
                <a16:creationId xmlns:a16="http://schemas.microsoft.com/office/drawing/2014/main" id="{ADE7ECEF-67BB-ADD5-F389-A02965AB43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8556" y="1039059"/>
            <a:ext cx="4239306" cy="2706322"/>
          </a:xfrm>
        </p:spPr>
      </p:pic>
      <p:sp>
        <p:nvSpPr>
          <p:cNvPr id="4" name="Text Placeholder 3">
            <a:extLst>
              <a:ext uri="{FF2B5EF4-FFF2-40B4-BE49-F238E27FC236}">
                <a16:creationId xmlns:a16="http://schemas.microsoft.com/office/drawing/2014/main" id="{910608D6-B2A3-562C-0506-F434BE13FAE2}"/>
              </a:ext>
            </a:extLst>
          </p:cNvPr>
          <p:cNvSpPr>
            <a:spLocks noGrp="1"/>
          </p:cNvSpPr>
          <p:nvPr>
            <p:ph type="body" sz="half" idx="2"/>
          </p:nvPr>
        </p:nvSpPr>
        <p:spPr>
          <a:xfrm>
            <a:off x="307731" y="1224247"/>
            <a:ext cx="5963760" cy="2694294"/>
          </a:xfrm>
        </p:spPr>
        <p:txBody>
          <a:bodyPr>
            <a:normAutofit/>
          </a:bodyPr>
          <a:lstStyle/>
          <a:p>
            <a:pPr lvl="0"/>
            <a:r>
              <a:rPr lang="en-GB" sz="3200" i="1" dirty="0">
                <a:solidFill>
                  <a:schemeClr val="tx1"/>
                </a:solidFill>
                <a:latin typeface="+mj-lt"/>
                <a:ea typeface="+mj-ea"/>
                <a:cs typeface="+mj-cs"/>
              </a:rPr>
              <a:t>Pixel Colour Data Analysis</a:t>
            </a:r>
          </a:p>
          <a:p>
            <a:pPr marL="342900" lvl="0" indent="-342900">
              <a:buFont typeface="Arial" panose="020B0604020202020204" pitchFamily="34" charset="0"/>
              <a:buChar char="•"/>
            </a:pPr>
            <a:r>
              <a:rPr lang="en-GB" i="1" dirty="0"/>
              <a:t>Previously</a:t>
            </a:r>
            <a:r>
              <a:rPr lang="en-GB" dirty="0"/>
              <a:t>, we analysed pixel colour data from images of 2 different trees.</a:t>
            </a:r>
          </a:p>
          <a:p>
            <a:pPr marL="342900" lvl="0" indent="-342900">
              <a:buFont typeface="Arial" panose="020B0604020202020204" pitchFamily="34" charset="0"/>
              <a:buChar char="•"/>
            </a:pPr>
            <a:r>
              <a:rPr lang="en-GB" dirty="0"/>
              <a:t>This exercise showcased how structured, digital data can be used to model an infinitely complex world.</a:t>
            </a:r>
          </a:p>
          <a:p>
            <a:pPr marL="342900" lvl="0" indent="-342900">
              <a:buFont typeface="Arial" panose="020B0604020202020204" pitchFamily="34" charset="0"/>
              <a:buChar char="•"/>
            </a:pPr>
            <a:r>
              <a:rPr lang="en-GB" dirty="0"/>
              <a:t>This is fundamentally how computer vision emulates human perception.</a:t>
            </a:r>
          </a:p>
        </p:txBody>
      </p:sp>
      <p:pic>
        <p:nvPicPr>
          <p:cNvPr id="11" name="Picture 10">
            <a:extLst>
              <a:ext uri="{FF2B5EF4-FFF2-40B4-BE49-F238E27FC236}">
                <a16:creationId xmlns:a16="http://schemas.microsoft.com/office/drawing/2014/main" id="{A26AB203-247B-DB94-BF4C-0C526024A4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423" y="3936952"/>
            <a:ext cx="3297754" cy="2105247"/>
          </a:xfrm>
          <a:prstGeom prst="rect">
            <a:avLst/>
          </a:prstGeom>
        </p:spPr>
      </p:pic>
      <p:pic>
        <p:nvPicPr>
          <p:cNvPr id="13" name="Picture 12">
            <a:extLst>
              <a:ext uri="{FF2B5EF4-FFF2-40B4-BE49-F238E27FC236}">
                <a16:creationId xmlns:a16="http://schemas.microsoft.com/office/drawing/2014/main" id="{BF292C01-96C9-E7B3-1528-660DD6D0C5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2996" y="3946031"/>
            <a:ext cx="3297754" cy="2105247"/>
          </a:xfrm>
          <a:prstGeom prst="rect">
            <a:avLst/>
          </a:prstGeom>
        </p:spPr>
      </p:pic>
      <p:pic>
        <p:nvPicPr>
          <p:cNvPr id="15" name="Picture 14">
            <a:extLst>
              <a:ext uri="{FF2B5EF4-FFF2-40B4-BE49-F238E27FC236}">
                <a16:creationId xmlns:a16="http://schemas.microsoft.com/office/drawing/2014/main" id="{D2766A70-FDEF-504F-2EE2-5C76911438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0463" y="3944682"/>
            <a:ext cx="3297754" cy="2105247"/>
          </a:xfrm>
          <a:prstGeom prst="rect">
            <a:avLst/>
          </a:prstGeom>
        </p:spPr>
      </p:pic>
    </p:spTree>
    <p:extLst>
      <p:ext uri="{BB962C8B-B14F-4D97-AF65-F5344CB8AC3E}">
        <p14:creationId xmlns:p14="http://schemas.microsoft.com/office/powerpoint/2010/main" val="331070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754AC-F4CF-475E-B5E0-320EDFB5FE61}"/>
              </a:ext>
            </a:extLst>
          </p:cNvPr>
          <p:cNvSpPr>
            <a:spLocks noGrp="1"/>
          </p:cNvSpPr>
          <p:nvPr>
            <p:ph type="title"/>
          </p:nvPr>
        </p:nvSpPr>
        <p:spPr/>
        <p:txBody>
          <a:bodyPr>
            <a:noAutofit/>
          </a:bodyPr>
          <a:lstStyle/>
          <a:p>
            <a:r>
              <a:rPr lang="en-GB" sz="6000" b="1" i="0" kern="1200" dirty="0">
                <a:solidFill>
                  <a:schemeClr val="tx1"/>
                </a:solidFill>
                <a:effectLst/>
                <a:latin typeface="+mj-lt"/>
                <a:ea typeface="+mj-ea"/>
                <a:cs typeface="+mj-cs"/>
              </a:rPr>
              <a:t>Part 1: </a:t>
            </a:r>
            <a:br>
              <a:rPr lang="en-GB" sz="6000" b="1" i="0" kern="1200" dirty="0">
                <a:solidFill>
                  <a:schemeClr val="tx1"/>
                </a:solidFill>
                <a:effectLst/>
                <a:latin typeface="+mj-lt"/>
                <a:ea typeface="+mj-ea"/>
                <a:cs typeface="+mj-cs"/>
              </a:rPr>
            </a:br>
            <a:r>
              <a:rPr lang="en-GB" sz="6000" b="1" i="0" kern="1200" dirty="0">
                <a:solidFill>
                  <a:schemeClr val="tx1"/>
                </a:solidFill>
                <a:effectLst/>
                <a:latin typeface="+mj-lt"/>
                <a:ea typeface="+mj-ea"/>
                <a:cs typeface="+mj-cs"/>
              </a:rPr>
              <a:t>Understanding Visual Perception</a:t>
            </a:r>
            <a:endParaRPr lang="en-GB" sz="6000" b="0" i="0" kern="1200" dirty="0">
              <a:solidFill>
                <a:schemeClr val="tx1"/>
              </a:solidFill>
              <a:effectLst/>
              <a:latin typeface="+mj-lt"/>
              <a:ea typeface="+mj-ea"/>
              <a:cs typeface="+mj-cs"/>
            </a:endParaRPr>
          </a:p>
        </p:txBody>
      </p:sp>
      <p:sp>
        <p:nvSpPr>
          <p:cNvPr id="5" name="Text Placeholder 4">
            <a:extLst>
              <a:ext uri="{FF2B5EF4-FFF2-40B4-BE49-F238E27FC236}">
                <a16:creationId xmlns:a16="http://schemas.microsoft.com/office/drawing/2014/main" id="{E3BB5471-7946-4418-AA56-2B3950888DF5}"/>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56905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FD3C-27BD-6BDA-6359-4921721A55B8}"/>
              </a:ext>
            </a:extLst>
          </p:cNvPr>
          <p:cNvSpPr>
            <a:spLocks noGrp="1"/>
          </p:cNvSpPr>
          <p:nvPr>
            <p:ph type="title"/>
          </p:nvPr>
        </p:nvSpPr>
        <p:spPr/>
        <p:txBody>
          <a:bodyPr vert="horz" lIns="91440" tIns="45720" rIns="91440" bIns="45720" rtlCol="0" anchor="ctr">
            <a:normAutofit fontScale="90000"/>
          </a:bodyPr>
          <a:lstStyle/>
          <a:p>
            <a:r>
              <a:rPr lang="en-GB" sz="4900" dirty="0"/>
              <a:t>Human-Computer Interaction (HCI)</a:t>
            </a:r>
          </a:p>
        </p:txBody>
      </p:sp>
      <p:sp>
        <p:nvSpPr>
          <p:cNvPr id="4" name="Content Placeholder 3">
            <a:extLst>
              <a:ext uri="{FF2B5EF4-FFF2-40B4-BE49-F238E27FC236}">
                <a16:creationId xmlns:a16="http://schemas.microsoft.com/office/drawing/2014/main" id="{08580E54-50F9-8424-68D3-7A018871CC3F}"/>
              </a:ext>
            </a:extLst>
          </p:cNvPr>
          <p:cNvSpPr>
            <a:spLocks noGrp="1"/>
          </p:cNvSpPr>
          <p:nvPr>
            <p:ph idx="1"/>
          </p:nvPr>
        </p:nvSpPr>
        <p:spPr>
          <a:xfrm>
            <a:off x="378069" y="1039091"/>
            <a:ext cx="10975731" cy="4929447"/>
          </a:xfrm>
        </p:spPr>
        <p:txBody>
          <a:bodyPr>
            <a:normAutofit/>
          </a:bodyPr>
          <a:lstStyle/>
          <a:p>
            <a:pPr marL="0" lvl="0" indent="0">
              <a:buNone/>
            </a:pPr>
            <a:r>
              <a:rPr lang="en-GB" sz="3200" b="0" i="1" kern="1200" dirty="0">
                <a:solidFill>
                  <a:schemeClr val="tx1"/>
                </a:solidFill>
                <a:effectLst/>
                <a:latin typeface="+mj-lt"/>
                <a:ea typeface="+mj-ea"/>
                <a:cs typeface="+mj-cs"/>
              </a:rPr>
              <a:t>Defining Human-Computer Interaction</a:t>
            </a:r>
          </a:p>
          <a:p>
            <a:r>
              <a:rPr lang="en-GB" sz="2000" dirty="0"/>
              <a:t>Human-computer interaction (HCI) is a multidisciplinary field of study focusing on the design of computer technology, and particularly the interaction between humans (the users) and computers.</a:t>
            </a:r>
          </a:p>
          <a:p>
            <a:r>
              <a:rPr lang="en-GB" sz="2000" dirty="0"/>
              <a:t>While initially concerned with computers, HCI has since expanded to cover almost all forms of information and digital technology design, including wearable, haptic, and mixed reality devices.</a:t>
            </a:r>
            <a:endParaRPr lang="en-GB" sz="3200" b="0" i="0" kern="1200" dirty="0">
              <a:solidFill>
                <a:schemeClr val="tx1"/>
              </a:solidFill>
              <a:effectLst/>
              <a:latin typeface="+mj-lt"/>
              <a:ea typeface="+mj-ea"/>
              <a:cs typeface="+mj-cs"/>
            </a:endParaRPr>
          </a:p>
        </p:txBody>
      </p:sp>
      <p:sp>
        <p:nvSpPr>
          <p:cNvPr id="5" name="Content Placeholder 3">
            <a:extLst>
              <a:ext uri="{FF2B5EF4-FFF2-40B4-BE49-F238E27FC236}">
                <a16:creationId xmlns:a16="http://schemas.microsoft.com/office/drawing/2014/main" id="{8230AFB0-0CDA-2C83-EC56-55BD65EECCEB}"/>
              </a:ext>
            </a:extLst>
          </p:cNvPr>
          <p:cNvSpPr txBox="1">
            <a:spLocks/>
          </p:cNvSpPr>
          <p:nvPr/>
        </p:nvSpPr>
        <p:spPr>
          <a:xfrm>
            <a:off x="378070" y="3190010"/>
            <a:ext cx="5304274" cy="5189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94754"/>
                </a:solidFill>
                <a:latin typeface="Gill Sans MT Std Book" panose="020B0502020104020203"/>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94754"/>
                </a:solidFill>
                <a:latin typeface="Gill Sans MT Std Book" panose="020B0502020104020203"/>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94754"/>
                </a:solidFill>
                <a:latin typeface="Gill Sans MT Std Book" panose="020B0502020104020203"/>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94754"/>
                </a:solidFill>
                <a:latin typeface="Gill Sans MT Std Book" panose="020B0502020104020203"/>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94754"/>
                </a:solidFill>
                <a:latin typeface="Gill Sans MT Std Book" panose="020B0502020104020203"/>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3200" i="1" dirty="0">
                <a:solidFill>
                  <a:schemeClr val="tx1"/>
                </a:solidFill>
                <a:latin typeface="+mj-lt"/>
                <a:ea typeface="+mj-ea"/>
                <a:cs typeface="+mj-cs"/>
              </a:rPr>
              <a:t>Defining Visual Perception</a:t>
            </a:r>
            <a:endParaRPr lang="en-GB" sz="3200" dirty="0">
              <a:solidFill>
                <a:schemeClr val="tx1"/>
              </a:solidFill>
              <a:latin typeface="+mj-lt"/>
              <a:ea typeface="+mj-ea"/>
              <a:cs typeface="+mj-cs"/>
            </a:endParaRPr>
          </a:p>
          <a:p>
            <a:r>
              <a:rPr lang="en-GB" sz="2000" dirty="0"/>
              <a:t>The process by which humans interpret and comprehend visual information.</a:t>
            </a:r>
          </a:p>
          <a:p>
            <a:r>
              <a:rPr lang="en-GB" sz="2000" dirty="0"/>
              <a:t>Example: Identifying objects in our environment through shape, colour, and size.</a:t>
            </a:r>
          </a:p>
          <a:p>
            <a:r>
              <a:rPr lang="en-GB" sz="2000" dirty="0"/>
              <a:t>Crucial for the development of interfaces that are intuitive and accessible.</a:t>
            </a:r>
          </a:p>
        </p:txBody>
      </p:sp>
      <p:sp>
        <p:nvSpPr>
          <p:cNvPr id="3" name="Content Placeholder 3">
            <a:extLst>
              <a:ext uri="{FF2B5EF4-FFF2-40B4-BE49-F238E27FC236}">
                <a16:creationId xmlns:a16="http://schemas.microsoft.com/office/drawing/2014/main" id="{53CB28A5-9C1C-049C-3368-E4DBB4AB2514}"/>
              </a:ext>
            </a:extLst>
          </p:cNvPr>
          <p:cNvSpPr txBox="1">
            <a:spLocks/>
          </p:cNvSpPr>
          <p:nvPr/>
        </p:nvSpPr>
        <p:spPr>
          <a:xfrm>
            <a:off x="5820926" y="3190010"/>
            <a:ext cx="6371074" cy="5189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94754"/>
                </a:solidFill>
                <a:latin typeface="Gill Sans MT Std Book" panose="020B0502020104020203"/>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94754"/>
                </a:solidFill>
                <a:latin typeface="Gill Sans MT Std Book" panose="020B0502020104020203"/>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94754"/>
                </a:solidFill>
                <a:latin typeface="Gill Sans MT Std Book" panose="020B0502020104020203"/>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94754"/>
                </a:solidFill>
                <a:latin typeface="Gill Sans MT Std Book" panose="020B0502020104020203"/>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94754"/>
                </a:solidFill>
                <a:latin typeface="Gill Sans MT Std Book" panose="020B0502020104020203"/>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3200" i="1" dirty="0">
                <a:solidFill>
                  <a:schemeClr val="tx1"/>
                </a:solidFill>
                <a:latin typeface="+mj-lt"/>
                <a:ea typeface="+mj-ea"/>
                <a:cs typeface="+mj-cs"/>
              </a:rPr>
              <a:t>Defining Computer Vision</a:t>
            </a:r>
            <a:endParaRPr lang="en-GB" sz="3200" dirty="0">
              <a:solidFill>
                <a:schemeClr val="tx1"/>
              </a:solidFill>
              <a:latin typeface="+mj-lt"/>
              <a:ea typeface="+mj-ea"/>
              <a:cs typeface="+mj-cs"/>
            </a:endParaRPr>
          </a:p>
          <a:p>
            <a:r>
              <a:rPr lang="en-GB" sz="2000" dirty="0"/>
              <a:t>The emulation of visual recognition and the associated cognitive processes by a computer.</a:t>
            </a:r>
          </a:p>
          <a:p>
            <a:r>
              <a:rPr lang="en-GB" sz="2000" dirty="0"/>
              <a:t>Example: Facial recognition by evaluating rates of change in shadow to measure depth and contour of face shape and features.</a:t>
            </a:r>
          </a:p>
          <a:p>
            <a:r>
              <a:rPr lang="en-GB" sz="2000" dirty="0"/>
              <a:t>Crucial for ruining society and enforcing a police state whereby the entrenched powers of the ruling class can absolve themselves of accountability by outsourcing their bigoted biases to technology which uses training data which disproportionately favours the persecution of people of colour and other people who have faced systemic persecution resulting in historical biases in the training data.</a:t>
            </a:r>
          </a:p>
          <a:p>
            <a:endParaRPr lang="en-GB" sz="2000" dirty="0"/>
          </a:p>
        </p:txBody>
      </p:sp>
    </p:spTree>
    <p:extLst>
      <p:ext uri="{BB962C8B-B14F-4D97-AF65-F5344CB8AC3E}">
        <p14:creationId xmlns:p14="http://schemas.microsoft.com/office/powerpoint/2010/main" val="322384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fade">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0" end="0"/>
                                            </p:txEl>
                                          </p:spTgt>
                                        </p:tgtEl>
                                        <p:attrNameLst>
                                          <p:attrName>style.visibility</p:attrName>
                                        </p:attrNameLst>
                                      </p:cBhvr>
                                      <p:to>
                                        <p:strVal val="visible"/>
                                      </p:to>
                                    </p:set>
                                    <p:animEffect transition="in" filter="fade">
                                      <p:cBhvr>
                                        <p:cTn id="42" dur="500"/>
                                        <p:tgtEl>
                                          <p:spTgt spid="3">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animEffect transition="in" filter="fade">
                                      <p:cBhvr>
                                        <p:cTn id="47" dur="500"/>
                                        <p:tgtEl>
                                          <p:spTgt spid="3">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2" end="2"/>
                                            </p:txEl>
                                          </p:spTgt>
                                        </p:tgtEl>
                                        <p:attrNameLst>
                                          <p:attrName>style.visibility</p:attrName>
                                        </p:attrNameLst>
                                      </p:cBhvr>
                                      <p:to>
                                        <p:strVal val="visible"/>
                                      </p:to>
                                    </p:set>
                                    <p:animEffect transition="in" filter="fade">
                                      <p:cBhvr>
                                        <p:cTn id="52" dur="500"/>
                                        <p:tgtEl>
                                          <p:spTgt spid="3">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Effect transition="in" filter="fade">
                                      <p:cBhvr>
                                        <p:cTn id="5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build="p"/>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F770F-073D-8499-2371-67A1B533C8E5}"/>
              </a:ext>
            </a:extLst>
          </p:cNvPr>
          <p:cNvSpPr>
            <a:spLocks noGrp="1"/>
          </p:cNvSpPr>
          <p:nvPr>
            <p:ph type="title"/>
          </p:nvPr>
        </p:nvSpPr>
        <p:spPr/>
        <p:txBody>
          <a:bodyPr vert="horz" lIns="91440" tIns="45720" rIns="91440" bIns="45720" rtlCol="0" anchor="ctr">
            <a:normAutofit fontScale="90000"/>
          </a:bodyPr>
          <a:lstStyle/>
          <a:p>
            <a:r>
              <a:rPr lang="en-GB" sz="4900" dirty="0"/>
              <a:t>Perception in HCI</a:t>
            </a:r>
          </a:p>
        </p:txBody>
      </p:sp>
      <p:sp>
        <p:nvSpPr>
          <p:cNvPr id="3" name="Content Placeholder 2">
            <a:extLst>
              <a:ext uri="{FF2B5EF4-FFF2-40B4-BE49-F238E27FC236}">
                <a16:creationId xmlns:a16="http://schemas.microsoft.com/office/drawing/2014/main" id="{7346E445-31EB-DD0C-F9F2-CA5D0D182788}"/>
              </a:ext>
            </a:extLst>
          </p:cNvPr>
          <p:cNvSpPr>
            <a:spLocks noGrp="1"/>
          </p:cNvSpPr>
          <p:nvPr>
            <p:ph idx="1"/>
          </p:nvPr>
        </p:nvSpPr>
        <p:spPr/>
        <p:txBody>
          <a:bodyPr>
            <a:normAutofit/>
          </a:bodyPr>
          <a:lstStyle/>
          <a:p>
            <a:pPr lvl="0"/>
            <a:r>
              <a:rPr lang="en-GB" b="0" i="0" dirty="0">
                <a:effectLst/>
              </a:rPr>
              <a:t>We can enhance graphical and user interface designs by applying visual perception principles.</a:t>
            </a:r>
          </a:p>
          <a:p>
            <a:pPr lvl="1"/>
            <a:r>
              <a:rPr lang="en-GB" b="0" i="0" dirty="0">
                <a:effectLst/>
              </a:rPr>
              <a:t>For example: </a:t>
            </a:r>
            <a:r>
              <a:rPr lang="en-GB" dirty="0"/>
              <a:t>We may tailor </a:t>
            </a:r>
            <a:r>
              <a:rPr lang="en-GB" b="0" i="0" dirty="0">
                <a:effectLst/>
              </a:rPr>
              <a:t>UI components for better visibility.</a:t>
            </a:r>
          </a:p>
          <a:p>
            <a:pPr lvl="0"/>
            <a:r>
              <a:rPr lang="en-GB" b="0" i="0" dirty="0">
                <a:effectLst/>
              </a:rPr>
              <a:t>This improves user satisfaction and promotes engagement by reducing friction and considering user comfort.</a:t>
            </a:r>
          </a:p>
          <a:p>
            <a:pPr lvl="0"/>
            <a:r>
              <a:rPr lang="en-GB" dirty="0"/>
              <a:t>Sounds good, makes sense. Except we can’t agree on:</a:t>
            </a:r>
          </a:p>
          <a:p>
            <a:pPr lvl="1"/>
            <a:endParaRPr lang="en-GB" dirty="0"/>
          </a:p>
        </p:txBody>
      </p:sp>
      <p:sp>
        <p:nvSpPr>
          <p:cNvPr id="7" name="TextBox 6">
            <a:extLst>
              <a:ext uri="{FF2B5EF4-FFF2-40B4-BE49-F238E27FC236}">
                <a16:creationId xmlns:a16="http://schemas.microsoft.com/office/drawing/2014/main" id="{18023D4F-5D2F-2303-0DB0-216C961BA804}"/>
              </a:ext>
            </a:extLst>
          </p:cNvPr>
          <p:cNvSpPr txBox="1"/>
          <p:nvPr/>
        </p:nvSpPr>
        <p:spPr>
          <a:xfrm>
            <a:off x="359596" y="4047744"/>
            <a:ext cx="10615772" cy="1645920"/>
          </a:xfrm>
          <a:prstGeom prst="rect">
            <a:avLst/>
          </a:prstGeom>
          <a:noFill/>
        </p:spPr>
        <p:txBody>
          <a:bodyPr wrap="none" numCol="2">
            <a:noAutofit/>
          </a:body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srgbClr val="294754"/>
                </a:solidFill>
                <a:effectLst/>
                <a:uLnTx/>
                <a:uFillTx/>
                <a:latin typeface="Gill Sans MT Std Book" panose="020B0502020104020203"/>
                <a:ea typeface="+mn-ea"/>
                <a:cs typeface="+mn-cs"/>
              </a:rPr>
              <a:t>How visual perception works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srgbClr val="294754"/>
                </a:solidFill>
                <a:effectLst/>
                <a:uLnTx/>
                <a:uFillTx/>
                <a:latin typeface="Gill Sans MT Std Book" panose="020B0502020104020203"/>
                <a:ea typeface="+mn-ea"/>
                <a:cs typeface="+mn-cs"/>
              </a:rPr>
              <a:t>How the human eye works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srgbClr val="294754"/>
                </a:solidFill>
                <a:effectLst/>
                <a:uLnTx/>
                <a:uFillTx/>
                <a:latin typeface="Gill Sans MT Std Book" panose="020B0502020104020203"/>
                <a:ea typeface="+mn-ea"/>
                <a:cs typeface="+mn-cs"/>
              </a:rPr>
              <a:t>The standards by which to design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GB" sz="2400" dirty="0">
                <a:solidFill>
                  <a:srgbClr val="294754"/>
                </a:solidFill>
                <a:latin typeface="Gill Sans MT Std Book" panose="020B0502020104020203"/>
              </a:rPr>
              <a:t>How cognition processes visuals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srgbClr val="294754"/>
                </a:solidFill>
                <a:effectLst/>
                <a:uLnTx/>
                <a:uFillTx/>
                <a:latin typeface="Gill Sans MT Std Book" panose="020B0502020104020203"/>
                <a:ea typeface="+mn-ea"/>
                <a:cs typeface="+mn-cs"/>
              </a:rPr>
              <a:t>Who are audience should be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GB" sz="2400" dirty="0">
                <a:solidFill>
                  <a:srgbClr val="294754"/>
                </a:solidFill>
                <a:latin typeface="Gill Sans MT Std Book" panose="020B0502020104020203"/>
              </a:rPr>
              <a:t>What our interfaces should do</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srgbClr val="294754"/>
                </a:solidFill>
                <a:effectLst/>
                <a:uLnTx/>
                <a:uFillTx/>
                <a:latin typeface="Gill Sans MT Std Book" panose="020B0502020104020203"/>
                <a:ea typeface="+mn-ea"/>
                <a:cs typeface="+mn-cs"/>
              </a:rPr>
              <a:t>What is important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GB" sz="2400" dirty="0">
                <a:solidFill>
                  <a:srgbClr val="294754"/>
                </a:solidFill>
                <a:latin typeface="Gill Sans MT Std Book" panose="020B0502020104020203"/>
              </a:rPr>
              <a:t>Whether the earth is round or not</a:t>
            </a:r>
            <a:endParaRPr kumimoji="0" lang="en-GB" sz="2400" b="0" i="0" u="none" strike="noStrike" kern="1200" cap="none" spc="0" normalizeH="0" baseline="0" noProof="0" dirty="0">
              <a:ln>
                <a:noFill/>
              </a:ln>
              <a:solidFill>
                <a:srgbClr val="294754"/>
              </a:solidFill>
              <a:effectLst/>
              <a:uLnTx/>
              <a:uFillTx/>
              <a:latin typeface="Gill Sans MT Std Book" panose="020B0502020104020203"/>
              <a:ea typeface="+mn-ea"/>
              <a:cs typeface="+mn-cs"/>
            </a:endParaRPr>
          </a:p>
        </p:txBody>
      </p:sp>
    </p:spTree>
    <p:extLst>
      <p:ext uri="{BB962C8B-B14F-4D97-AF65-F5344CB8AC3E}">
        <p14:creationId xmlns:p14="http://schemas.microsoft.com/office/powerpoint/2010/main" val="238611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fade">
                                      <p:cBhvr>
                                        <p:cTn id="25" dur="500"/>
                                        <p:tgtEl>
                                          <p:spTgt spid="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1" end="1"/>
                                            </p:txEl>
                                          </p:spTgt>
                                        </p:tgtEl>
                                        <p:attrNameLst>
                                          <p:attrName>style.visibility</p:attrName>
                                        </p:attrNameLst>
                                      </p:cBhvr>
                                      <p:to>
                                        <p:strVal val="visible"/>
                                      </p:to>
                                    </p:set>
                                    <p:animEffect transition="in" filter="fade">
                                      <p:cBhvr>
                                        <p:cTn id="30" dur="500"/>
                                        <p:tgtEl>
                                          <p:spTgt spid="7">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animEffect transition="in" filter="fade">
                                      <p:cBhvr>
                                        <p:cTn id="35" dur="500"/>
                                        <p:tgtEl>
                                          <p:spTgt spid="7">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xEl>
                                              <p:pRg st="3" end="3"/>
                                            </p:txEl>
                                          </p:spTgt>
                                        </p:tgtEl>
                                        <p:attrNameLst>
                                          <p:attrName>style.visibility</p:attrName>
                                        </p:attrNameLst>
                                      </p:cBhvr>
                                      <p:to>
                                        <p:strVal val="visible"/>
                                      </p:to>
                                    </p:set>
                                    <p:animEffect transition="in" filter="fade">
                                      <p:cBhvr>
                                        <p:cTn id="40" dur="500"/>
                                        <p:tgtEl>
                                          <p:spTgt spid="7">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
                                            <p:txEl>
                                              <p:pRg st="4" end="4"/>
                                            </p:txEl>
                                          </p:spTgt>
                                        </p:tgtEl>
                                        <p:attrNameLst>
                                          <p:attrName>style.visibility</p:attrName>
                                        </p:attrNameLst>
                                      </p:cBhvr>
                                      <p:to>
                                        <p:strVal val="visible"/>
                                      </p:to>
                                    </p:set>
                                    <p:animEffect transition="in" filter="fade">
                                      <p:cBhvr>
                                        <p:cTn id="45" dur="500"/>
                                        <p:tgtEl>
                                          <p:spTgt spid="7">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7">
                                            <p:txEl>
                                              <p:pRg st="5" end="5"/>
                                            </p:txEl>
                                          </p:spTgt>
                                        </p:tgtEl>
                                        <p:attrNameLst>
                                          <p:attrName>style.visibility</p:attrName>
                                        </p:attrNameLst>
                                      </p:cBhvr>
                                      <p:to>
                                        <p:strVal val="visible"/>
                                      </p:to>
                                    </p:set>
                                    <p:animEffect transition="in" filter="fade">
                                      <p:cBhvr>
                                        <p:cTn id="50" dur="500"/>
                                        <p:tgtEl>
                                          <p:spTgt spid="7">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xEl>
                                              <p:pRg st="6" end="6"/>
                                            </p:txEl>
                                          </p:spTgt>
                                        </p:tgtEl>
                                        <p:attrNameLst>
                                          <p:attrName>style.visibility</p:attrName>
                                        </p:attrNameLst>
                                      </p:cBhvr>
                                      <p:to>
                                        <p:strVal val="visible"/>
                                      </p:to>
                                    </p:set>
                                    <p:animEffect transition="in" filter="fade">
                                      <p:cBhvr>
                                        <p:cTn id="55" dur="500"/>
                                        <p:tgtEl>
                                          <p:spTgt spid="7">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7">
                                            <p:txEl>
                                              <p:pRg st="7" end="7"/>
                                            </p:txEl>
                                          </p:spTgt>
                                        </p:tgtEl>
                                        <p:attrNameLst>
                                          <p:attrName>style.visibility</p:attrName>
                                        </p:attrNameLst>
                                      </p:cBhvr>
                                      <p:to>
                                        <p:strVal val="visible"/>
                                      </p:to>
                                    </p:set>
                                    <p:animEffect transition="in" filter="fade">
                                      <p:cBhvr>
                                        <p:cTn id="60"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33648E-502F-9456-E111-A442B15BC6C8}"/>
              </a:ext>
            </a:extLst>
          </p:cNvPr>
          <p:cNvSpPr>
            <a:spLocks noGrp="1"/>
          </p:cNvSpPr>
          <p:nvPr>
            <p:ph type="body" idx="1"/>
          </p:nvPr>
        </p:nvSpPr>
        <p:spPr/>
        <p:txBody>
          <a:bodyPr>
            <a:normAutofit fontScale="92500" lnSpcReduction="10000"/>
          </a:bodyPr>
          <a:lstStyle/>
          <a:p>
            <a:r>
              <a:rPr lang="en-GB" dirty="0"/>
              <a:t>Common Theories of Visual Perception</a:t>
            </a:r>
          </a:p>
        </p:txBody>
      </p:sp>
      <p:sp>
        <p:nvSpPr>
          <p:cNvPr id="3" name="Content Placeholder 2">
            <a:extLst>
              <a:ext uri="{FF2B5EF4-FFF2-40B4-BE49-F238E27FC236}">
                <a16:creationId xmlns:a16="http://schemas.microsoft.com/office/drawing/2014/main" id="{8E84A026-E691-18CA-3EA0-948ADDDF6F49}"/>
              </a:ext>
            </a:extLst>
          </p:cNvPr>
          <p:cNvSpPr>
            <a:spLocks noGrp="1"/>
          </p:cNvSpPr>
          <p:nvPr>
            <p:ph sz="half" idx="2"/>
          </p:nvPr>
        </p:nvSpPr>
        <p:spPr>
          <a:xfrm>
            <a:off x="334108" y="1621537"/>
            <a:ext cx="5188867" cy="4347002"/>
          </a:xfrm>
        </p:spPr>
        <p:txBody>
          <a:bodyPr>
            <a:normAutofit/>
          </a:bodyPr>
          <a:lstStyle/>
          <a:p>
            <a:pPr marL="457200" indent="-457200" algn="r">
              <a:buFont typeface="+mj-lt"/>
              <a:buAutoNum type="arabicPeriod"/>
            </a:pPr>
            <a:r>
              <a:rPr lang="en-GB" sz="1800" dirty="0"/>
              <a:t>Gestalt Principles</a:t>
            </a:r>
          </a:p>
          <a:p>
            <a:pPr marL="144000" lvl="1" indent="-144000"/>
            <a:r>
              <a:rPr lang="en-GB" sz="1800" dirty="0"/>
              <a:t>7 factors which combine to influences perception of  patterns and wholes, not just individual elements.</a:t>
            </a:r>
          </a:p>
          <a:p>
            <a:pPr marL="144000" lvl="1" indent="-144000"/>
            <a:r>
              <a:rPr lang="en-GB" sz="1800" dirty="0"/>
              <a:t>Similarity, continuity, closure, proximity, figure (grounding), symmetry, and order</a:t>
            </a:r>
          </a:p>
          <a:p>
            <a:pPr marL="457200" indent="-457200" algn="r">
              <a:buFont typeface="+mj-lt"/>
              <a:buAutoNum type="arabicPeriod"/>
            </a:pPr>
            <a:r>
              <a:rPr lang="en-GB" sz="1800" dirty="0"/>
              <a:t>Depth Perception</a:t>
            </a:r>
          </a:p>
          <a:p>
            <a:pPr marL="144000" lvl="1" indent="-144000"/>
            <a:r>
              <a:rPr lang="en-GB" sz="1800" dirty="0"/>
              <a:t>Involves how we perceive the spatial relationships between objects using contrast, colour, and light.</a:t>
            </a:r>
          </a:p>
          <a:p>
            <a:pPr marL="144000" lvl="1" indent="-144000"/>
            <a:r>
              <a:rPr lang="en-GB" sz="1800" dirty="0"/>
              <a:t>Theories: binocular cues, monocular cues.</a:t>
            </a:r>
          </a:p>
          <a:p>
            <a:pPr marL="457200" indent="-457200" algn="r">
              <a:buFont typeface="+mj-lt"/>
              <a:buAutoNum type="arabicPeriod"/>
            </a:pPr>
            <a:r>
              <a:rPr lang="en-GB" sz="1800" dirty="0"/>
              <a:t>Visual Hierarchy</a:t>
            </a:r>
          </a:p>
          <a:p>
            <a:pPr marL="144000" lvl="1" indent="-144000"/>
            <a:r>
              <a:rPr lang="en-GB" sz="1800" dirty="0"/>
              <a:t>Deals with organizing separate elements to convey distinction, importance, and guide attention.</a:t>
            </a:r>
          </a:p>
          <a:p>
            <a:pPr marL="144000" lvl="1" indent="-144000"/>
            <a:r>
              <a:rPr lang="en-GB" sz="1800" dirty="0"/>
              <a:t>Suggests cognition over alignment, grouping, and similarity occurs cognitively within sensory memory.</a:t>
            </a:r>
          </a:p>
        </p:txBody>
      </p:sp>
      <p:sp>
        <p:nvSpPr>
          <p:cNvPr id="5" name="Text Placeholder 4">
            <a:extLst>
              <a:ext uri="{FF2B5EF4-FFF2-40B4-BE49-F238E27FC236}">
                <a16:creationId xmlns:a16="http://schemas.microsoft.com/office/drawing/2014/main" id="{3E80CBE6-1AF4-CBF9-FACA-060B8352AD58}"/>
              </a:ext>
            </a:extLst>
          </p:cNvPr>
          <p:cNvSpPr>
            <a:spLocks noGrp="1"/>
          </p:cNvSpPr>
          <p:nvPr>
            <p:ph type="body" sz="quarter" idx="3"/>
          </p:nvPr>
        </p:nvSpPr>
        <p:spPr>
          <a:xfrm>
            <a:off x="5644896" y="1143000"/>
            <a:ext cx="5710492" cy="369277"/>
          </a:xfrm>
        </p:spPr>
        <p:txBody>
          <a:bodyPr>
            <a:normAutofit fontScale="92500" lnSpcReduction="10000"/>
          </a:bodyPr>
          <a:lstStyle/>
          <a:p>
            <a:r>
              <a:rPr lang="en-GB" dirty="0"/>
              <a:t>Influences on UX Design Practises</a:t>
            </a:r>
          </a:p>
        </p:txBody>
      </p:sp>
      <p:sp>
        <p:nvSpPr>
          <p:cNvPr id="6" name="Content Placeholder 5">
            <a:extLst>
              <a:ext uri="{FF2B5EF4-FFF2-40B4-BE49-F238E27FC236}">
                <a16:creationId xmlns:a16="http://schemas.microsoft.com/office/drawing/2014/main" id="{A10C9577-EA81-2ECE-8012-65E181AD4298}"/>
              </a:ext>
            </a:extLst>
          </p:cNvPr>
          <p:cNvSpPr>
            <a:spLocks noGrp="1"/>
          </p:cNvSpPr>
          <p:nvPr>
            <p:ph sz="quarter" idx="4"/>
          </p:nvPr>
        </p:nvSpPr>
        <p:spPr>
          <a:xfrm>
            <a:off x="5644896" y="1621537"/>
            <a:ext cx="6693407" cy="4347002"/>
          </a:xfrm>
        </p:spPr>
        <p:txBody>
          <a:bodyPr>
            <a:noAutofit/>
          </a:bodyPr>
          <a:lstStyle/>
          <a:p>
            <a:pPr marL="0" lvl="0" indent="0">
              <a:buNone/>
            </a:pPr>
            <a:r>
              <a:rPr lang="en-GB" sz="1800" i="1" dirty="0"/>
              <a:t>Gestalt Principles</a:t>
            </a:r>
          </a:p>
          <a:p>
            <a:pPr marL="144000" indent="-144000">
              <a:lnSpc>
                <a:spcPct val="50000"/>
              </a:lnSpc>
            </a:pPr>
            <a:r>
              <a:rPr lang="en-GB" sz="1600" dirty="0"/>
              <a:t>Informs UI layout and component grouping to convey relatedness.</a:t>
            </a:r>
          </a:p>
          <a:p>
            <a:pPr marL="144000" indent="-144000">
              <a:lnSpc>
                <a:spcPct val="50000"/>
              </a:lnSpc>
            </a:pPr>
            <a:r>
              <a:rPr lang="en-GB" sz="1600" dirty="0"/>
              <a:t>Helps make designs intuitive and satisfying to see and use.</a:t>
            </a:r>
          </a:p>
          <a:p>
            <a:pPr marL="144000" indent="-144000">
              <a:lnSpc>
                <a:spcPct val="50000"/>
              </a:lnSpc>
            </a:pPr>
            <a:r>
              <a:rPr lang="en-GB" sz="1600" dirty="0"/>
              <a:t>Enforces holistic designs, not focusing on any aspect exclusive of another.</a:t>
            </a:r>
          </a:p>
          <a:p>
            <a:pPr marL="144000" indent="-144000">
              <a:lnSpc>
                <a:spcPct val="50000"/>
              </a:lnSpc>
            </a:pPr>
            <a:r>
              <a:rPr lang="en-GB" sz="1600" dirty="0"/>
              <a:t>Rejects “reductive” notions of human vision as rational cognitive function.</a:t>
            </a:r>
          </a:p>
          <a:p>
            <a:pPr marL="0" lvl="0" indent="0">
              <a:lnSpc>
                <a:spcPct val="100000"/>
              </a:lnSpc>
              <a:spcBef>
                <a:spcPts val="1800"/>
              </a:spcBef>
              <a:buNone/>
            </a:pPr>
            <a:r>
              <a:rPr lang="en-GB" sz="1800" i="1" dirty="0"/>
              <a:t>Depth of Field</a:t>
            </a:r>
          </a:p>
          <a:p>
            <a:pPr marL="144000" indent="-144000">
              <a:lnSpc>
                <a:spcPct val="50000"/>
              </a:lnSpc>
            </a:pPr>
            <a:r>
              <a:rPr lang="en-GB" sz="1600" dirty="0"/>
              <a:t>Used to create 3D effects for realism, priority cues, and projections.</a:t>
            </a:r>
          </a:p>
          <a:p>
            <a:pPr marL="144000" indent="-144000">
              <a:lnSpc>
                <a:spcPct val="50000"/>
              </a:lnSpc>
            </a:pPr>
            <a:r>
              <a:rPr lang="en-GB" sz="1600" dirty="0"/>
              <a:t>Helps to designing visuals which convey spatial relationships.</a:t>
            </a:r>
          </a:p>
          <a:p>
            <a:pPr marL="144000" indent="-144000">
              <a:lnSpc>
                <a:spcPct val="50000"/>
              </a:lnSpc>
            </a:pPr>
            <a:r>
              <a:rPr lang="en-GB" sz="1600" dirty="0"/>
              <a:t>Drives the computational science of rendering and colour profiling.</a:t>
            </a:r>
          </a:p>
          <a:p>
            <a:pPr marL="0" lvl="0" indent="0">
              <a:lnSpc>
                <a:spcPct val="100000"/>
              </a:lnSpc>
              <a:spcBef>
                <a:spcPts val="1800"/>
              </a:spcBef>
              <a:buNone/>
            </a:pPr>
            <a:r>
              <a:rPr lang="en-GB" sz="1800" i="1" dirty="0"/>
              <a:t>Visual Hierarchy</a:t>
            </a:r>
          </a:p>
          <a:p>
            <a:pPr marL="144000" indent="-144000">
              <a:lnSpc>
                <a:spcPct val="50000"/>
              </a:lnSpc>
            </a:pPr>
            <a:r>
              <a:rPr lang="en-GB" sz="1600" dirty="0"/>
              <a:t>Content should be consistent &amp; organised, limiting noise for clear visuals.</a:t>
            </a:r>
          </a:p>
          <a:p>
            <a:pPr marL="144000" indent="-144000">
              <a:lnSpc>
                <a:spcPct val="50000"/>
              </a:lnSpc>
            </a:pPr>
            <a:r>
              <a:rPr lang="en-GB" sz="1600" dirty="0"/>
              <a:t>Supports logical flow and emphasizing key elements within interfaces.</a:t>
            </a:r>
          </a:p>
          <a:p>
            <a:pPr marL="144000" indent="-144000">
              <a:lnSpc>
                <a:spcPct val="50000"/>
              </a:lnSpc>
            </a:pPr>
            <a:r>
              <a:rPr lang="en-GB" sz="1600" dirty="0"/>
              <a:t>Uses similarity to convey relatedness, and visual cues to convey distinction</a:t>
            </a:r>
          </a:p>
          <a:p>
            <a:pPr marL="144000" indent="-144000">
              <a:lnSpc>
                <a:spcPct val="50000"/>
              </a:lnSpc>
            </a:pPr>
            <a:r>
              <a:rPr lang="en-GB" sz="1600" dirty="0"/>
              <a:t>Examples include cascading menus, white-spacing, and font sizes.</a:t>
            </a:r>
          </a:p>
        </p:txBody>
      </p:sp>
      <p:sp>
        <p:nvSpPr>
          <p:cNvPr id="2" name="Title 1">
            <a:extLst>
              <a:ext uri="{FF2B5EF4-FFF2-40B4-BE49-F238E27FC236}">
                <a16:creationId xmlns:a16="http://schemas.microsoft.com/office/drawing/2014/main" id="{A6AFB889-CD4F-318D-5B5E-CACAF5818DEF}"/>
              </a:ext>
            </a:extLst>
          </p:cNvPr>
          <p:cNvSpPr>
            <a:spLocks noGrp="1"/>
          </p:cNvSpPr>
          <p:nvPr>
            <p:ph type="title"/>
          </p:nvPr>
        </p:nvSpPr>
        <p:spPr/>
        <p:txBody>
          <a:bodyPr vert="horz" lIns="91440" tIns="45720" rIns="91440" bIns="45720" rtlCol="0" anchor="ctr">
            <a:normAutofit fontScale="90000"/>
          </a:bodyPr>
          <a:lstStyle/>
          <a:p>
            <a:r>
              <a:rPr lang="en-GB" sz="4900" dirty="0"/>
              <a:t>Basic Principles and Theories</a:t>
            </a:r>
          </a:p>
        </p:txBody>
      </p:sp>
    </p:spTree>
    <p:extLst>
      <p:ext uri="{BB962C8B-B14F-4D97-AF65-F5344CB8AC3E}">
        <p14:creationId xmlns:p14="http://schemas.microsoft.com/office/powerpoint/2010/main" val="410635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xEl>
                                              <p:pRg st="0" end="0"/>
                                            </p:txEl>
                                          </p:spTgt>
                                        </p:tgtEl>
                                        <p:attrNameLst>
                                          <p:attrName>style.visibility</p:attrName>
                                        </p:attrNameLst>
                                      </p:cBhvr>
                                      <p:to>
                                        <p:strVal val="visible"/>
                                      </p:to>
                                    </p:set>
                                    <p:animEffect transition="in" filter="fade">
                                      <p:cBhvr>
                                        <p:cTn id="40" dur="500"/>
                                        <p:tgtEl>
                                          <p:spTgt spid="5">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animEffect transition="in" filter="fade">
                                      <p:cBhvr>
                                        <p:cTn id="45" dur="500"/>
                                        <p:tgtEl>
                                          <p:spTgt spid="6">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xEl>
                                              <p:pRg st="1" end="1"/>
                                            </p:txEl>
                                          </p:spTgt>
                                        </p:tgtEl>
                                        <p:attrNameLst>
                                          <p:attrName>style.visibility</p:attrName>
                                        </p:attrNameLst>
                                      </p:cBhvr>
                                      <p:to>
                                        <p:strVal val="visible"/>
                                      </p:to>
                                    </p:set>
                                    <p:animEffect transition="in" filter="fade">
                                      <p:cBhvr>
                                        <p:cTn id="48" dur="500"/>
                                        <p:tgtEl>
                                          <p:spTgt spid="6">
                                            <p:txEl>
                                              <p:pRg st="1" end="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
                                            <p:txEl>
                                              <p:pRg st="2" end="2"/>
                                            </p:txEl>
                                          </p:spTgt>
                                        </p:tgtEl>
                                        <p:attrNameLst>
                                          <p:attrName>style.visibility</p:attrName>
                                        </p:attrNameLst>
                                      </p:cBhvr>
                                      <p:to>
                                        <p:strVal val="visible"/>
                                      </p:to>
                                    </p:set>
                                    <p:animEffect transition="in" filter="fade">
                                      <p:cBhvr>
                                        <p:cTn id="51" dur="500"/>
                                        <p:tgtEl>
                                          <p:spTgt spid="6">
                                            <p:txEl>
                                              <p:pRg st="2" end="2"/>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
                                            <p:txEl>
                                              <p:pRg st="3" end="3"/>
                                            </p:txEl>
                                          </p:spTgt>
                                        </p:tgtEl>
                                        <p:attrNameLst>
                                          <p:attrName>style.visibility</p:attrName>
                                        </p:attrNameLst>
                                      </p:cBhvr>
                                      <p:to>
                                        <p:strVal val="visible"/>
                                      </p:to>
                                    </p:set>
                                    <p:animEffect transition="in" filter="fade">
                                      <p:cBhvr>
                                        <p:cTn id="54" dur="500"/>
                                        <p:tgtEl>
                                          <p:spTgt spid="6">
                                            <p:txEl>
                                              <p:pRg st="3" end="3"/>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
                                            <p:txEl>
                                              <p:pRg st="4" end="4"/>
                                            </p:txEl>
                                          </p:spTgt>
                                        </p:tgtEl>
                                        <p:attrNameLst>
                                          <p:attrName>style.visibility</p:attrName>
                                        </p:attrNameLst>
                                      </p:cBhvr>
                                      <p:to>
                                        <p:strVal val="visible"/>
                                      </p:to>
                                    </p:set>
                                    <p:animEffect transition="in" filter="fade">
                                      <p:cBhvr>
                                        <p:cTn id="57" dur="500"/>
                                        <p:tgtEl>
                                          <p:spTgt spid="6">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xEl>
                                              <p:pRg st="5" end="5"/>
                                            </p:txEl>
                                          </p:spTgt>
                                        </p:tgtEl>
                                        <p:attrNameLst>
                                          <p:attrName>style.visibility</p:attrName>
                                        </p:attrNameLst>
                                      </p:cBhvr>
                                      <p:to>
                                        <p:strVal val="visible"/>
                                      </p:to>
                                    </p:set>
                                    <p:animEffect transition="in" filter="fade">
                                      <p:cBhvr>
                                        <p:cTn id="62" dur="500"/>
                                        <p:tgtEl>
                                          <p:spTgt spid="6">
                                            <p:txEl>
                                              <p:pRg st="5" end="5"/>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
                                            <p:txEl>
                                              <p:pRg st="6" end="6"/>
                                            </p:txEl>
                                          </p:spTgt>
                                        </p:tgtEl>
                                        <p:attrNameLst>
                                          <p:attrName>style.visibility</p:attrName>
                                        </p:attrNameLst>
                                      </p:cBhvr>
                                      <p:to>
                                        <p:strVal val="visible"/>
                                      </p:to>
                                    </p:set>
                                    <p:animEffect transition="in" filter="fade">
                                      <p:cBhvr>
                                        <p:cTn id="65" dur="500"/>
                                        <p:tgtEl>
                                          <p:spTgt spid="6">
                                            <p:txEl>
                                              <p:pRg st="6" end="6"/>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
                                            <p:txEl>
                                              <p:pRg st="7" end="7"/>
                                            </p:txEl>
                                          </p:spTgt>
                                        </p:tgtEl>
                                        <p:attrNameLst>
                                          <p:attrName>style.visibility</p:attrName>
                                        </p:attrNameLst>
                                      </p:cBhvr>
                                      <p:to>
                                        <p:strVal val="visible"/>
                                      </p:to>
                                    </p:set>
                                    <p:animEffect transition="in" filter="fade">
                                      <p:cBhvr>
                                        <p:cTn id="68" dur="500"/>
                                        <p:tgtEl>
                                          <p:spTgt spid="6">
                                            <p:txEl>
                                              <p:pRg st="7" end="7"/>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
                                            <p:txEl>
                                              <p:pRg st="8" end="8"/>
                                            </p:txEl>
                                          </p:spTgt>
                                        </p:tgtEl>
                                        <p:attrNameLst>
                                          <p:attrName>style.visibility</p:attrName>
                                        </p:attrNameLst>
                                      </p:cBhvr>
                                      <p:to>
                                        <p:strVal val="visible"/>
                                      </p:to>
                                    </p:set>
                                    <p:animEffect transition="in" filter="fade">
                                      <p:cBhvr>
                                        <p:cTn id="71" dur="500"/>
                                        <p:tgtEl>
                                          <p:spTgt spid="6">
                                            <p:txEl>
                                              <p:pRg st="8" end="8"/>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6">
                                            <p:txEl>
                                              <p:pRg st="9" end="9"/>
                                            </p:txEl>
                                          </p:spTgt>
                                        </p:tgtEl>
                                        <p:attrNameLst>
                                          <p:attrName>style.visibility</p:attrName>
                                        </p:attrNameLst>
                                      </p:cBhvr>
                                      <p:to>
                                        <p:strVal val="visible"/>
                                      </p:to>
                                    </p:set>
                                    <p:animEffect transition="in" filter="fade">
                                      <p:cBhvr>
                                        <p:cTn id="76" dur="500"/>
                                        <p:tgtEl>
                                          <p:spTgt spid="6">
                                            <p:txEl>
                                              <p:pRg st="9" end="9"/>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
                                            <p:txEl>
                                              <p:pRg st="10" end="10"/>
                                            </p:txEl>
                                          </p:spTgt>
                                        </p:tgtEl>
                                        <p:attrNameLst>
                                          <p:attrName>style.visibility</p:attrName>
                                        </p:attrNameLst>
                                      </p:cBhvr>
                                      <p:to>
                                        <p:strVal val="visible"/>
                                      </p:to>
                                    </p:set>
                                    <p:animEffect transition="in" filter="fade">
                                      <p:cBhvr>
                                        <p:cTn id="79" dur="500"/>
                                        <p:tgtEl>
                                          <p:spTgt spid="6">
                                            <p:txEl>
                                              <p:pRg st="10" end="1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
                                            <p:txEl>
                                              <p:pRg st="11" end="11"/>
                                            </p:txEl>
                                          </p:spTgt>
                                        </p:tgtEl>
                                        <p:attrNameLst>
                                          <p:attrName>style.visibility</p:attrName>
                                        </p:attrNameLst>
                                      </p:cBhvr>
                                      <p:to>
                                        <p:strVal val="visible"/>
                                      </p:to>
                                    </p:set>
                                    <p:animEffect transition="in" filter="fade">
                                      <p:cBhvr>
                                        <p:cTn id="82" dur="500"/>
                                        <p:tgtEl>
                                          <p:spTgt spid="6">
                                            <p:txEl>
                                              <p:pRg st="11" end="11"/>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
                                            <p:txEl>
                                              <p:pRg st="12" end="12"/>
                                            </p:txEl>
                                          </p:spTgt>
                                        </p:tgtEl>
                                        <p:attrNameLst>
                                          <p:attrName>style.visibility</p:attrName>
                                        </p:attrNameLst>
                                      </p:cBhvr>
                                      <p:to>
                                        <p:strVal val="visible"/>
                                      </p:to>
                                    </p:set>
                                    <p:animEffect transition="in" filter="fade">
                                      <p:cBhvr>
                                        <p:cTn id="85" dur="500"/>
                                        <p:tgtEl>
                                          <p:spTgt spid="6">
                                            <p:txEl>
                                              <p:pRg st="12" end="12"/>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6">
                                            <p:txEl>
                                              <p:pRg st="13" end="13"/>
                                            </p:txEl>
                                          </p:spTgt>
                                        </p:tgtEl>
                                        <p:attrNameLst>
                                          <p:attrName>style.visibility</p:attrName>
                                        </p:attrNameLst>
                                      </p:cBhvr>
                                      <p:to>
                                        <p:strVal val="visible"/>
                                      </p:to>
                                    </p:set>
                                    <p:animEffect transition="in" filter="fade">
                                      <p:cBhvr>
                                        <p:cTn id="88"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03F83-17DF-7B56-E2BB-FBEB491FD3F4}"/>
              </a:ext>
            </a:extLst>
          </p:cNvPr>
          <p:cNvSpPr>
            <a:spLocks noGrp="1"/>
          </p:cNvSpPr>
          <p:nvPr>
            <p:ph type="title"/>
          </p:nvPr>
        </p:nvSpPr>
        <p:spPr/>
        <p:txBody>
          <a:bodyPr vert="horz" lIns="91440" tIns="45720" rIns="91440" bIns="45720" rtlCol="0" anchor="ctr">
            <a:normAutofit fontScale="90000"/>
          </a:bodyPr>
          <a:lstStyle/>
          <a:p>
            <a:r>
              <a:rPr lang="en-GB" sz="4900" dirty="0"/>
              <a:t>Optimising for Accessibility</a:t>
            </a:r>
          </a:p>
        </p:txBody>
      </p:sp>
      <p:sp>
        <p:nvSpPr>
          <p:cNvPr id="3" name="Content Placeholder 2">
            <a:extLst>
              <a:ext uri="{FF2B5EF4-FFF2-40B4-BE49-F238E27FC236}">
                <a16:creationId xmlns:a16="http://schemas.microsoft.com/office/drawing/2014/main" id="{7E232CA4-431B-18A2-1986-DF04A91EBA09}"/>
              </a:ext>
            </a:extLst>
          </p:cNvPr>
          <p:cNvSpPr>
            <a:spLocks noGrp="1"/>
          </p:cNvSpPr>
          <p:nvPr>
            <p:ph idx="1"/>
          </p:nvPr>
        </p:nvSpPr>
        <p:spPr>
          <a:xfrm>
            <a:off x="378069" y="1087655"/>
            <a:ext cx="10975731" cy="4880883"/>
          </a:xfrm>
        </p:spPr>
        <p:txBody>
          <a:bodyPr>
            <a:noAutofit/>
          </a:bodyPr>
          <a:lstStyle/>
          <a:p>
            <a:pPr marL="0" lvl="0" indent="0" algn="ctr">
              <a:lnSpc>
                <a:spcPct val="120000"/>
              </a:lnSpc>
              <a:spcBef>
                <a:spcPts val="1800"/>
              </a:spcBef>
              <a:spcAft>
                <a:spcPts val="600"/>
              </a:spcAft>
              <a:buNone/>
            </a:pPr>
            <a:r>
              <a:rPr lang="en-GB" sz="1800" b="0" i="0" dirty="0">
                <a:effectLst/>
              </a:rPr>
              <a:t>Inclusive UI/UX design promotes accessibility for all users. Never exclude a viable user.</a:t>
            </a:r>
          </a:p>
          <a:p>
            <a:pPr marL="0" lvl="0" indent="0" algn="ctr">
              <a:lnSpc>
                <a:spcPct val="120000"/>
              </a:lnSpc>
              <a:spcBef>
                <a:spcPts val="1800"/>
              </a:spcBef>
              <a:spcAft>
                <a:spcPts val="600"/>
              </a:spcAft>
              <a:buNone/>
            </a:pPr>
            <a:endParaRPr lang="en-GB" sz="1800" b="0" i="0" dirty="0">
              <a:effectLst/>
            </a:endParaRPr>
          </a:p>
          <a:p>
            <a:pPr marL="0" lvl="0" indent="0">
              <a:lnSpc>
                <a:spcPct val="120000"/>
              </a:lnSpc>
              <a:spcBef>
                <a:spcPts val="1800"/>
              </a:spcBef>
              <a:spcAft>
                <a:spcPts val="600"/>
              </a:spcAft>
              <a:buNone/>
            </a:pPr>
            <a:endParaRPr lang="en-GB" sz="1800" dirty="0"/>
          </a:p>
          <a:p>
            <a:pPr marL="0" lvl="0" indent="0">
              <a:lnSpc>
                <a:spcPct val="120000"/>
              </a:lnSpc>
              <a:spcBef>
                <a:spcPts val="1800"/>
              </a:spcBef>
              <a:spcAft>
                <a:spcPts val="600"/>
              </a:spcAft>
              <a:buNone/>
            </a:pPr>
            <a:endParaRPr lang="en-GB" sz="1800" b="0" i="0" dirty="0">
              <a:effectLst/>
            </a:endParaRPr>
          </a:p>
          <a:p>
            <a:pPr marL="0" lvl="0" indent="0">
              <a:lnSpc>
                <a:spcPct val="120000"/>
              </a:lnSpc>
              <a:spcBef>
                <a:spcPts val="1800"/>
              </a:spcBef>
              <a:spcAft>
                <a:spcPts val="600"/>
              </a:spcAft>
              <a:buNone/>
            </a:pPr>
            <a:endParaRPr lang="en-GB" sz="1800" dirty="0"/>
          </a:p>
          <a:p>
            <a:pPr marL="0" lvl="0" indent="0">
              <a:lnSpc>
                <a:spcPct val="120000"/>
              </a:lnSpc>
              <a:spcBef>
                <a:spcPts val="1800"/>
              </a:spcBef>
              <a:spcAft>
                <a:spcPts val="600"/>
              </a:spcAft>
              <a:buNone/>
            </a:pPr>
            <a:endParaRPr lang="en-GB" sz="1800" b="0" i="0" dirty="0">
              <a:effectLst/>
            </a:endParaRPr>
          </a:p>
          <a:p>
            <a:pPr marL="0" lvl="0" indent="0">
              <a:lnSpc>
                <a:spcPct val="120000"/>
              </a:lnSpc>
              <a:spcBef>
                <a:spcPts val="1800"/>
              </a:spcBef>
              <a:spcAft>
                <a:spcPts val="600"/>
              </a:spcAft>
              <a:buNone/>
            </a:pPr>
            <a:endParaRPr lang="en-GB" sz="1800" b="0" i="0" dirty="0">
              <a:effectLst/>
            </a:endParaRPr>
          </a:p>
          <a:p>
            <a:pPr marL="0" indent="0" algn="ctr">
              <a:spcBef>
                <a:spcPts val="600"/>
              </a:spcBef>
              <a:spcAft>
                <a:spcPts val="600"/>
              </a:spcAft>
              <a:buNone/>
            </a:pPr>
            <a:r>
              <a:rPr lang="en-GB" sz="1800" b="0" i="0" dirty="0">
                <a:effectLst/>
              </a:rPr>
              <a:t>Optimizing visual information for diverse audiences presents many unique, case-by-case design challenges.</a:t>
            </a:r>
          </a:p>
          <a:p>
            <a:pPr marL="0" indent="0" algn="ctr">
              <a:spcBef>
                <a:spcPts val="0"/>
              </a:spcBef>
              <a:spcAft>
                <a:spcPts val="1800"/>
              </a:spcAft>
              <a:buNone/>
            </a:pPr>
            <a:r>
              <a:rPr lang="en-GB" sz="1600" b="0" i="0" dirty="0">
                <a:effectLst/>
              </a:rPr>
              <a:t>Try to automate that, GPT!</a:t>
            </a:r>
            <a:r>
              <a:rPr lang="en-GB" sz="1600" dirty="0"/>
              <a:t> (Or don’t. Please don’t.)</a:t>
            </a:r>
            <a:endParaRPr lang="en-GB" sz="1600" b="0" i="0" dirty="0">
              <a:effectLst/>
            </a:endParaRPr>
          </a:p>
        </p:txBody>
      </p:sp>
      <p:sp>
        <p:nvSpPr>
          <p:cNvPr id="7" name="TextBox 6">
            <a:extLst>
              <a:ext uri="{FF2B5EF4-FFF2-40B4-BE49-F238E27FC236}">
                <a16:creationId xmlns:a16="http://schemas.microsoft.com/office/drawing/2014/main" id="{DC5199EC-AEE4-9727-EF11-6F87412C6482}"/>
              </a:ext>
            </a:extLst>
          </p:cNvPr>
          <p:cNvSpPr txBox="1"/>
          <p:nvPr/>
        </p:nvSpPr>
        <p:spPr>
          <a:xfrm>
            <a:off x="377952" y="1703673"/>
            <a:ext cx="11618976" cy="3590222"/>
          </a:xfrm>
          <a:prstGeom prst="rect">
            <a:avLst/>
          </a:prstGeom>
          <a:noFill/>
        </p:spPr>
        <p:txBody>
          <a:bodyPr wrap="square" numCol="2" spcCol="288000">
            <a:noAutofit/>
          </a:bodyPr>
          <a:lstStyle/>
          <a:p>
            <a:pPr marR="0" lvl="0" algn="l" defTabSz="914400" rtl="0" eaLnBrk="1" fontAlgn="auto" latinLnBrk="0" hangingPunct="1">
              <a:lnSpc>
                <a:spcPct val="90000"/>
              </a:lnSpc>
              <a:spcBef>
                <a:spcPts val="1000"/>
              </a:spcBef>
              <a:spcAft>
                <a:spcPts val="0"/>
              </a:spcAft>
              <a:buClrTx/>
              <a:buSzTx/>
              <a:tabLst/>
              <a:defRPr/>
            </a:pPr>
            <a:r>
              <a:rPr kumimoji="0" lang="en-GB" sz="2000" b="0" i="1" u="none" strike="noStrike" kern="1200" cap="none" spc="0" normalizeH="0" baseline="0" noProof="0" dirty="0">
                <a:ln>
                  <a:noFill/>
                </a:ln>
                <a:solidFill>
                  <a:srgbClr val="294754"/>
                </a:solidFill>
                <a:effectLst/>
                <a:uLnTx/>
                <a:uFillTx/>
                <a:latin typeface="Gill Sans MT Std Book" panose="020B0502020104020203"/>
                <a:ea typeface="+mn-ea"/>
                <a:cs typeface="+mn-cs"/>
              </a:rPr>
              <a:t>Colour Contrast</a:t>
            </a:r>
          </a:p>
          <a:p>
            <a:pPr marL="288000" marR="0" lvl="1" indent="-1440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b="0" i="0" u="none" strike="noStrike" kern="1200" cap="none" spc="0" normalizeH="0" baseline="0" noProof="0" dirty="0">
                <a:ln>
                  <a:noFill/>
                </a:ln>
                <a:solidFill>
                  <a:srgbClr val="294754"/>
                </a:solidFill>
                <a:effectLst/>
                <a:uLnTx/>
                <a:uFillTx/>
                <a:latin typeface="Gill Sans MT Std Book" panose="020B0502020104020203"/>
                <a:ea typeface="+mn-ea"/>
                <a:cs typeface="+mn-cs"/>
              </a:rPr>
              <a:t>Adjusting colours to ensure readability for users with colour vision deficiencies.</a:t>
            </a:r>
          </a:p>
          <a:p>
            <a:pPr marL="288000" marR="0" lvl="1" indent="-1440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b="0" i="0" u="none" strike="noStrike" kern="1200" cap="none" spc="0" normalizeH="0" baseline="0" noProof="0" dirty="0">
                <a:ln>
                  <a:noFill/>
                </a:ln>
                <a:solidFill>
                  <a:srgbClr val="294754"/>
                </a:solidFill>
                <a:effectLst/>
                <a:uLnTx/>
                <a:uFillTx/>
                <a:latin typeface="Gill Sans MT Std Book" panose="020B0502020104020203"/>
                <a:ea typeface="+mn-ea"/>
                <a:cs typeface="+mn-cs"/>
              </a:rPr>
              <a:t>Using tools like </a:t>
            </a:r>
            <a:r>
              <a:rPr kumimoji="0" lang="en-GB" b="0" i="1" u="none" strike="noStrike" kern="1200" cap="none" spc="0" normalizeH="0" baseline="0" noProof="0" dirty="0">
                <a:ln>
                  <a:noFill/>
                </a:ln>
                <a:solidFill>
                  <a:srgbClr val="294754"/>
                </a:solidFill>
                <a:effectLst/>
                <a:uLnTx/>
                <a:uFillTx/>
                <a:latin typeface="Gill Sans MT Std Book" panose="020B0502020104020203"/>
                <a:ea typeface="+mn-ea"/>
                <a:cs typeface="+mn-cs"/>
              </a:rPr>
              <a:t>Colour Oracle</a:t>
            </a:r>
            <a:r>
              <a:rPr kumimoji="0" lang="en-GB" b="0" i="0" u="none" strike="noStrike" kern="1200" cap="none" spc="0" normalizeH="0" baseline="0" noProof="0" dirty="0">
                <a:ln>
                  <a:noFill/>
                </a:ln>
                <a:solidFill>
                  <a:srgbClr val="294754"/>
                </a:solidFill>
                <a:effectLst/>
                <a:uLnTx/>
                <a:uFillTx/>
                <a:latin typeface="Gill Sans MT Std Book" panose="020B0502020104020203"/>
                <a:ea typeface="+mn-ea"/>
                <a:cs typeface="+mn-cs"/>
              </a:rPr>
              <a:t> to simulate various forms of colour blindness. </a:t>
            </a:r>
            <a:r>
              <a:rPr kumimoji="0" lang="en-GB" b="0" i="0" u="none" strike="noStrike" kern="1200" cap="none" spc="0" normalizeH="0" baseline="0" noProof="0" dirty="0">
                <a:ln>
                  <a:noFill/>
                </a:ln>
                <a:solidFill>
                  <a:srgbClr val="294754"/>
                </a:solidFill>
                <a:effectLst/>
                <a:uLnTx/>
                <a:uFillTx/>
                <a:latin typeface="Gill Sans MT Std Book" panose="020B0502020104020203"/>
                <a:ea typeface="+mn-ea"/>
                <a:cs typeface="+mn-cs"/>
                <a:hlinkClick r:id="rId2"/>
              </a:rPr>
              <a:t>[1]</a:t>
            </a:r>
            <a:endParaRPr kumimoji="0" lang="en-GB" b="0" i="0" u="none" strike="noStrike" kern="1200" cap="none" spc="0" normalizeH="0" baseline="0" noProof="0" dirty="0">
              <a:ln>
                <a:noFill/>
              </a:ln>
              <a:solidFill>
                <a:srgbClr val="294754"/>
              </a:solidFill>
              <a:effectLst/>
              <a:uLnTx/>
              <a:uFillTx/>
              <a:latin typeface="Gill Sans MT Std Book" panose="020B0502020104020203"/>
              <a:ea typeface="+mn-ea"/>
              <a:cs typeface="+mn-cs"/>
            </a:endParaRPr>
          </a:p>
          <a:p>
            <a:pPr marR="0" lvl="0" algn="l" defTabSz="914400" rtl="0" eaLnBrk="1" fontAlgn="auto" latinLnBrk="0" hangingPunct="1">
              <a:lnSpc>
                <a:spcPct val="90000"/>
              </a:lnSpc>
              <a:spcBef>
                <a:spcPts val="1000"/>
              </a:spcBef>
              <a:spcAft>
                <a:spcPts val="0"/>
              </a:spcAft>
              <a:buClrTx/>
              <a:buSzTx/>
              <a:tabLst/>
              <a:defRPr/>
            </a:pPr>
            <a:endParaRPr kumimoji="0" lang="en-GB" sz="2000" b="0" i="1" u="none" strike="noStrike" kern="1200" cap="none" spc="0" normalizeH="0" baseline="0" noProof="0" dirty="0">
              <a:ln>
                <a:noFill/>
              </a:ln>
              <a:solidFill>
                <a:srgbClr val="294754"/>
              </a:solidFill>
              <a:effectLst/>
              <a:uLnTx/>
              <a:uFillTx/>
              <a:latin typeface="Gill Sans MT Std Book" panose="020B0502020104020203"/>
              <a:ea typeface="+mn-ea"/>
              <a:cs typeface="+mn-cs"/>
            </a:endParaRPr>
          </a:p>
          <a:p>
            <a:pPr marR="0" lvl="0" algn="l" defTabSz="914400" rtl="0" eaLnBrk="1" fontAlgn="auto" latinLnBrk="0" hangingPunct="1">
              <a:lnSpc>
                <a:spcPct val="90000"/>
              </a:lnSpc>
              <a:spcBef>
                <a:spcPts val="1000"/>
              </a:spcBef>
              <a:spcAft>
                <a:spcPts val="0"/>
              </a:spcAft>
              <a:buClrTx/>
              <a:buSzTx/>
              <a:tabLst/>
              <a:defRPr/>
            </a:pPr>
            <a:r>
              <a:rPr kumimoji="0" lang="en-GB" sz="2000" b="0" i="1" u="none" strike="noStrike" kern="1200" cap="none" spc="0" normalizeH="0" baseline="0" noProof="0" dirty="0">
                <a:ln>
                  <a:noFill/>
                </a:ln>
                <a:solidFill>
                  <a:srgbClr val="294754"/>
                </a:solidFill>
                <a:effectLst/>
                <a:uLnTx/>
                <a:uFillTx/>
                <a:latin typeface="Gill Sans MT Std Book" panose="020B0502020104020203"/>
                <a:ea typeface="+mn-ea"/>
                <a:cs typeface="+mn-cs"/>
              </a:rPr>
              <a:t>Font and Text Size Customisation</a:t>
            </a:r>
          </a:p>
          <a:p>
            <a:pPr marL="288000" marR="0" lvl="1" indent="-1440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b="0" i="0" u="none" strike="noStrike" kern="1200" cap="none" spc="0" normalizeH="0" baseline="0" noProof="0" dirty="0">
                <a:ln>
                  <a:noFill/>
                </a:ln>
                <a:solidFill>
                  <a:srgbClr val="294754"/>
                </a:solidFill>
                <a:effectLst/>
                <a:uLnTx/>
                <a:uFillTx/>
                <a:latin typeface="Gill Sans MT Std Book" panose="020B0502020104020203"/>
                <a:ea typeface="+mn-ea"/>
                <a:cs typeface="+mn-cs"/>
              </a:rPr>
              <a:t>Offering options for font styles and sizes to accommodate users with visual impairments.</a:t>
            </a:r>
          </a:p>
          <a:p>
            <a:pPr marL="288000" marR="0" lvl="1" indent="-1440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b="0" i="0" u="none" strike="noStrike" kern="1200" cap="none" spc="0" normalizeH="0" baseline="0" noProof="0" dirty="0">
                <a:ln>
                  <a:noFill/>
                </a:ln>
                <a:solidFill>
                  <a:srgbClr val="294754"/>
                </a:solidFill>
                <a:effectLst/>
                <a:uLnTx/>
                <a:uFillTx/>
                <a:latin typeface="Gill Sans MT Std Book" panose="020B0502020104020203"/>
                <a:ea typeface="+mn-ea"/>
                <a:cs typeface="+mn-cs"/>
              </a:rPr>
              <a:t>Implementing responsive design to allow text scaling based on user preferences.</a:t>
            </a:r>
          </a:p>
          <a:p>
            <a:pPr marR="0" lvl="0" algn="l" defTabSz="914400" rtl="0" eaLnBrk="1" fontAlgn="auto" latinLnBrk="0" hangingPunct="1">
              <a:lnSpc>
                <a:spcPct val="90000"/>
              </a:lnSpc>
              <a:spcBef>
                <a:spcPts val="1000"/>
              </a:spcBef>
              <a:spcAft>
                <a:spcPts val="0"/>
              </a:spcAft>
              <a:buClrTx/>
              <a:buSzTx/>
              <a:tabLst/>
              <a:defRPr/>
            </a:pPr>
            <a:r>
              <a:rPr kumimoji="0" lang="en-GB" sz="2000" b="0" i="1" u="none" strike="noStrike" kern="1200" cap="none" spc="0" normalizeH="0" baseline="0" noProof="0" dirty="0">
                <a:ln>
                  <a:noFill/>
                </a:ln>
                <a:solidFill>
                  <a:srgbClr val="294754"/>
                </a:solidFill>
                <a:effectLst/>
                <a:uLnTx/>
                <a:uFillTx/>
                <a:latin typeface="Gill Sans MT Std Book" panose="020B0502020104020203"/>
                <a:ea typeface="+mn-ea"/>
                <a:cs typeface="+mn-cs"/>
              </a:rPr>
              <a:t>Accessible Navigation</a:t>
            </a:r>
          </a:p>
          <a:p>
            <a:pPr marL="288000" marR="0" lvl="1" indent="-1440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b="0" i="0" u="none" strike="noStrike" kern="1200" cap="none" spc="0" normalizeH="0" baseline="0" noProof="0" dirty="0">
                <a:ln>
                  <a:noFill/>
                </a:ln>
                <a:solidFill>
                  <a:srgbClr val="294754"/>
                </a:solidFill>
                <a:effectLst/>
                <a:uLnTx/>
                <a:uFillTx/>
                <a:latin typeface="Gill Sans MT Std Book" panose="020B0502020104020203"/>
                <a:ea typeface="+mn-ea"/>
                <a:cs typeface="+mn-cs"/>
              </a:rPr>
              <a:t>Providing clear and intuitive navigation to assist users with cognitive disabilities.</a:t>
            </a:r>
          </a:p>
          <a:p>
            <a:pPr marL="288000" marR="0" lvl="1" indent="-1440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b="0" i="0" u="none" strike="noStrike" kern="1200" cap="none" spc="0" normalizeH="0" baseline="0" noProof="0" dirty="0">
                <a:ln>
                  <a:noFill/>
                </a:ln>
                <a:solidFill>
                  <a:srgbClr val="294754"/>
                </a:solidFill>
                <a:effectLst/>
                <a:uLnTx/>
                <a:uFillTx/>
                <a:latin typeface="Gill Sans MT Std Book" panose="020B0502020104020203"/>
                <a:ea typeface="+mn-ea"/>
                <a:cs typeface="+mn-cs"/>
              </a:rPr>
              <a:t>Utilising ARIA landmarks and labels to improve screen reader accessibility. </a:t>
            </a:r>
            <a:r>
              <a:rPr kumimoji="0" lang="en-GB" b="0" i="0" u="none" strike="noStrike" kern="1200" cap="none" spc="0" normalizeH="0" baseline="0" noProof="0" dirty="0">
                <a:ln>
                  <a:noFill/>
                </a:ln>
                <a:solidFill>
                  <a:srgbClr val="294754"/>
                </a:solidFill>
                <a:effectLst/>
                <a:uLnTx/>
                <a:uFillTx/>
                <a:latin typeface="Gill Sans MT Std Book" panose="020B0502020104020203"/>
                <a:ea typeface="+mn-ea"/>
                <a:cs typeface="+mn-cs"/>
                <a:hlinkClick r:id="rId3"/>
              </a:rPr>
              <a:t>[2]</a:t>
            </a:r>
            <a:endParaRPr kumimoji="0" lang="en-GB" b="0" i="0" u="none" strike="noStrike" kern="1200" cap="none" spc="0" normalizeH="0" baseline="0" noProof="0" dirty="0">
              <a:ln>
                <a:noFill/>
              </a:ln>
              <a:solidFill>
                <a:srgbClr val="294754"/>
              </a:solidFill>
              <a:effectLst/>
              <a:uLnTx/>
              <a:uFillTx/>
              <a:latin typeface="Gill Sans MT Std Book" panose="020B0502020104020203"/>
              <a:ea typeface="+mn-ea"/>
              <a:cs typeface="+mn-cs"/>
            </a:endParaRPr>
          </a:p>
          <a:p>
            <a:pPr marR="0" lvl="0" algn="l" defTabSz="914400" rtl="0" eaLnBrk="1" fontAlgn="auto" latinLnBrk="0" hangingPunct="1">
              <a:lnSpc>
                <a:spcPct val="90000"/>
              </a:lnSpc>
              <a:spcBef>
                <a:spcPts val="1000"/>
              </a:spcBef>
              <a:spcAft>
                <a:spcPts val="0"/>
              </a:spcAft>
              <a:buClrTx/>
              <a:buSzTx/>
              <a:tabLst/>
              <a:defRPr/>
            </a:pPr>
            <a:endParaRPr kumimoji="0" lang="en-GB" sz="2000" b="0" i="1" u="none" strike="noStrike" kern="1200" cap="none" spc="0" normalizeH="0" baseline="0" noProof="0" dirty="0">
              <a:ln>
                <a:noFill/>
              </a:ln>
              <a:solidFill>
                <a:srgbClr val="294754"/>
              </a:solidFill>
              <a:effectLst/>
              <a:uLnTx/>
              <a:uFillTx/>
              <a:latin typeface="Gill Sans MT Std Book" panose="020B0502020104020203"/>
              <a:ea typeface="+mn-ea"/>
              <a:cs typeface="+mn-cs"/>
            </a:endParaRPr>
          </a:p>
          <a:p>
            <a:pPr marR="0" lvl="0" algn="l" defTabSz="914400" rtl="0" eaLnBrk="1" fontAlgn="auto" latinLnBrk="0" hangingPunct="1">
              <a:lnSpc>
                <a:spcPct val="90000"/>
              </a:lnSpc>
              <a:spcBef>
                <a:spcPts val="1000"/>
              </a:spcBef>
              <a:spcAft>
                <a:spcPts val="0"/>
              </a:spcAft>
              <a:buClrTx/>
              <a:buSzTx/>
              <a:tabLst/>
              <a:defRPr/>
            </a:pPr>
            <a:r>
              <a:rPr kumimoji="0" lang="en-GB" sz="2000" b="0" i="1" u="none" strike="noStrike" kern="1200" cap="none" spc="0" normalizeH="0" baseline="0" noProof="0" dirty="0">
                <a:ln>
                  <a:noFill/>
                </a:ln>
                <a:solidFill>
                  <a:srgbClr val="294754"/>
                </a:solidFill>
                <a:effectLst/>
                <a:uLnTx/>
                <a:uFillTx/>
                <a:latin typeface="Gill Sans MT Std Book" panose="020B0502020104020203"/>
                <a:ea typeface="+mn-ea"/>
                <a:cs typeface="+mn-cs"/>
              </a:rPr>
              <a:t>Image Descriptions and Alt Text</a:t>
            </a:r>
          </a:p>
          <a:p>
            <a:pPr marL="288000" marR="0" lvl="1" indent="-1440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b="0" i="0" u="none" strike="noStrike" kern="1200" cap="none" spc="0" normalizeH="0" baseline="0" noProof="0" dirty="0">
                <a:ln>
                  <a:noFill/>
                </a:ln>
                <a:solidFill>
                  <a:srgbClr val="294754"/>
                </a:solidFill>
                <a:effectLst/>
                <a:uLnTx/>
                <a:uFillTx/>
                <a:latin typeface="Gill Sans MT Std Book" panose="020B0502020104020203"/>
                <a:ea typeface="+mn-ea"/>
                <a:cs typeface="+mn-cs"/>
              </a:rPr>
              <a:t>Including descriptive alt text for images to aid users who rely on screen readers. </a:t>
            </a:r>
            <a:r>
              <a:rPr kumimoji="0" lang="en-GB" b="1" i="1" u="none" strike="noStrike" kern="1200" cap="none" spc="0" normalizeH="0" baseline="0" noProof="0" dirty="0">
                <a:ln>
                  <a:noFill/>
                </a:ln>
                <a:solidFill>
                  <a:srgbClr val="294754"/>
                </a:solidFill>
                <a:effectLst/>
                <a:uLnTx/>
                <a:uFillTx/>
                <a:latin typeface="Gill Sans MT Std Book" panose="020B0502020104020203"/>
                <a:ea typeface="+mn-ea"/>
                <a:cs typeface="+mn-cs"/>
              </a:rPr>
              <a:t>AI may soon automate this!</a:t>
            </a:r>
          </a:p>
          <a:p>
            <a:pPr marL="288000" marR="0" lvl="1" indent="-1440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b="0" i="0" u="none" strike="noStrike" kern="1200" cap="none" spc="0" normalizeH="0" baseline="0" noProof="0" dirty="0">
                <a:ln>
                  <a:noFill/>
                </a:ln>
                <a:solidFill>
                  <a:srgbClr val="294754"/>
                </a:solidFill>
                <a:effectLst/>
                <a:uLnTx/>
                <a:uFillTx/>
                <a:latin typeface="Gill Sans MT Std Book" panose="020B0502020104020203"/>
                <a:ea typeface="+mn-ea"/>
                <a:cs typeface="+mn-cs"/>
              </a:rPr>
              <a:t>Using extensions like </a:t>
            </a:r>
            <a:r>
              <a:rPr kumimoji="0" lang="en-GB" b="0" i="1" u="none" strike="noStrike" kern="1200" cap="none" spc="0" normalizeH="0" baseline="0" noProof="0" dirty="0">
                <a:ln>
                  <a:noFill/>
                </a:ln>
                <a:solidFill>
                  <a:srgbClr val="294754"/>
                </a:solidFill>
                <a:effectLst/>
                <a:uLnTx/>
                <a:uFillTx/>
                <a:latin typeface="Gill Sans MT Std Book" panose="020B0502020104020203"/>
                <a:ea typeface="+mn-ea"/>
                <a:cs typeface="+mn-cs"/>
              </a:rPr>
              <a:t>Axe</a:t>
            </a:r>
            <a:r>
              <a:rPr kumimoji="0" lang="en-GB" b="0" i="0" u="none" strike="noStrike" kern="1200" cap="none" spc="0" normalizeH="0" baseline="0" noProof="0" dirty="0">
                <a:ln>
                  <a:noFill/>
                </a:ln>
                <a:solidFill>
                  <a:srgbClr val="294754"/>
                </a:solidFill>
                <a:effectLst/>
                <a:uLnTx/>
                <a:uFillTx/>
                <a:latin typeface="Gill Sans MT Std Book" panose="020B0502020104020203"/>
                <a:ea typeface="+mn-ea"/>
                <a:cs typeface="+mn-cs"/>
              </a:rPr>
              <a:t> to ensure alt text is present and descriptive for all images on a webpage. </a:t>
            </a:r>
            <a:r>
              <a:rPr kumimoji="0" lang="en-GB" b="0" i="0" u="none" strike="noStrike" kern="1200" cap="none" spc="0" normalizeH="0" baseline="0" noProof="0" dirty="0">
                <a:ln>
                  <a:noFill/>
                </a:ln>
                <a:solidFill>
                  <a:srgbClr val="294754"/>
                </a:solidFill>
                <a:effectLst/>
                <a:uLnTx/>
                <a:uFillTx/>
                <a:latin typeface="Gill Sans MT Std Book" panose="020B0502020104020203"/>
                <a:ea typeface="+mn-ea"/>
                <a:cs typeface="+mn-cs"/>
                <a:hlinkClick r:id="rId4"/>
              </a:rPr>
              <a:t>[3]</a:t>
            </a:r>
            <a:endParaRPr kumimoji="0" lang="en-GB" b="0" i="0" u="none" strike="noStrike" kern="1200" cap="none" spc="0" normalizeH="0" baseline="0" noProof="0" dirty="0">
              <a:ln>
                <a:noFill/>
              </a:ln>
              <a:solidFill>
                <a:srgbClr val="294754"/>
              </a:solidFill>
              <a:effectLst/>
              <a:uLnTx/>
              <a:uFillTx/>
              <a:latin typeface="Gill Sans MT Std Book" panose="020B0502020104020203"/>
              <a:ea typeface="+mn-ea"/>
              <a:cs typeface="+mn-cs"/>
            </a:endParaRPr>
          </a:p>
        </p:txBody>
      </p:sp>
    </p:spTree>
    <p:extLst>
      <p:ext uri="{BB962C8B-B14F-4D97-AF65-F5344CB8AC3E}">
        <p14:creationId xmlns:p14="http://schemas.microsoft.com/office/powerpoint/2010/main" val="72938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fade">
                                      <p:cBhvr>
                                        <p:cTn id="27" dur="500"/>
                                        <p:tgtEl>
                                          <p:spTgt spid="7">
                                            <p:txEl>
                                              <p:pRg st="1" end="1"/>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fade">
                                      <p:cBhvr>
                                        <p:cTn id="30" dur="500"/>
                                        <p:tgtEl>
                                          <p:spTgt spid="7">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500"/>
                                        <p:tgtEl>
                                          <p:spTgt spid="7">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xEl>
                                              <p:pRg st="5" end="5"/>
                                            </p:txEl>
                                          </p:spTgt>
                                        </p:tgtEl>
                                        <p:attrNameLst>
                                          <p:attrName>style.visibility</p:attrName>
                                        </p:attrNameLst>
                                      </p:cBhvr>
                                      <p:to>
                                        <p:strVal val="visible"/>
                                      </p:to>
                                    </p:set>
                                    <p:animEffect transition="in" filter="fade">
                                      <p:cBhvr>
                                        <p:cTn id="40" dur="500"/>
                                        <p:tgtEl>
                                          <p:spTgt spid="7">
                                            <p:txEl>
                                              <p:pRg st="5" end="5"/>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Effect transition="in" filter="fade">
                                      <p:cBhvr>
                                        <p:cTn id="43" dur="500"/>
                                        <p:tgtEl>
                                          <p:spTgt spid="7">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
                                            <p:txEl>
                                              <p:pRg st="7" end="7"/>
                                            </p:txEl>
                                          </p:spTgt>
                                        </p:tgtEl>
                                        <p:attrNameLst>
                                          <p:attrName>style.visibility</p:attrName>
                                        </p:attrNameLst>
                                      </p:cBhvr>
                                      <p:to>
                                        <p:strVal val="visible"/>
                                      </p:to>
                                    </p:set>
                                    <p:animEffect transition="in" filter="fade">
                                      <p:cBhvr>
                                        <p:cTn id="48" dur="500"/>
                                        <p:tgtEl>
                                          <p:spTgt spid="7">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7">
                                            <p:txEl>
                                              <p:pRg st="8" end="8"/>
                                            </p:txEl>
                                          </p:spTgt>
                                        </p:tgtEl>
                                        <p:attrNameLst>
                                          <p:attrName>style.visibility</p:attrName>
                                        </p:attrNameLst>
                                      </p:cBhvr>
                                      <p:to>
                                        <p:strVal val="visible"/>
                                      </p:to>
                                    </p:set>
                                    <p:animEffect transition="in" filter="fade">
                                      <p:cBhvr>
                                        <p:cTn id="53" dur="500"/>
                                        <p:tgtEl>
                                          <p:spTgt spid="7">
                                            <p:txEl>
                                              <p:pRg st="8" end="8"/>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
                                            <p:txEl>
                                              <p:pRg st="9" end="9"/>
                                            </p:txEl>
                                          </p:spTgt>
                                        </p:tgtEl>
                                        <p:attrNameLst>
                                          <p:attrName>style.visibility</p:attrName>
                                        </p:attrNameLst>
                                      </p:cBhvr>
                                      <p:to>
                                        <p:strVal val="visible"/>
                                      </p:to>
                                    </p:set>
                                    <p:animEffect transition="in" filter="fade">
                                      <p:cBhvr>
                                        <p:cTn id="56" dur="500"/>
                                        <p:tgtEl>
                                          <p:spTgt spid="7">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Effect transition="in" filter="fade">
                                      <p:cBhvr>
                                        <p:cTn id="61" dur="500"/>
                                        <p:tgtEl>
                                          <p:spTgt spid="7">
                                            <p:txEl>
                                              <p:pRg st="11" end="1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7">
                                            <p:txEl>
                                              <p:pRg st="12" end="12"/>
                                            </p:txEl>
                                          </p:spTgt>
                                        </p:tgtEl>
                                        <p:attrNameLst>
                                          <p:attrName>style.visibility</p:attrName>
                                        </p:attrNameLst>
                                      </p:cBhvr>
                                      <p:to>
                                        <p:strVal val="visible"/>
                                      </p:to>
                                    </p:set>
                                    <p:animEffect transition="in" filter="fade">
                                      <p:cBhvr>
                                        <p:cTn id="66" dur="500"/>
                                        <p:tgtEl>
                                          <p:spTgt spid="7">
                                            <p:txEl>
                                              <p:pRg st="12" end="12"/>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
                                            <p:txEl>
                                              <p:pRg st="13" end="13"/>
                                            </p:txEl>
                                          </p:spTgt>
                                        </p:tgtEl>
                                        <p:attrNameLst>
                                          <p:attrName>style.visibility</p:attrName>
                                        </p:attrNameLst>
                                      </p:cBhvr>
                                      <p:to>
                                        <p:strVal val="visible"/>
                                      </p:to>
                                    </p:set>
                                    <p:animEffect transition="in" filter="fade">
                                      <p:cBhvr>
                                        <p:cTn id="69"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uiExpand="1" build="p"/>
    </p:bldLst>
  </p:timing>
</p:sld>
</file>

<file path=ppt/theme/theme1.xml><?xml version="1.0" encoding="utf-8"?>
<a:theme xmlns:a="http://schemas.openxmlformats.org/drawingml/2006/main" name="Office Theme">
  <a:themeElements>
    <a:clrScheme name="University of Chichester">
      <a:dk1>
        <a:srgbClr val="000000"/>
      </a:dk1>
      <a:lt1>
        <a:sysClr val="window" lastClr="FFFFFF"/>
      </a:lt1>
      <a:dk2>
        <a:srgbClr val="000000"/>
      </a:dk2>
      <a:lt2>
        <a:srgbClr val="FFFFFF"/>
      </a:lt2>
      <a:accent1>
        <a:srgbClr val="00314F"/>
      </a:accent1>
      <a:accent2>
        <a:srgbClr val="859DAA"/>
      </a:accent2>
      <a:accent3>
        <a:srgbClr val="BAB177"/>
      </a:accent3>
      <a:accent4>
        <a:srgbClr val="EF4223"/>
      </a:accent4>
      <a:accent5>
        <a:srgbClr val="177E8D"/>
      </a:accent5>
      <a:accent6>
        <a:srgbClr val="8575AD"/>
      </a:accent6>
      <a:hlink>
        <a:srgbClr val="47C0B7"/>
      </a:hlink>
      <a:folHlink>
        <a:srgbClr val="BAB17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rm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UoC-Generic_Narrow-Margin</Template>
  <TotalTime>1004</TotalTime>
  <Words>1265</Words>
  <Application>Microsoft Office PowerPoint</Application>
  <PresentationFormat>Widescreen</PresentationFormat>
  <Paragraphs>140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Gill Sans MT</vt:lpstr>
      <vt:lpstr>Gill Sans MT Std Book</vt:lpstr>
      <vt:lpstr>Optima</vt:lpstr>
      <vt:lpstr>Office Theme</vt:lpstr>
      <vt:lpstr>Introduction to Visual Perception</vt:lpstr>
      <vt:lpstr>Introduction</vt:lpstr>
      <vt:lpstr>Outline</vt:lpstr>
      <vt:lpstr>Revising: Everything Comes Back to Trees</vt:lpstr>
      <vt:lpstr>Part 1:  Understanding Visual Perception</vt:lpstr>
      <vt:lpstr>Human-Computer Interaction (HCI)</vt:lpstr>
      <vt:lpstr>Perception in HCI</vt:lpstr>
      <vt:lpstr>Basic Principles and Theories</vt:lpstr>
      <vt:lpstr>Optimising for Accessibility</vt:lpstr>
      <vt:lpstr>Part 2:  Practical Applications, Discussion</vt:lpstr>
      <vt:lpstr>Applications in GameDev and MedTech</vt:lpstr>
      <vt:lpstr>Comparing Visual Strategies</vt:lpstr>
      <vt:lpstr>Part 3: Evaluating Visual Designs</vt:lpstr>
      <vt:lpstr>Introduction to Visual Design Evaluations</vt:lpstr>
      <vt:lpstr>Common Mistakes in Evaluations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Visual Perception</dc:title>
  <dc:creator>BrianJnr</dc:creator>
  <cp:lastModifiedBy>Brian Packer</cp:lastModifiedBy>
  <cp:revision>16</cp:revision>
  <dcterms:created xsi:type="dcterms:W3CDTF">2024-02-11T14:53:59Z</dcterms:created>
  <dcterms:modified xsi:type="dcterms:W3CDTF">2024-02-19T12:45:01Z</dcterms:modified>
</cp:coreProperties>
</file>