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Besabella" userId="830c3a5428252e39" providerId="LiveId" clId="{6D3C1833-BE4C-4E86-A5D6-134AEC6D9624}"/>
    <pc:docChg chg="modSld">
      <pc:chgData name="Darren Besabella" userId="830c3a5428252e39" providerId="LiveId" clId="{6D3C1833-BE4C-4E86-A5D6-134AEC6D9624}" dt="2022-09-08T20:34:05.550" v="23" actId="20577"/>
      <pc:docMkLst>
        <pc:docMk/>
      </pc:docMkLst>
      <pc:sldChg chg="modSp mod">
        <pc:chgData name="Darren Besabella" userId="830c3a5428252e39" providerId="LiveId" clId="{6D3C1833-BE4C-4E86-A5D6-134AEC6D9624}" dt="2022-09-08T20:34:05.550" v="23" actId="20577"/>
        <pc:sldMkLst>
          <pc:docMk/>
          <pc:sldMk cId="0" sldId="256"/>
        </pc:sldMkLst>
        <pc:spChg chg="mod">
          <ac:chgData name="Darren Besabella" userId="830c3a5428252e39" providerId="LiveId" clId="{6D3C1833-BE4C-4E86-A5D6-134AEC6D9624}" dt="2022-09-08T20:34:05.550" v="23" actId="20577"/>
          <ac:spMkLst>
            <pc:docMk/>
            <pc:sldMk cId="0" sldId="256"/>
            <ac:spMk id="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3420548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63420548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63420548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63420548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63420548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63420548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420548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420548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63420548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63420548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63420548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6342054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342054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342054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3420548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342054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3420548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342054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3420548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3420548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3420548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342054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3420548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63420548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3420548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342054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150000"/>
              </a:lnSpc>
              <a:spcBef>
                <a:spcPts val="0"/>
              </a:spcBef>
              <a:spcAft>
                <a:spcPts val="0"/>
              </a:spcAft>
              <a:buNone/>
            </a:pPr>
            <a:r>
              <a:rPr lang="en" sz="1150" b="1">
                <a:solidFill>
                  <a:srgbClr val="262626"/>
                </a:solidFill>
                <a:highlight>
                  <a:srgbClr val="FFFFFF"/>
                </a:highlight>
                <a:latin typeface="Montserrat"/>
                <a:ea typeface="Montserrat"/>
                <a:cs typeface="Montserrat"/>
                <a:sym typeface="Montserrat"/>
              </a:rPr>
              <a:t>DSO106C - Machine Learning Lesson 1</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Darren Besabella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1500"/>
              </a:spcBef>
              <a:spcAft>
                <a:spcPts val="0"/>
              </a:spcAft>
              <a:buClr>
                <a:schemeClr val="dk1"/>
              </a:buClr>
              <a:buSzPct val="39207"/>
              <a:buFont typeface="Arial"/>
              <a:buNone/>
            </a:pPr>
            <a:r>
              <a:rPr lang="en" sz="2805">
                <a:solidFill>
                  <a:srgbClr val="4A4A4A"/>
                </a:solidFill>
                <a:highlight>
                  <a:srgbClr val="FFFFFF"/>
                </a:highlight>
              </a:rPr>
              <a:t>Examine Predictions</a:t>
            </a:r>
            <a:endParaRPr sz="2805">
              <a:solidFill>
                <a:srgbClr val="4A4A4A"/>
              </a:solidFill>
              <a:highlight>
                <a:srgbClr val="FFFFFF"/>
              </a:highlight>
            </a:endParaRPr>
          </a:p>
          <a:p>
            <a:pPr marL="0" lvl="0" indent="0" algn="l" rtl="0">
              <a:lnSpc>
                <a:spcPct val="115000"/>
              </a:lnSpc>
              <a:spcBef>
                <a:spcPts val="800"/>
              </a:spcBef>
              <a:spcAft>
                <a:spcPts val="0"/>
              </a:spcAft>
              <a:buClr>
                <a:schemeClr val="dk1"/>
              </a:buClr>
              <a:buSzPct val="100000"/>
              <a:buFont typeface="Arial"/>
              <a:buNone/>
            </a:pPr>
            <a:endParaRPr sz="1100"/>
          </a:p>
          <a:p>
            <a:pPr marL="0" lvl="0" indent="0" algn="l" rtl="0">
              <a:spcBef>
                <a:spcPts val="0"/>
              </a:spcBef>
              <a:spcAft>
                <a:spcPts val="0"/>
              </a:spcAft>
              <a:buNone/>
            </a:pPr>
            <a:endParaRPr/>
          </a:p>
        </p:txBody>
      </p:sp>
      <p:pic>
        <p:nvPicPr>
          <p:cNvPr id="112" name="Google Shape;112;p22"/>
          <p:cNvPicPr preferRelativeResize="0"/>
          <p:nvPr/>
        </p:nvPicPr>
        <p:blipFill>
          <a:blip r:embed="rId3">
            <a:alphaModFix/>
          </a:blip>
          <a:stretch>
            <a:fillRect/>
          </a:stretch>
        </p:blipFill>
        <p:spPr>
          <a:xfrm>
            <a:off x="152400" y="1170125"/>
            <a:ext cx="5679654" cy="3820976"/>
          </a:xfrm>
          <a:prstGeom prst="rect">
            <a:avLst/>
          </a:prstGeom>
          <a:noFill/>
          <a:ln>
            <a:noFill/>
          </a:ln>
        </p:spPr>
      </p:pic>
      <p:sp>
        <p:nvSpPr>
          <p:cNvPr id="113" name="Google Shape;113;p22"/>
          <p:cNvSpPr txBox="1"/>
          <p:nvPr/>
        </p:nvSpPr>
        <p:spPr>
          <a:xfrm>
            <a:off x="5922200" y="1168050"/>
            <a:ext cx="3012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Using the array to plot the predictions of the model.</a:t>
            </a:r>
            <a:endParaRPr/>
          </a:p>
          <a:p>
            <a:pPr marL="0" lvl="0" indent="0" algn="l" rtl="0">
              <a:spcBef>
                <a:spcPts val="0"/>
              </a:spcBef>
              <a:spcAft>
                <a:spcPts val="0"/>
              </a:spcAft>
              <a:buNone/>
            </a:pPr>
            <a:endParaRPr/>
          </a:p>
          <a:p>
            <a:pPr marL="0" lvl="0" indent="0" algn="l" rtl="0">
              <a:spcBef>
                <a:spcPts val="0"/>
              </a:spcBef>
              <a:spcAft>
                <a:spcPts val="0"/>
              </a:spcAft>
              <a:buNone/>
            </a:pPr>
            <a:r>
              <a:rPr lang="en"/>
              <a:t>It is pretty straight for the line so the models fit.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 Score of 86% of the time</a:t>
            </a:r>
            <a:endParaRPr/>
          </a:p>
        </p:txBody>
      </p:sp>
      <p:pic>
        <p:nvPicPr>
          <p:cNvPr id="119" name="Google Shape;119;p23"/>
          <p:cNvPicPr preferRelativeResize="0"/>
          <p:nvPr/>
        </p:nvPicPr>
        <p:blipFill>
          <a:blip r:embed="rId3">
            <a:alphaModFix/>
          </a:blip>
          <a:stretch>
            <a:fillRect/>
          </a:stretch>
        </p:blipFill>
        <p:spPr>
          <a:xfrm>
            <a:off x="152400" y="1170125"/>
            <a:ext cx="49911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Errors</a:t>
            </a:r>
            <a:endParaRPr/>
          </a:p>
        </p:txBody>
      </p:sp>
      <p:pic>
        <p:nvPicPr>
          <p:cNvPr id="125" name="Google Shape;125;p24"/>
          <p:cNvPicPr preferRelativeResize="0"/>
          <p:nvPr/>
        </p:nvPicPr>
        <p:blipFill>
          <a:blip r:embed="rId3">
            <a:alphaModFix/>
          </a:blip>
          <a:stretch>
            <a:fillRect/>
          </a:stretch>
        </p:blipFill>
        <p:spPr>
          <a:xfrm>
            <a:off x="152400" y="1170125"/>
            <a:ext cx="5781675" cy="3267075"/>
          </a:xfrm>
          <a:prstGeom prst="rect">
            <a:avLst/>
          </a:prstGeom>
          <a:noFill/>
          <a:ln>
            <a:noFill/>
          </a:ln>
        </p:spPr>
      </p:pic>
      <p:sp>
        <p:nvSpPr>
          <p:cNvPr id="126" name="Google Shape;126;p24"/>
          <p:cNvSpPr txBox="1"/>
          <p:nvPr/>
        </p:nvSpPr>
        <p:spPr>
          <a:xfrm>
            <a:off x="6383275" y="1157800"/>
            <a:ext cx="2346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High Error Rate due to using dummy code to string data into numbers to make the linear regression 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Validation</a:t>
            </a:r>
            <a:endParaRPr/>
          </a:p>
        </p:txBody>
      </p:sp>
      <p:pic>
        <p:nvPicPr>
          <p:cNvPr id="132" name="Google Shape;132;p25"/>
          <p:cNvPicPr preferRelativeResize="0"/>
          <p:nvPr/>
        </p:nvPicPr>
        <p:blipFill>
          <a:blip r:embed="rId3">
            <a:alphaModFix/>
          </a:blip>
          <a:stretch>
            <a:fillRect/>
          </a:stretch>
        </p:blipFill>
        <p:spPr>
          <a:xfrm>
            <a:off x="152400" y="1170125"/>
            <a:ext cx="8839200" cy="36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Validation</a:t>
            </a:r>
            <a:endParaRPr/>
          </a:p>
        </p:txBody>
      </p:sp>
      <p:sp>
        <p:nvSpPr>
          <p:cNvPr id="138" name="Google Shape;138;p26"/>
          <p:cNvSpPr txBox="1"/>
          <p:nvPr/>
        </p:nvSpPr>
        <p:spPr>
          <a:xfrm>
            <a:off x="461075" y="1157800"/>
            <a:ext cx="58812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Import packages</a:t>
            </a:r>
            <a:endParaRPr/>
          </a:p>
          <a:p>
            <a:pPr marL="457200" lvl="0" indent="-317500" algn="l" rtl="0">
              <a:spcBef>
                <a:spcPts val="0"/>
              </a:spcBef>
              <a:spcAft>
                <a:spcPts val="0"/>
              </a:spcAft>
              <a:buSzPts val="1400"/>
              <a:buAutoNum type="arabicPeriod"/>
            </a:pPr>
            <a:r>
              <a:rPr lang="en"/>
              <a:t>Create the folds for training and test sets. </a:t>
            </a:r>
            <a:endParaRPr/>
          </a:p>
          <a:p>
            <a:pPr marL="457200" lvl="0" indent="-317500" algn="l" rtl="0">
              <a:spcBef>
                <a:spcPts val="0"/>
              </a:spcBef>
              <a:spcAft>
                <a:spcPts val="0"/>
              </a:spcAft>
              <a:buSzPts val="1400"/>
              <a:buAutoNum type="arabicPeriod"/>
            </a:pPr>
            <a:r>
              <a:rPr lang="en"/>
              <a:t>Print each set of train and test data and average together </a:t>
            </a:r>
            <a:endParaRPr/>
          </a:p>
          <a:p>
            <a:pPr marL="914400" lvl="1" indent="-317500" algn="l" rtl="0">
              <a:spcBef>
                <a:spcPts val="0"/>
              </a:spcBef>
              <a:spcAft>
                <a:spcPts val="0"/>
              </a:spcAft>
              <a:buSzPts val="1400"/>
              <a:buAutoNum type="alphaLcPeriod"/>
            </a:pPr>
            <a:r>
              <a:rPr lang="en"/>
              <a:t>The percentages vary between -93% to 71% using data sets for testing scores for the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 data packages and data csv into Jupyter Notebook</a:t>
            </a:r>
            <a:endParaRPr/>
          </a:p>
        </p:txBody>
      </p:sp>
      <p:pic>
        <p:nvPicPr>
          <p:cNvPr id="61" name="Google Shape;61;p14"/>
          <p:cNvPicPr preferRelativeResize="0"/>
          <p:nvPr/>
        </p:nvPicPr>
        <p:blipFill>
          <a:blip r:embed="rId3">
            <a:alphaModFix/>
          </a:blip>
          <a:stretch>
            <a:fillRect/>
          </a:stretch>
        </p:blipFill>
        <p:spPr>
          <a:xfrm>
            <a:off x="152400" y="1170125"/>
            <a:ext cx="6353175"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Directions from Hands On page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8000"/>
              </a:lnSpc>
              <a:spcBef>
                <a:spcPts val="0"/>
              </a:spcBef>
              <a:spcAft>
                <a:spcPts val="0"/>
              </a:spcAft>
              <a:buClr>
                <a:schemeClr val="dk1"/>
              </a:buClr>
              <a:buSzPts val="1100"/>
              <a:buFont typeface="Arial"/>
              <a:buNone/>
            </a:pPr>
            <a:r>
              <a:rPr lang="en" sz="1200">
                <a:solidFill>
                  <a:schemeClr val="dk1"/>
                </a:solidFill>
              </a:rPr>
              <a:t>And use the following variables to predict the price of diamonds:</a:t>
            </a:r>
            <a:endParaRPr sz="1200">
              <a:solidFill>
                <a:schemeClr val="dk1"/>
              </a:solidFill>
            </a:endParaRPr>
          </a:p>
          <a:p>
            <a:pPr marL="457200" lvl="0" indent="-304800" algn="l" rtl="0">
              <a:spcBef>
                <a:spcPts val="800"/>
              </a:spcBef>
              <a:spcAft>
                <a:spcPts val="0"/>
              </a:spcAft>
              <a:buClr>
                <a:schemeClr val="dk1"/>
              </a:buClr>
              <a:buSzPts val="1200"/>
              <a:buFont typeface="Arial"/>
              <a:buChar char="●"/>
            </a:pPr>
            <a:r>
              <a:rPr lang="en" sz="1200">
                <a:solidFill>
                  <a:schemeClr val="dk1"/>
                </a:solidFill>
              </a:rPr>
              <a:t>carat</a:t>
            </a:r>
            <a:endParaRPr sz="1200">
              <a:solidFill>
                <a:schemeClr val="dk1"/>
              </a:solidFill>
            </a:endParaRPr>
          </a:p>
          <a:p>
            <a:pPr marL="457200" lvl="0" indent="-304800" algn="l" rtl="0">
              <a:spcBef>
                <a:spcPts val="0"/>
              </a:spcBef>
              <a:spcAft>
                <a:spcPts val="0"/>
              </a:spcAft>
              <a:buClr>
                <a:schemeClr val="dk1"/>
              </a:buClr>
              <a:buSzPts val="1200"/>
              <a:buFont typeface="Arial"/>
              <a:buChar char="●"/>
            </a:pPr>
            <a:r>
              <a:rPr lang="en" sz="1200">
                <a:solidFill>
                  <a:schemeClr val="dk1"/>
                </a:solidFill>
              </a:rPr>
              <a:t>cut</a:t>
            </a:r>
            <a:endParaRPr sz="1200">
              <a:solidFill>
                <a:schemeClr val="dk1"/>
              </a:solidFill>
            </a:endParaRPr>
          </a:p>
          <a:p>
            <a:pPr marL="457200" lvl="0" indent="-304800" algn="l" rtl="0">
              <a:spcBef>
                <a:spcPts val="0"/>
              </a:spcBef>
              <a:spcAft>
                <a:spcPts val="0"/>
              </a:spcAft>
              <a:buClr>
                <a:schemeClr val="dk1"/>
              </a:buClr>
              <a:buSzPts val="1200"/>
              <a:buFont typeface="Arial"/>
              <a:buChar char="●"/>
            </a:pPr>
            <a:r>
              <a:rPr lang="en" sz="1200">
                <a:solidFill>
                  <a:schemeClr val="dk1"/>
                </a:solidFill>
              </a:rPr>
              <a:t>color</a:t>
            </a:r>
            <a:endParaRPr sz="1200">
              <a:solidFill>
                <a:schemeClr val="dk1"/>
              </a:solidFill>
            </a:endParaRPr>
          </a:p>
          <a:p>
            <a:pPr marL="457200" lvl="0" indent="-304800" algn="l" rtl="0">
              <a:spcBef>
                <a:spcPts val="0"/>
              </a:spcBef>
              <a:spcAft>
                <a:spcPts val="0"/>
              </a:spcAft>
              <a:buClr>
                <a:schemeClr val="dk1"/>
              </a:buClr>
              <a:buSzPts val="1200"/>
              <a:buFont typeface="Arial"/>
              <a:buChar char="●"/>
            </a:pPr>
            <a:r>
              <a:rPr lang="en" sz="1200">
                <a:solidFill>
                  <a:schemeClr val="dk1"/>
                </a:solidFill>
              </a:rPr>
              <a:t>clarity</a:t>
            </a:r>
            <a:endParaRPr sz="1200">
              <a:solidFill>
                <a:schemeClr val="dk1"/>
              </a:solidFill>
            </a:endParaRPr>
          </a:p>
          <a:p>
            <a:pPr marL="457200" lvl="0" indent="0" algn="l" rtl="0">
              <a:spcBef>
                <a:spcPts val="800"/>
              </a:spcBef>
              <a:spcAft>
                <a:spcPts val="0"/>
              </a:spcAft>
              <a:buNone/>
            </a:pPr>
            <a:endParaRPr sz="1200">
              <a:solidFill>
                <a:srgbClr val="262626"/>
              </a:solidFill>
              <a:highlight>
                <a:srgbClr val="FFFFFF"/>
              </a:highlight>
            </a:endParaRPr>
          </a:p>
          <a:p>
            <a:pPr marL="0" lvl="0" indent="0" algn="l" rtl="0">
              <a:spcBef>
                <a:spcPts val="800"/>
              </a:spcBef>
              <a:spcAft>
                <a:spcPts val="800"/>
              </a:spcAft>
              <a:buNone/>
            </a:pPr>
            <a:r>
              <a:rPr lang="en" sz="1200">
                <a:solidFill>
                  <a:srgbClr val="262626"/>
                </a:solidFill>
                <a:highlight>
                  <a:srgbClr val="FFFFFF"/>
                </a:highlight>
              </a:rPr>
              <a:t>“You should be aware that in order to run this, you cannot have any non-number values in your dataset. If you do, and you attempt this step, you will end up with this error message: "ValueError: could not convert string to float: 'See notes for:" The “convert string to float” should tip you off that you have a problem with data types, and the “see notes for” section will tell you which variables are causing the error. You can either drop them out, or dummy code them into your dataframe - the choice is yours based on what variables you want to retain in your model.” from Create the Linear Regression Model page 3 Lesson 1 for the next 3 slides</a:t>
            </a:r>
            <a:endParaRPr sz="1200">
              <a:solidFill>
                <a:srgbClr val="26262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870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Renaming values into numbers for the cut, color, and clarity</a:t>
            </a:r>
            <a:endParaRPr/>
          </a:p>
        </p:txBody>
      </p:sp>
      <p:pic>
        <p:nvPicPr>
          <p:cNvPr id="73" name="Google Shape;73;p16"/>
          <p:cNvPicPr preferRelativeResize="0"/>
          <p:nvPr/>
        </p:nvPicPr>
        <p:blipFill>
          <a:blip r:embed="rId3">
            <a:alphaModFix/>
          </a:blip>
          <a:stretch>
            <a:fillRect/>
          </a:stretch>
        </p:blipFill>
        <p:spPr>
          <a:xfrm>
            <a:off x="152400" y="1468325"/>
            <a:ext cx="750570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870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Renaming values into numbers for the cut, color, and clarity</a:t>
            </a:r>
            <a:endParaRPr/>
          </a:p>
        </p:txBody>
      </p:sp>
      <p:pic>
        <p:nvPicPr>
          <p:cNvPr id="79" name="Google Shape;79;p17"/>
          <p:cNvPicPr preferRelativeResize="0"/>
          <p:nvPr/>
        </p:nvPicPr>
        <p:blipFill>
          <a:blip r:embed="rId3">
            <a:alphaModFix/>
          </a:blip>
          <a:stretch>
            <a:fillRect/>
          </a:stretch>
        </p:blipFill>
        <p:spPr>
          <a:xfrm>
            <a:off x="152400" y="1468325"/>
            <a:ext cx="7315195" cy="352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870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Renaming values into numbers for the cut, color, and clarity</a:t>
            </a:r>
            <a:endParaRPr/>
          </a:p>
        </p:txBody>
      </p:sp>
      <p:pic>
        <p:nvPicPr>
          <p:cNvPr id="85" name="Google Shape;85;p18"/>
          <p:cNvPicPr preferRelativeResize="0"/>
          <p:nvPr/>
        </p:nvPicPr>
        <p:blipFill>
          <a:blip r:embed="rId3">
            <a:alphaModFix/>
          </a:blip>
          <a:stretch>
            <a:fillRect/>
          </a:stretch>
        </p:blipFill>
        <p:spPr>
          <a:xfrm>
            <a:off x="152400" y="1468325"/>
            <a:ext cx="7412133" cy="352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87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Wrangling</a:t>
            </a:r>
            <a:endParaRPr/>
          </a:p>
        </p:txBody>
      </p:sp>
      <p:pic>
        <p:nvPicPr>
          <p:cNvPr id="91" name="Google Shape;91;p19"/>
          <p:cNvPicPr preferRelativeResize="0"/>
          <p:nvPr/>
        </p:nvPicPr>
        <p:blipFill>
          <a:blip r:embed="rId3">
            <a:alphaModFix/>
          </a:blip>
          <a:stretch>
            <a:fillRect/>
          </a:stretch>
        </p:blipFill>
        <p:spPr>
          <a:xfrm>
            <a:off x="152400" y="1468325"/>
            <a:ext cx="5343525" cy="581025"/>
          </a:xfrm>
          <a:prstGeom prst="rect">
            <a:avLst/>
          </a:prstGeom>
          <a:noFill/>
          <a:ln>
            <a:noFill/>
          </a:ln>
        </p:spPr>
      </p:pic>
      <p:sp>
        <p:nvSpPr>
          <p:cNvPr id="92" name="Google Shape;92;p19"/>
          <p:cNvSpPr txBox="1"/>
          <p:nvPr/>
        </p:nvSpPr>
        <p:spPr>
          <a:xfrm>
            <a:off x="368850" y="2356575"/>
            <a:ext cx="7510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x data is the cut, carat, color, clarity columns from the data set.</a:t>
            </a:r>
            <a:endParaRPr/>
          </a:p>
          <a:p>
            <a:pPr marL="0" lvl="0" indent="0" algn="l" rtl="0">
              <a:spcBef>
                <a:spcPts val="0"/>
              </a:spcBef>
              <a:spcAft>
                <a:spcPts val="0"/>
              </a:spcAft>
              <a:buNone/>
            </a:pPr>
            <a:r>
              <a:rPr lang="en"/>
              <a:t>The y data is the price column from the data set.</a:t>
            </a:r>
            <a:endParaRPr/>
          </a:p>
          <a:p>
            <a:pPr marL="0" lvl="0" indent="0" algn="l" rtl="0">
              <a:spcBef>
                <a:spcPts val="0"/>
              </a:spcBef>
              <a:spcAft>
                <a:spcPts val="0"/>
              </a:spcAft>
              <a:buNone/>
            </a:pPr>
            <a:endParaRPr/>
          </a:p>
          <a:p>
            <a:pPr marL="0" lvl="0" indent="0" algn="l" rtl="0">
              <a:spcBef>
                <a:spcPts val="0"/>
              </a:spcBef>
              <a:spcAft>
                <a:spcPts val="0"/>
              </a:spcAft>
              <a:buNone/>
            </a:pPr>
            <a:r>
              <a:rPr lang="en"/>
              <a:t>I did not use the # rows column, x, y, depth, table, and x columns because it was unclear what they were and/or not in the directions to use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 Test Split</a:t>
            </a:r>
            <a:endParaRPr/>
          </a:p>
        </p:txBody>
      </p:sp>
      <p:pic>
        <p:nvPicPr>
          <p:cNvPr id="98" name="Google Shape;98;p20"/>
          <p:cNvPicPr preferRelativeResize="0"/>
          <p:nvPr/>
        </p:nvPicPr>
        <p:blipFill>
          <a:blip r:embed="rId3">
            <a:alphaModFix/>
          </a:blip>
          <a:stretch>
            <a:fillRect/>
          </a:stretch>
        </p:blipFill>
        <p:spPr>
          <a:xfrm>
            <a:off x="152400" y="1170125"/>
            <a:ext cx="8839201" cy="1992408"/>
          </a:xfrm>
          <a:prstGeom prst="rect">
            <a:avLst/>
          </a:prstGeom>
          <a:noFill/>
          <a:ln>
            <a:noFill/>
          </a:ln>
        </p:spPr>
      </p:pic>
      <p:sp>
        <p:nvSpPr>
          <p:cNvPr id="99" name="Google Shape;99;p20"/>
          <p:cNvSpPr txBox="1"/>
          <p:nvPr/>
        </p:nvSpPr>
        <p:spPr>
          <a:xfrm>
            <a:off x="194675" y="3350450"/>
            <a:ext cx="5922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Splitting the dataset using a 60/40 train/test split as in the textbook</a:t>
            </a:r>
            <a:endParaRPr/>
          </a:p>
          <a:p>
            <a:pPr marL="0" lvl="0" indent="0" algn="l" rtl="0">
              <a:spcBef>
                <a:spcPts val="0"/>
              </a:spcBef>
              <a:spcAft>
                <a:spcPts val="0"/>
              </a:spcAft>
              <a:buNone/>
            </a:pPr>
            <a:endParaRPr/>
          </a:p>
          <a:p>
            <a:pPr marL="0" lvl="0" indent="0" algn="l" rtl="0">
              <a:spcBef>
                <a:spcPts val="0"/>
              </a:spcBef>
              <a:spcAft>
                <a:spcPts val="0"/>
              </a:spcAft>
              <a:buNone/>
            </a:pPr>
            <a:r>
              <a:rPr lang="en"/>
              <a:t>Printing out the shape of the data that I was using for the machine learning algorithm. X_train was 32364 rows and 4 columns. X_test dataset is 21576 fires and 4 columns.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Regression Model</a:t>
            </a:r>
            <a:endParaRPr/>
          </a:p>
        </p:txBody>
      </p:sp>
      <p:pic>
        <p:nvPicPr>
          <p:cNvPr id="105" name="Google Shape;105;p21"/>
          <p:cNvPicPr preferRelativeResize="0"/>
          <p:nvPr/>
        </p:nvPicPr>
        <p:blipFill>
          <a:blip r:embed="rId3">
            <a:alphaModFix/>
          </a:blip>
          <a:stretch>
            <a:fillRect/>
          </a:stretch>
        </p:blipFill>
        <p:spPr>
          <a:xfrm>
            <a:off x="152400" y="1170125"/>
            <a:ext cx="3324225" cy="1076325"/>
          </a:xfrm>
          <a:prstGeom prst="rect">
            <a:avLst/>
          </a:prstGeom>
          <a:noFill/>
          <a:ln>
            <a:noFill/>
          </a:ln>
        </p:spPr>
      </p:pic>
      <p:sp>
        <p:nvSpPr>
          <p:cNvPr id="106" name="Google Shape;106;p21"/>
          <p:cNvSpPr txBox="1"/>
          <p:nvPr/>
        </p:nvSpPr>
        <p:spPr>
          <a:xfrm>
            <a:off x="481575" y="2520525"/>
            <a:ext cx="4467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output of LinearRegression() let us know that it worked okay after redoing the 3 columns from characters into numbers.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On-screen Show (16:9)</PresentationFormat>
  <Paragraphs>38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Montserrat</vt:lpstr>
      <vt:lpstr>Arial</vt:lpstr>
      <vt:lpstr>Simple Light</vt:lpstr>
      <vt:lpstr>DSO106C - Machine Learning Lesson 1</vt:lpstr>
      <vt:lpstr>Load data packages and data csv into Jupyter Notebook</vt:lpstr>
      <vt:lpstr>Directions from Hands On page</vt:lpstr>
      <vt:lpstr>Renaming values into numbers for the cut, color, and clarity</vt:lpstr>
      <vt:lpstr>Renaming values into numbers for the cut, color, and clarity</vt:lpstr>
      <vt:lpstr>Renaming values into numbers for the cut, color, and clarity</vt:lpstr>
      <vt:lpstr>Data Wrangling</vt:lpstr>
      <vt:lpstr>Train Test Split</vt:lpstr>
      <vt:lpstr>Linear Regression Model</vt:lpstr>
      <vt:lpstr>Examine Predictions  </vt:lpstr>
      <vt:lpstr>Accuracy Score of 86% of the time</vt:lpstr>
      <vt:lpstr>Errors</vt:lpstr>
      <vt:lpstr>Cross Validation</vt:lpstr>
      <vt:lpstr>Cross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DSO106C - Machine Learning Lesson 1</dc:title>
  <cp:lastModifiedBy>Darren Besabella</cp:lastModifiedBy>
  <cp:revision>1</cp:revision>
  <dcterms:modified xsi:type="dcterms:W3CDTF">2022-09-08T20:34:07Z</dcterms:modified>
</cp:coreProperties>
</file>