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64" r:id="rId4"/>
    <p:sldId id="265" r:id="rId5"/>
    <p:sldId id="258" r:id="rId6"/>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B857"/>
    <a:srgbClr val="B312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26" autoAdjust="0"/>
    <p:restoredTop sz="95226" autoAdjust="0"/>
  </p:normalViewPr>
  <p:slideViewPr>
    <p:cSldViewPr snapToGrid="0">
      <p:cViewPr varScale="1">
        <p:scale>
          <a:sx n="114" d="100"/>
          <a:sy n="114" d="100"/>
        </p:scale>
        <p:origin x="144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18255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6811143"/>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83"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621" indent="-228621" algn="l" defTabSz="914483" rtl="0" eaLnBrk="1" latinLnBrk="0" hangingPunct="1">
        <a:lnSpc>
          <a:spcPct val="90000"/>
        </a:lnSpc>
        <a:spcBef>
          <a:spcPts val="1000"/>
        </a:spcBef>
        <a:buFont typeface="Arial" panose="020B0604020202020204" pitchFamily="34" charset="0"/>
        <a:buChar char="•"/>
        <a:defRPr sz="2801" kern="1200">
          <a:solidFill>
            <a:schemeClr val="tx1"/>
          </a:solidFill>
          <a:latin typeface="+mn-lt"/>
          <a:ea typeface="+mn-ea"/>
          <a:cs typeface="+mn-cs"/>
        </a:defRPr>
      </a:lvl1pPr>
      <a:lvl2pPr marL="685863" indent="-228621" algn="l" defTabSz="914483"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3104" indent="-228621" algn="l" defTabSz="914483"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345"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4pPr>
      <a:lvl5pPr marL="2057587"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5pPr>
      <a:lvl6pPr marL="2514828"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6pPr>
      <a:lvl7pPr marL="2972070"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7pPr>
      <a:lvl8pPr marL="3429311"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8pPr>
      <a:lvl9pPr marL="3886552"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83" rtl="0" eaLnBrk="1" latinLnBrk="0" hangingPunct="1">
        <a:defRPr sz="1801" kern="1200">
          <a:solidFill>
            <a:schemeClr val="tx1"/>
          </a:solidFill>
          <a:latin typeface="+mn-lt"/>
          <a:ea typeface="+mn-ea"/>
          <a:cs typeface="+mn-cs"/>
        </a:defRPr>
      </a:lvl1pPr>
      <a:lvl2pPr marL="457241" algn="l" defTabSz="914483" rtl="0" eaLnBrk="1" latinLnBrk="0" hangingPunct="1">
        <a:defRPr sz="1801" kern="1200">
          <a:solidFill>
            <a:schemeClr val="tx1"/>
          </a:solidFill>
          <a:latin typeface="+mn-lt"/>
          <a:ea typeface="+mn-ea"/>
          <a:cs typeface="+mn-cs"/>
        </a:defRPr>
      </a:lvl2pPr>
      <a:lvl3pPr marL="914483" algn="l" defTabSz="914483" rtl="0" eaLnBrk="1" latinLnBrk="0" hangingPunct="1">
        <a:defRPr sz="1801" kern="1200">
          <a:solidFill>
            <a:schemeClr val="tx1"/>
          </a:solidFill>
          <a:latin typeface="+mn-lt"/>
          <a:ea typeface="+mn-ea"/>
          <a:cs typeface="+mn-cs"/>
        </a:defRPr>
      </a:lvl3pPr>
      <a:lvl4pPr marL="1371724" algn="l" defTabSz="914483" rtl="0" eaLnBrk="1" latinLnBrk="0" hangingPunct="1">
        <a:defRPr sz="1801" kern="1200">
          <a:solidFill>
            <a:schemeClr val="tx1"/>
          </a:solidFill>
          <a:latin typeface="+mn-lt"/>
          <a:ea typeface="+mn-ea"/>
          <a:cs typeface="+mn-cs"/>
        </a:defRPr>
      </a:lvl4pPr>
      <a:lvl5pPr marL="1828966" algn="l" defTabSz="914483" rtl="0" eaLnBrk="1" latinLnBrk="0" hangingPunct="1">
        <a:defRPr sz="1801" kern="1200">
          <a:solidFill>
            <a:schemeClr val="tx1"/>
          </a:solidFill>
          <a:latin typeface="+mn-lt"/>
          <a:ea typeface="+mn-ea"/>
          <a:cs typeface="+mn-cs"/>
        </a:defRPr>
      </a:lvl5pPr>
      <a:lvl6pPr marL="2286207" algn="l" defTabSz="914483" rtl="0" eaLnBrk="1" latinLnBrk="0" hangingPunct="1">
        <a:defRPr sz="1801" kern="1200">
          <a:solidFill>
            <a:schemeClr val="tx1"/>
          </a:solidFill>
          <a:latin typeface="+mn-lt"/>
          <a:ea typeface="+mn-ea"/>
          <a:cs typeface="+mn-cs"/>
        </a:defRPr>
      </a:lvl6pPr>
      <a:lvl7pPr marL="2743448" algn="l" defTabSz="914483" rtl="0" eaLnBrk="1" latinLnBrk="0" hangingPunct="1">
        <a:defRPr sz="1801" kern="1200">
          <a:solidFill>
            <a:schemeClr val="tx1"/>
          </a:solidFill>
          <a:latin typeface="+mn-lt"/>
          <a:ea typeface="+mn-ea"/>
          <a:cs typeface="+mn-cs"/>
        </a:defRPr>
      </a:lvl7pPr>
      <a:lvl8pPr marL="3200690" algn="l" defTabSz="914483" rtl="0" eaLnBrk="1" latinLnBrk="0" hangingPunct="1">
        <a:defRPr sz="1801" kern="1200">
          <a:solidFill>
            <a:schemeClr val="tx1"/>
          </a:solidFill>
          <a:latin typeface="+mn-lt"/>
          <a:ea typeface="+mn-ea"/>
          <a:cs typeface="+mn-cs"/>
        </a:defRPr>
      </a:lvl8pPr>
      <a:lvl9pPr marL="3657932" algn="l" defTabSz="91448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9442C96-0AB8-4713-9E95-35E734F97BBF}"/>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9" name="TextBox 8">
            <a:extLst>
              <a:ext uri="{FF2B5EF4-FFF2-40B4-BE49-F238E27FC236}">
                <a16:creationId xmlns:a16="http://schemas.microsoft.com/office/drawing/2014/main" id="{4262F752-85C2-4F03-9855-473C62CBBB95}"/>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&lt;Parametric Design&gt;</a:t>
            </a:r>
            <a:endParaRPr lang="en-SG" sz="750" b="1" dirty="0">
              <a:latin typeface="Consolas" panose="020B0609020204030204" pitchFamily="49" charset="0"/>
            </a:endParaRPr>
          </a:p>
        </p:txBody>
      </p:sp>
      <p:sp>
        <p:nvSpPr>
          <p:cNvPr id="10" name="Rectangle 9">
            <a:extLst>
              <a:ext uri="{FF2B5EF4-FFF2-40B4-BE49-F238E27FC236}">
                <a16:creationId xmlns:a16="http://schemas.microsoft.com/office/drawing/2014/main" id="{C535E625-EB0D-47D9-82B9-C31CC8C916DC}"/>
              </a:ext>
            </a:extLst>
          </p:cNvPr>
          <p:cNvSpPr/>
          <p:nvPr/>
        </p:nvSpPr>
        <p:spPr>
          <a:xfrm>
            <a:off x="5297808" y="654752"/>
            <a:ext cx="4150995" cy="5910835"/>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BEST PICTURE</a:t>
            </a:r>
            <a:endParaRPr lang="en-SG" sz="1801" dirty="0">
              <a:solidFill>
                <a:schemeClr val="tx1"/>
              </a:solidFill>
            </a:endParaRPr>
          </a:p>
        </p:txBody>
      </p:sp>
      <p:grpSp>
        <p:nvGrpSpPr>
          <p:cNvPr id="33" name="Group 32">
            <a:extLst>
              <a:ext uri="{FF2B5EF4-FFF2-40B4-BE49-F238E27FC236}">
                <a16:creationId xmlns:a16="http://schemas.microsoft.com/office/drawing/2014/main" id="{9110C60B-FBE2-43CF-96BE-F425647B81D6}"/>
              </a:ext>
            </a:extLst>
          </p:cNvPr>
          <p:cNvGrpSpPr/>
          <p:nvPr/>
        </p:nvGrpSpPr>
        <p:grpSpPr>
          <a:xfrm>
            <a:off x="297817" y="2542543"/>
            <a:ext cx="681990" cy="514181"/>
            <a:chOff x="297817" y="2542543"/>
            <a:chExt cx="681990" cy="514181"/>
          </a:xfrm>
        </p:grpSpPr>
        <p:sp>
          <p:nvSpPr>
            <p:cNvPr id="14" name="TextBox 13">
              <a:extLst>
                <a:ext uri="{FF2B5EF4-FFF2-40B4-BE49-F238E27FC236}">
                  <a16:creationId xmlns:a16="http://schemas.microsoft.com/office/drawing/2014/main" id="{FC09A035-FD98-486F-A752-9F5F6747053A}"/>
                </a:ext>
              </a:extLst>
            </p:cNvPr>
            <p:cNvSpPr txBox="1"/>
            <p:nvPr/>
          </p:nvSpPr>
          <p:spPr>
            <a:xfrm>
              <a:off x="297817" y="25425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Assignment</a:t>
              </a:r>
              <a:endParaRPr lang="en-SG" sz="700" dirty="0">
                <a:solidFill>
                  <a:srgbClr val="1CB857"/>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D069B560-AABE-4AC8-8B7D-5BC2C9161E49}"/>
                </a:ext>
              </a:extLst>
            </p:cNvPr>
            <p:cNvSpPr txBox="1"/>
            <p:nvPr/>
          </p:nvSpPr>
          <p:spPr>
            <a:xfrm>
              <a:off x="297817" y="2748947"/>
              <a:ext cx="681990" cy="307777"/>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Parametric Design</a:t>
              </a:r>
              <a:endParaRPr lang="en-SG" sz="700" dirty="0">
                <a:latin typeface="Arial" panose="020B0604020202020204" pitchFamily="34" charset="0"/>
                <a:cs typeface="Arial" panose="020B0604020202020204" pitchFamily="34" charset="0"/>
              </a:endParaRPr>
            </a:p>
          </p:txBody>
        </p:sp>
      </p:grpSp>
      <p:grpSp>
        <p:nvGrpSpPr>
          <p:cNvPr id="34" name="Group 33">
            <a:extLst>
              <a:ext uri="{FF2B5EF4-FFF2-40B4-BE49-F238E27FC236}">
                <a16:creationId xmlns:a16="http://schemas.microsoft.com/office/drawing/2014/main" id="{C936C093-BCE6-42B9-A3E5-AE65D83672D9}"/>
              </a:ext>
            </a:extLst>
          </p:cNvPr>
          <p:cNvGrpSpPr/>
          <p:nvPr/>
        </p:nvGrpSpPr>
        <p:grpSpPr>
          <a:xfrm>
            <a:off x="1640206" y="2542543"/>
            <a:ext cx="681990" cy="514181"/>
            <a:chOff x="1640206" y="2542543"/>
            <a:chExt cx="681990" cy="514181"/>
          </a:xfrm>
        </p:grpSpPr>
        <p:sp>
          <p:nvSpPr>
            <p:cNvPr id="13" name="TextBox 12">
              <a:extLst>
                <a:ext uri="{FF2B5EF4-FFF2-40B4-BE49-F238E27FC236}">
                  <a16:creationId xmlns:a16="http://schemas.microsoft.com/office/drawing/2014/main" id="{DBBD251B-7304-4858-B1E3-01DB750C711E}"/>
                </a:ext>
              </a:extLst>
            </p:cNvPr>
            <p:cNvSpPr txBox="1"/>
            <p:nvPr/>
          </p:nvSpPr>
          <p:spPr>
            <a:xfrm>
              <a:off x="1640206" y="25425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Context</a:t>
              </a:r>
              <a:endParaRPr lang="en-SG" sz="700" dirty="0">
                <a:solidFill>
                  <a:srgbClr val="1CB857"/>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86B647C9-73B6-47F9-85D1-C0CA901DDADA}"/>
                </a:ext>
              </a:extLst>
            </p:cNvPr>
            <p:cNvSpPr txBox="1"/>
            <p:nvPr/>
          </p:nvSpPr>
          <p:spPr>
            <a:xfrm>
              <a:off x="1640206" y="2748947"/>
              <a:ext cx="681990" cy="307777"/>
            </a:xfrm>
            <a:prstGeom prst="rect">
              <a:avLst/>
            </a:prstGeom>
            <a:noFill/>
          </p:spPr>
          <p:txBody>
            <a:bodyPr wrap="square" rtlCol="0">
              <a:spAutoFit/>
            </a:bodyPr>
            <a:lstStyle/>
            <a:p>
              <a:r>
                <a:rPr lang="en-US" sz="700" dirty="0" err="1">
                  <a:latin typeface="Arial" panose="020B0604020202020204" pitchFamily="34" charset="0"/>
                  <a:cs typeface="Arial" panose="020B0604020202020204" pitchFamily="34" charset="0"/>
                </a:rPr>
                <a:t>Freshmore</a:t>
              </a:r>
              <a:endParaRPr lang="en-US"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Term 1</a:t>
              </a:r>
              <a:endParaRPr lang="en-SG" sz="700" dirty="0">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B8605D8F-F3E8-4B11-838C-88F7CEDB9C4E}"/>
              </a:ext>
            </a:extLst>
          </p:cNvPr>
          <p:cNvGrpSpPr/>
          <p:nvPr/>
        </p:nvGrpSpPr>
        <p:grpSpPr>
          <a:xfrm>
            <a:off x="2677160" y="2542544"/>
            <a:ext cx="901700" cy="514179"/>
            <a:chOff x="2677160" y="2542544"/>
            <a:chExt cx="901700" cy="514179"/>
          </a:xfrm>
        </p:grpSpPr>
        <p:sp>
          <p:nvSpPr>
            <p:cNvPr id="12" name="TextBox 11">
              <a:extLst>
                <a:ext uri="{FF2B5EF4-FFF2-40B4-BE49-F238E27FC236}">
                  <a16:creationId xmlns:a16="http://schemas.microsoft.com/office/drawing/2014/main" id="{EAB6C843-44FA-4E05-AFFA-6AA1A29D56EB}"/>
                </a:ext>
              </a:extLst>
            </p:cNvPr>
            <p:cNvSpPr txBox="1"/>
            <p:nvPr/>
          </p:nvSpPr>
          <p:spPr>
            <a:xfrm>
              <a:off x="2677161" y="2542544"/>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Course</a:t>
              </a:r>
              <a:endParaRPr lang="en-SG" sz="700" dirty="0">
                <a:solidFill>
                  <a:srgbClr val="1CB857"/>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5CC03D81-F0F6-48BC-BC4E-EACC647816CC}"/>
                </a:ext>
              </a:extLst>
            </p:cNvPr>
            <p:cNvSpPr txBox="1"/>
            <p:nvPr/>
          </p:nvSpPr>
          <p:spPr>
            <a:xfrm>
              <a:off x="2677160" y="2748946"/>
              <a:ext cx="901700" cy="307777"/>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Computational</a:t>
              </a:r>
            </a:p>
            <a:p>
              <a:r>
                <a:rPr lang="en-US" sz="700" dirty="0">
                  <a:latin typeface="Arial" panose="020B0604020202020204" pitchFamily="34" charset="0"/>
                  <a:cs typeface="Arial" panose="020B0604020202020204" pitchFamily="34" charset="0"/>
                </a:rPr>
                <a:t>Design Thinking</a:t>
              </a:r>
              <a:endParaRPr lang="en-SG" sz="700" dirty="0">
                <a:latin typeface="Arial" panose="020B0604020202020204" pitchFamily="34" charset="0"/>
                <a:cs typeface="Arial" panose="020B0604020202020204" pitchFamily="34" charset="0"/>
              </a:endParaRPr>
            </a:p>
          </p:txBody>
        </p:sp>
      </p:grpSp>
      <p:grpSp>
        <p:nvGrpSpPr>
          <p:cNvPr id="31" name="Group 30">
            <a:extLst>
              <a:ext uri="{FF2B5EF4-FFF2-40B4-BE49-F238E27FC236}">
                <a16:creationId xmlns:a16="http://schemas.microsoft.com/office/drawing/2014/main" id="{1A92C96B-AF10-4739-AAB8-7813215EF6E8}"/>
              </a:ext>
            </a:extLst>
          </p:cNvPr>
          <p:cNvGrpSpPr/>
          <p:nvPr/>
        </p:nvGrpSpPr>
        <p:grpSpPr>
          <a:xfrm>
            <a:off x="297817" y="3286763"/>
            <a:ext cx="1061200" cy="514522"/>
            <a:chOff x="297817" y="3286763"/>
            <a:chExt cx="1061200" cy="514522"/>
          </a:xfrm>
        </p:grpSpPr>
        <p:sp>
          <p:nvSpPr>
            <p:cNvPr id="18" name="TextBox 17">
              <a:extLst>
                <a:ext uri="{FF2B5EF4-FFF2-40B4-BE49-F238E27FC236}">
                  <a16:creationId xmlns:a16="http://schemas.microsoft.com/office/drawing/2014/main" id="{0751637F-F485-4016-AB41-6A2716334D12}"/>
                </a:ext>
              </a:extLst>
            </p:cNvPr>
            <p:cNvSpPr txBox="1"/>
            <p:nvPr/>
          </p:nvSpPr>
          <p:spPr>
            <a:xfrm>
              <a:off x="297817" y="328676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Student</a:t>
              </a:r>
              <a:endParaRPr lang="en-SG" sz="700" dirty="0">
                <a:solidFill>
                  <a:srgbClr val="1CB857"/>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A2AEE226-BF75-4460-9A8D-1D6E379F7CE3}"/>
                </a:ext>
              </a:extLst>
            </p:cNvPr>
            <p:cNvSpPr txBox="1"/>
            <p:nvPr/>
          </p:nvSpPr>
          <p:spPr>
            <a:xfrm>
              <a:off x="297817" y="3493508"/>
              <a:ext cx="1061200" cy="307777"/>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Darren Chan Yu Hao</a:t>
              </a:r>
            </a:p>
            <a:p>
              <a:r>
                <a:rPr lang="en-US" sz="700" dirty="0">
                  <a:latin typeface="Arial" panose="020B0604020202020204" pitchFamily="34" charset="0"/>
                  <a:cs typeface="Arial" panose="020B0604020202020204" pitchFamily="34" charset="0"/>
                </a:rPr>
                <a:t>100634</a:t>
              </a:r>
              <a:endParaRPr lang="en-SG" sz="700" dirty="0">
                <a:latin typeface="Arial" panose="020B0604020202020204" pitchFamily="34" charset="0"/>
                <a:cs typeface="Arial" panose="020B0604020202020204" pitchFamily="34" charset="0"/>
              </a:endParaRPr>
            </a:p>
          </p:txBody>
        </p:sp>
      </p:grpSp>
      <p:grpSp>
        <p:nvGrpSpPr>
          <p:cNvPr id="32" name="Group 31">
            <a:extLst>
              <a:ext uri="{FF2B5EF4-FFF2-40B4-BE49-F238E27FC236}">
                <a16:creationId xmlns:a16="http://schemas.microsoft.com/office/drawing/2014/main" id="{D5B09C90-7F89-449A-8830-544C0552511D}"/>
              </a:ext>
            </a:extLst>
          </p:cNvPr>
          <p:cNvGrpSpPr/>
          <p:nvPr/>
        </p:nvGrpSpPr>
        <p:grpSpPr>
          <a:xfrm>
            <a:off x="297817" y="4070353"/>
            <a:ext cx="681990" cy="507832"/>
            <a:chOff x="297817" y="4070353"/>
            <a:chExt cx="681990" cy="507832"/>
          </a:xfrm>
        </p:grpSpPr>
        <p:sp>
          <p:nvSpPr>
            <p:cNvPr id="20" name="TextBox 19">
              <a:extLst>
                <a:ext uri="{FF2B5EF4-FFF2-40B4-BE49-F238E27FC236}">
                  <a16:creationId xmlns:a16="http://schemas.microsoft.com/office/drawing/2014/main" id="{2FA36920-C5D0-47CB-8990-43A4B08D35A5}"/>
                </a:ext>
              </a:extLst>
            </p:cNvPr>
            <p:cNvSpPr txBox="1"/>
            <p:nvPr/>
          </p:nvSpPr>
          <p:spPr>
            <a:xfrm>
              <a:off x="297817" y="407035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Instructor</a:t>
              </a:r>
              <a:endParaRPr lang="en-SG" sz="700" dirty="0">
                <a:solidFill>
                  <a:srgbClr val="1CB857"/>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628E652-1D77-4484-A55E-A23D68A95FE8}"/>
                </a:ext>
              </a:extLst>
            </p:cNvPr>
            <p:cNvSpPr txBox="1"/>
            <p:nvPr/>
          </p:nvSpPr>
          <p:spPr>
            <a:xfrm>
              <a:off x="297817" y="4270408"/>
              <a:ext cx="681990" cy="307777"/>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Jason Lim</a:t>
              </a:r>
            </a:p>
            <a:p>
              <a:r>
                <a:rPr lang="en-US" sz="700" dirty="0">
                  <a:latin typeface="Arial" panose="020B0604020202020204" pitchFamily="34" charset="0"/>
                  <a:cs typeface="Arial" panose="020B0604020202020204" pitchFamily="34" charset="0"/>
                </a:rPr>
                <a:t>Instructor</a:t>
              </a:r>
            </a:p>
          </p:txBody>
        </p:sp>
      </p:grpSp>
      <p:grpSp>
        <p:nvGrpSpPr>
          <p:cNvPr id="36" name="Group 35">
            <a:extLst>
              <a:ext uri="{FF2B5EF4-FFF2-40B4-BE49-F238E27FC236}">
                <a16:creationId xmlns:a16="http://schemas.microsoft.com/office/drawing/2014/main" id="{BBD29DE9-228F-4A4C-9829-A39EFB612737}"/>
              </a:ext>
            </a:extLst>
          </p:cNvPr>
          <p:cNvGrpSpPr/>
          <p:nvPr/>
        </p:nvGrpSpPr>
        <p:grpSpPr>
          <a:xfrm>
            <a:off x="3811902" y="2542545"/>
            <a:ext cx="913130" cy="406457"/>
            <a:chOff x="3681730" y="2542545"/>
            <a:chExt cx="913130" cy="406457"/>
          </a:xfrm>
        </p:grpSpPr>
        <p:sp>
          <p:nvSpPr>
            <p:cNvPr id="11" name="TextBox 10">
              <a:extLst>
                <a:ext uri="{FF2B5EF4-FFF2-40B4-BE49-F238E27FC236}">
                  <a16:creationId xmlns:a16="http://schemas.microsoft.com/office/drawing/2014/main" id="{164DB152-BE2D-4C28-99EB-218DCF655C68}"/>
                </a:ext>
              </a:extLst>
            </p:cNvPr>
            <p:cNvSpPr txBox="1"/>
            <p:nvPr/>
          </p:nvSpPr>
          <p:spPr>
            <a:xfrm>
              <a:off x="3681730" y="2542545"/>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Date</a:t>
              </a:r>
              <a:endParaRPr lang="en-SG" sz="700" dirty="0">
                <a:solidFill>
                  <a:srgbClr val="1CB857"/>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6B8F6F72-B749-4696-A7F2-F574AB7BB21A}"/>
                </a:ext>
              </a:extLst>
            </p:cNvPr>
            <p:cNvSpPr txBox="1"/>
            <p:nvPr/>
          </p:nvSpPr>
          <p:spPr>
            <a:xfrm>
              <a:off x="3693160" y="2748947"/>
              <a:ext cx="901700"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2021</a:t>
              </a:r>
              <a:endParaRPr lang="en-SG" sz="700" dirty="0">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E61EFD42-7C03-4D1D-BCB7-A46D64959991}"/>
              </a:ext>
            </a:extLst>
          </p:cNvPr>
          <p:cNvGrpSpPr/>
          <p:nvPr/>
        </p:nvGrpSpPr>
        <p:grpSpPr>
          <a:xfrm>
            <a:off x="1683533" y="3093849"/>
            <a:ext cx="2967992" cy="3909395"/>
            <a:chOff x="1640209" y="1731172"/>
            <a:chExt cx="2967992" cy="4834415"/>
          </a:xfrm>
        </p:grpSpPr>
        <p:sp>
          <p:nvSpPr>
            <p:cNvPr id="24" name="TextBox 23">
              <a:extLst>
                <a:ext uri="{FF2B5EF4-FFF2-40B4-BE49-F238E27FC236}">
                  <a16:creationId xmlns:a16="http://schemas.microsoft.com/office/drawing/2014/main" id="{4AE40446-C29D-488D-8DD7-69E6FBAFA698}"/>
                </a:ext>
              </a:extLst>
            </p:cNvPr>
            <p:cNvSpPr txBox="1"/>
            <p:nvPr/>
          </p:nvSpPr>
          <p:spPr>
            <a:xfrm>
              <a:off x="1640209" y="1731172"/>
              <a:ext cx="2967991" cy="3311228"/>
            </a:xfrm>
            <a:prstGeom prst="rect">
              <a:avLst/>
            </a:prstGeom>
            <a:noFill/>
          </p:spPr>
          <p:txBody>
            <a:bodyPr wrap="square" rtlCol="0" anchor="ctr">
              <a:spAutoFit/>
            </a:bodyPr>
            <a:lstStyle/>
            <a:p>
              <a:pPr algn="just"/>
              <a:r>
                <a:rPr lang="en-US" sz="800" b="1" dirty="0">
                  <a:solidFill>
                    <a:srgbClr val="B31261"/>
                  </a:solidFill>
                  <a:latin typeface="Consolas" panose="020B0609020204030204" pitchFamily="49" charset="0"/>
                </a:rPr>
                <a:t>&lt;Theme&gt;</a:t>
              </a:r>
            </a:p>
            <a:p>
              <a:pPr algn="just"/>
              <a:r>
                <a:rPr lang="en-US" sz="800" dirty="0">
                  <a:solidFill>
                    <a:srgbClr val="B31261"/>
                  </a:solidFill>
                  <a:latin typeface="Consolas" panose="020B0609020204030204" pitchFamily="49" charset="0"/>
                </a:rPr>
                <a:t>Difficult Times</a:t>
              </a:r>
            </a:p>
            <a:p>
              <a:pPr algn="just"/>
              <a:endParaRPr lang="en-US" sz="800" dirty="0">
                <a:solidFill>
                  <a:srgbClr val="B31261"/>
                </a:solidFill>
                <a:latin typeface="Consolas" panose="020B0609020204030204" pitchFamily="49" charset="0"/>
              </a:endParaRPr>
            </a:p>
            <a:p>
              <a:pPr algn="just"/>
              <a:r>
                <a:rPr lang="en-US" sz="800" b="1" dirty="0">
                  <a:solidFill>
                    <a:srgbClr val="B31261"/>
                  </a:solidFill>
                  <a:latin typeface="Consolas" panose="020B0609020204030204" pitchFamily="49" charset="0"/>
                </a:rPr>
                <a:t>&lt;Description&gt;</a:t>
              </a:r>
            </a:p>
            <a:p>
              <a:pPr algn="just"/>
              <a:r>
                <a:rPr lang="en-US" sz="800" dirty="0">
                  <a:solidFill>
                    <a:srgbClr val="B31261"/>
                  </a:solidFill>
                  <a:latin typeface="Consolas" panose="020B0609020204030204" pitchFamily="49" charset="0"/>
                </a:rPr>
                <a:t>The objective of this project was to produce and generate a surface that is interesting and mapping its variation.</a:t>
              </a:r>
            </a:p>
            <a:p>
              <a:pPr algn="just"/>
              <a:endParaRPr lang="en-US" sz="800" dirty="0">
                <a:solidFill>
                  <a:srgbClr val="B31261"/>
                </a:solidFill>
                <a:latin typeface="Consolas" panose="020B0609020204030204" pitchFamily="49" charset="0"/>
              </a:endParaRPr>
            </a:p>
            <a:p>
              <a:pPr algn="just"/>
              <a:r>
                <a:rPr lang="en-US" sz="800" dirty="0">
                  <a:solidFill>
                    <a:srgbClr val="B31261"/>
                  </a:solidFill>
                  <a:latin typeface="Consolas" panose="020B0609020204030204" pitchFamily="49" charset="0"/>
                </a:rPr>
                <a:t>Due to the current pandemic, almost everywhere, the stress levels have gone up exponentially. Living in such a period, I seek to find a surface that would be able to describe both the stress and the desire for normalcy.</a:t>
              </a:r>
            </a:p>
            <a:p>
              <a:pPr algn="just"/>
              <a:endParaRPr lang="en-US" sz="800" dirty="0">
                <a:solidFill>
                  <a:srgbClr val="B31261"/>
                </a:solidFill>
                <a:latin typeface="Consolas" panose="020B0609020204030204" pitchFamily="49" charset="0"/>
              </a:endParaRPr>
            </a:p>
            <a:p>
              <a:pPr algn="just"/>
              <a:r>
                <a:rPr lang="en-US" sz="800" dirty="0">
                  <a:solidFill>
                    <a:srgbClr val="B31261"/>
                  </a:solidFill>
                  <a:latin typeface="Consolas" panose="020B0609020204030204" pitchFamily="49" charset="0"/>
                </a:rPr>
                <a:t>The piece shown on the right is an attempt to describe such a desire.</a:t>
              </a:r>
            </a:p>
            <a:p>
              <a:pPr algn="just"/>
              <a:endParaRPr lang="en-US" sz="800" dirty="0">
                <a:solidFill>
                  <a:srgbClr val="B31261"/>
                </a:solidFill>
                <a:latin typeface="Consolas" panose="020B0609020204030204" pitchFamily="49" charset="0"/>
              </a:endParaRPr>
            </a:p>
            <a:p>
              <a:pPr algn="just"/>
              <a:r>
                <a:rPr lang="en-US" sz="800" dirty="0">
                  <a:solidFill>
                    <a:srgbClr val="B31261"/>
                  </a:solidFill>
                  <a:latin typeface="Consolas" panose="020B0609020204030204" pitchFamily="49" charset="0"/>
                </a:rPr>
                <a:t>The outcomes also creates an image of mountain ranges which are difficult to move through, just like how the current pandemic situation is difficult to navigate away from.</a:t>
              </a:r>
            </a:p>
          </p:txBody>
        </p:sp>
        <p:sp>
          <p:nvSpPr>
            <p:cNvPr id="25" name="Rectangle 24">
              <a:extLst>
                <a:ext uri="{FF2B5EF4-FFF2-40B4-BE49-F238E27FC236}">
                  <a16:creationId xmlns:a16="http://schemas.microsoft.com/office/drawing/2014/main" id="{E90D6533-B264-49D3-908E-494EECA5837B}"/>
                </a:ext>
              </a:extLst>
            </p:cNvPr>
            <p:cNvSpPr/>
            <p:nvPr/>
          </p:nvSpPr>
          <p:spPr>
            <a:xfrm>
              <a:off x="1640210" y="3394714"/>
              <a:ext cx="2967991" cy="31708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800" dirty="0">
                <a:solidFill>
                  <a:srgbClr val="B31261"/>
                </a:solidFill>
                <a:latin typeface="Consolas" panose="020B0609020204030204" pitchFamily="49" charset="0"/>
              </a:endParaRPr>
            </a:p>
          </p:txBody>
        </p:sp>
      </p:grpSp>
      <p:sp>
        <p:nvSpPr>
          <p:cNvPr id="28" name="TextBox 27">
            <a:extLst>
              <a:ext uri="{FF2B5EF4-FFF2-40B4-BE49-F238E27FC236}">
                <a16:creationId xmlns:a16="http://schemas.microsoft.com/office/drawing/2014/main" id="{F65F1D03-BCF8-4F9D-A32D-3A629A08BDC3}"/>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P1</a:t>
            </a:r>
            <a:endParaRPr lang="en-SG" sz="6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0A290914-78CA-407F-981D-11783931DAD9}"/>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P1</a:t>
            </a:r>
          </a:p>
        </p:txBody>
      </p:sp>
      <p:grpSp>
        <p:nvGrpSpPr>
          <p:cNvPr id="5" name="Group 4">
            <a:extLst>
              <a:ext uri="{FF2B5EF4-FFF2-40B4-BE49-F238E27FC236}">
                <a16:creationId xmlns:a16="http://schemas.microsoft.com/office/drawing/2014/main" id="{F77B1AA7-8F1D-483F-A6A8-4150D8E9419C}"/>
              </a:ext>
            </a:extLst>
          </p:cNvPr>
          <p:cNvGrpSpPr/>
          <p:nvPr/>
        </p:nvGrpSpPr>
        <p:grpSpPr>
          <a:xfrm>
            <a:off x="5297807" y="654752"/>
            <a:ext cx="4150996" cy="5910835"/>
            <a:chOff x="5297807" y="654752"/>
            <a:chExt cx="4150996" cy="5910835"/>
          </a:xfrm>
        </p:grpSpPr>
        <p:sp>
          <p:nvSpPr>
            <p:cNvPr id="4" name="Rectangle 3">
              <a:extLst>
                <a:ext uri="{FF2B5EF4-FFF2-40B4-BE49-F238E27FC236}">
                  <a16:creationId xmlns:a16="http://schemas.microsoft.com/office/drawing/2014/main" id="{BE04821F-6151-442F-843D-934DE84CAE6B}"/>
                </a:ext>
              </a:extLst>
            </p:cNvPr>
            <p:cNvSpPr/>
            <p:nvPr/>
          </p:nvSpPr>
          <p:spPr>
            <a:xfrm>
              <a:off x="5297807" y="654752"/>
              <a:ext cx="4150995" cy="591083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a:extLst>
                <a:ext uri="{FF2B5EF4-FFF2-40B4-BE49-F238E27FC236}">
                  <a16:creationId xmlns:a16="http://schemas.microsoft.com/office/drawing/2014/main" id="{C05E8B37-C7AC-4381-9CF8-CF0D12884AAA}"/>
                </a:ext>
              </a:extLst>
            </p:cNvPr>
            <p:cNvPicPr>
              <a:picLocks noChangeAspect="1"/>
            </p:cNvPicPr>
            <p:nvPr/>
          </p:nvPicPr>
          <p:blipFill rotWithShape="1">
            <a:blip r:embed="rId2">
              <a:extLst>
                <a:ext uri="{28A0092B-C50C-407E-A947-70E740481C1C}">
                  <a14:useLocalDpi xmlns:a14="http://schemas.microsoft.com/office/drawing/2010/main" val="0"/>
                </a:ext>
              </a:extLst>
            </a:blip>
            <a:srcRect l="29088" t="40851" r="28766" b="16656"/>
            <a:stretch/>
          </p:blipFill>
          <p:spPr>
            <a:xfrm>
              <a:off x="5297807" y="2433080"/>
              <a:ext cx="4150996" cy="2354177"/>
            </a:xfrm>
            <a:prstGeom prst="rect">
              <a:avLst/>
            </a:prstGeom>
          </p:spPr>
        </p:pic>
      </p:grpSp>
    </p:spTree>
    <p:extLst>
      <p:ext uri="{BB962C8B-B14F-4D97-AF65-F5344CB8AC3E}">
        <p14:creationId xmlns:p14="http://schemas.microsoft.com/office/powerpoint/2010/main" val="2312092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44D17AA-9B7E-48B4-85E1-B37EAAD69A76}"/>
              </a:ext>
            </a:extLst>
          </p:cNvPr>
          <p:cNvSpPr/>
          <p:nvPr/>
        </p:nvSpPr>
        <p:spPr>
          <a:xfrm>
            <a:off x="5297807" y="654752"/>
            <a:ext cx="4150995" cy="5910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 name="Picture 12">
            <a:extLst>
              <a:ext uri="{FF2B5EF4-FFF2-40B4-BE49-F238E27FC236}">
                <a16:creationId xmlns:a16="http://schemas.microsoft.com/office/drawing/2014/main" id="{AD56FD38-B347-46CC-BDFE-1F6EF489AF5C}"/>
              </a:ext>
            </a:extLst>
          </p:cNvPr>
          <p:cNvPicPr>
            <a:picLocks noChangeAspect="1"/>
          </p:cNvPicPr>
          <p:nvPr/>
        </p:nvPicPr>
        <p:blipFill>
          <a:blip r:embed="rId2"/>
          <a:stretch>
            <a:fillRect/>
          </a:stretch>
        </p:blipFill>
        <p:spPr>
          <a:xfrm>
            <a:off x="5354717" y="1013489"/>
            <a:ext cx="4041186" cy="4855035"/>
          </a:xfrm>
          <a:prstGeom prst="rect">
            <a:avLst/>
          </a:prstGeom>
          <a:solidFill>
            <a:schemeClr val="bg1"/>
          </a:solidFill>
        </p:spPr>
      </p:pic>
      <p:sp>
        <p:nvSpPr>
          <p:cNvPr id="4" name="TextBox 3">
            <a:extLst>
              <a:ext uri="{FF2B5EF4-FFF2-40B4-BE49-F238E27FC236}">
                <a16:creationId xmlns:a16="http://schemas.microsoft.com/office/drawing/2014/main" id="{E58FC1FD-4116-4F9F-AB03-B51954A08658}"/>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6" name="TextBox 5">
            <a:extLst>
              <a:ext uri="{FF2B5EF4-FFF2-40B4-BE49-F238E27FC236}">
                <a16:creationId xmlns:a16="http://schemas.microsoft.com/office/drawing/2014/main" id="{A7805250-1096-413A-99CD-0A595205E907}"/>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P2</a:t>
            </a:r>
            <a:endParaRPr lang="en-SG" sz="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8ADEB79-E814-474C-8923-C7FAEA1599B6}"/>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P2</a:t>
            </a:r>
            <a:endParaRPr lang="en-SG" sz="600"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18EA83DC-3E8E-4DB5-9B82-03A2149EF45F}"/>
              </a:ext>
            </a:extLst>
          </p:cNvPr>
          <p:cNvGrpSpPr/>
          <p:nvPr/>
        </p:nvGrpSpPr>
        <p:grpSpPr>
          <a:xfrm>
            <a:off x="297816" y="4889187"/>
            <a:ext cx="1092911" cy="837346"/>
            <a:chOff x="297816" y="4663443"/>
            <a:chExt cx="1092911" cy="837346"/>
          </a:xfrm>
        </p:grpSpPr>
        <p:sp>
          <p:nvSpPr>
            <p:cNvPr id="35" name="TextBox 34">
              <a:extLst>
                <a:ext uri="{FF2B5EF4-FFF2-40B4-BE49-F238E27FC236}">
                  <a16:creationId xmlns:a16="http://schemas.microsoft.com/office/drawing/2014/main" id="{B1C8FFB9-AFFA-4E64-9B25-9EB3107CA119}"/>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6232ADF-DCF3-4B15-BAF1-0E62CFC0AA5C}"/>
                </a:ext>
              </a:extLst>
            </p:cNvPr>
            <p:cNvSpPr txBox="1"/>
            <p:nvPr/>
          </p:nvSpPr>
          <p:spPr>
            <a:xfrm>
              <a:off x="297816" y="4869847"/>
              <a:ext cx="1092911" cy="630942"/>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Inputs</a:t>
              </a:r>
            </a:p>
            <a:p>
              <a:r>
                <a:rPr lang="en-US" sz="700" dirty="0">
                  <a:latin typeface="Arial" panose="020B0604020202020204" pitchFamily="34" charset="0"/>
                  <a:cs typeface="Arial" panose="020B0604020202020204" pitchFamily="34" charset="0"/>
                </a:rPr>
                <a:t>02 Python Component</a:t>
              </a:r>
            </a:p>
            <a:p>
              <a:r>
                <a:rPr lang="en-US" sz="700" dirty="0">
                  <a:latin typeface="Arial" panose="020B0604020202020204" pitchFamily="34" charset="0"/>
                  <a:cs typeface="Arial" panose="020B0604020202020204" pitchFamily="34" charset="0"/>
                </a:rPr>
                <a:t>03 Code</a:t>
              </a:r>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
        <p:nvSpPr>
          <p:cNvPr id="43" name="Rectangle 42">
            <a:extLst>
              <a:ext uri="{FF2B5EF4-FFF2-40B4-BE49-F238E27FC236}">
                <a16:creationId xmlns:a16="http://schemas.microsoft.com/office/drawing/2014/main" id="{6F2887BE-4AF8-4AD7-8E70-ED58B1AB1F8E}"/>
              </a:ext>
            </a:extLst>
          </p:cNvPr>
          <p:cNvSpPr/>
          <p:nvPr/>
        </p:nvSpPr>
        <p:spPr>
          <a:xfrm>
            <a:off x="713423" y="5721820"/>
            <a:ext cx="601980" cy="84376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03</a:t>
            </a:r>
            <a:endParaRPr lang="en-SG" sz="800" b="1" dirty="0">
              <a:solidFill>
                <a:srgbClr val="1CB857"/>
              </a:solidFill>
            </a:endParaRPr>
          </a:p>
        </p:txBody>
      </p:sp>
      <p:sp>
        <p:nvSpPr>
          <p:cNvPr id="64" name="Rectangle 63">
            <a:extLst>
              <a:ext uri="{FF2B5EF4-FFF2-40B4-BE49-F238E27FC236}">
                <a16:creationId xmlns:a16="http://schemas.microsoft.com/office/drawing/2014/main" id="{52292DB2-61A8-456A-A329-CD304913C798}"/>
              </a:ext>
            </a:extLst>
          </p:cNvPr>
          <p:cNvSpPr/>
          <p:nvPr/>
        </p:nvSpPr>
        <p:spPr>
          <a:xfrm>
            <a:off x="1726323" y="3641379"/>
            <a:ext cx="2881877"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65" name="Rectangle 64">
            <a:extLst>
              <a:ext uri="{FF2B5EF4-FFF2-40B4-BE49-F238E27FC236}">
                <a16:creationId xmlns:a16="http://schemas.microsoft.com/office/drawing/2014/main" id="{74D8C039-4CB8-4D98-8220-8BB42FDE95CD}"/>
              </a:ext>
            </a:extLst>
          </p:cNvPr>
          <p:cNvSpPr/>
          <p:nvPr/>
        </p:nvSpPr>
        <p:spPr>
          <a:xfrm>
            <a:off x="1726323" y="5136846"/>
            <a:ext cx="2881877"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pic>
        <p:nvPicPr>
          <p:cNvPr id="61" name="Picture 60">
            <a:extLst>
              <a:ext uri="{FF2B5EF4-FFF2-40B4-BE49-F238E27FC236}">
                <a16:creationId xmlns:a16="http://schemas.microsoft.com/office/drawing/2014/main" id="{354FFCE6-9637-47A2-99E9-6836066C76C8}"/>
              </a:ext>
            </a:extLst>
          </p:cNvPr>
          <p:cNvPicPr>
            <a:picLocks noChangeAspect="1"/>
          </p:cNvPicPr>
          <p:nvPr/>
        </p:nvPicPr>
        <p:blipFill>
          <a:blip r:embed="rId3"/>
          <a:stretch>
            <a:fillRect/>
          </a:stretch>
        </p:blipFill>
        <p:spPr>
          <a:xfrm>
            <a:off x="1760783" y="4045074"/>
            <a:ext cx="2812955" cy="609341"/>
          </a:xfrm>
          <a:prstGeom prst="rect">
            <a:avLst/>
          </a:prstGeom>
        </p:spPr>
      </p:pic>
      <p:pic>
        <p:nvPicPr>
          <p:cNvPr id="62" name="Picture 61">
            <a:extLst>
              <a:ext uri="{FF2B5EF4-FFF2-40B4-BE49-F238E27FC236}">
                <a16:creationId xmlns:a16="http://schemas.microsoft.com/office/drawing/2014/main" id="{B16AD2A7-CB7F-4B12-BCA2-D1E0FD72D9E2}"/>
              </a:ext>
            </a:extLst>
          </p:cNvPr>
          <p:cNvPicPr>
            <a:picLocks noChangeAspect="1"/>
          </p:cNvPicPr>
          <p:nvPr/>
        </p:nvPicPr>
        <p:blipFill>
          <a:blip r:embed="rId4"/>
          <a:stretch>
            <a:fillRect/>
          </a:stretch>
        </p:blipFill>
        <p:spPr>
          <a:xfrm>
            <a:off x="1743149" y="5189868"/>
            <a:ext cx="2848221" cy="1351902"/>
          </a:xfrm>
          <a:prstGeom prst="rect">
            <a:avLst/>
          </a:prstGeom>
        </p:spPr>
      </p:pic>
      <p:grpSp>
        <p:nvGrpSpPr>
          <p:cNvPr id="66" name="Group 65">
            <a:extLst>
              <a:ext uri="{FF2B5EF4-FFF2-40B4-BE49-F238E27FC236}">
                <a16:creationId xmlns:a16="http://schemas.microsoft.com/office/drawing/2014/main" id="{9A541426-1B69-4D44-A0CA-405E7F25DBBF}"/>
              </a:ext>
            </a:extLst>
          </p:cNvPr>
          <p:cNvGrpSpPr/>
          <p:nvPr/>
        </p:nvGrpSpPr>
        <p:grpSpPr>
          <a:xfrm>
            <a:off x="1603343" y="654752"/>
            <a:ext cx="2967992" cy="3192113"/>
            <a:chOff x="1640209" y="2618171"/>
            <a:chExt cx="2967992" cy="3947416"/>
          </a:xfrm>
        </p:grpSpPr>
        <p:sp>
          <p:nvSpPr>
            <p:cNvPr id="67" name="TextBox 66">
              <a:extLst>
                <a:ext uri="{FF2B5EF4-FFF2-40B4-BE49-F238E27FC236}">
                  <a16:creationId xmlns:a16="http://schemas.microsoft.com/office/drawing/2014/main" id="{552946E9-8618-4BEB-B041-E0913E604568}"/>
                </a:ext>
              </a:extLst>
            </p:cNvPr>
            <p:cNvSpPr txBox="1"/>
            <p:nvPr/>
          </p:nvSpPr>
          <p:spPr>
            <a:xfrm>
              <a:off x="1640209" y="2618171"/>
              <a:ext cx="2967991" cy="3311231"/>
            </a:xfrm>
            <a:prstGeom prst="rect">
              <a:avLst/>
            </a:prstGeom>
            <a:noFill/>
          </p:spPr>
          <p:txBody>
            <a:bodyPr wrap="square" rtlCol="0" anchor="ctr">
              <a:spAutoFit/>
            </a:bodyPr>
            <a:lstStyle/>
            <a:p>
              <a:pPr algn="just"/>
              <a:r>
                <a:rPr lang="en-US" sz="800" b="1" dirty="0">
                  <a:solidFill>
                    <a:srgbClr val="B31261"/>
                  </a:solidFill>
                  <a:latin typeface="Consolas" panose="020B0609020204030204" pitchFamily="49" charset="0"/>
                </a:rPr>
                <a:t>&lt;Grasshopper&gt;</a:t>
              </a:r>
            </a:p>
            <a:p>
              <a:pPr algn="just"/>
              <a:endParaRPr lang="en-US" sz="800" b="1" dirty="0">
                <a:solidFill>
                  <a:srgbClr val="B31261"/>
                </a:solidFill>
                <a:latin typeface="Consolas" panose="020B0609020204030204" pitchFamily="49" charset="0"/>
              </a:endParaRPr>
            </a:p>
            <a:p>
              <a:pPr algn="just"/>
              <a:r>
                <a:rPr lang="en-US" sz="800" dirty="0">
                  <a:solidFill>
                    <a:srgbClr val="B31261"/>
                  </a:solidFill>
                  <a:latin typeface="Consolas" panose="020B0609020204030204" pitchFamily="49" charset="0"/>
                </a:rPr>
                <a:t>The grasshopper python component will take in 8 inputs:</a:t>
              </a:r>
            </a:p>
            <a:p>
              <a:pPr algn="just"/>
              <a:endParaRPr lang="en-US" sz="800" dirty="0">
                <a:solidFill>
                  <a:srgbClr val="B31261"/>
                </a:solidFill>
                <a:latin typeface="Consolas" panose="020B0609020204030204" pitchFamily="49" charset="0"/>
              </a:endParaRPr>
            </a:p>
            <a:p>
              <a:pPr marL="228600" indent="-228600" algn="just">
                <a:buAutoNum type="arabicPeriod"/>
              </a:pPr>
              <a:r>
                <a:rPr lang="en-US" sz="800" dirty="0">
                  <a:solidFill>
                    <a:srgbClr val="B31261"/>
                  </a:solidFill>
                  <a:latin typeface="Consolas" panose="020B0609020204030204" pitchFamily="49" charset="0"/>
                </a:rPr>
                <a:t>X, y are the dimensions of the surface in series form.</a:t>
              </a:r>
            </a:p>
            <a:p>
              <a:pPr marL="228600" indent="-228600" algn="just">
                <a:buAutoNum type="arabicPeriod"/>
              </a:pPr>
              <a:endParaRPr lang="en-US" sz="800" dirty="0">
                <a:solidFill>
                  <a:srgbClr val="B31261"/>
                </a:solidFill>
                <a:latin typeface="Consolas" panose="020B0609020204030204" pitchFamily="49" charset="0"/>
              </a:endParaRPr>
            </a:p>
            <a:p>
              <a:pPr marL="228600" indent="-228600" algn="just">
                <a:buAutoNum type="arabicPeriod"/>
              </a:pPr>
              <a:r>
                <a:rPr lang="en-US" sz="800" dirty="0">
                  <a:solidFill>
                    <a:srgbClr val="B31261"/>
                  </a:solidFill>
                  <a:latin typeface="Consolas" panose="020B0609020204030204" pitchFamily="49" charset="0"/>
                </a:rPr>
                <a:t>xLength and yLength are the absolute dimension value of x and y</a:t>
              </a:r>
            </a:p>
            <a:p>
              <a:pPr marL="228600" indent="-228600" algn="just">
                <a:buAutoNum type="arabicPeriod"/>
              </a:pPr>
              <a:endParaRPr lang="en-US" sz="800" dirty="0">
                <a:solidFill>
                  <a:srgbClr val="B31261"/>
                </a:solidFill>
                <a:latin typeface="Consolas" panose="020B0609020204030204" pitchFamily="49" charset="0"/>
              </a:endParaRPr>
            </a:p>
            <a:p>
              <a:pPr marL="228600" indent="-228600" algn="just">
                <a:buAutoNum type="arabicPeriod"/>
              </a:pPr>
              <a:r>
                <a:rPr lang="en-US" sz="800" dirty="0">
                  <a:solidFill>
                    <a:srgbClr val="B31261"/>
                  </a:solidFill>
                  <a:latin typeface="Consolas" panose="020B0609020204030204" pitchFamily="49" charset="0"/>
                </a:rPr>
                <a:t>sx and sy are the scaling values for x and y</a:t>
              </a:r>
            </a:p>
            <a:p>
              <a:pPr marL="228600" indent="-228600" algn="just">
                <a:buAutoNum type="arabicPeriod"/>
              </a:pPr>
              <a:endParaRPr lang="en-US" sz="800" dirty="0">
                <a:solidFill>
                  <a:srgbClr val="B31261"/>
                </a:solidFill>
                <a:latin typeface="Consolas" panose="020B0609020204030204" pitchFamily="49" charset="0"/>
              </a:endParaRPr>
            </a:p>
            <a:p>
              <a:pPr marL="228600" indent="-228600" algn="just">
                <a:buAutoNum type="arabicPeriod"/>
              </a:pPr>
              <a:r>
                <a:rPr lang="en-US" sz="800" dirty="0">
                  <a:solidFill>
                    <a:srgbClr val="B31261"/>
                  </a:solidFill>
                  <a:latin typeface="Consolas" panose="020B0609020204030204" pitchFamily="49" charset="0"/>
                </a:rPr>
                <a:t>Height is to adjust the overall height of the surface</a:t>
              </a:r>
            </a:p>
            <a:p>
              <a:pPr marL="228600" indent="-228600" algn="just">
                <a:buAutoNum type="arabicPeriod"/>
              </a:pPr>
              <a:endParaRPr lang="en-US" sz="800" dirty="0">
                <a:solidFill>
                  <a:srgbClr val="B31261"/>
                </a:solidFill>
                <a:latin typeface="Consolas" panose="020B0609020204030204" pitchFamily="49" charset="0"/>
              </a:endParaRPr>
            </a:p>
            <a:p>
              <a:pPr marL="228600" indent="-228600" algn="just">
                <a:buAutoNum type="arabicPeriod"/>
              </a:pPr>
              <a:r>
                <a:rPr lang="en-US" sz="800" dirty="0">
                  <a:solidFill>
                    <a:srgbClr val="B31261"/>
                  </a:solidFill>
                  <a:latin typeface="Consolas" panose="020B0609020204030204" pitchFamily="49" charset="0"/>
                </a:rPr>
                <a:t>Change is used as a modulo operator parameter</a:t>
              </a:r>
            </a:p>
            <a:p>
              <a:pPr marL="228600" indent="-228600" algn="just">
                <a:buAutoNum type="arabicPeriod"/>
              </a:pPr>
              <a:endParaRPr lang="en-US" sz="800" dirty="0">
                <a:solidFill>
                  <a:srgbClr val="B31261"/>
                </a:solidFill>
                <a:latin typeface="Consolas" panose="020B0609020204030204" pitchFamily="49" charset="0"/>
              </a:endParaRPr>
            </a:p>
            <a:p>
              <a:pPr marL="228600" indent="-228600" algn="just">
                <a:buAutoNum type="arabicPeriod"/>
              </a:pPr>
              <a:r>
                <a:rPr lang="en-US" sz="800" dirty="0">
                  <a:solidFill>
                    <a:srgbClr val="B31261"/>
                  </a:solidFill>
                  <a:latin typeface="Consolas" panose="020B0609020204030204" pitchFamily="49" charset="0"/>
                </a:rPr>
                <a:t>Phase is also used as a variable parameter</a:t>
              </a:r>
            </a:p>
            <a:p>
              <a:pPr algn="just"/>
              <a:endParaRPr lang="en-US" sz="800" dirty="0">
                <a:solidFill>
                  <a:srgbClr val="B31261"/>
                </a:solidFill>
                <a:latin typeface="Consolas" panose="020B0609020204030204" pitchFamily="49" charset="0"/>
              </a:endParaRPr>
            </a:p>
            <a:p>
              <a:pPr algn="just"/>
              <a:r>
                <a:rPr lang="en-US" sz="800" dirty="0">
                  <a:solidFill>
                    <a:srgbClr val="B31261"/>
                  </a:solidFill>
                  <a:latin typeface="Consolas" panose="020B0609020204030204" pitchFamily="49" charset="0"/>
                </a:rPr>
                <a:t>Details shown in the script comment blocks</a:t>
              </a:r>
            </a:p>
          </p:txBody>
        </p:sp>
        <p:sp>
          <p:nvSpPr>
            <p:cNvPr id="68" name="Rectangle 67">
              <a:extLst>
                <a:ext uri="{FF2B5EF4-FFF2-40B4-BE49-F238E27FC236}">
                  <a16:creationId xmlns:a16="http://schemas.microsoft.com/office/drawing/2014/main" id="{52D37FE0-E697-4E49-BEB3-C907B55035BE}"/>
                </a:ext>
              </a:extLst>
            </p:cNvPr>
            <p:cNvSpPr/>
            <p:nvPr/>
          </p:nvSpPr>
          <p:spPr>
            <a:xfrm>
              <a:off x="1640210" y="3394714"/>
              <a:ext cx="2967991" cy="31708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800" dirty="0">
                <a:solidFill>
                  <a:srgbClr val="B31261"/>
                </a:solidFill>
                <a:latin typeface="Consolas" panose="020B0609020204030204" pitchFamily="49" charset="0"/>
              </a:endParaRPr>
            </a:p>
          </p:txBody>
        </p:sp>
      </p:grpSp>
      <p:sp>
        <p:nvSpPr>
          <p:cNvPr id="69" name="Rectangle 68">
            <a:extLst>
              <a:ext uri="{FF2B5EF4-FFF2-40B4-BE49-F238E27FC236}">
                <a16:creationId xmlns:a16="http://schemas.microsoft.com/office/drawing/2014/main" id="{319579A2-DB41-4AED-877F-D4B69C632569}"/>
              </a:ext>
            </a:extLst>
          </p:cNvPr>
          <p:cNvSpPr/>
          <p:nvPr/>
        </p:nvSpPr>
        <p:spPr>
          <a:xfrm>
            <a:off x="398145" y="6155210"/>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70" name="Rectangle 69">
            <a:extLst>
              <a:ext uri="{FF2B5EF4-FFF2-40B4-BE49-F238E27FC236}">
                <a16:creationId xmlns:a16="http://schemas.microsoft.com/office/drawing/2014/main" id="{C1E71C5B-A404-49CA-83B9-49E45278521B}"/>
              </a:ext>
            </a:extLst>
          </p:cNvPr>
          <p:cNvSpPr/>
          <p:nvPr/>
        </p:nvSpPr>
        <p:spPr>
          <a:xfrm>
            <a:off x="398145" y="6374285"/>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
        <p:nvSpPr>
          <p:cNvPr id="71" name="TextBox 70">
            <a:extLst>
              <a:ext uri="{FF2B5EF4-FFF2-40B4-BE49-F238E27FC236}">
                <a16:creationId xmlns:a16="http://schemas.microsoft.com/office/drawing/2014/main" id="{92A692E7-0781-492E-ACB9-8FA409F95E90}"/>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&lt;Parametric Design&gt;</a:t>
            </a:r>
            <a:endParaRPr lang="en-SG" sz="750" b="1" dirty="0">
              <a:latin typeface="Consolas" panose="020B0609020204030204" pitchFamily="49" charset="0"/>
            </a:endParaRPr>
          </a:p>
        </p:txBody>
      </p:sp>
    </p:spTree>
    <p:extLst>
      <p:ext uri="{BB962C8B-B14F-4D97-AF65-F5344CB8AC3E}">
        <p14:creationId xmlns:p14="http://schemas.microsoft.com/office/powerpoint/2010/main" val="1462797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93967B-36DB-410B-9C83-5D5BB92DCBF4}"/>
              </a:ext>
            </a:extLst>
          </p:cNvPr>
          <p:cNvSpPr/>
          <p:nvPr/>
        </p:nvSpPr>
        <p:spPr>
          <a:xfrm>
            <a:off x="1640210" y="1377929"/>
            <a:ext cx="2967991" cy="4150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800" b="1" dirty="0">
                <a:solidFill>
                  <a:srgbClr val="B31261"/>
                </a:solidFill>
                <a:latin typeface="Consolas" panose="020B0609020204030204" pitchFamily="49" charset="0"/>
              </a:rPr>
              <a:t>&lt;Variation Mapping&gt;</a:t>
            </a:r>
          </a:p>
          <a:p>
            <a:pPr algn="just"/>
            <a:endParaRPr lang="en-US" sz="800" dirty="0">
              <a:solidFill>
                <a:srgbClr val="B31261"/>
              </a:solidFill>
              <a:latin typeface="Consolas" panose="020B0609020204030204" pitchFamily="49" charset="0"/>
            </a:endParaRPr>
          </a:p>
          <a:p>
            <a:pPr algn="just"/>
            <a:r>
              <a:rPr lang="en-US" sz="800" dirty="0">
                <a:solidFill>
                  <a:srgbClr val="B31261"/>
                </a:solidFill>
                <a:latin typeface="Consolas" panose="020B0609020204030204" pitchFamily="49" charset="0"/>
              </a:rPr>
              <a:t>As shown in code in the previous slide, there are two equations at play here for the “outer ring” and “inner ring”.</a:t>
            </a:r>
          </a:p>
          <a:p>
            <a:pPr algn="just"/>
            <a:endParaRPr lang="en-US" sz="800" dirty="0">
              <a:solidFill>
                <a:srgbClr val="B31261"/>
              </a:solidFill>
              <a:latin typeface="Consolas" panose="020B0609020204030204" pitchFamily="49" charset="0"/>
            </a:endParaRPr>
          </a:p>
          <a:p>
            <a:pPr algn="just"/>
            <a:r>
              <a:rPr lang="en-US" sz="800" dirty="0">
                <a:solidFill>
                  <a:srgbClr val="B31261"/>
                </a:solidFill>
                <a:latin typeface="Consolas" panose="020B0609020204030204" pitchFamily="49" charset="0"/>
              </a:rPr>
              <a:t>On this page, I showed the variation when changing the modulo operator for x and y and when changing the phase parameter for the inner rings.</a:t>
            </a:r>
          </a:p>
          <a:p>
            <a:pPr algn="just"/>
            <a:endParaRPr lang="en-US" sz="800" dirty="0">
              <a:solidFill>
                <a:srgbClr val="B31261"/>
              </a:solidFill>
              <a:latin typeface="Consolas" panose="020B0609020204030204" pitchFamily="49" charset="0"/>
            </a:endParaRPr>
          </a:p>
          <a:p>
            <a:pPr algn="just"/>
            <a:r>
              <a:rPr lang="en-US" sz="800" dirty="0">
                <a:solidFill>
                  <a:srgbClr val="B31261"/>
                </a:solidFill>
                <a:latin typeface="Consolas" panose="020B0609020204030204" pitchFamily="49" charset="0"/>
              </a:rPr>
              <a:t>There are interesting combinations of when varying these two parameter. Many of which showcases parametric generated mountain ranges that are pleasing to look at.</a:t>
            </a:r>
          </a:p>
          <a:p>
            <a:pPr algn="just"/>
            <a:endParaRPr lang="en-US" sz="800" dirty="0">
              <a:solidFill>
                <a:srgbClr val="B31261"/>
              </a:solidFill>
              <a:latin typeface="Consolas" panose="020B0609020204030204" pitchFamily="49" charset="0"/>
            </a:endParaRPr>
          </a:p>
          <a:p>
            <a:pPr algn="just"/>
            <a:r>
              <a:rPr lang="en-US" sz="800" dirty="0">
                <a:solidFill>
                  <a:srgbClr val="B31261"/>
                </a:solidFill>
                <a:latin typeface="Consolas" panose="020B0609020204030204" pitchFamily="49" charset="0"/>
              </a:rPr>
              <a:t>While increasing the mod and phase generally leads to more interesting and complex surfaces, it will also be potentially more difficult for the 3d printers to capture the surface perfectly and entirely. It can also get so massive that there is too much to focus on.</a:t>
            </a:r>
          </a:p>
          <a:p>
            <a:pPr algn="just"/>
            <a:endParaRPr lang="en-US" sz="800" dirty="0">
              <a:solidFill>
                <a:srgbClr val="B31261"/>
              </a:solidFill>
              <a:latin typeface="Consolas" panose="020B0609020204030204" pitchFamily="49" charset="0"/>
            </a:endParaRPr>
          </a:p>
          <a:p>
            <a:pPr algn="just"/>
            <a:r>
              <a:rPr lang="en-US" sz="800" dirty="0">
                <a:solidFill>
                  <a:srgbClr val="B31261"/>
                </a:solidFill>
                <a:latin typeface="Consolas" panose="020B0609020204030204" pitchFamily="49" charset="0"/>
              </a:rPr>
              <a:t>While these are very interesting in terms of quantitative method, I will discuss more on my desirability in the next page.</a:t>
            </a:r>
          </a:p>
        </p:txBody>
      </p:sp>
      <p:sp>
        <p:nvSpPr>
          <p:cNvPr id="9" name="TextBox 8">
            <a:extLst>
              <a:ext uri="{FF2B5EF4-FFF2-40B4-BE49-F238E27FC236}">
                <a16:creationId xmlns:a16="http://schemas.microsoft.com/office/drawing/2014/main" id="{C7893DD7-A704-4D41-B788-C441E3C3E860}"/>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11" name="TextBox 10">
            <a:extLst>
              <a:ext uri="{FF2B5EF4-FFF2-40B4-BE49-F238E27FC236}">
                <a16:creationId xmlns:a16="http://schemas.microsoft.com/office/drawing/2014/main" id="{E9576400-66F8-4A3B-B9E5-8435611C3201}"/>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P3</a:t>
            </a:r>
            <a:endParaRPr lang="en-SG" sz="6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3C42860-F849-44BB-8571-8825522FB242}"/>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P3</a:t>
            </a:r>
            <a:endParaRPr lang="en-SG" sz="600" dirty="0">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542B47BB-303E-4EC8-8CF9-EFBD06582030}"/>
              </a:ext>
            </a:extLst>
          </p:cNvPr>
          <p:cNvGrpSpPr/>
          <p:nvPr/>
        </p:nvGrpSpPr>
        <p:grpSpPr>
          <a:xfrm>
            <a:off x="5433134" y="938710"/>
            <a:ext cx="4261282" cy="5200293"/>
            <a:chOff x="5433134" y="531674"/>
            <a:chExt cx="4261282" cy="5200293"/>
          </a:xfrm>
        </p:grpSpPr>
        <p:pic>
          <p:nvPicPr>
            <p:cNvPr id="25" name="Picture 24" descr="Shape&#10;&#10;Description automatically generated">
              <a:extLst>
                <a:ext uri="{FF2B5EF4-FFF2-40B4-BE49-F238E27FC236}">
                  <a16:creationId xmlns:a16="http://schemas.microsoft.com/office/drawing/2014/main" id="{1298B206-2F20-411B-ADE2-BA29D09C8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134" y="531674"/>
              <a:ext cx="4261282" cy="2396971"/>
            </a:xfrm>
            <a:prstGeom prst="rect">
              <a:avLst/>
            </a:prstGeom>
          </p:spPr>
        </p:pic>
        <p:pic>
          <p:nvPicPr>
            <p:cNvPr id="27" name="Picture 26" descr="Shape&#10;&#10;Description automatically generated">
              <a:extLst>
                <a:ext uri="{FF2B5EF4-FFF2-40B4-BE49-F238E27FC236}">
                  <a16:creationId xmlns:a16="http://schemas.microsoft.com/office/drawing/2014/main" id="{A0783600-CB7A-4F56-B50F-E6651382C52F}"/>
                </a:ext>
              </a:extLst>
            </p:cNvPr>
            <p:cNvPicPr>
              <a:picLocks noChangeAspect="1"/>
            </p:cNvPicPr>
            <p:nvPr/>
          </p:nvPicPr>
          <p:blipFill rotWithShape="1">
            <a:blip r:embed="rId3">
              <a:extLst>
                <a:ext uri="{28A0092B-C50C-407E-A947-70E740481C1C}">
                  <a14:useLocalDpi xmlns:a14="http://schemas.microsoft.com/office/drawing/2010/main" val="0"/>
                </a:ext>
              </a:extLst>
            </a:blip>
            <a:srcRect t="24677"/>
            <a:stretch/>
          </p:blipFill>
          <p:spPr>
            <a:xfrm>
              <a:off x="5433134" y="2526270"/>
              <a:ext cx="4261282" cy="1805459"/>
            </a:xfrm>
            <a:prstGeom prst="rect">
              <a:avLst/>
            </a:prstGeom>
          </p:spPr>
        </p:pic>
        <p:pic>
          <p:nvPicPr>
            <p:cNvPr id="29" name="Picture 28" descr="Shape, arrow&#10;&#10;Description automatically generated">
              <a:extLst>
                <a:ext uri="{FF2B5EF4-FFF2-40B4-BE49-F238E27FC236}">
                  <a16:creationId xmlns:a16="http://schemas.microsoft.com/office/drawing/2014/main" id="{5248F886-5079-49B4-8765-002E123DAF50}"/>
                </a:ext>
              </a:extLst>
            </p:cNvPr>
            <p:cNvPicPr>
              <a:picLocks noChangeAspect="1"/>
            </p:cNvPicPr>
            <p:nvPr/>
          </p:nvPicPr>
          <p:blipFill rotWithShape="1">
            <a:blip r:embed="rId4">
              <a:extLst>
                <a:ext uri="{28A0092B-C50C-407E-A947-70E740481C1C}">
                  <a14:useLocalDpi xmlns:a14="http://schemas.microsoft.com/office/drawing/2010/main" val="0"/>
                </a:ext>
              </a:extLst>
            </a:blip>
            <a:srcRect t="24796"/>
            <a:stretch/>
          </p:blipFill>
          <p:spPr>
            <a:xfrm>
              <a:off x="5433134" y="3929356"/>
              <a:ext cx="4261282" cy="1802611"/>
            </a:xfrm>
            <a:prstGeom prst="rect">
              <a:avLst/>
            </a:prstGeom>
          </p:spPr>
        </p:pic>
      </p:grpSp>
      <p:sp>
        <p:nvSpPr>
          <p:cNvPr id="39" name="Rectangle 38">
            <a:extLst>
              <a:ext uri="{FF2B5EF4-FFF2-40B4-BE49-F238E27FC236}">
                <a16:creationId xmlns:a16="http://schemas.microsoft.com/office/drawing/2014/main" id="{F4D8D90A-2CF4-4522-993A-31CC522D8933}"/>
              </a:ext>
            </a:extLst>
          </p:cNvPr>
          <p:cNvSpPr/>
          <p:nvPr/>
        </p:nvSpPr>
        <p:spPr>
          <a:xfrm>
            <a:off x="713423" y="5721820"/>
            <a:ext cx="601980" cy="84376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grpSp>
        <p:nvGrpSpPr>
          <p:cNvPr id="40" name="Group 39">
            <a:extLst>
              <a:ext uri="{FF2B5EF4-FFF2-40B4-BE49-F238E27FC236}">
                <a16:creationId xmlns:a16="http://schemas.microsoft.com/office/drawing/2014/main" id="{8C31F48B-966B-42B3-A9C6-612657A8150D}"/>
              </a:ext>
            </a:extLst>
          </p:cNvPr>
          <p:cNvGrpSpPr/>
          <p:nvPr/>
        </p:nvGrpSpPr>
        <p:grpSpPr>
          <a:xfrm>
            <a:off x="297816" y="4889187"/>
            <a:ext cx="1092911" cy="621902"/>
            <a:chOff x="297816" y="4663443"/>
            <a:chExt cx="1092911" cy="621902"/>
          </a:xfrm>
        </p:grpSpPr>
        <p:sp>
          <p:nvSpPr>
            <p:cNvPr id="41" name="TextBox 40">
              <a:extLst>
                <a:ext uri="{FF2B5EF4-FFF2-40B4-BE49-F238E27FC236}">
                  <a16:creationId xmlns:a16="http://schemas.microsoft.com/office/drawing/2014/main" id="{24E46C6F-CF54-424C-8FF9-F4B273059B0E}"/>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6A6CDEF1-A817-4953-86D4-E1CBE82513F9}"/>
                </a:ext>
              </a:extLst>
            </p:cNvPr>
            <p:cNvSpPr txBox="1"/>
            <p:nvPr/>
          </p:nvSpPr>
          <p:spPr>
            <a:xfrm>
              <a:off x="297816" y="4869847"/>
              <a:ext cx="1092911" cy="415498"/>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a:t>
              </a:r>
              <a:r>
                <a:rPr lang="en-SG" sz="700" dirty="0">
                  <a:latin typeface="Arial" panose="020B0604020202020204" pitchFamily="34" charset="0"/>
                  <a:cs typeface="Arial" panose="020B0604020202020204" pitchFamily="34" charset="0"/>
                </a:rPr>
                <a:t>Variation Mapping</a:t>
              </a: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
        <p:nvSpPr>
          <p:cNvPr id="43" name="TextBox 42">
            <a:extLst>
              <a:ext uri="{FF2B5EF4-FFF2-40B4-BE49-F238E27FC236}">
                <a16:creationId xmlns:a16="http://schemas.microsoft.com/office/drawing/2014/main" id="{F9F9E7E9-6B3F-4C84-8CE5-55BEA66B6CFB}"/>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&lt;Parametric Design&gt;</a:t>
            </a:r>
            <a:endParaRPr lang="en-SG" sz="750" b="1" dirty="0">
              <a:latin typeface="Consolas" panose="020B0609020204030204" pitchFamily="49" charset="0"/>
            </a:endParaRPr>
          </a:p>
        </p:txBody>
      </p:sp>
    </p:spTree>
    <p:extLst>
      <p:ext uri="{BB962C8B-B14F-4D97-AF65-F5344CB8AC3E}">
        <p14:creationId xmlns:p14="http://schemas.microsoft.com/office/powerpoint/2010/main" val="336079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93967B-36DB-410B-9C83-5D5BB92DCBF4}"/>
              </a:ext>
            </a:extLst>
          </p:cNvPr>
          <p:cNvSpPr/>
          <p:nvPr/>
        </p:nvSpPr>
        <p:spPr>
          <a:xfrm>
            <a:off x="1640210" y="941074"/>
            <a:ext cx="2967991" cy="5197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800" b="1" dirty="0">
                <a:solidFill>
                  <a:srgbClr val="B31261"/>
                </a:solidFill>
                <a:latin typeface="Consolas" panose="020B0609020204030204" pitchFamily="49" charset="0"/>
              </a:rPr>
              <a:t>&lt;Desirability Mapping&gt;</a:t>
            </a:r>
          </a:p>
          <a:p>
            <a:pPr algn="just"/>
            <a:endParaRPr lang="en-US" sz="800" dirty="0">
              <a:solidFill>
                <a:srgbClr val="B31261"/>
              </a:solidFill>
              <a:latin typeface="Consolas" panose="020B0609020204030204" pitchFamily="49" charset="0"/>
            </a:endParaRPr>
          </a:p>
          <a:p>
            <a:pPr algn="just"/>
            <a:r>
              <a:rPr lang="en-US" sz="800" dirty="0">
                <a:solidFill>
                  <a:srgbClr val="B31261"/>
                </a:solidFill>
                <a:latin typeface="Consolas" panose="020B0609020204030204" pitchFamily="49" charset="0"/>
              </a:rPr>
              <a:t>For what I desire for my surface. As mentioned, I wanted a sort of calm and gentle surface on the outside ring. This is to illustrate our old normal before the pandemic. These gentle curves flow easily where there are not much obstruction in the way. This reminds me how carefree and easygoing our lives were back then. We didn’t have to adhere to the many measures such as wearing mask outside, that we are now very used to.</a:t>
            </a:r>
          </a:p>
          <a:p>
            <a:pPr algn="just"/>
            <a:endParaRPr lang="en-US" sz="800" dirty="0">
              <a:solidFill>
                <a:srgbClr val="B31261"/>
              </a:solidFill>
              <a:latin typeface="Consolas" panose="020B0609020204030204" pitchFamily="49" charset="0"/>
            </a:endParaRPr>
          </a:p>
          <a:p>
            <a:pPr algn="just"/>
            <a:r>
              <a:rPr lang="en-US" sz="800" dirty="0">
                <a:solidFill>
                  <a:srgbClr val="B31261"/>
                </a:solidFill>
                <a:latin typeface="Consolas" panose="020B0609020204030204" pitchFamily="49" charset="0"/>
              </a:rPr>
              <a:t>That is not to say that there were no hardship previously. For students, it would be things like exams. For the adults, it would be like being able to pay the bills on time. Therefore, the most desirable option for me, would not be a completely flat surface on the outside, but a semi flat one.</a:t>
            </a:r>
          </a:p>
          <a:p>
            <a:pPr algn="just"/>
            <a:endParaRPr lang="en-US" sz="800" dirty="0">
              <a:solidFill>
                <a:srgbClr val="B31261"/>
              </a:solidFill>
              <a:latin typeface="Consolas" panose="020B0609020204030204" pitchFamily="49" charset="0"/>
            </a:endParaRPr>
          </a:p>
          <a:p>
            <a:pPr algn="just"/>
            <a:r>
              <a:rPr lang="en-US" sz="800" dirty="0">
                <a:solidFill>
                  <a:srgbClr val="B31261"/>
                </a:solidFill>
                <a:latin typeface="Consolas" panose="020B0609020204030204" pitchFamily="49" charset="0"/>
              </a:rPr>
              <a:t>The inner ring is then used to contrasts the outer ring. The inside is supposed to show a sort of increase in distress levels. It shows that we are right smack in the middle of a period where lives have gotten much more difficult. If you worked in the healthcare sector for example, the past ~2 years must have seen you overworking beyond belief.</a:t>
            </a:r>
          </a:p>
          <a:p>
            <a:pPr algn="just"/>
            <a:endParaRPr lang="en-US" sz="800" dirty="0">
              <a:solidFill>
                <a:srgbClr val="B31261"/>
              </a:solidFill>
              <a:latin typeface="Consolas" panose="020B0609020204030204" pitchFamily="49" charset="0"/>
            </a:endParaRPr>
          </a:p>
          <a:p>
            <a:pPr algn="just"/>
            <a:r>
              <a:rPr lang="en-US" sz="800" dirty="0">
                <a:solidFill>
                  <a:srgbClr val="B31261"/>
                </a:solidFill>
                <a:latin typeface="Consolas" panose="020B0609020204030204" pitchFamily="49" charset="0"/>
              </a:rPr>
              <a:t>Therefore, the desire is to have sort of high peaks to showcase this increase levels of difficulty beyond the norm. But I do not want a totally chaotic inside ring as well. With how things are now, the world has plans on opening back up. Things are slowly falling back into place.</a:t>
            </a:r>
          </a:p>
          <a:p>
            <a:pPr algn="just"/>
            <a:endParaRPr lang="en-US" sz="800" dirty="0">
              <a:solidFill>
                <a:srgbClr val="B31261"/>
              </a:solidFill>
              <a:latin typeface="Consolas" panose="020B0609020204030204" pitchFamily="49" charset="0"/>
            </a:endParaRPr>
          </a:p>
          <a:p>
            <a:pPr algn="just"/>
            <a:endParaRPr lang="en-US" sz="800" dirty="0">
              <a:solidFill>
                <a:srgbClr val="B31261"/>
              </a:solidFill>
              <a:latin typeface="Consolas" panose="020B0609020204030204" pitchFamily="49" charset="0"/>
            </a:endParaRPr>
          </a:p>
          <a:p>
            <a:pPr algn="just"/>
            <a:r>
              <a:rPr lang="en-US" sz="800" dirty="0">
                <a:solidFill>
                  <a:srgbClr val="B31261"/>
                </a:solidFill>
                <a:latin typeface="Consolas" panose="020B0609020204030204" pitchFamily="49" charset="0"/>
              </a:rPr>
              <a:t>While in the aesthetic page, there are some surfaces that might look more interesting and, in some ways, nicer, the design I desire for the inside ring was something that can also showcase what I described.</a:t>
            </a:r>
          </a:p>
        </p:txBody>
      </p:sp>
      <p:sp>
        <p:nvSpPr>
          <p:cNvPr id="9" name="TextBox 8">
            <a:extLst>
              <a:ext uri="{FF2B5EF4-FFF2-40B4-BE49-F238E27FC236}">
                <a16:creationId xmlns:a16="http://schemas.microsoft.com/office/drawing/2014/main" id="{C7893DD7-A704-4D41-B788-C441E3C3E860}"/>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11" name="TextBox 10">
            <a:extLst>
              <a:ext uri="{FF2B5EF4-FFF2-40B4-BE49-F238E27FC236}">
                <a16:creationId xmlns:a16="http://schemas.microsoft.com/office/drawing/2014/main" id="{E9576400-66F8-4A3B-B9E5-8435611C3201}"/>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P4</a:t>
            </a:r>
            <a:endParaRPr lang="en-SG" sz="6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3C42860-F849-44BB-8571-8825522FB242}"/>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P4</a:t>
            </a:r>
            <a:endParaRPr lang="en-SG" sz="6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82ED5D6B-23D3-4D87-9FBC-EF546DD4F828}"/>
              </a:ext>
            </a:extLst>
          </p:cNvPr>
          <p:cNvSpPr/>
          <p:nvPr/>
        </p:nvSpPr>
        <p:spPr>
          <a:xfrm>
            <a:off x="5297801" y="654752"/>
            <a:ext cx="4150995" cy="292050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sp>
        <p:nvSpPr>
          <p:cNvPr id="19" name="Rectangle 18">
            <a:extLst>
              <a:ext uri="{FF2B5EF4-FFF2-40B4-BE49-F238E27FC236}">
                <a16:creationId xmlns:a16="http://schemas.microsoft.com/office/drawing/2014/main" id="{B2287D26-CF82-4F45-8E13-B891D9D3693E}"/>
              </a:ext>
            </a:extLst>
          </p:cNvPr>
          <p:cNvSpPr/>
          <p:nvPr/>
        </p:nvSpPr>
        <p:spPr>
          <a:xfrm>
            <a:off x="5297800" y="3645078"/>
            <a:ext cx="4150995" cy="292050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pic>
        <p:nvPicPr>
          <p:cNvPr id="3" name="Picture 2" descr="A picture containing shape&#10;&#10;Description automatically generated">
            <a:extLst>
              <a:ext uri="{FF2B5EF4-FFF2-40B4-BE49-F238E27FC236}">
                <a16:creationId xmlns:a16="http://schemas.microsoft.com/office/drawing/2014/main" id="{5DCB5935-698E-4403-82F9-AD02B8DC8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909" y="951538"/>
            <a:ext cx="4136775" cy="2326936"/>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EB0A5290-4736-4858-B264-0F8400459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4395" y="3942532"/>
            <a:ext cx="4134400" cy="2325600"/>
          </a:xfrm>
          <a:prstGeom prst="rect">
            <a:avLst/>
          </a:prstGeom>
        </p:spPr>
      </p:pic>
      <p:grpSp>
        <p:nvGrpSpPr>
          <p:cNvPr id="21" name="Group 20">
            <a:extLst>
              <a:ext uri="{FF2B5EF4-FFF2-40B4-BE49-F238E27FC236}">
                <a16:creationId xmlns:a16="http://schemas.microsoft.com/office/drawing/2014/main" id="{D506DAD1-0695-4DA9-8A1F-BB326B926154}"/>
              </a:ext>
            </a:extLst>
          </p:cNvPr>
          <p:cNvGrpSpPr/>
          <p:nvPr/>
        </p:nvGrpSpPr>
        <p:grpSpPr>
          <a:xfrm>
            <a:off x="297816" y="4889187"/>
            <a:ext cx="1178564" cy="837346"/>
            <a:chOff x="297816" y="4663443"/>
            <a:chExt cx="1092911" cy="837346"/>
          </a:xfrm>
        </p:grpSpPr>
        <p:sp>
          <p:nvSpPr>
            <p:cNvPr id="22" name="TextBox 21">
              <a:extLst>
                <a:ext uri="{FF2B5EF4-FFF2-40B4-BE49-F238E27FC236}">
                  <a16:creationId xmlns:a16="http://schemas.microsoft.com/office/drawing/2014/main" id="{DB502B1B-8470-4347-90E4-57D19A9DFD28}"/>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5C2AA805-0E7F-42C7-8231-690B3BD953D8}"/>
                </a:ext>
              </a:extLst>
            </p:cNvPr>
            <p:cNvSpPr txBox="1"/>
            <p:nvPr/>
          </p:nvSpPr>
          <p:spPr>
            <a:xfrm>
              <a:off x="297816" y="4869847"/>
              <a:ext cx="1092911" cy="630942"/>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a:t>
              </a:r>
              <a:r>
                <a:rPr lang="en-SG" sz="700" dirty="0">
                  <a:latin typeface="Arial" panose="020B0604020202020204" pitchFamily="34" charset="0"/>
                  <a:cs typeface="Arial" panose="020B0604020202020204" pitchFamily="34" charset="0"/>
                </a:rPr>
                <a:t>Desirability High</a:t>
              </a:r>
            </a:p>
            <a:p>
              <a:r>
                <a:rPr lang="en-SG" sz="700" dirty="0">
                  <a:latin typeface="Arial" panose="020B0604020202020204" pitchFamily="34" charset="0"/>
                  <a:cs typeface="Arial" panose="020B0604020202020204" pitchFamily="34" charset="0"/>
                </a:rPr>
                <a:t>02 Desirability Mid - Low</a:t>
              </a: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
        <p:nvSpPr>
          <p:cNvPr id="26" name="Rectangle 25">
            <a:extLst>
              <a:ext uri="{FF2B5EF4-FFF2-40B4-BE49-F238E27FC236}">
                <a16:creationId xmlns:a16="http://schemas.microsoft.com/office/drawing/2014/main" id="{AC755526-1B64-45D7-B81A-349EF7C7E394}"/>
              </a:ext>
            </a:extLst>
          </p:cNvPr>
          <p:cNvSpPr/>
          <p:nvPr/>
        </p:nvSpPr>
        <p:spPr>
          <a:xfrm>
            <a:off x="713420" y="5721819"/>
            <a:ext cx="601981"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28" name="Rectangle 27">
            <a:extLst>
              <a:ext uri="{FF2B5EF4-FFF2-40B4-BE49-F238E27FC236}">
                <a16:creationId xmlns:a16="http://schemas.microsoft.com/office/drawing/2014/main" id="{2CE6D565-592B-4858-AA74-5547149778F6}"/>
              </a:ext>
            </a:extLst>
          </p:cNvPr>
          <p:cNvSpPr/>
          <p:nvPr/>
        </p:nvSpPr>
        <p:spPr>
          <a:xfrm>
            <a:off x="713420" y="6155210"/>
            <a:ext cx="601982"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
        <p:nvSpPr>
          <p:cNvPr id="30" name="TextBox 29">
            <a:extLst>
              <a:ext uri="{FF2B5EF4-FFF2-40B4-BE49-F238E27FC236}">
                <a16:creationId xmlns:a16="http://schemas.microsoft.com/office/drawing/2014/main" id="{F0099034-446B-459D-B922-B3BC83157CB6}"/>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&lt;Parametric Design&gt;</a:t>
            </a:r>
            <a:endParaRPr lang="en-SG" sz="750" b="1" dirty="0">
              <a:latin typeface="Consolas" panose="020B0609020204030204" pitchFamily="49" charset="0"/>
            </a:endParaRPr>
          </a:p>
        </p:txBody>
      </p:sp>
    </p:spTree>
    <p:extLst>
      <p:ext uri="{BB962C8B-B14F-4D97-AF65-F5344CB8AC3E}">
        <p14:creationId xmlns:p14="http://schemas.microsoft.com/office/powerpoint/2010/main" val="3567362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7893DD7-A704-4D41-B788-C441E3C3E860}"/>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11" name="TextBox 10">
            <a:extLst>
              <a:ext uri="{FF2B5EF4-FFF2-40B4-BE49-F238E27FC236}">
                <a16:creationId xmlns:a16="http://schemas.microsoft.com/office/drawing/2014/main" id="{E9576400-66F8-4A3B-B9E5-8435611C3201}"/>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P5</a:t>
            </a:r>
            <a:endParaRPr lang="en-SG" sz="6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3C42860-F849-44BB-8571-8825522FB242}"/>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P5</a:t>
            </a:r>
            <a:endParaRPr lang="en-SG" sz="6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898CC8FD-023C-4006-8F1D-3FB503C24A18}"/>
              </a:ext>
            </a:extLst>
          </p:cNvPr>
          <p:cNvSpPr/>
          <p:nvPr/>
        </p:nvSpPr>
        <p:spPr>
          <a:xfrm>
            <a:off x="5297801" y="654752"/>
            <a:ext cx="4150995" cy="292050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sp>
        <p:nvSpPr>
          <p:cNvPr id="14" name="Rectangle 13">
            <a:extLst>
              <a:ext uri="{FF2B5EF4-FFF2-40B4-BE49-F238E27FC236}">
                <a16:creationId xmlns:a16="http://schemas.microsoft.com/office/drawing/2014/main" id="{FF587FC4-52D1-4216-BC4E-8C7A9CA36A23}"/>
              </a:ext>
            </a:extLst>
          </p:cNvPr>
          <p:cNvSpPr/>
          <p:nvPr/>
        </p:nvSpPr>
        <p:spPr>
          <a:xfrm>
            <a:off x="5297800" y="3645078"/>
            <a:ext cx="4150995" cy="292050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grpSp>
        <p:nvGrpSpPr>
          <p:cNvPr id="25" name="Group 24">
            <a:extLst>
              <a:ext uri="{FF2B5EF4-FFF2-40B4-BE49-F238E27FC236}">
                <a16:creationId xmlns:a16="http://schemas.microsoft.com/office/drawing/2014/main" id="{B7302E4C-723B-4266-B1B3-6E836120B12B}"/>
              </a:ext>
            </a:extLst>
          </p:cNvPr>
          <p:cNvGrpSpPr/>
          <p:nvPr/>
        </p:nvGrpSpPr>
        <p:grpSpPr>
          <a:xfrm>
            <a:off x="297816" y="4884473"/>
            <a:ext cx="1233803" cy="729624"/>
            <a:chOff x="297817" y="4663443"/>
            <a:chExt cx="1103144" cy="729624"/>
          </a:xfrm>
        </p:grpSpPr>
        <p:sp>
          <p:nvSpPr>
            <p:cNvPr id="15" name="TextBox 14">
              <a:extLst>
                <a:ext uri="{FF2B5EF4-FFF2-40B4-BE49-F238E27FC236}">
                  <a16:creationId xmlns:a16="http://schemas.microsoft.com/office/drawing/2014/main" id="{3111B49C-F757-40AD-853D-D24B5334B82F}"/>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BE41C5C9-6246-458E-B282-6A0DB6979A49}"/>
                </a:ext>
              </a:extLst>
            </p:cNvPr>
            <p:cNvSpPr txBox="1"/>
            <p:nvPr/>
          </p:nvSpPr>
          <p:spPr>
            <a:xfrm>
              <a:off x="297817" y="4869847"/>
              <a:ext cx="1103144" cy="523220"/>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Aesthetic Designs 1</a:t>
              </a:r>
            </a:p>
            <a:p>
              <a:r>
                <a:rPr lang="en-US" sz="700" dirty="0">
                  <a:latin typeface="Arial" panose="020B0604020202020204" pitchFamily="34" charset="0"/>
                  <a:cs typeface="Arial" panose="020B0604020202020204" pitchFamily="34" charset="0"/>
                </a:rPr>
                <a:t>02 Aesthetic Designs 2</a:t>
              </a:r>
            </a:p>
            <a:p>
              <a:r>
                <a:rPr lang="en-US" sz="700" dirty="0">
                  <a:latin typeface="Arial" panose="020B0604020202020204" pitchFamily="34" charset="0"/>
                  <a:cs typeface="Arial" panose="020B0604020202020204" pitchFamily="34" charset="0"/>
                </a:rPr>
                <a:t>03 First person in the mountain ranges</a:t>
              </a:r>
            </a:p>
          </p:txBody>
        </p:sp>
      </p:grpSp>
      <p:sp>
        <p:nvSpPr>
          <p:cNvPr id="17" name="Rectangle 16">
            <a:extLst>
              <a:ext uri="{FF2B5EF4-FFF2-40B4-BE49-F238E27FC236}">
                <a16:creationId xmlns:a16="http://schemas.microsoft.com/office/drawing/2014/main" id="{A9ABC7E6-3815-4E27-A2FC-96C10D9E5BA6}"/>
              </a:ext>
            </a:extLst>
          </p:cNvPr>
          <p:cNvSpPr/>
          <p:nvPr/>
        </p:nvSpPr>
        <p:spPr>
          <a:xfrm>
            <a:off x="713420" y="5721819"/>
            <a:ext cx="601981"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
        <p:nvSpPr>
          <p:cNvPr id="22" name="Rectangle 21">
            <a:extLst>
              <a:ext uri="{FF2B5EF4-FFF2-40B4-BE49-F238E27FC236}">
                <a16:creationId xmlns:a16="http://schemas.microsoft.com/office/drawing/2014/main" id="{43BA22C6-96BF-4912-A578-94D3557C5D6C}"/>
              </a:ext>
            </a:extLst>
          </p:cNvPr>
          <p:cNvSpPr/>
          <p:nvPr/>
        </p:nvSpPr>
        <p:spPr>
          <a:xfrm>
            <a:off x="713420" y="6158215"/>
            <a:ext cx="601982"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03</a:t>
            </a:r>
            <a:endParaRPr lang="en-SG" sz="800" b="1" dirty="0">
              <a:solidFill>
                <a:srgbClr val="1CB857"/>
              </a:solidFill>
            </a:endParaRPr>
          </a:p>
        </p:txBody>
      </p:sp>
      <p:sp>
        <p:nvSpPr>
          <p:cNvPr id="18" name="Rectangle 17">
            <a:extLst>
              <a:ext uri="{FF2B5EF4-FFF2-40B4-BE49-F238E27FC236}">
                <a16:creationId xmlns:a16="http://schemas.microsoft.com/office/drawing/2014/main" id="{3ECF49C0-984A-461A-8150-F7B869B44379}"/>
              </a:ext>
            </a:extLst>
          </p:cNvPr>
          <p:cNvSpPr/>
          <p:nvPr/>
        </p:nvSpPr>
        <p:spPr>
          <a:xfrm>
            <a:off x="1726323" y="3641380"/>
            <a:ext cx="2881877" cy="29122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sp>
        <p:nvSpPr>
          <p:cNvPr id="21" name="Rectangle 20">
            <a:extLst>
              <a:ext uri="{FF2B5EF4-FFF2-40B4-BE49-F238E27FC236}">
                <a16:creationId xmlns:a16="http://schemas.microsoft.com/office/drawing/2014/main" id="{5DCABB6F-57C8-4060-95D0-0F1F9FD5EFAC}"/>
              </a:ext>
            </a:extLst>
          </p:cNvPr>
          <p:cNvSpPr/>
          <p:nvPr/>
        </p:nvSpPr>
        <p:spPr>
          <a:xfrm>
            <a:off x="398144" y="6158215"/>
            <a:ext cx="287655" cy="40737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pic>
        <p:nvPicPr>
          <p:cNvPr id="3" name="Picture 2" descr="A picture containing logo&#10;&#10;Description automatically generated">
            <a:extLst>
              <a:ext uri="{FF2B5EF4-FFF2-40B4-BE49-F238E27FC236}">
                <a16:creationId xmlns:a16="http://schemas.microsoft.com/office/drawing/2014/main" id="{754D62CF-2337-4AF0-A7D1-F29116CA2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899" y="654751"/>
            <a:ext cx="4150995" cy="2920508"/>
          </a:xfrm>
          <a:prstGeom prst="rect">
            <a:avLst/>
          </a:prstGeom>
        </p:spPr>
      </p:pic>
      <p:pic>
        <p:nvPicPr>
          <p:cNvPr id="8" name="Picture 7" descr="A picture containing text, businesscard&#10;&#10;Description automatically generated">
            <a:extLst>
              <a:ext uri="{FF2B5EF4-FFF2-40B4-BE49-F238E27FC236}">
                <a16:creationId xmlns:a16="http://schemas.microsoft.com/office/drawing/2014/main" id="{7B9DB674-F635-4F1E-A4A6-EFEC7C82EAE1}"/>
              </a:ext>
            </a:extLst>
          </p:cNvPr>
          <p:cNvPicPr>
            <a:picLocks noChangeAspect="1"/>
          </p:cNvPicPr>
          <p:nvPr/>
        </p:nvPicPr>
        <p:blipFill rotWithShape="1">
          <a:blip r:embed="rId3">
            <a:extLst>
              <a:ext uri="{28A0092B-C50C-407E-A947-70E740481C1C}">
                <a14:useLocalDpi xmlns:a14="http://schemas.microsoft.com/office/drawing/2010/main" val="0"/>
              </a:ext>
            </a:extLst>
          </a:blip>
          <a:srcRect l="24912" t="51" r="20060" b="929"/>
          <a:stretch/>
        </p:blipFill>
        <p:spPr>
          <a:xfrm>
            <a:off x="1724421" y="3646622"/>
            <a:ext cx="2883779" cy="2918964"/>
          </a:xfrm>
          <a:prstGeom prst="rect">
            <a:avLst/>
          </a:prstGeom>
        </p:spPr>
      </p:pic>
      <p:sp>
        <p:nvSpPr>
          <p:cNvPr id="26" name="Rectangle 25">
            <a:extLst>
              <a:ext uri="{FF2B5EF4-FFF2-40B4-BE49-F238E27FC236}">
                <a16:creationId xmlns:a16="http://schemas.microsoft.com/office/drawing/2014/main" id="{4BA4C4F9-C474-4A16-A992-FA129DAAC663}"/>
              </a:ext>
            </a:extLst>
          </p:cNvPr>
          <p:cNvSpPr/>
          <p:nvPr/>
        </p:nvSpPr>
        <p:spPr>
          <a:xfrm>
            <a:off x="1640210" y="1485906"/>
            <a:ext cx="2967991" cy="1196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800" b="1" dirty="0">
                <a:solidFill>
                  <a:srgbClr val="B31261"/>
                </a:solidFill>
                <a:latin typeface="Consolas" panose="020B0609020204030204" pitchFamily="49" charset="0"/>
              </a:rPr>
              <a:t>&lt;Aesthetic Designs&gt;</a:t>
            </a:r>
          </a:p>
          <a:p>
            <a:pPr algn="just"/>
            <a:endParaRPr lang="en-US" sz="800" b="1" dirty="0">
              <a:solidFill>
                <a:srgbClr val="B31261"/>
              </a:solidFill>
              <a:latin typeface="Consolas" panose="020B0609020204030204" pitchFamily="49" charset="0"/>
            </a:endParaRPr>
          </a:p>
          <a:p>
            <a:pPr algn="just"/>
            <a:r>
              <a:rPr lang="en-US" sz="800" dirty="0">
                <a:solidFill>
                  <a:srgbClr val="B31261"/>
                </a:solidFill>
                <a:latin typeface="Consolas" panose="020B0609020204030204" pitchFamily="49" charset="0"/>
              </a:rPr>
              <a:t>This page is to showcase the various other designs that surfaced and from different point of view.</a:t>
            </a:r>
          </a:p>
          <a:p>
            <a:pPr algn="just"/>
            <a:br>
              <a:rPr lang="en-US" sz="800" dirty="0">
                <a:solidFill>
                  <a:srgbClr val="B31261"/>
                </a:solidFill>
                <a:latin typeface="Consolas" panose="020B0609020204030204" pitchFamily="49" charset="0"/>
              </a:rPr>
            </a:br>
            <a:r>
              <a:rPr lang="en-US" sz="800" dirty="0">
                <a:solidFill>
                  <a:srgbClr val="B31261"/>
                </a:solidFill>
                <a:latin typeface="Consolas" panose="020B0609020204030204" pitchFamily="49" charset="0"/>
              </a:rPr>
              <a:t>Like for example picture 2 gives you the impression that you are standing in front of a mountain in the void which gives sort of mystic feel</a:t>
            </a:r>
          </a:p>
          <a:p>
            <a:pPr algn="just"/>
            <a:endParaRPr lang="en-US" sz="800" dirty="0">
              <a:solidFill>
                <a:srgbClr val="B31261"/>
              </a:solidFill>
              <a:latin typeface="Consolas" panose="020B0609020204030204" pitchFamily="49" charset="0"/>
            </a:endParaRPr>
          </a:p>
        </p:txBody>
      </p:sp>
      <p:pic>
        <p:nvPicPr>
          <p:cNvPr id="27" name="Picture 26">
            <a:extLst>
              <a:ext uri="{FF2B5EF4-FFF2-40B4-BE49-F238E27FC236}">
                <a16:creationId xmlns:a16="http://schemas.microsoft.com/office/drawing/2014/main" id="{A7F9C3CE-AB4E-41C5-8EAE-AB5E7543B7B8}"/>
              </a:ext>
            </a:extLst>
          </p:cNvPr>
          <p:cNvPicPr>
            <a:picLocks noChangeAspect="1"/>
          </p:cNvPicPr>
          <p:nvPr/>
        </p:nvPicPr>
        <p:blipFill rotWithShape="1">
          <a:blip r:embed="rId4">
            <a:extLst>
              <a:ext uri="{28A0092B-C50C-407E-A947-70E740481C1C}">
                <a14:useLocalDpi xmlns:a14="http://schemas.microsoft.com/office/drawing/2010/main" val="0"/>
              </a:ext>
            </a:extLst>
          </a:blip>
          <a:srcRect l="25308" t="32378" r="32788" b="15142"/>
          <a:stretch/>
        </p:blipFill>
        <p:spPr>
          <a:xfrm>
            <a:off x="5295898" y="3641380"/>
            <a:ext cx="4150995" cy="2924206"/>
          </a:xfrm>
          <a:prstGeom prst="rect">
            <a:avLst/>
          </a:prstGeom>
        </p:spPr>
      </p:pic>
      <p:sp>
        <p:nvSpPr>
          <p:cNvPr id="28" name="TextBox 27">
            <a:extLst>
              <a:ext uri="{FF2B5EF4-FFF2-40B4-BE49-F238E27FC236}">
                <a16:creationId xmlns:a16="http://schemas.microsoft.com/office/drawing/2014/main" id="{7C671556-C016-4C0C-A4BC-B86D9B09272E}"/>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&lt;Parametric Design&gt;</a:t>
            </a:r>
            <a:endParaRPr lang="en-SG" sz="750" b="1" dirty="0">
              <a:latin typeface="Consolas" panose="020B0609020204030204" pitchFamily="49" charset="0"/>
            </a:endParaRPr>
          </a:p>
        </p:txBody>
      </p:sp>
    </p:spTree>
    <p:extLst>
      <p:ext uri="{BB962C8B-B14F-4D97-AF65-F5344CB8AC3E}">
        <p14:creationId xmlns:p14="http://schemas.microsoft.com/office/powerpoint/2010/main" val="20558644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525</TotalTime>
  <Words>864</Words>
  <Application>Microsoft Office PowerPoint</Application>
  <PresentationFormat>A4 Paper (210x297 mm)</PresentationFormat>
  <Paragraphs>121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Consolas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Stylianos Dritsas</dc:creator>
  <cp:lastModifiedBy>darren chan</cp:lastModifiedBy>
  <cp:revision>33</cp:revision>
  <dcterms:created xsi:type="dcterms:W3CDTF">2020-07-28T23:26:11Z</dcterms:created>
  <dcterms:modified xsi:type="dcterms:W3CDTF">2021-10-12T17:23:23Z</dcterms:modified>
</cp:coreProperties>
</file>