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2"/>
    <p:restoredTop sz="94681"/>
  </p:normalViewPr>
  <p:slideViewPr>
    <p:cSldViewPr snapToGrid="0" snapToObjects="1">
      <p:cViewPr varScale="1">
        <p:scale>
          <a:sx n="55" d="100"/>
          <a:sy n="55" d="100"/>
        </p:scale>
        <p:origin x="200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C486F92-DD6D-5440-B02D-605576D3CBCC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3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97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1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40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70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1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11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5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7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7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5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5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2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1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5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6F92-DD6D-5440-B02D-605576D3CBCC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3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86F92-DD6D-5440-B02D-605576D3CBCC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1D8FE-7CCA-4D45-8AEF-AB9996A81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71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u="none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cfYBWEF_hF_3esmh7Fx_l2BTqRLgL-PcP52UfrvK_z-_He0w/viewfor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EFE5-EE65-034C-ABE6-D713338CC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5078" y="-1193800"/>
            <a:ext cx="9414428" cy="2387600"/>
          </a:xfrm>
        </p:spPr>
        <p:txBody>
          <a:bodyPr>
            <a:normAutofit/>
          </a:bodyPr>
          <a:lstStyle/>
          <a:p>
            <a:r>
              <a:rPr lang="en-US" dirty="0"/>
              <a:t>CST336 Challenge activity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A3656-E414-1E49-9EEE-CE4AA34D6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6952" y="3222434"/>
            <a:ext cx="8791575" cy="919601"/>
          </a:xfrm>
        </p:spPr>
        <p:txBody>
          <a:bodyPr>
            <a:normAutofit/>
          </a:bodyPr>
          <a:lstStyle/>
          <a:p>
            <a:r>
              <a:rPr lang="en-US" sz="3600" b="1" dirty="0"/>
              <a:t>JAVASCRIPT / JQUERY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4EC62-852D-704E-9EDA-C88CB5747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569" y="3776275"/>
            <a:ext cx="4910321" cy="28771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201E53-A867-DE49-917E-EF53233DFE84}"/>
              </a:ext>
            </a:extLst>
          </p:cNvPr>
          <p:cNvSpPr/>
          <p:nvPr/>
        </p:nvSpPr>
        <p:spPr>
          <a:xfrm>
            <a:off x="2294402" y="1405077"/>
            <a:ext cx="9123876" cy="1606079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NOTE:  For Attendance, you must submit the  </a:t>
            </a:r>
          </a:p>
          <a:p>
            <a:pPr marL="1200150" indent="415925" algn="ctr"/>
            <a:r>
              <a:rPr lang="en-US" sz="3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Form</a:t>
            </a:r>
            <a:r>
              <a:rPr lang="en-US" sz="3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by the end of the session</a:t>
            </a:r>
          </a:p>
        </p:txBody>
      </p:sp>
    </p:spTree>
    <p:extLst>
      <p:ext uri="{BB962C8B-B14F-4D97-AF65-F5344CB8AC3E}">
        <p14:creationId xmlns:p14="http://schemas.microsoft.com/office/powerpoint/2010/main" val="206606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6D7713-C33E-E94F-B83D-B08A399BD2DB}"/>
              </a:ext>
            </a:extLst>
          </p:cNvPr>
          <p:cNvSpPr txBox="1"/>
          <p:nvPr/>
        </p:nvSpPr>
        <p:spPr>
          <a:xfrm>
            <a:off x="2769703" y="97682"/>
            <a:ext cx="719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Task:  Recalculate Totals in Shopping Cart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3" b="2976"/>
          <a:stretch/>
        </p:blipFill>
        <p:spPr bwMode="auto">
          <a:xfrm>
            <a:off x="3496308" y="705973"/>
            <a:ext cx="5209809" cy="5882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89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6D7713-C33E-E94F-B83D-B08A399BD2DB}"/>
              </a:ext>
            </a:extLst>
          </p:cNvPr>
          <p:cNvSpPr txBox="1"/>
          <p:nvPr/>
        </p:nvSpPr>
        <p:spPr>
          <a:xfrm>
            <a:off x="4997908" y="234203"/>
            <a:ext cx="2207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Directions: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DCB83A-DD99-BE44-8DA7-C6EED38A3A07}"/>
              </a:ext>
            </a:extLst>
          </p:cNvPr>
          <p:cNvSpPr/>
          <p:nvPr/>
        </p:nvSpPr>
        <p:spPr>
          <a:xfrm>
            <a:off x="1066799" y="880534"/>
            <a:ext cx="10449339" cy="54694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You’ll start working INDIVIDUALLY for 10 minutes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Individually, do the following: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1) Within the “practice” folder, create a new folder called “</a:t>
            </a:r>
            <a:r>
              <a:rPr lang="en-US" sz="2800" dirty="0">
                <a:solidFill>
                  <a:srgbClr val="C00000"/>
                </a:solidFill>
              </a:rPr>
              <a:t>p4</a:t>
            </a:r>
            <a:r>
              <a:rPr lang="en-US" sz="2800" dirty="0">
                <a:solidFill>
                  <a:schemeClr val="bg1"/>
                </a:solidFill>
              </a:rPr>
              <a:t>”</a:t>
            </a:r>
          </a:p>
          <a:p>
            <a:pPr marL="857250" lvl="1" indent="-400050"/>
            <a:r>
              <a:rPr lang="en-US" sz="2800" dirty="0">
                <a:solidFill>
                  <a:schemeClr val="bg1"/>
                </a:solidFill>
              </a:rPr>
              <a:t>2) Upload the “</a:t>
            </a:r>
            <a:r>
              <a:rPr lang="en-US" sz="2800" dirty="0" err="1">
                <a:solidFill>
                  <a:srgbClr val="C00000"/>
                </a:solidFill>
              </a:rPr>
              <a:t>index.hml</a:t>
            </a:r>
            <a:r>
              <a:rPr lang="en-US" sz="2800" dirty="0">
                <a:solidFill>
                  <a:schemeClr val="bg1"/>
                </a:solidFill>
              </a:rPr>
              <a:t>” file from your local computer to the “</a:t>
            </a:r>
            <a:r>
              <a:rPr lang="en-US" sz="2800" dirty="0">
                <a:solidFill>
                  <a:srgbClr val="C00000"/>
                </a:solidFill>
              </a:rPr>
              <a:t>p4</a:t>
            </a:r>
            <a:r>
              <a:rPr lang="en-US" sz="2800" dirty="0">
                <a:solidFill>
                  <a:schemeClr val="bg1"/>
                </a:solidFill>
              </a:rPr>
              <a:t>” folder</a:t>
            </a:r>
          </a:p>
          <a:p>
            <a:pPr marL="925513" lvl="1" indent="-468313"/>
            <a:r>
              <a:rPr lang="en-US" sz="2800" dirty="0">
                <a:solidFill>
                  <a:schemeClr val="bg1"/>
                </a:solidFill>
              </a:rPr>
              <a:t>3) Open the “</a:t>
            </a:r>
            <a:r>
              <a:rPr lang="en-US" sz="2800" dirty="0">
                <a:solidFill>
                  <a:srgbClr val="C00000"/>
                </a:solidFill>
              </a:rPr>
              <a:t>index.html</a:t>
            </a:r>
            <a:r>
              <a:rPr lang="en-US" sz="2800" dirty="0">
                <a:solidFill>
                  <a:schemeClr val="bg1"/>
                </a:solidFill>
              </a:rPr>
              <a:t>” and add the missing form elements: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The shipping options are: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Next-day Delivery: $15.00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Three-day Delivery: $10.00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Regular (5-8 days): $ 5.00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4) Start implementing the Total calculation.  Do as much as you can!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5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6D7713-C33E-E94F-B83D-B08A399BD2DB}"/>
              </a:ext>
            </a:extLst>
          </p:cNvPr>
          <p:cNvSpPr txBox="1"/>
          <p:nvPr/>
        </p:nvSpPr>
        <p:spPr>
          <a:xfrm>
            <a:off x="4997908" y="234203"/>
            <a:ext cx="2207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Directions: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DCB83A-DD99-BE44-8DA7-C6EED38A3A07}"/>
              </a:ext>
            </a:extLst>
          </p:cNvPr>
          <p:cNvSpPr/>
          <p:nvPr/>
        </p:nvSpPr>
        <p:spPr>
          <a:xfrm>
            <a:off x="1569081" y="880534"/>
            <a:ext cx="9571149" cy="54694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Work in pairs for 50 minutes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In pairs, do the following:</a:t>
            </a:r>
          </a:p>
          <a:p>
            <a:pPr marL="971550" lvl="1" indent="-514350">
              <a:buAutoNum type="arabicParenR"/>
            </a:pPr>
            <a:r>
              <a:rPr lang="en-US" sz="2800" b="1" dirty="0">
                <a:solidFill>
                  <a:schemeClr val="bg1"/>
                </a:solidFill>
              </a:rPr>
              <a:t>You MUST use ONLY ONE computer</a:t>
            </a:r>
          </a:p>
          <a:p>
            <a:pPr marL="971550" lvl="1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The teammate to the right must start coding for 7 minutes. The other teammate must observe and help.</a:t>
            </a:r>
          </a:p>
          <a:p>
            <a:pPr marL="971550" lvl="1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After every 7 minutes, you MUST switch (the coder becomes the observer and the other way around)</a:t>
            </a:r>
          </a:p>
          <a:p>
            <a:pPr marL="971550" lvl="1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BOTH of you must be engaged in the activity</a:t>
            </a:r>
          </a:p>
          <a:p>
            <a:pPr marL="971550" lvl="1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Those who complete the activity in 50 minutes will get  </a:t>
            </a:r>
            <a:r>
              <a:rPr lang="en-US" sz="2800" b="1" dirty="0">
                <a:solidFill>
                  <a:schemeClr val="bg1"/>
                </a:solidFill>
              </a:rPr>
              <a:t>three extra points</a:t>
            </a:r>
            <a:r>
              <a:rPr lang="en-US" sz="2800" dirty="0">
                <a:solidFill>
                  <a:schemeClr val="bg1"/>
                </a:solidFill>
              </a:rPr>
              <a:t> in a homework assignment.</a:t>
            </a:r>
          </a:p>
          <a:p>
            <a:pPr marL="971550" lvl="1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A few completers will be selected to show your work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39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6D7713-C33E-E94F-B83D-B08A399BD2DB}"/>
              </a:ext>
            </a:extLst>
          </p:cNvPr>
          <p:cNvSpPr txBox="1"/>
          <p:nvPr/>
        </p:nvSpPr>
        <p:spPr>
          <a:xfrm>
            <a:off x="4997908" y="-17587"/>
            <a:ext cx="1492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Rubric: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DCB83A-DD99-BE44-8DA7-C6EED38A3A07}"/>
              </a:ext>
            </a:extLst>
          </p:cNvPr>
          <p:cNvSpPr/>
          <p:nvPr/>
        </p:nvSpPr>
        <p:spPr>
          <a:xfrm>
            <a:off x="1066800" y="668501"/>
            <a:ext cx="10312400" cy="59178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</a:rPr>
              <a:t>           You MUST use ONLY ONE computer and SWITCH typing every 7 min.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Three Points:</a:t>
            </a:r>
            <a:endParaRPr lang="en-US" sz="2000" dirty="0">
              <a:solidFill>
                <a:srgbClr val="C00000"/>
              </a:solidFill>
            </a:endParaRPr>
          </a:p>
          <a:p>
            <a:pPr marL="344488" indent="-344488">
              <a:buAutoNum type="arabicParenR"/>
              <a:tabLst>
                <a:tab pos="173038" algn="l"/>
                <a:tab pos="292100" algn="l"/>
              </a:tabLst>
            </a:pPr>
            <a:r>
              <a:rPr lang="en-US" sz="2400" dirty="0">
                <a:solidFill>
                  <a:schemeClr val="bg1"/>
                </a:solidFill>
              </a:rPr>
              <a:t>Upon updating any product quantity, the cost values for subtotal, tax, and total must be updated.</a:t>
            </a:r>
            <a:r>
              <a:rPr lang="en-US" sz="2400" b="1" dirty="0">
                <a:solidFill>
                  <a:schemeClr val="bg1"/>
                </a:solidFill>
              </a:rPr>
              <a:t>  </a:t>
            </a:r>
            <a:r>
              <a:rPr lang="en-US" sz="24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Hint:</a:t>
            </a: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Use a “change()” event.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chemeClr val="bg1"/>
                </a:solidFill>
              </a:rPr>
              <a:t>Upon updating the shipping method, the cost values for shipping, subtotal, tax, and total must be updated.</a:t>
            </a:r>
          </a:p>
          <a:p>
            <a:pPr marL="342900" indent="-342900">
              <a:buFontTx/>
              <a:buAutoNum type="arabicParenR"/>
            </a:pPr>
            <a:r>
              <a:rPr lang="en-US" sz="2400" dirty="0">
                <a:solidFill>
                  <a:schemeClr val="bg1"/>
                </a:solidFill>
              </a:rPr>
              <a:t>Upon clicking on the “</a:t>
            </a:r>
            <a:r>
              <a:rPr lang="en-US" sz="2400" b="1" dirty="0">
                <a:solidFill>
                  <a:schemeClr val="bg1"/>
                </a:solidFill>
              </a:rPr>
              <a:t>Confirm Purchase</a:t>
            </a:r>
            <a:r>
              <a:rPr lang="en-US" sz="2400" dirty="0">
                <a:solidFill>
                  <a:schemeClr val="bg1"/>
                </a:solidFill>
              </a:rPr>
              <a:t>” button, an error message is displayed in red if no shipping method is selected (see screenshots in next slide)</a:t>
            </a:r>
          </a:p>
          <a:p>
            <a:pPr marL="0" lvl="1"/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Two Bonus Points!</a:t>
            </a:r>
          </a:p>
          <a:p>
            <a:r>
              <a:rPr lang="en-US" sz="2400" dirty="0">
                <a:solidFill>
                  <a:schemeClr val="bg1"/>
                </a:solidFill>
              </a:rPr>
              <a:t>Upon clicking on the “</a:t>
            </a:r>
            <a:r>
              <a:rPr lang="en-US" sz="2400" b="1" dirty="0">
                <a:solidFill>
                  <a:schemeClr val="bg1"/>
                </a:solidFill>
              </a:rPr>
              <a:t>Confirm Purchase</a:t>
            </a:r>
            <a:r>
              <a:rPr lang="en-US" sz="2400" dirty="0">
                <a:solidFill>
                  <a:schemeClr val="bg1"/>
                </a:solidFill>
              </a:rPr>
              <a:t>” button:</a:t>
            </a:r>
          </a:p>
          <a:p>
            <a:pPr marL="457200" indent="-457200">
              <a:buFont typeface="+mj-lt"/>
              <a:buAutoNum type="arabicParenR" startAt="4"/>
            </a:pPr>
            <a:r>
              <a:rPr lang="en-US" sz="2400" dirty="0">
                <a:solidFill>
                  <a:schemeClr val="bg1"/>
                </a:solidFill>
              </a:rPr>
              <a:t>The “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 Accept the Terms</a:t>
            </a:r>
            <a:r>
              <a:rPr lang="en-US" sz="2400" dirty="0">
                <a:solidFill>
                  <a:schemeClr val="bg1"/>
                </a:solidFill>
              </a:rPr>
              <a:t>” message changes to red if the checkbox is not checked. </a:t>
            </a:r>
            <a:r>
              <a:rPr lang="en-US" sz="24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Hint</a:t>
            </a: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: Use something like:   if ( !$("#</a:t>
            </a:r>
            <a:r>
              <a:rPr lang="en-US" sz="2400" i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terms</a:t>
            </a: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").is(':checked') )</a:t>
            </a:r>
          </a:p>
          <a:p>
            <a:pPr marL="342900" indent="-342900">
              <a:buAutoNum type="arabicParenR" startAt="4"/>
            </a:pPr>
            <a:r>
              <a:rPr lang="en-US" sz="2400" dirty="0">
                <a:solidFill>
                  <a:schemeClr val="bg1"/>
                </a:solidFill>
              </a:rPr>
              <a:t>If there are no errors, display “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Thank you for your Purchase</a:t>
            </a:r>
            <a:r>
              <a:rPr lang="en-US" sz="2400" dirty="0">
                <a:solidFill>
                  <a:schemeClr val="bg1"/>
                </a:solidFill>
              </a:rPr>
              <a:t>” below the button.</a:t>
            </a:r>
          </a:p>
          <a:p>
            <a:pPr marL="342900" indent="-342900">
              <a:buAutoNum type="arabicParenR" startAt="4"/>
            </a:pPr>
            <a:r>
              <a:rPr lang="en-US" sz="2400" dirty="0">
                <a:solidFill>
                  <a:schemeClr val="bg1"/>
                </a:solidFill>
              </a:rPr>
              <a:t>Add 5 CSS rules or use Bootstrap to make the page look nice</a:t>
            </a:r>
          </a:p>
          <a:p>
            <a:pPr marL="342900" indent="-342900">
              <a:buAutoNum type="arabicParenR" startAt="4"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rgbClr val="7030A0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61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DCB83A-DD99-BE44-8DA7-C6EED38A3A07}"/>
              </a:ext>
            </a:extLst>
          </p:cNvPr>
          <p:cNvSpPr/>
          <p:nvPr/>
        </p:nvSpPr>
        <p:spPr>
          <a:xfrm>
            <a:off x="1537250" y="980660"/>
            <a:ext cx="9024731" cy="43599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endParaRPr lang="en-US" sz="2400" b="1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</a:rPr>
              <a:t>Error Screenshots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AutoNum type="arabicParenR" startAt="4"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rgbClr val="7030A0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5"/>
          <a:stretch/>
        </p:blipFill>
        <p:spPr bwMode="auto">
          <a:xfrm>
            <a:off x="2187832" y="2156424"/>
            <a:ext cx="8070336" cy="2941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12868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CST336 Challenge activity&amp;quot;&quot;/&gt;&lt;property id=&quot;20307&quot; value=&quot;256&quot;/&gt;&lt;/object&gt;&lt;object type=&quot;3&quot; unique_id=&quot;10004&quot;&gt;&lt;property id=&quot;20148&quot; value=&quot;5&quot;/&gt;&lt;property id=&quot;20300&quot; value=&quot;Slide 2&quot;/&gt;&lt;property id=&quot;20307&quot; value=&quot;257&quot;/&gt;&lt;/object&gt;&lt;object type=&quot;3&quot; unique_id=&quot;10005&quot;&gt;&lt;property id=&quot;20148&quot; value=&quot;5&quot;/&gt;&lt;property id=&quot;20300&quot; value=&quot;Slide 3&quot;/&gt;&lt;property id=&quot;20307&quot; value=&quot;258&quot;/&gt;&lt;/object&gt;&lt;object type=&quot;3&quot; unique_id=&quot;10006&quot;&gt;&lt;property id=&quot;20148&quot; value=&quot;5&quot;/&gt;&lt;property id=&quot;20300&quot; value=&quot;Slide 5&quot;/&gt;&lt;property id=&quot;20307&quot; value=&quot;259&quot;/&gt;&lt;/object&gt;&lt;object type=&quot;3&quot; unique_id=&quot;10056&quot;&gt;&lt;property id=&quot;20148&quot; value=&quot;5&quot;/&gt;&lt;property id=&quot;20300&quot; value=&quot;Slide 4&quot;/&gt;&lt;property id=&quot;20307&quot; value=&quot;260&quot;/&gt;&lt;/object&gt;&lt;object type=&quot;3&quot; unique_id=&quot;10057&quot;&gt;&lt;property id=&quot;20148&quot; value=&quot;5&quot;/&gt;&lt;property id=&quot;20300&quot; value=&quot;Slide 6&quot;/&gt;&lt;property id=&quot;20307&quot; value=&quot;261&quot;/&gt;&lt;/object&gt;&lt;/object&gt;&lt;object type=&quot;8&quot; unique_id=&quot;10012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{C6BBF4F0-D5EE-9A43-B804-D5DF13268EDE}tf10001122</Template>
  <TotalTime>4327</TotalTime>
  <Words>216</Words>
  <Application>Microsoft Macintosh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CST336 Challenge activity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CST336 Internet programming</dc:title>
  <dc:creator>Miguel Lara</dc:creator>
  <cp:lastModifiedBy>Dr. Lara</cp:lastModifiedBy>
  <cp:revision>32</cp:revision>
  <dcterms:created xsi:type="dcterms:W3CDTF">2018-09-10T04:04:36Z</dcterms:created>
  <dcterms:modified xsi:type="dcterms:W3CDTF">2019-02-23T05:28:51Z</dcterms:modified>
</cp:coreProperties>
</file>