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4"/>
  </p:notesMasterIdLst>
  <p:sldIdLst>
    <p:sldId id="377" r:id="rId3"/>
    <p:sldId id="378" r:id="rId4"/>
    <p:sldId id="379" r:id="rId5"/>
    <p:sldId id="357" r:id="rId6"/>
    <p:sldId id="367" r:id="rId7"/>
    <p:sldId id="368" r:id="rId8"/>
    <p:sldId id="372" r:id="rId9"/>
    <p:sldId id="353" r:id="rId10"/>
    <p:sldId id="380" r:id="rId11"/>
    <p:sldId id="375" r:id="rId12"/>
    <p:sldId id="374" r:id="rId13"/>
    <p:sldId id="351" r:id="rId14"/>
    <p:sldId id="376" r:id="rId15"/>
    <p:sldId id="354" r:id="rId16"/>
    <p:sldId id="355" r:id="rId17"/>
    <p:sldId id="356" r:id="rId18"/>
    <p:sldId id="381" r:id="rId19"/>
    <p:sldId id="358" r:id="rId20"/>
    <p:sldId id="359" r:id="rId21"/>
    <p:sldId id="360" r:id="rId22"/>
    <p:sldId id="361" r:id="rId23"/>
    <p:sldId id="371" r:id="rId24"/>
    <p:sldId id="362" r:id="rId25"/>
    <p:sldId id="363" r:id="rId26"/>
    <p:sldId id="364" r:id="rId27"/>
    <p:sldId id="365" r:id="rId28"/>
    <p:sldId id="366" r:id="rId29"/>
    <p:sldId id="382" r:id="rId30"/>
    <p:sldId id="369" r:id="rId31"/>
    <p:sldId id="370" r:id="rId32"/>
    <p:sldId id="383" r:id="rId33"/>
  </p:sldIdLst>
  <p:sldSz cx="12190413" cy="6859588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D2A6"/>
    <a:srgbClr val="1983B7"/>
    <a:srgbClr val="03A6AF"/>
    <a:srgbClr val="0374AF"/>
    <a:srgbClr val="14B28B"/>
    <a:srgbClr val="01ACBE"/>
    <a:srgbClr val="0170C1"/>
    <a:srgbClr val="EB5145"/>
    <a:srgbClr val="EB5345"/>
    <a:srgbClr val="FE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5947" autoAdjust="0"/>
  </p:normalViewPr>
  <p:slideViewPr>
    <p:cSldViewPr snapToGrid="0" showGuides="1">
      <p:cViewPr varScale="1">
        <p:scale>
          <a:sx n="77" d="100"/>
          <a:sy n="77" d="100"/>
        </p:scale>
        <p:origin x="533" y="72"/>
      </p:cViewPr>
      <p:guideLst>
        <p:guide orient="horz" pos="213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rgbClr val="1983B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F-4F4C-AF17-CBE2FFE93F4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EF-4F4C-AF17-CBE2FFE93F46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EF-4F4C-AF17-CBE2FFE93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rgbClr val="18D2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45-49DC-B1A9-F802BA2E9A8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45-49DC-B1A9-F802BA2E9A8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45-49DC-B1A9-F802BA2E9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39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1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9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1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9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6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18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83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2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3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9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1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26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08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4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2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26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27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2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91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7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5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2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839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83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839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8" name="组合 147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60" name="波形 15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波形 16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58" name="波形 15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波形 15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9" name="组合 148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54" name="波形 15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波形 15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52" name="波形 15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波形 15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2" name="组合 191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193" name="组合 192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5" name="波形 20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波形 20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03" name="波形 20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波形 20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99" name="波形 19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波形 19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6" name="组合 195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97" name="波形 19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波形 19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07" name="_14"/>
          <p:cNvSpPr txBox="1">
            <a:spLocks noChangeArrowheads="1"/>
          </p:cNvSpPr>
          <p:nvPr/>
        </p:nvSpPr>
        <p:spPr bwMode="auto">
          <a:xfrm>
            <a:off x="2495550" y="2771952"/>
            <a:ext cx="8074610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5400" b="1" dirty="0" smtClean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 Here </a:t>
            </a:r>
            <a:r>
              <a:rPr lang="zh-CN" altLang="en-US" sz="5400" b="1" dirty="0" smtClean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  <a:endParaRPr lang="zh-CN" sz="5400" b="1" dirty="0">
              <a:solidFill>
                <a:srgbClr val="198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_16"/>
          <p:cNvSpPr txBox="1">
            <a:spLocks noChangeArrowheads="1"/>
          </p:cNvSpPr>
          <p:nvPr/>
        </p:nvSpPr>
        <p:spPr bwMode="auto">
          <a:xfrm>
            <a:off x="4540841" y="2133873"/>
            <a:ext cx="4380770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400" b="0" dirty="0" smtClean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软件测试与验证</a:t>
            </a:r>
            <a:endParaRPr lang="zh-CN" altLang="zh-CN" sz="2400" b="0" dirty="0">
              <a:solidFill>
                <a:srgbClr val="18D2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Group 38"/>
          <p:cNvGrpSpPr/>
          <p:nvPr/>
        </p:nvGrpSpPr>
        <p:grpSpPr>
          <a:xfrm>
            <a:off x="10287307" y="6347841"/>
            <a:ext cx="1575060" cy="160804"/>
            <a:chOff x="5548426" y="3343939"/>
            <a:chExt cx="833173" cy="85061"/>
          </a:xfrm>
          <a:solidFill>
            <a:srgbClr val="18D2A6"/>
          </a:solidFill>
        </p:grpSpPr>
        <p:sp>
          <p:nvSpPr>
            <p:cNvPr id="21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1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grpSp>
        <p:nvGrpSpPr>
          <p:cNvPr id="219" name="Group 10"/>
          <p:cNvGrpSpPr/>
          <p:nvPr/>
        </p:nvGrpSpPr>
        <p:grpSpPr>
          <a:xfrm>
            <a:off x="6735258" y="3865249"/>
            <a:ext cx="2767508" cy="478600"/>
            <a:chOff x="4383584" y="10884560"/>
            <a:chExt cx="6126514" cy="1212098"/>
          </a:xfrm>
        </p:grpSpPr>
        <p:sp>
          <p:nvSpPr>
            <p:cNvPr id="220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noFill/>
            <a:ln w="12700">
              <a:solidFill>
                <a:srgbClr val="18D2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8D2A6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579220" y="10984607"/>
              <a:ext cx="5735273" cy="1013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 smtClean="0">
                  <a:solidFill>
                    <a:srgbClr val="18D2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 Semi" charset="0"/>
                </a:rPr>
                <a:t>时间</a:t>
              </a:r>
              <a:r>
                <a:rPr lang="en-US" altLang="zh-CN" sz="2000" spc="300" dirty="0" smtClean="0">
                  <a:solidFill>
                    <a:srgbClr val="18D2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 Semi" charset="0"/>
                </a:rPr>
                <a:t>:2020.01.03</a:t>
              </a:r>
              <a:endParaRPr lang="en-US" sz="2000" spc="300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 charset="0"/>
              </a:endParaRPr>
            </a:p>
          </p:txBody>
        </p:sp>
      </p:grpSp>
      <p:grpSp>
        <p:nvGrpSpPr>
          <p:cNvPr id="222" name="Group 10"/>
          <p:cNvGrpSpPr/>
          <p:nvPr/>
        </p:nvGrpSpPr>
        <p:grpSpPr>
          <a:xfrm>
            <a:off x="3776905" y="3865508"/>
            <a:ext cx="2767508" cy="478600"/>
            <a:chOff x="4383584" y="10884560"/>
            <a:chExt cx="6126514" cy="1212098"/>
          </a:xfrm>
        </p:grpSpPr>
        <p:sp>
          <p:nvSpPr>
            <p:cNvPr id="223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noFill/>
            <a:ln w="12700">
              <a:solidFill>
                <a:srgbClr val="18D2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8D2A6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36568" y="10984607"/>
              <a:ext cx="3020581" cy="1013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 smtClean="0">
                  <a:solidFill>
                    <a:srgbClr val="18D2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 Semi" charset="0"/>
                </a:rPr>
                <a:t>第九小组</a:t>
              </a:r>
              <a:endParaRPr lang="en-US" sz="2000" spc="300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后端单元测试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4911768" y="1589458"/>
            <a:ext cx="6253537" cy="749803"/>
            <a:chOff x="4911768" y="1576758"/>
            <a:chExt cx="6253537" cy="749803"/>
          </a:xfrm>
        </p:grpSpPr>
        <p:sp>
          <p:nvSpPr>
            <p:cNvPr id="13" name="矩形 12"/>
            <p:cNvSpPr/>
            <p:nvPr/>
          </p:nvSpPr>
          <p:spPr>
            <a:xfrm>
              <a:off x="4911769" y="1576758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JUnit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47"/>
            <p:cNvSpPr>
              <a:spLocks noChangeArrowheads="1"/>
            </p:cNvSpPr>
            <p:nvPr/>
          </p:nvSpPr>
          <p:spPr bwMode="auto">
            <a:xfrm>
              <a:off x="4911768" y="2013791"/>
              <a:ext cx="6253537" cy="31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测试工具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11768" y="2865952"/>
            <a:ext cx="6253537" cy="749803"/>
            <a:chOff x="4911768" y="2853252"/>
            <a:chExt cx="6253537" cy="749803"/>
          </a:xfrm>
        </p:grpSpPr>
        <p:sp>
          <p:nvSpPr>
            <p:cNvPr id="16" name="矩形 15"/>
            <p:cNvSpPr/>
            <p:nvPr/>
          </p:nvSpPr>
          <p:spPr>
            <a:xfrm>
              <a:off x="4911769" y="2853252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 err="1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Mockito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47"/>
            <p:cNvSpPr>
              <a:spLocks noChangeArrowheads="1"/>
            </p:cNvSpPr>
            <p:nvPr/>
          </p:nvSpPr>
          <p:spPr bwMode="auto">
            <a:xfrm>
              <a:off x="4911768" y="3290285"/>
              <a:ext cx="6253537" cy="31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sym typeface="微软雅黑" panose="020B0503020204020204" pitchFamily="34" charset="-122"/>
                </a:rPr>
                <a:t>测试工具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11768" y="4142446"/>
            <a:ext cx="6253537" cy="749803"/>
            <a:chOff x="4911768" y="4129746"/>
            <a:chExt cx="6253537" cy="749803"/>
          </a:xfrm>
        </p:grpSpPr>
        <p:sp>
          <p:nvSpPr>
            <p:cNvPr id="19" name="矩形 18"/>
            <p:cNvSpPr/>
            <p:nvPr/>
          </p:nvSpPr>
          <p:spPr>
            <a:xfrm>
              <a:off x="4911769" y="4129746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覆盖准则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47"/>
            <p:cNvSpPr>
              <a:spLocks noChangeArrowheads="1"/>
            </p:cNvSpPr>
            <p:nvPr/>
          </p:nvSpPr>
          <p:spPr bwMode="auto">
            <a:xfrm>
              <a:off x="4911768" y="4566779"/>
              <a:ext cx="6253537" cy="31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代码覆盖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25"/>
          <p:cNvSpPr/>
          <p:nvPr/>
        </p:nvSpPr>
        <p:spPr>
          <a:xfrm>
            <a:off x="4427724" y="1910784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5" name="Oval 35"/>
          <p:cNvSpPr/>
          <p:nvPr/>
        </p:nvSpPr>
        <p:spPr>
          <a:xfrm>
            <a:off x="4427724" y="3190940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6" name="Oval 51"/>
          <p:cNvSpPr/>
          <p:nvPr/>
        </p:nvSpPr>
        <p:spPr>
          <a:xfrm>
            <a:off x="4427724" y="4471095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29315" y="1521468"/>
            <a:ext cx="3098410" cy="971355"/>
            <a:chOff x="1361399" y="1508768"/>
            <a:chExt cx="3098410" cy="971355"/>
          </a:xfrm>
        </p:grpSpPr>
        <p:grpSp>
          <p:nvGrpSpPr>
            <p:cNvPr id="29" name="Group 30"/>
            <p:cNvGrpSpPr/>
            <p:nvPr/>
          </p:nvGrpSpPr>
          <p:grpSpPr>
            <a:xfrm>
              <a:off x="1361399" y="1508768"/>
              <a:ext cx="3098410" cy="971355"/>
              <a:chOff x="1231550" y="1255634"/>
              <a:chExt cx="2430618" cy="762001"/>
            </a:xfrm>
          </p:grpSpPr>
          <p:sp>
            <p:nvSpPr>
              <p:cNvPr id="31" name="Flowchart: Off-page Connector 22"/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2" name="Round Same Side Corner Rectangle 23"/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24"/>
              <p:cNvCxnSpPr>
                <a:endCxn id="24" idx="2"/>
              </p:cNvCxnSpPr>
              <p:nvPr/>
            </p:nvCxnSpPr>
            <p:spPr>
              <a:xfrm flipV="1">
                <a:off x="2991445" y="1646598"/>
                <a:ext cx="67072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35"/>
            <p:cNvSpPr>
              <a:spLocks noChangeAspect="1" noEditPoints="1"/>
            </p:cNvSpPr>
            <p:nvPr/>
          </p:nvSpPr>
          <p:spPr bwMode="auto">
            <a:xfrm>
              <a:off x="2269724" y="1753520"/>
              <a:ext cx="783774" cy="457201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26759" y="4081778"/>
            <a:ext cx="3100964" cy="971356"/>
            <a:chOff x="1358843" y="4069078"/>
            <a:chExt cx="3100964" cy="971356"/>
          </a:xfrm>
        </p:grpSpPr>
        <p:grpSp>
          <p:nvGrpSpPr>
            <p:cNvPr id="35" name="Group 40"/>
            <p:cNvGrpSpPr/>
            <p:nvPr/>
          </p:nvGrpSpPr>
          <p:grpSpPr>
            <a:xfrm>
              <a:off x="1358843" y="4069078"/>
              <a:ext cx="3100964" cy="971356"/>
              <a:chOff x="1229546" y="1255634"/>
              <a:chExt cx="2432622" cy="762002"/>
            </a:xfrm>
          </p:grpSpPr>
          <p:sp>
            <p:nvSpPr>
              <p:cNvPr id="37" name="Flowchart: Off-page Connector 47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ound Same Side Corner Rectangle 49"/>
              <p:cNvSpPr/>
              <p:nvPr/>
            </p:nvSpPr>
            <p:spPr>
              <a:xfrm rot="16200000">
                <a:off x="1078974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03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50"/>
              <p:cNvCxnSpPr>
                <a:endCxn id="26" idx="2"/>
              </p:cNvCxnSpPr>
              <p:nvPr/>
            </p:nvCxnSpPr>
            <p:spPr>
              <a:xfrm>
                <a:off x="2991444" y="1646598"/>
                <a:ext cx="67072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61"/>
            <p:cNvSpPr/>
            <p:nvPr/>
          </p:nvSpPr>
          <p:spPr bwMode="auto">
            <a:xfrm>
              <a:off x="2382417" y="4264823"/>
              <a:ext cx="558388" cy="579867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29315" y="2801623"/>
            <a:ext cx="3098408" cy="971356"/>
            <a:chOff x="1361399" y="2788923"/>
            <a:chExt cx="3098408" cy="971356"/>
          </a:xfrm>
        </p:grpSpPr>
        <p:grpSp>
          <p:nvGrpSpPr>
            <p:cNvPr id="41" name="Group 31"/>
            <p:cNvGrpSpPr/>
            <p:nvPr/>
          </p:nvGrpSpPr>
          <p:grpSpPr>
            <a:xfrm>
              <a:off x="1361399" y="2788923"/>
              <a:ext cx="3098408" cy="971356"/>
              <a:chOff x="1231549" y="1255634"/>
              <a:chExt cx="2430616" cy="762002"/>
            </a:xfrm>
          </p:grpSpPr>
          <p:sp>
            <p:nvSpPr>
              <p:cNvPr id="43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02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34"/>
              <p:cNvCxnSpPr>
                <a:endCxn id="25" idx="2"/>
              </p:cNvCxnSpPr>
              <p:nvPr/>
            </p:nvCxnSpPr>
            <p:spPr>
              <a:xfrm>
                <a:off x="2991446" y="1646598"/>
                <a:ext cx="670719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911768" y="5418941"/>
            <a:ext cx="6253537" cy="986791"/>
            <a:chOff x="4911768" y="5406241"/>
            <a:chExt cx="6253537" cy="986791"/>
          </a:xfrm>
        </p:grpSpPr>
        <p:sp>
          <p:nvSpPr>
            <p:cNvPr id="56" name="矩形 55"/>
            <p:cNvSpPr/>
            <p:nvPr/>
          </p:nvSpPr>
          <p:spPr>
            <a:xfrm>
              <a:off x="4911769" y="5406241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测试层面</a:t>
              </a:r>
              <a:endParaRPr lang="en-US" altLang="zh-CN" sz="2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47"/>
            <p:cNvSpPr>
              <a:spLocks noChangeArrowheads="1"/>
            </p:cNvSpPr>
            <p:nvPr/>
          </p:nvSpPr>
          <p:spPr bwMode="auto">
            <a:xfrm>
              <a:off x="4911768" y="5843274"/>
              <a:ext cx="6253537" cy="54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Dao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层由</a:t>
              </a:r>
              <a:r>
                <a:rPr lang="en-US" altLang="zh-CN" sz="1400" dirty="0" err="1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MyBatis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生成，不进行测试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针对于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Controller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层和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Service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层进行测试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326760" y="5361934"/>
            <a:ext cx="3100963" cy="971356"/>
            <a:chOff x="1358844" y="5349234"/>
            <a:chExt cx="3100963" cy="971356"/>
          </a:xfrm>
        </p:grpSpPr>
        <p:grpSp>
          <p:nvGrpSpPr>
            <p:cNvPr id="59" name="Group 56"/>
            <p:cNvGrpSpPr/>
            <p:nvPr/>
          </p:nvGrpSpPr>
          <p:grpSpPr>
            <a:xfrm>
              <a:off x="1358844" y="5349234"/>
              <a:ext cx="3100963" cy="971356"/>
              <a:chOff x="1229545" y="1255634"/>
              <a:chExt cx="2432620" cy="762002"/>
            </a:xfrm>
          </p:grpSpPr>
          <p:sp>
            <p:nvSpPr>
              <p:cNvPr id="64" name="Flowchart: Off-page Connector 59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5" name="Round Same Side Corner Rectangle 61"/>
              <p:cNvSpPr/>
              <p:nvPr/>
            </p:nvSpPr>
            <p:spPr>
              <a:xfrm rot="16200000">
                <a:off x="1078973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  <a:endParaRPr lang="en-US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66" name="Straight Connector 63"/>
              <p:cNvCxnSpPr/>
              <p:nvPr/>
            </p:nvCxnSpPr>
            <p:spPr>
              <a:xfrm>
                <a:off x="2991446" y="1646598"/>
                <a:ext cx="670719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0"/>
            <p:cNvGrpSpPr/>
            <p:nvPr/>
          </p:nvGrpSpPr>
          <p:grpSpPr>
            <a:xfrm>
              <a:off x="2365810" y="5540420"/>
              <a:ext cx="591603" cy="588985"/>
              <a:chOff x="6350" y="-3175"/>
              <a:chExt cx="717550" cy="714376"/>
            </a:xfrm>
            <a:solidFill>
              <a:schemeClr val="bg1"/>
            </a:solidFill>
          </p:grpSpPr>
          <p:sp>
            <p:nvSpPr>
              <p:cNvPr id="61" name="Freeform 18"/>
              <p:cNvSpPr/>
              <p:nvPr/>
            </p:nvSpPr>
            <p:spPr bwMode="auto">
              <a:xfrm>
                <a:off x="438150" y="430213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1800">
                  <a:latin typeface="Impact" panose="020B0806030902050204" pitchFamily="34" charset="0"/>
                </a:endParaRPr>
              </a:p>
            </p:txBody>
          </p:sp>
          <p:sp>
            <p:nvSpPr>
              <p:cNvPr id="62" name="Freeform 19"/>
              <p:cNvSpPr>
                <a:spLocks noEditPoints="1"/>
              </p:cNvSpPr>
              <p:nvPr/>
            </p:nvSpPr>
            <p:spPr bwMode="auto">
              <a:xfrm>
                <a:off x="6350" y="-3175"/>
                <a:ext cx="530225" cy="531813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1800">
                  <a:latin typeface="Impact" panose="020B0806030902050204" pitchFamily="34" charset="0"/>
                </a:endParaRPr>
              </a:p>
            </p:txBody>
          </p:sp>
          <p:sp>
            <p:nvSpPr>
              <p:cNvPr id="63" name="Freeform 20"/>
              <p:cNvSpPr/>
              <p:nvPr/>
            </p:nvSpPr>
            <p:spPr bwMode="auto">
              <a:xfrm>
                <a:off x="117475" y="106363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1800"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Oval 51"/>
          <p:cNvSpPr/>
          <p:nvPr/>
        </p:nvSpPr>
        <p:spPr>
          <a:xfrm>
            <a:off x="4452363" y="5771699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1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1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26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27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4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56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57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5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5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67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887904" cy="538601"/>
              <a:chOff x="5043488" y="688658"/>
              <a:chExt cx="3887904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264017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部分</a:t>
                </a:r>
                <a:r>
                  <a:rPr kumimoji="0" lang="en-US" altLang="zh-CN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JUnit</a:t>
                </a:r>
                <a:r>
                  <a:rPr kumimoji="0" lang="zh-CN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测试代码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" y="1756228"/>
            <a:ext cx="4923380" cy="4413817"/>
          </a:xfrm>
          <a:prstGeom prst="rect">
            <a:avLst/>
          </a:prstGeom>
        </p:spPr>
      </p:pic>
      <p:pic>
        <p:nvPicPr>
          <p:cNvPr id="2051" name="Picture 3" descr="C:\Tencent\614434935\Image\Group\Image1\{0YL8C`{CDRZJGZI(AXT83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04" y="1756228"/>
            <a:ext cx="6965974" cy="4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775968" cy="538601"/>
              <a:chOff x="5043488" y="688658"/>
              <a:chExt cx="477596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415208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单元测试结果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-Controller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30"/>
          <p:cNvSpPr/>
          <p:nvPr/>
        </p:nvSpPr>
        <p:spPr>
          <a:xfrm>
            <a:off x="1873250" y="1979295"/>
            <a:ext cx="8499475" cy="2842260"/>
          </a:xfrm>
          <a:prstGeom prst="rect">
            <a:avLst/>
          </a:prstGeom>
          <a:blipFill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grpSp>
        <p:nvGrpSpPr>
          <p:cNvPr id="13" name="Group 9"/>
          <p:cNvGrpSpPr/>
          <p:nvPr/>
        </p:nvGrpSpPr>
        <p:grpSpPr>
          <a:xfrm>
            <a:off x="-10795" y="1979295"/>
            <a:ext cx="2037715" cy="2842260"/>
            <a:chOff x="-7985" y="901147"/>
            <a:chExt cx="2182717" cy="2131459"/>
          </a:xfrm>
          <a:solidFill>
            <a:srgbClr val="18D2A6"/>
          </a:solidFill>
        </p:grpSpPr>
        <p:sp>
          <p:nvSpPr>
            <p:cNvPr id="14" name="Rectangle 12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5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25891" y="5645654"/>
            <a:ext cx="10122441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经过我们小组的努力，最终我们的测试覆盖度达到了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100%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（类），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97.3%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（方法）、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86.7%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（代码行）。</a:t>
            </a:r>
          </a:p>
        </p:txBody>
      </p:sp>
      <p:cxnSp>
        <p:nvCxnSpPr>
          <p:cNvPr id="17" name="Straight Connector 20"/>
          <p:cNvCxnSpPr/>
          <p:nvPr/>
        </p:nvCxnSpPr>
        <p:spPr>
          <a:xfrm>
            <a:off x="1042975" y="5363729"/>
            <a:ext cx="1010605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"/>
          <p:cNvGrpSpPr/>
          <p:nvPr/>
        </p:nvGrpSpPr>
        <p:grpSpPr>
          <a:xfrm>
            <a:off x="10200640" y="1979295"/>
            <a:ext cx="1991995" cy="2842260"/>
            <a:chOff x="-203033" y="901147"/>
            <a:chExt cx="2207694" cy="2131459"/>
          </a:xfrm>
          <a:solidFill>
            <a:srgbClr val="1983B7"/>
          </a:solidFill>
        </p:grpSpPr>
        <p:sp>
          <p:nvSpPr>
            <p:cNvPr id="19" name="Rectangle 25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20" name="Isosceles Triangle 24"/>
            <p:cNvSpPr/>
            <p:nvPr/>
          </p:nvSpPr>
          <p:spPr>
            <a:xfrm rot="16200000">
              <a:off x="-335937" y="1869354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35" y="6062345"/>
            <a:ext cx="9333230" cy="53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560" b="-3317"/>
          <a:stretch/>
        </p:blipFill>
        <p:spPr>
          <a:xfrm>
            <a:off x="1935875" y="2271314"/>
            <a:ext cx="9610923" cy="224962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404071" cy="538601"/>
              <a:chOff x="5043488" y="688658"/>
              <a:chExt cx="440407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78018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单元测试结果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-Service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" name="Group 9"/>
          <p:cNvGrpSpPr/>
          <p:nvPr/>
        </p:nvGrpSpPr>
        <p:grpSpPr>
          <a:xfrm>
            <a:off x="-10795" y="1979295"/>
            <a:ext cx="2037715" cy="2842260"/>
            <a:chOff x="-7985" y="901147"/>
            <a:chExt cx="2182717" cy="2131459"/>
          </a:xfrm>
          <a:solidFill>
            <a:srgbClr val="18D2A6"/>
          </a:solidFill>
        </p:grpSpPr>
        <p:sp>
          <p:nvSpPr>
            <p:cNvPr id="14" name="Rectangle 12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5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25891" y="5645654"/>
            <a:ext cx="10122441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经过我们小组的努力，最终我们的测试覆盖度达到了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100%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（类），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97.3%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（方法）、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86.7%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（代码行）。</a:t>
            </a:r>
          </a:p>
        </p:txBody>
      </p:sp>
      <p:cxnSp>
        <p:nvCxnSpPr>
          <p:cNvPr id="17" name="Straight Connector 20"/>
          <p:cNvCxnSpPr/>
          <p:nvPr/>
        </p:nvCxnSpPr>
        <p:spPr>
          <a:xfrm>
            <a:off x="1042975" y="5363729"/>
            <a:ext cx="1010605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"/>
          <p:cNvGrpSpPr/>
          <p:nvPr/>
        </p:nvGrpSpPr>
        <p:grpSpPr>
          <a:xfrm>
            <a:off x="10200640" y="1979295"/>
            <a:ext cx="1991995" cy="2842260"/>
            <a:chOff x="-203033" y="901147"/>
            <a:chExt cx="2207694" cy="2131459"/>
          </a:xfrm>
          <a:solidFill>
            <a:srgbClr val="1983B7"/>
          </a:solidFill>
        </p:grpSpPr>
        <p:sp>
          <p:nvSpPr>
            <p:cNvPr id="19" name="Rectangle 25"/>
            <p:cNvSpPr/>
            <p:nvPr/>
          </p:nvSpPr>
          <p:spPr>
            <a:xfrm>
              <a:off x="-7985" y="901147"/>
              <a:ext cx="201264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20" name="Isosceles Triangle 24"/>
            <p:cNvSpPr/>
            <p:nvPr/>
          </p:nvSpPr>
          <p:spPr>
            <a:xfrm rot="16200000">
              <a:off x="-335937" y="1869354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35" y="6062345"/>
            <a:ext cx="9333230" cy="5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755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1366913" cy="522830"/>
              <a:chOff x="5043488" y="688658"/>
              <a:chExt cx="1366913" cy="52283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743026" cy="5228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代码接口测试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矩形 11"/>
          <p:cNvSpPr/>
          <p:nvPr/>
        </p:nvSpPr>
        <p:spPr>
          <a:xfrm>
            <a:off x="1249680" y="1817370"/>
            <a:ext cx="6346190" cy="3526790"/>
          </a:xfrm>
          <a:prstGeom prst="rect">
            <a:avLst/>
          </a:prstGeom>
          <a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78860" y="4192136"/>
            <a:ext cx="4217158" cy="1910687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49808" y="4192136"/>
            <a:ext cx="2129051" cy="1910687"/>
            <a:chOff x="1327904" y="4039736"/>
            <a:chExt cx="2129051" cy="1910687"/>
          </a:xfrm>
        </p:grpSpPr>
        <p:sp>
          <p:nvSpPr>
            <p:cNvPr id="15" name="矩形 14"/>
            <p:cNvSpPr/>
            <p:nvPr/>
          </p:nvSpPr>
          <p:spPr>
            <a:xfrm>
              <a:off x="1327904" y="4039736"/>
              <a:ext cx="2129051" cy="1910687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232"/>
            <p:cNvSpPr>
              <a:spLocks noEditPoints="1"/>
            </p:cNvSpPr>
            <p:nvPr/>
          </p:nvSpPr>
          <p:spPr bwMode="auto">
            <a:xfrm>
              <a:off x="2043547" y="4687152"/>
              <a:ext cx="697765" cy="645108"/>
            </a:xfrm>
            <a:custGeom>
              <a:avLst/>
              <a:gdLst>
                <a:gd name="T0" fmla="*/ 42 w 67"/>
                <a:gd name="T1" fmla="*/ 22 h 62"/>
                <a:gd name="T2" fmla="*/ 27 w 67"/>
                <a:gd name="T3" fmla="*/ 37 h 62"/>
                <a:gd name="T4" fmla="*/ 42 w 67"/>
                <a:gd name="T5" fmla="*/ 52 h 62"/>
                <a:gd name="T6" fmla="*/ 56 w 67"/>
                <a:gd name="T7" fmla="*/ 37 h 62"/>
                <a:gd name="T8" fmla="*/ 42 w 67"/>
                <a:gd name="T9" fmla="*/ 22 h 62"/>
                <a:gd name="T10" fmla="*/ 42 w 67"/>
                <a:gd name="T11" fmla="*/ 47 h 62"/>
                <a:gd name="T12" fmla="*/ 31 w 67"/>
                <a:gd name="T13" fmla="*/ 37 h 62"/>
                <a:gd name="T14" fmla="*/ 42 w 67"/>
                <a:gd name="T15" fmla="*/ 26 h 62"/>
                <a:gd name="T16" fmla="*/ 52 w 67"/>
                <a:gd name="T17" fmla="*/ 37 h 62"/>
                <a:gd name="T18" fmla="*/ 42 w 67"/>
                <a:gd name="T19" fmla="*/ 47 h 62"/>
                <a:gd name="T20" fmla="*/ 57 w 67"/>
                <a:gd name="T21" fmla="*/ 12 h 62"/>
                <a:gd name="T22" fmla="*/ 10 w 67"/>
                <a:gd name="T23" fmla="*/ 12 h 62"/>
                <a:gd name="T24" fmla="*/ 0 w 67"/>
                <a:gd name="T25" fmla="*/ 23 h 62"/>
                <a:gd name="T26" fmla="*/ 0 w 67"/>
                <a:gd name="T27" fmla="*/ 52 h 62"/>
                <a:gd name="T28" fmla="*/ 10 w 67"/>
                <a:gd name="T29" fmla="*/ 62 h 62"/>
                <a:gd name="T30" fmla="*/ 57 w 67"/>
                <a:gd name="T31" fmla="*/ 62 h 62"/>
                <a:gd name="T32" fmla="*/ 67 w 67"/>
                <a:gd name="T33" fmla="*/ 52 h 62"/>
                <a:gd name="T34" fmla="*/ 67 w 67"/>
                <a:gd name="T35" fmla="*/ 23 h 62"/>
                <a:gd name="T36" fmla="*/ 57 w 67"/>
                <a:gd name="T37" fmla="*/ 12 h 62"/>
                <a:gd name="T38" fmla="*/ 23 w 67"/>
                <a:gd name="T39" fmla="*/ 22 h 62"/>
                <a:gd name="T40" fmla="*/ 9 w 67"/>
                <a:gd name="T41" fmla="*/ 22 h 62"/>
                <a:gd name="T42" fmla="*/ 9 w 67"/>
                <a:gd name="T43" fmla="*/ 18 h 62"/>
                <a:gd name="T44" fmla="*/ 23 w 67"/>
                <a:gd name="T45" fmla="*/ 18 h 62"/>
                <a:gd name="T46" fmla="*/ 23 w 67"/>
                <a:gd name="T47" fmla="*/ 22 h 62"/>
                <a:gd name="T48" fmla="*/ 42 w 67"/>
                <a:gd name="T49" fmla="*/ 55 h 62"/>
                <a:gd name="T50" fmla="*/ 23 w 67"/>
                <a:gd name="T51" fmla="*/ 37 h 62"/>
                <a:gd name="T52" fmla="*/ 42 w 67"/>
                <a:gd name="T53" fmla="*/ 18 h 62"/>
                <a:gd name="T54" fmla="*/ 60 w 67"/>
                <a:gd name="T55" fmla="*/ 37 h 62"/>
                <a:gd name="T56" fmla="*/ 42 w 67"/>
                <a:gd name="T57" fmla="*/ 55 h 62"/>
                <a:gd name="T58" fmla="*/ 43 w 67"/>
                <a:gd name="T59" fmla="*/ 0 h 62"/>
                <a:gd name="T60" fmla="*/ 23 w 67"/>
                <a:gd name="T61" fmla="*/ 0 h 62"/>
                <a:gd name="T62" fmla="*/ 23 w 67"/>
                <a:gd name="T63" fmla="*/ 10 h 62"/>
                <a:gd name="T64" fmla="*/ 43 w 67"/>
                <a:gd name="T65" fmla="*/ 10 h 62"/>
                <a:gd name="T66" fmla="*/ 43 w 67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2">
                  <a:moveTo>
                    <a:pt x="42" y="22"/>
                  </a:moveTo>
                  <a:cubicBezTo>
                    <a:pt x="33" y="22"/>
                    <a:pt x="27" y="29"/>
                    <a:pt x="27" y="37"/>
                  </a:cubicBezTo>
                  <a:cubicBezTo>
                    <a:pt x="27" y="45"/>
                    <a:pt x="33" y="52"/>
                    <a:pt x="42" y="52"/>
                  </a:cubicBezTo>
                  <a:cubicBezTo>
                    <a:pt x="50" y="52"/>
                    <a:pt x="56" y="45"/>
                    <a:pt x="56" y="37"/>
                  </a:cubicBezTo>
                  <a:cubicBezTo>
                    <a:pt x="56" y="29"/>
                    <a:pt x="50" y="22"/>
                    <a:pt x="42" y="22"/>
                  </a:cubicBezTo>
                  <a:close/>
                  <a:moveTo>
                    <a:pt x="42" y="47"/>
                  </a:moveTo>
                  <a:cubicBezTo>
                    <a:pt x="36" y="47"/>
                    <a:pt x="31" y="43"/>
                    <a:pt x="31" y="37"/>
                  </a:cubicBezTo>
                  <a:cubicBezTo>
                    <a:pt x="31" y="31"/>
                    <a:pt x="36" y="26"/>
                    <a:pt x="42" y="26"/>
                  </a:cubicBezTo>
                  <a:cubicBezTo>
                    <a:pt x="47" y="26"/>
                    <a:pt x="52" y="31"/>
                    <a:pt x="52" y="37"/>
                  </a:cubicBezTo>
                  <a:cubicBezTo>
                    <a:pt x="52" y="43"/>
                    <a:pt x="47" y="47"/>
                    <a:pt x="42" y="47"/>
                  </a:cubicBezTo>
                  <a:close/>
                  <a:moveTo>
                    <a:pt x="57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7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2"/>
                    <a:pt x="10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2"/>
                    <a:pt x="67" y="57"/>
                    <a:pt x="67" y="52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7"/>
                    <a:pt x="62" y="12"/>
                    <a:pt x="57" y="12"/>
                  </a:cubicBezTo>
                  <a:close/>
                  <a:moveTo>
                    <a:pt x="23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22"/>
                  </a:lnTo>
                  <a:close/>
                  <a:moveTo>
                    <a:pt x="42" y="55"/>
                  </a:moveTo>
                  <a:cubicBezTo>
                    <a:pt x="31" y="55"/>
                    <a:pt x="23" y="47"/>
                    <a:pt x="23" y="37"/>
                  </a:cubicBezTo>
                  <a:cubicBezTo>
                    <a:pt x="23" y="27"/>
                    <a:pt x="31" y="18"/>
                    <a:pt x="42" y="18"/>
                  </a:cubicBezTo>
                  <a:cubicBezTo>
                    <a:pt x="52" y="18"/>
                    <a:pt x="60" y="27"/>
                    <a:pt x="60" y="37"/>
                  </a:cubicBezTo>
                  <a:cubicBezTo>
                    <a:pt x="60" y="47"/>
                    <a:pt x="52" y="55"/>
                    <a:pt x="42" y="55"/>
                  </a:cubicBezTo>
                  <a:close/>
                  <a:moveTo>
                    <a:pt x="4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3624521" y="4839552"/>
            <a:ext cx="3848669" cy="11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我们对项目制作了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页面，用于前后端接口的交流。后端写好的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会把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调用详情放在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上，前端通过访问这个网页预览接口，起到了有错就改，按需开发的作用。</a:t>
            </a: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3624521" y="4390810"/>
            <a:ext cx="12534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接口测试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7868974" y="3353446"/>
          <a:ext cx="1733744" cy="184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图表 21"/>
          <p:cNvGraphicFramePr/>
          <p:nvPr/>
        </p:nvGraphicFramePr>
        <p:xfrm>
          <a:off x="9544318" y="3353446"/>
          <a:ext cx="1733744" cy="184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15"/>
          <p:cNvSpPr txBox="1"/>
          <p:nvPr/>
        </p:nvSpPr>
        <p:spPr>
          <a:xfrm>
            <a:off x="9616366" y="4042628"/>
            <a:ext cx="158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7941022" y="4042628"/>
            <a:ext cx="158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996596" y="5344144"/>
            <a:ext cx="660348" cy="660348"/>
            <a:chOff x="641132" y="4608587"/>
            <a:chExt cx="708547" cy="708547"/>
          </a:xfrm>
        </p:grpSpPr>
        <p:sp>
          <p:nvSpPr>
            <p:cNvPr id="26" name="椭圆 25"/>
            <p:cNvSpPr/>
            <p:nvPr/>
          </p:nvSpPr>
          <p:spPr>
            <a:xfrm>
              <a:off x="641132" y="4608587"/>
              <a:ext cx="708547" cy="7085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750137" y="4793025"/>
              <a:ext cx="490538" cy="371475"/>
            </a:xfrm>
            <a:custGeom>
              <a:avLst/>
              <a:gdLst>
                <a:gd name="T0" fmla="*/ 105 w 128"/>
                <a:gd name="T1" fmla="*/ 2 h 96"/>
                <a:gd name="T2" fmla="*/ 28 w 128"/>
                <a:gd name="T3" fmla="*/ 0 h 96"/>
                <a:gd name="T4" fmla="*/ 2 w 128"/>
                <a:gd name="T5" fmla="*/ 23 h 96"/>
                <a:gd name="T6" fmla="*/ 2 w 128"/>
                <a:gd name="T7" fmla="*/ 34 h 96"/>
                <a:gd name="T8" fmla="*/ 64 w 128"/>
                <a:gd name="T9" fmla="*/ 96 h 96"/>
                <a:gd name="T10" fmla="*/ 126 w 128"/>
                <a:gd name="T11" fmla="*/ 34 h 96"/>
                <a:gd name="T12" fmla="*/ 126 w 128"/>
                <a:gd name="T13" fmla="*/ 23 h 96"/>
                <a:gd name="T14" fmla="*/ 55 w 128"/>
                <a:gd name="T15" fmla="*/ 28 h 96"/>
                <a:gd name="T16" fmla="*/ 73 w 128"/>
                <a:gd name="T17" fmla="*/ 28 h 96"/>
                <a:gd name="T18" fmla="*/ 78 w 128"/>
                <a:gd name="T19" fmla="*/ 9 h 96"/>
                <a:gd name="T20" fmla="*/ 76 w 128"/>
                <a:gd name="T21" fmla="*/ 25 h 96"/>
                <a:gd name="T22" fmla="*/ 52 w 128"/>
                <a:gd name="T23" fmla="*/ 25 h 96"/>
                <a:gd name="T24" fmla="*/ 50 w 128"/>
                <a:gd name="T25" fmla="*/ 9 h 96"/>
                <a:gd name="T26" fmla="*/ 52 w 128"/>
                <a:gd name="T27" fmla="*/ 25 h 96"/>
                <a:gd name="T28" fmla="*/ 64 w 128"/>
                <a:gd name="T29" fmla="*/ 82 h 96"/>
                <a:gd name="T30" fmla="*/ 74 w 128"/>
                <a:gd name="T31" fmla="*/ 32 h 96"/>
                <a:gd name="T32" fmla="*/ 98 w 128"/>
                <a:gd name="T33" fmla="*/ 32 h 96"/>
                <a:gd name="T34" fmla="*/ 78 w 128"/>
                <a:gd name="T35" fmla="*/ 32 h 96"/>
                <a:gd name="T36" fmla="*/ 89 w 128"/>
                <a:gd name="T37" fmla="*/ 20 h 96"/>
                <a:gd name="T38" fmla="*/ 79 w 128"/>
                <a:gd name="T39" fmla="*/ 28 h 96"/>
                <a:gd name="T40" fmla="*/ 97 w 128"/>
                <a:gd name="T41" fmla="*/ 8 h 96"/>
                <a:gd name="T42" fmla="*/ 83 w 128"/>
                <a:gd name="T43" fmla="*/ 8 h 96"/>
                <a:gd name="T44" fmla="*/ 55 w 128"/>
                <a:gd name="T45" fmla="*/ 8 h 96"/>
                <a:gd name="T46" fmla="*/ 64 w 128"/>
                <a:gd name="T47" fmla="*/ 15 h 96"/>
                <a:gd name="T48" fmla="*/ 31 w 128"/>
                <a:gd name="T49" fmla="*/ 8 h 96"/>
                <a:gd name="T50" fmla="*/ 39 w 128"/>
                <a:gd name="T51" fmla="*/ 14 h 96"/>
                <a:gd name="T52" fmla="*/ 49 w 128"/>
                <a:gd name="T53" fmla="*/ 28 h 96"/>
                <a:gd name="T54" fmla="*/ 39 w 128"/>
                <a:gd name="T55" fmla="*/ 20 h 96"/>
                <a:gd name="T56" fmla="*/ 60 w 128"/>
                <a:gd name="T57" fmla="*/ 81 h 96"/>
                <a:gd name="T58" fmla="*/ 50 w 128"/>
                <a:gd name="T59" fmla="*/ 32 h 96"/>
                <a:gd name="T60" fmla="*/ 11 w 128"/>
                <a:gd name="T61" fmla="*/ 32 h 96"/>
                <a:gd name="T62" fmla="*/ 51 w 128"/>
                <a:gd name="T63" fmla="*/ 74 h 96"/>
                <a:gd name="T64" fmla="*/ 117 w 128"/>
                <a:gd name="T65" fmla="*/ 32 h 96"/>
                <a:gd name="T66" fmla="*/ 102 w 128"/>
                <a:gd name="T67" fmla="*/ 32 h 96"/>
                <a:gd name="T68" fmla="*/ 92 w 128"/>
                <a:gd name="T69" fmla="*/ 17 h 96"/>
                <a:gd name="T70" fmla="*/ 120 w 128"/>
                <a:gd name="T71" fmla="*/ 28 h 96"/>
                <a:gd name="T72" fmla="*/ 27 w 128"/>
                <a:gd name="T73" fmla="*/ 10 h 96"/>
                <a:gd name="T74" fmla="*/ 25 w 128"/>
                <a:gd name="T75" fmla="*/ 28 h 96"/>
                <a:gd name="T76" fmla="*/ 27 w 128"/>
                <a:gd name="T77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8" name="TextBox 14"/>
          <p:cNvSpPr txBox="1"/>
          <p:nvPr/>
        </p:nvSpPr>
        <p:spPr>
          <a:xfrm>
            <a:off x="8774574" y="5236506"/>
            <a:ext cx="2458929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>
              <a:lnSpc>
                <a:spcPct val="125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：使用swagger测试，一定要在测试之前提交代码并构建，否则无法远程调用噢！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320" y="1817370"/>
            <a:ext cx="3383280" cy="11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3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ldLvl="0" animBg="1"/>
          <p:bldP spid="13" grpId="0" bldLvl="0" animBg="1"/>
          <p:bldP spid="17" grpId="0"/>
          <p:bldP spid="18" grpId="0"/>
          <p:bldGraphic spid="21" grpId="0">
            <p:bldAsOne/>
          </p:bldGraphic>
          <p:bldGraphic spid="22" grpId="0">
            <p:bldAsOne/>
          </p:bldGraphic>
          <p:bldP spid="23" grpId="0"/>
          <p:bldP spid="24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3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ldLvl="0" animBg="1"/>
          <p:bldP spid="13" grpId="0" bldLvl="0" animBg="1"/>
          <p:bldP spid="17" grpId="0"/>
          <p:bldP spid="18" grpId="0"/>
          <p:bldGraphic spid="21" grpId="0">
            <p:bldAsOne/>
          </p:bldGraphic>
          <p:bldGraphic spid="22" grpId="0">
            <p:bldAsOne/>
          </p:bldGraphic>
          <p:bldP spid="23" grpId="0"/>
          <p:bldP spid="24" grpId="0"/>
          <p:bldP spid="2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-14520"/>
            <a:ext cx="12190413" cy="1157520"/>
            <a:chOff x="-6" y="38026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8026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920125" cy="605123"/>
              <a:chOff x="5043488" y="688658"/>
              <a:chExt cx="3920125" cy="605123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296238" cy="60512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使用</a:t>
                </a:r>
                <a:r>
                  <a:rPr lang="en-US" altLang="zh-CN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Swagger</a:t>
                </a: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接口测试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圆角矩形 11"/>
          <p:cNvSpPr/>
          <p:nvPr/>
        </p:nvSpPr>
        <p:spPr>
          <a:xfrm>
            <a:off x="1727722" y="2338117"/>
            <a:ext cx="3996044" cy="1373411"/>
          </a:xfrm>
          <a:prstGeom prst="roundRect">
            <a:avLst>
              <a:gd name="adj" fmla="val 7594"/>
            </a:avLst>
          </a:prstGeom>
          <a:solidFill>
            <a:srgbClr val="18D2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41790" y="2281846"/>
            <a:ext cx="3981976" cy="182881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11516" y="1949234"/>
            <a:ext cx="847019" cy="847019"/>
          </a:xfrm>
          <a:prstGeom prst="ellipse">
            <a:avLst/>
          </a:prstGeom>
          <a:solidFill>
            <a:srgbClr val="18D2A6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942317" y="2159283"/>
            <a:ext cx="385415" cy="370647"/>
            <a:chOff x="6285705" y="2358559"/>
            <a:chExt cx="385415" cy="370647"/>
          </a:xfrm>
          <a:solidFill>
            <a:schemeClr val="bg1"/>
          </a:solidFill>
          <a:effectLst/>
        </p:grpSpPr>
        <p:sp>
          <p:nvSpPr>
            <p:cNvPr id="16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17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6767756" y="233493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983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81824" y="2278668"/>
            <a:ext cx="3977700" cy="167463"/>
          </a:xfrm>
          <a:prstGeom prst="rect">
            <a:avLst/>
          </a:prstGeom>
          <a:solidFill>
            <a:srgbClr val="19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51550" y="1946056"/>
            <a:ext cx="847019" cy="847019"/>
          </a:xfrm>
          <a:prstGeom prst="ellipse">
            <a:avLst/>
          </a:prstGeom>
          <a:solidFill>
            <a:srgbClr val="1983B7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986118" y="2183965"/>
            <a:ext cx="348399" cy="301947"/>
            <a:chOff x="6603016" y="4273770"/>
            <a:chExt cx="348399" cy="301947"/>
          </a:xfrm>
          <a:solidFill>
            <a:schemeClr val="bg1"/>
          </a:solidFill>
          <a:effectLst/>
        </p:grpSpPr>
        <p:sp>
          <p:nvSpPr>
            <p:cNvPr id="22" name="Freeform 19"/>
            <p:cNvSpPr/>
            <p:nvPr/>
          </p:nvSpPr>
          <p:spPr bwMode="auto">
            <a:xfrm>
              <a:off x="6657211" y="4400963"/>
              <a:ext cx="71339" cy="12553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6760072" y="4354510"/>
              <a:ext cx="71339" cy="171988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864039" y="4316353"/>
              <a:ext cx="71339" cy="210147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6603016" y="4273770"/>
              <a:ext cx="348399" cy="301947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711516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983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25584" y="4654508"/>
            <a:ext cx="3981976" cy="182881"/>
          </a:xfrm>
          <a:prstGeom prst="rect">
            <a:avLst/>
          </a:prstGeom>
          <a:solidFill>
            <a:srgbClr val="19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95310" y="4321896"/>
            <a:ext cx="847019" cy="847019"/>
          </a:xfrm>
          <a:prstGeom prst="ellipse">
            <a:avLst/>
          </a:prstGeom>
          <a:solidFill>
            <a:srgbClr val="1983B7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56385" y="4552082"/>
            <a:ext cx="320699" cy="317393"/>
            <a:chOff x="4894890" y="3552033"/>
            <a:chExt cx="320699" cy="317393"/>
          </a:xfrm>
          <a:solidFill>
            <a:schemeClr val="bg1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4894890" y="3729905"/>
              <a:ext cx="320699" cy="139521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4894890" y="3552033"/>
              <a:ext cx="320699" cy="184485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6765618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8D2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79686" y="4654508"/>
            <a:ext cx="3981976" cy="182881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749412" y="4321896"/>
            <a:ext cx="847019" cy="847019"/>
          </a:xfrm>
          <a:prstGeom prst="ellipse">
            <a:avLst/>
          </a:prstGeom>
          <a:solidFill>
            <a:srgbClr val="18D2A6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44743" y="4553451"/>
            <a:ext cx="439148" cy="366232"/>
            <a:chOff x="6974585" y="3291091"/>
            <a:chExt cx="439148" cy="366232"/>
          </a:xfrm>
          <a:solidFill>
            <a:schemeClr val="bg1"/>
          </a:solidFill>
          <a:effectLst/>
        </p:grpSpPr>
        <p:sp>
          <p:nvSpPr>
            <p:cNvPr id="36" name="Freeform 5"/>
            <p:cNvSpPr/>
            <p:nvPr/>
          </p:nvSpPr>
          <p:spPr bwMode="auto">
            <a:xfrm>
              <a:off x="6974585" y="3385549"/>
              <a:ext cx="336404" cy="271774"/>
            </a:xfrm>
            <a:custGeom>
              <a:avLst/>
              <a:gdLst>
                <a:gd name="T0" fmla="*/ 123 w 138"/>
                <a:gd name="T1" fmla="*/ 83 h 111"/>
                <a:gd name="T2" fmla="*/ 89 w 138"/>
                <a:gd name="T3" fmla="*/ 93 h 111"/>
                <a:gd name="T4" fmla="*/ 85 w 138"/>
                <a:gd name="T5" fmla="*/ 93 h 111"/>
                <a:gd name="T6" fmla="*/ 83 w 138"/>
                <a:gd name="T7" fmla="*/ 92 h 111"/>
                <a:gd name="T8" fmla="*/ 79 w 138"/>
                <a:gd name="T9" fmla="*/ 92 h 111"/>
                <a:gd name="T10" fmla="*/ 77 w 138"/>
                <a:gd name="T11" fmla="*/ 91 h 111"/>
                <a:gd name="T12" fmla="*/ 74 w 138"/>
                <a:gd name="T13" fmla="*/ 91 h 111"/>
                <a:gd name="T14" fmla="*/ 72 w 138"/>
                <a:gd name="T15" fmla="*/ 90 h 111"/>
                <a:gd name="T16" fmla="*/ 68 w 138"/>
                <a:gd name="T17" fmla="*/ 89 h 111"/>
                <a:gd name="T18" fmla="*/ 67 w 138"/>
                <a:gd name="T19" fmla="*/ 88 h 111"/>
                <a:gd name="T20" fmla="*/ 63 w 138"/>
                <a:gd name="T21" fmla="*/ 86 h 111"/>
                <a:gd name="T22" fmla="*/ 63 w 138"/>
                <a:gd name="T23" fmla="*/ 86 h 111"/>
                <a:gd name="T24" fmla="*/ 50 w 138"/>
                <a:gd name="T25" fmla="*/ 76 h 111"/>
                <a:gd name="T26" fmla="*/ 50 w 138"/>
                <a:gd name="T27" fmla="*/ 76 h 111"/>
                <a:gd name="T28" fmla="*/ 46 w 138"/>
                <a:gd name="T29" fmla="*/ 72 h 111"/>
                <a:gd name="T30" fmla="*/ 45 w 138"/>
                <a:gd name="T31" fmla="*/ 71 h 111"/>
                <a:gd name="T32" fmla="*/ 33 w 138"/>
                <a:gd name="T33" fmla="*/ 36 h 111"/>
                <a:gd name="T34" fmla="*/ 48 w 138"/>
                <a:gd name="T35" fmla="*/ 36 h 111"/>
                <a:gd name="T36" fmla="*/ 24 w 138"/>
                <a:gd name="T37" fmla="*/ 0 h 111"/>
                <a:gd name="T38" fmla="*/ 0 w 138"/>
                <a:gd name="T39" fmla="*/ 36 h 111"/>
                <a:gd name="T40" fmla="*/ 15 w 138"/>
                <a:gd name="T41" fmla="*/ 36 h 111"/>
                <a:gd name="T42" fmla="*/ 28 w 138"/>
                <a:gd name="T43" fmla="*/ 78 h 111"/>
                <a:gd name="T44" fmla="*/ 29 w 138"/>
                <a:gd name="T45" fmla="*/ 79 h 111"/>
                <a:gd name="T46" fmla="*/ 31 w 138"/>
                <a:gd name="T47" fmla="*/ 83 h 111"/>
                <a:gd name="T48" fmla="*/ 32 w 138"/>
                <a:gd name="T49" fmla="*/ 84 h 111"/>
                <a:gd name="T50" fmla="*/ 37 w 138"/>
                <a:gd name="T51" fmla="*/ 89 h 111"/>
                <a:gd name="T52" fmla="*/ 37 w 138"/>
                <a:gd name="T53" fmla="*/ 89 h 111"/>
                <a:gd name="T54" fmla="*/ 54 w 138"/>
                <a:gd name="T55" fmla="*/ 102 h 111"/>
                <a:gd name="T56" fmla="*/ 54 w 138"/>
                <a:gd name="T57" fmla="*/ 102 h 111"/>
                <a:gd name="T58" fmla="*/ 60 w 138"/>
                <a:gd name="T59" fmla="*/ 105 h 111"/>
                <a:gd name="T60" fmla="*/ 61 w 138"/>
                <a:gd name="T61" fmla="*/ 105 h 111"/>
                <a:gd name="T62" fmla="*/ 66 w 138"/>
                <a:gd name="T63" fmla="*/ 107 h 111"/>
                <a:gd name="T64" fmla="*/ 68 w 138"/>
                <a:gd name="T65" fmla="*/ 108 h 111"/>
                <a:gd name="T66" fmla="*/ 73 w 138"/>
                <a:gd name="T67" fmla="*/ 109 h 111"/>
                <a:gd name="T68" fmla="*/ 76 w 138"/>
                <a:gd name="T69" fmla="*/ 110 h 111"/>
                <a:gd name="T70" fmla="*/ 77 w 138"/>
                <a:gd name="T71" fmla="*/ 110 h 111"/>
                <a:gd name="T72" fmla="*/ 81 w 138"/>
                <a:gd name="T73" fmla="*/ 110 h 111"/>
                <a:gd name="T74" fmla="*/ 83 w 138"/>
                <a:gd name="T75" fmla="*/ 111 h 111"/>
                <a:gd name="T76" fmla="*/ 90 w 138"/>
                <a:gd name="T77" fmla="*/ 111 h 111"/>
                <a:gd name="T78" fmla="*/ 133 w 138"/>
                <a:gd name="T79" fmla="*/ 97 h 111"/>
                <a:gd name="T80" fmla="*/ 135 w 138"/>
                <a:gd name="T81" fmla="*/ 85 h 111"/>
                <a:gd name="T82" fmla="*/ 123 w 138"/>
                <a:gd name="T8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7077329" y="3291091"/>
              <a:ext cx="336404" cy="270117"/>
            </a:xfrm>
            <a:custGeom>
              <a:avLst/>
              <a:gdLst>
                <a:gd name="T0" fmla="*/ 123 w 138"/>
                <a:gd name="T1" fmla="*/ 75 h 111"/>
                <a:gd name="T2" fmla="*/ 110 w 138"/>
                <a:gd name="T3" fmla="*/ 33 h 111"/>
                <a:gd name="T4" fmla="*/ 109 w 138"/>
                <a:gd name="T5" fmla="*/ 32 h 111"/>
                <a:gd name="T6" fmla="*/ 106 w 138"/>
                <a:gd name="T7" fmla="*/ 28 h 111"/>
                <a:gd name="T8" fmla="*/ 106 w 138"/>
                <a:gd name="T9" fmla="*/ 27 h 111"/>
                <a:gd name="T10" fmla="*/ 78 w 138"/>
                <a:gd name="T11" fmla="*/ 6 h 111"/>
                <a:gd name="T12" fmla="*/ 77 w 138"/>
                <a:gd name="T13" fmla="*/ 6 h 111"/>
                <a:gd name="T14" fmla="*/ 72 w 138"/>
                <a:gd name="T15" fmla="*/ 4 h 111"/>
                <a:gd name="T16" fmla="*/ 70 w 138"/>
                <a:gd name="T17" fmla="*/ 3 h 111"/>
                <a:gd name="T18" fmla="*/ 65 w 138"/>
                <a:gd name="T19" fmla="*/ 2 h 111"/>
                <a:gd name="T20" fmla="*/ 62 w 138"/>
                <a:gd name="T21" fmla="*/ 1 h 111"/>
                <a:gd name="T22" fmla="*/ 61 w 138"/>
                <a:gd name="T23" fmla="*/ 1 h 111"/>
                <a:gd name="T24" fmla="*/ 57 w 138"/>
                <a:gd name="T25" fmla="*/ 1 h 111"/>
                <a:gd name="T26" fmla="*/ 55 w 138"/>
                <a:gd name="T27" fmla="*/ 0 h 111"/>
                <a:gd name="T28" fmla="*/ 49 w 138"/>
                <a:gd name="T29" fmla="*/ 0 h 111"/>
                <a:gd name="T30" fmla="*/ 48 w 138"/>
                <a:gd name="T31" fmla="*/ 0 h 111"/>
                <a:gd name="T32" fmla="*/ 48 w 138"/>
                <a:gd name="T33" fmla="*/ 0 h 111"/>
                <a:gd name="T34" fmla="*/ 5 w 138"/>
                <a:gd name="T35" fmla="*/ 14 h 111"/>
                <a:gd name="T36" fmla="*/ 3 w 138"/>
                <a:gd name="T37" fmla="*/ 26 h 111"/>
                <a:gd name="T38" fmla="*/ 15 w 138"/>
                <a:gd name="T39" fmla="*/ 28 h 111"/>
                <a:gd name="T40" fmla="*/ 48 w 138"/>
                <a:gd name="T41" fmla="*/ 18 h 111"/>
                <a:gd name="T42" fmla="*/ 53 w 138"/>
                <a:gd name="T43" fmla="*/ 18 h 111"/>
                <a:gd name="T44" fmla="*/ 55 w 138"/>
                <a:gd name="T45" fmla="*/ 18 h 111"/>
                <a:gd name="T46" fmla="*/ 59 w 138"/>
                <a:gd name="T47" fmla="*/ 19 h 111"/>
                <a:gd name="T48" fmla="*/ 61 w 138"/>
                <a:gd name="T49" fmla="*/ 19 h 111"/>
                <a:gd name="T50" fmla="*/ 65 w 138"/>
                <a:gd name="T51" fmla="*/ 20 h 111"/>
                <a:gd name="T52" fmla="*/ 66 w 138"/>
                <a:gd name="T53" fmla="*/ 21 h 111"/>
                <a:gd name="T54" fmla="*/ 70 w 138"/>
                <a:gd name="T55" fmla="*/ 22 h 111"/>
                <a:gd name="T56" fmla="*/ 70 w 138"/>
                <a:gd name="T57" fmla="*/ 23 h 111"/>
                <a:gd name="T58" fmla="*/ 92 w 138"/>
                <a:gd name="T59" fmla="*/ 39 h 111"/>
                <a:gd name="T60" fmla="*/ 92 w 138"/>
                <a:gd name="T61" fmla="*/ 39 h 111"/>
                <a:gd name="T62" fmla="*/ 105 w 138"/>
                <a:gd name="T63" fmla="*/ 75 h 111"/>
                <a:gd name="T64" fmla="*/ 90 w 138"/>
                <a:gd name="T65" fmla="*/ 75 h 111"/>
                <a:gd name="T66" fmla="*/ 114 w 138"/>
                <a:gd name="T67" fmla="*/ 111 h 111"/>
                <a:gd name="T68" fmla="*/ 138 w 138"/>
                <a:gd name="T69" fmla="*/ 75 h 111"/>
                <a:gd name="T70" fmla="*/ 123 w 138"/>
                <a:gd name="T71" fmla="*/ 7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62"/>
          <p:cNvSpPr txBox="1"/>
          <p:nvPr/>
        </p:nvSpPr>
        <p:spPr>
          <a:xfrm>
            <a:off x="2905067" y="2293985"/>
            <a:ext cx="188341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启动service和web</a:t>
            </a:r>
          </a:p>
        </p:txBody>
      </p:sp>
      <p:sp>
        <p:nvSpPr>
          <p:cNvPr id="39" name="文本框 63"/>
          <p:cNvSpPr txBox="1"/>
          <p:nvPr/>
        </p:nvSpPr>
        <p:spPr>
          <a:xfrm>
            <a:off x="7934694" y="2350699"/>
            <a:ext cx="20935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找到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待</a:t>
            </a:r>
            <a:r>
              <a:rPr lang="en-US" altLang="zh-CN" b="1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测接口方法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文本框 64"/>
          <p:cNvSpPr txBox="1"/>
          <p:nvPr/>
        </p:nvSpPr>
        <p:spPr>
          <a:xfrm>
            <a:off x="3458845" y="4669282"/>
            <a:ext cx="110236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赋值测试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5"/>
          <p:cNvSpPr txBox="1"/>
          <p:nvPr/>
        </p:nvSpPr>
        <p:spPr>
          <a:xfrm>
            <a:off x="8156159" y="4653239"/>
            <a:ext cx="156210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查看测试结果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49" y="2662285"/>
            <a:ext cx="2159834" cy="1000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535" y="5118602"/>
            <a:ext cx="2708910" cy="8834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57" y="5020300"/>
            <a:ext cx="2214032" cy="100264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431" y="2894132"/>
            <a:ext cx="2647950" cy="60007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2415" y="1379220"/>
            <a:ext cx="1191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可以通过访问 https://ecnuer996.cn/MeetHere/api/swagger-ui.html  查看我们项目的</a:t>
            </a:r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Swagger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20679" cy="538601"/>
              <a:chOff x="5043488" y="688658"/>
              <a:chExt cx="3020679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396792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en-US" altLang="zh-CN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Swagger</a:t>
                </a: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详情</a:t>
                </a:r>
                <a:endParaRPr lang="en-US" altLang="zh-CN" sz="2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圆角矩形 11"/>
          <p:cNvSpPr/>
          <p:nvPr/>
        </p:nvSpPr>
        <p:spPr>
          <a:xfrm>
            <a:off x="1727722" y="2338117"/>
            <a:ext cx="3996044" cy="1373411"/>
          </a:xfrm>
          <a:prstGeom prst="roundRect">
            <a:avLst>
              <a:gd name="adj" fmla="val 7594"/>
            </a:avLst>
          </a:prstGeom>
          <a:solidFill>
            <a:srgbClr val="18D2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41790" y="2281846"/>
            <a:ext cx="3981976" cy="182881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11516" y="1949234"/>
            <a:ext cx="847019" cy="847019"/>
          </a:xfrm>
          <a:prstGeom prst="ellipse">
            <a:avLst/>
          </a:prstGeom>
          <a:solidFill>
            <a:srgbClr val="18D2A6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942317" y="2159283"/>
            <a:ext cx="385415" cy="370647"/>
            <a:chOff x="6285705" y="2358559"/>
            <a:chExt cx="385415" cy="370647"/>
          </a:xfrm>
          <a:solidFill>
            <a:schemeClr val="bg1"/>
          </a:solidFill>
          <a:effectLst/>
        </p:grpSpPr>
        <p:sp>
          <p:nvSpPr>
            <p:cNvPr id="16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17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6767756" y="233493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983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81824" y="2278668"/>
            <a:ext cx="3977700" cy="167463"/>
          </a:xfrm>
          <a:prstGeom prst="rect">
            <a:avLst/>
          </a:prstGeom>
          <a:solidFill>
            <a:srgbClr val="19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51550" y="1946056"/>
            <a:ext cx="847019" cy="847019"/>
          </a:xfrm>
          <a:prstGeom prst="ellipse">
            <a:avLst/>
          </a:prstGeom>
          <a:solidFill>
            <a:srgbClr val="1983B7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986118" y="2183965"/>
            <a:ext cx="348399" cy="301947"/>
            <a:chOff x="6603016" y="4273770"/>
            <a:chExt cx="348399" cy="301947"/>
          </a:xfrm>
          <a:solidFill>
            <a:schemeClr val="bg1"/>
          </a:solidFill>
          <a:effectLst/>
        </p:grpSpPr>
        <p:sp>
          <p:nvSpPr>
            <p:cNvPr id="22" name="Freeform 19"/>
            <p:cNvSpPr/>
            <p:nvPr/>
          </p:nvSpPr>
          <p:spPr bwMode="auto">
            <a:xfrm>
              <a:off x="6657211" y="4400963"/>
              <a:ext cx="71339" cy="12553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6760072" y="4354510"/>
              <a:ext cx="71339" cy="171988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864039" y="4316353"/>
              <a:ext cx="71339" cy="210147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6603016" y="4273770"/>
              <a:ext cx="348399" cy="301947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711516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983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25584" y="4654508"/>
            <a:ext cx="3981976" cy="182881"/>
          </a:xfrm>
          <a:prstGeom prst="rect">
            <a:avLst/>
          </a:prstGeom>
          <a:solidFill>
            <a:srgbClr val="19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95310" y="4321896"/>
            <a:ext cx="847019" cy="847019"/>
          </a:xfrm>
          <a:prstGeom prst="ellipse">
            <a:avLst/>
          </a:prstGeom>
          <a:solidFill>
            <a:srgbClr val="1983B7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56385" y="4552082"/>
            <a:ext cx="320699" cy="317393"/>
            <a:chOff x="4894890" y="3552033"/>
            <a:chExt cx="320699" cy="317393"/>
          </a:xfrm>
          <a:solidFill>
            <a:schemeClr val="bg1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4894890" y="3729905"/>
              <a:ext cx="320699" cy="139521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4894890" y="3552033"/>
              <a:ext cx="320699" cy="184485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6765618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18D2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79686" y="4654508"/>
            <a:ext cx="3981976" cy="182881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749412" y="4321896"/>
            <a:ext cx="847019" cy="847019"/>
          </a:xfrm>
          <a:prstGeom prst="ellipse">
            <a:avLst/>
          </a:prstGeom>
          <a:solidFill>
            <a:srgbClr val="18D2A6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44743" y="4553451"/>
            <a:ext cx="439148" cy="366232"/>
            <a:chOff x="6974585" y="3291091"/>
            <a:chExt cx="439148" cy="366232"/>
          </a:xfrm>
          <a:solidFill>
            <a:schemeClr val="bg1"/>
          </a:solidFill>
          <a:effectLst/>
        </p:grpSpPr>
        <p:sp>
          <p:nvSpPr>
            <p:cNvPr id="36" name="Freeform 5"/>
            <p:cNvSpPr/>
            <p:nvPr/>
          </p:nvSpPr>
          <p:spPr bwMode="auto">
            <a:xfrm>
              <a:off x="6974585" y="3385549"/>
              <a:ext cx="336404" cy="271774"/>
            </a:xfrm>
            <a:custGeom>
              <a:avLst/>
              <a:gdLst>
                <a:gd name="T0" fmla="*/ 123 w 138"/>
                <a:gd name="T1" fmla="*/ 83 h 111"/>
                <a:gd name="T2" fmla="*/ 89 w 138"/>
                <a:gd name="T3" fmla="*/ 93 h 111"/>
                <a:gd name="T4" fmla="*/ 85 w 138"/>
                <a:gd name="T5" fmla="*/ 93 h 111"/>
                <a:gd name="T6" fmla="*/ 83 w 138"/>
                <a:gd name="T7" fmla="*/ 92 h 111"/>
                <a:gd name="T8" fmla="*/ 79 w 138"/>
                <a:gd name="T9" fmla="*/ 92 h 111"/>
                <a:gd name="T10" fmla="*/ 77 w 138"/>
                <a:gd name="T11" fmla="*/ 91 h 111"/>
                <a:gd name="T12" fmla="*/ 74 w 138"/>
                <a:gd name="T13" fmla="*/ 91 h 111"/>
                <a:gd name="T14" fmla="*/ 72 w 138"/>
                <a:gd name="T15" fmla="*/ 90 h 111"/>
                <a:gd name="T16" fmla="*/ 68 w 138"/>
                <a:gd name="T17" fmla="*/ 89 h 111"/>
                <a:gd name="T18" fmla="*/ 67 w 138"/>
                <a:gd name="T19" fmla="*/ 88 h 111"/>
                <a:gd name="T20" fmla="*/ 63 w 138"/>
                <a:gd name="T21" fmla="*/ 86 h 111"/>
                <a:gd name="T22" fmla="*/ 63 w 138"/>
                <a:gd name="T23" fmla="*/ 86 h 111"/>
                <a:gd name="T24" fmla="*/ 50 w 138"/>
                <a:gd name="T25" fmla="*/ 76 h 111"/>
                <a:gd name="T26" fmla="*/ 50 w 138"/>
                <a:gd name="T27" fmla="*/ 76 h 111"/>
                <a:gd name="T28" fmla="*/ 46 w 138"/>
                <a:gd name="T29" fmla="*/ 72 h 111"/>
                <a:gd name="T30" fmla="*/ 45 w 138"/>
                <a:gd name="T31" fmla="*/ 71 h 111"/>
                <a:gd name="T32" fmla="*/ 33 w 138"/>
                <a:gd name="T33" fmla="*/ 36 h 111"/>
                <a:gd name="T34" fmla="*/ 48 w 138"/>
                <a:gd name="T35" fmla="*/ 36 h 111"/>
                <a:gd name="T36" fmla="*/ 24 w 138"/>
                <a:gd name="T37" fmla="*/ 0 h 111"/>
                <a:gd name="T38" fmla="*/ 0 w 138"/>
                <a:gd name="T39" fmla="*/ 36 h 111"/>
                <a:gd name="T40" fmla="*/ 15 w 138"/>
                <a:gd name="T41" fmla="*/ 36 h 111"/>
                <a:gd name="T42" fmla="*/ 28 w 138"/>
                <a:gd name="T43" fmla="*/ 78 h 111"/>
                <a:gd name="T44" fmla="*/ 29 w 138"/>
                <a:gd name="T45" fmla="*/ 79 h 111"/>
                <a:gd name="T46" fmla="*/ 31 w 138"/>
                <a:gd name="T47" fmla="*/ 83 h 111"/>
                <a:gd name="T48" fmla="*/ 32 w 138"/>
                <a:gd name="T49" fmla="*/ 84 h 111"/>
                <a:gd name="T50" fmla="*/ 37 w 138"/>
                <a:gd name="T51" fmla="*/ 89 h 111"/>
                <a:gd name="T52" fmla="*/ 37 w 138"/>
                <a:gd name="T53" fmla="*/ 89 h 111"/>
                <a:gd name="T54" fmla="*/ 54 w 138"/>
                <a:gd name="T55" fmla="*/ 102 h 111"/>
                <a:gd name="T56" fmla="*/ 54 w 138"/>
                <a:gd name="T57" fmla="*/ 102 h 111"/>
                <a:gd name="T58" fmla="*/ 60 w 138"/>
                <a:gd name="T59" fmla="*/ 105 h 111"/>
                <a:gd name="T60" fmla="*/ 61 w 138"/>
                <a:gd name="T61" fmla="*/ 105 h 111"/>
                <a:gd name="T62" fmla="*/ 66 w 138"/>
                <a:gd name="T63" fmla="*/ 107 h 111"/>
                <a:gd name="T64" fmla="*/ 68 w 138"/>
                <a:gd name="T65" fmla="*/ 108 h 111"/>
                <a:gd name="T66" fmla="*/ 73 w 138"/>
                <a:gd name="T67" fmla="*/ 109 h 111"/>
                <a:gd name="T68" fmla="*/ 76 w 138"/>
                <a:gd name="T69" fmla="*/ 110 h 111"/>
                <a:gd name="T70" fmla="*/ 77 w 138"/>
                <a:gd name="T71" fmla="*/ 110 h 111"/>
                <a:gd name="T72" fmla="*/ 81 w 138"/>
                <a:gd name="T73" fmla="*/ 110 h 111"/>
                <a:gd name="T74" fmla="*/ 83 w 138"/>
                <a:gd name="T75" fmla="*/ 111 h 111"/>
                <a:gd name="T76" fmla="*/ 90 w 138"/>
                <a:gd name="T77" fmla="*/ 111 h 111"/>
                <a:gd name="T78" fmla="*/ 133 w 138"/>
                <a:gd name="T79" fmla="*/ 97 h 111"/>
                <a:gd name="T80" fmla="*/ 135 w 138"/>
                <a:gd name="T81" fmla="*/ 85 h 111"/>
                <a:gd name="T82" fmla="*/ 123 w 138"/>
                <a:gd name="T8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7077329" y="3291091"/>
              <a:ext cx="336404" cy="270117"/>
            </a:xfrm>
            <a:custGeom>
              <a:avLst/>
              <a:gdLst>
                <a:gd name="T0" fmla="*/ 123 w 138"/>
                <a:gd name="T1" fmla="*/ 75 h 111"/>
                <a:gd name="T2" fmla="*/ 110 w 138"/>
                <a:gd name="T3" fmla="*/ 33 h 111"/>
                <a:gd name="T4" fmla="*/ 109 w 138"/>
                <a:gd name="T5" fmla="*/ 32 h 111"/>
                <a:gd name="T6" fmla="*/ 106 w 138"/>
                <a:gd name="T7" fmla="*/ 28 h 111"/>
                <a:gd name="T8" fmla="*/ 106 w 138"/>
                <a:gd name="T9" fmla="*/ 27 h 111"/>
                <a:gd name="T10" fmla="*/ 78 w 138"/>
                <a:gd name="T11" fmla="*/ 6 h 111"/>
                <a:gd name="T12" fmla="*/ 77 w 138"/>
                <a:gd name="T13" fmla="*/ 6 h 111"/>
                <a:gd name="T14" fmla="*/ 72 w 138"/>
                <a:gd name="T15" fmla="*/ 4 h 111"/>
                <a:gd name="T16" fmla="*/ 70 w 138"/>
                <a:gd name="T17" fmla="*/ 3 h 111"/>
                <a:gd name="T18" fmla="*/ 65 w 138"/>
                <a:gd name="T19" fmla="*/ 2 h 111"/>
                <a:gd name="T20" fmla="*/ 62 w 138"/>
                <a:gd name="T21" fmla="*/ 1 h 111"/>
                <a:gd name="T22" fmla="*/ 61 w 138"/>
                <a:gd name="T23" fmla="*/ 1 h 111"/>
                <a:gd name="T24" fmla="*/ 57 w 138"/>
                <a:gd name="T25" fmla="*/ 1 h 111"/>
                <a:gd name="T26" fmla="*/ 55 w 138"/>
                <a:gd name="T27" fmla="*/ 0 h 111"/>
                <a:gd name="T28" fmla="*/ 49 w 138"/>
                <a:gd name="T29" fmla="*/ 0 h 111"/>
                <a:gd name="T30" fmla="*/ 48 w 138"/>
                <a:gd name="T31" fmla="*/ 0 h 111"/>
                <a:gd name="T32" fmla="*/ 48 w 138"/>
                <a:gd name="T33" fmla="*/ 0 h 111"/>
                <a:gd name="T34" fmla="*/ 5 w 138"/>
                <a:gd name="T35" fmla="*/ 14 h 111"/>
                <a:gd name="T36" fmla="*/ 3 w 138"/>
                <a:gd name="T37" fmla="*/ 26 h 111"/>
                <a:gd name="T38" fmla="*/ 15 w 138"/>
                <a:gd name="T39" fmla="*/ 28 h 111"/>
                <a:gd name="T40" fmla="*/ 48 w 138"/>
                <a:gd name="T41" fmla="*/ 18 h 111"/>
                <a:gd name="T42" fmla="*/ 53 w 138"/>
                <a:gd name="T43" fmla="*/ 18 h 111"/>
                <a:gd name="T44" fmla="*/ 55 w 138"/>
                <a:gd name="T45" fmla="*/ 18 h 111"/>
                <a:gd name="T46" fmla="*/ 59 w 138"/>
                <a:gd name="T47" fmla="*/ 19 h 111"/>
                <a:gd name="T48" fmla="*/ 61 w 138"/>
                <a:gd name="T49" fmla="*/ 19 h 111"/>
                <a:gd name="T50" fmla="*/ 65 w 138"/>
                <a:gd name="T51" fmla="*/ 20 h 111"/>
                <a:gd name="T52" fmla="*/ 66 w 138"/>
                <a:gd name="T53" fmla="*/ 21 h 111"/>
                <a:gd name="T54" fmla="*/ 70 w 138"/>
                <a:gd name="T55" fmla="*/ 22 h 111"/>
                <a:gd name="T56" fmla="*/ 70 w 138"/>
                <a:gd name="T57" fmla="*/ 23 h 111"/>
                <a:gd name="T58" fmla="*/ 92 w 138"/>
                <a:gd name="T59" fmla="*/ 39 h 111"/>
                <a:gd name="T60" fmla="*/ 92 w 138"/>
                <a:gd name="T61" fmla="*/ 39 h 111"/>
                <a:gd name="T62" fmla="*/ 105 w 138"/>
                <a:gd name="T63" fmla="*/ 75 h 111"/>
                <a:gd name="T64" fmla="*/ 90 w 138"/>
                <a:gd name="T65" fmla="*/ 75 h 111"/>
                <a:gd name="T66" fmla="*/ 114 w 138"/>
                <a:gd name="T67" fmla="*/ 111 h 111"/>
                <a:gd name="T68" fmla="*/ 138 w 138"/>
                <a:gd name="T69" fmla="*/ 75 h 111"/>
                <a:gd name="T70" fmla="*/ 123 w 138"/>
                <a:gd name="T71" fmla="*/ 7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62"/>
          <p:cNvSpPr txBox="1"/>
          <p:nvPr/>
        </p:nvSpPr>
        <p:spPr>
          <a:xfrm>
            <a:off x="2574741" y="2592040"/>
            <a:ext cx="188341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启动service和web</a:t>
            </a:r>
          </a:p>
        </p:txBody>
      </p:sp>
      <p:sp>
        <p:nvSpPr>
          <p:cNvPr id="39" name="文本框 63"/>
          <p:cNvSpPr txBox="1"/>
          <p:nvPr/>
        </p:nvSpPr>
        <p:spPr>
          <a:xfrm>
            <a:off x="7767320" y="2592070"/>
            <a:ext cx="20935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在swagger中找到要测试的接口方法</a:t>
            </a:r>
          </a:p>
        </p:txBody>
      </p:sp>
      <p:sp>
        <p:nvSpPr>
          <p:cNvPr id="40" name="文本框 64"/>
          <p:cNvSpPr txBox="1"/>
          <p:nvPr/>
        </p:nvSpPr>
        <p:spPr>
          <a:xfrm>
            <a:off x="2574741" y="4976955"/>
            <a:ext cx="110236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赋值测试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5"/>
          <p:cNvSpPr txBox="1"/>
          <p:nvPr/>
        </p:nvSpPr>
        <p:spPr>
          <a:xfrm>
            <a:off x="7767439" y="4976955"/>
            <a:ext cx="156210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查看测试结果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3037840"/>
            <a:ext cx="2772410" cy="1283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15" y="5345430"/>
            <a:ext cx="2903220" cy="946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320" y="5420995"/>
            <a:ext cx="2566035" cy="11620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460" y="3379470"/>
            <a:ext cx="2647950" cy="60007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2415" y="1379220"/>
            <a:ext cx="1191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可以通过访问 https://ecnuer996.cn/MeetHere/api/swagger-ui.html  查看我们项目的</a:t>
            </a:r>
            <a:r>
              <a:rPr lang="en-US" altLang="zh-CN" b="1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Swagger</a:t>
            </a:r>
            <a:endParaRPr lang="zh-CN" alt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05" y="1948815"/>
            <a:ext cx="11440160" cy="470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214849" cy="1542124"/>
            <a:chOff x="971997" y="2179710"/>
            <a:chExt cx="10565001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443417" cy="1983303"/>
              <a:chOff x="2320695" y="442438"/>
              <a:chExt cx="8443417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7816357" cy="422603"/>
                <a:chOff x="3802405" y="558147"/>
                <a:chExt cx="7816357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7141769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系统测试</a:t>
                  </a:r>
                  <a:r>
                    <a:rPr lang="en-US" altLang="zh-CN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&amp;</a:t>
                  </a: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性能测试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82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系统功能测试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9" y="1293782"/>
            <a:ext cx="5797372" cy="53638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77294" y="2916294"/>
            <a:ext cx="43980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5"/>
                </a:solidFill>
              </a:rPr>
              <a:t>基于</a:t>
            </a:r>
            <a:r>
              <a:rPr lang="en-US" altLang="zh-CN" sz="5400" dirty="0">
                <a:solidFill>
                  <a:schemeClr val="accent5"/>
                </a:solidFill>
              </a:rPr>
              <a:t>UI</a:t>
            </a:r>
            <a:r>
              <a:rPr lang="zh-CN" altLang="en-US" sz="5400" dirty="0">
                <a:solidFill>
                  <a:schemeClr val="accent5"/>
                </a:solidFill>
              </a:rPr>
              <a:t>分析功能测试需求</a:t>
            </a:r>
            <a:endParaRPr lang="zh-CN" altLang="en-US" sz="54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4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分析被测特征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8" y="1575158"/>
            <a:ext cx="7728559" cy="49400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19485" y="2789709"/>
            <a:ext cx="30781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注册测试因素和待测特征图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9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554392" y="2048288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项目概览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4392" y="3122822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en-US" altLang="zh-CN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81774" y="4133545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r>
              <a:rPr lang="en-US" altLang="zh-CN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69074" y="5208079"/>
            <a:ext cx="503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794486" y="1978846"/>
            <a:ext cx="624684" cy="600549"/>
            <a:chOff x="2215144" y="982844"/>
            <a:chExt cx="1120898" cy="842780"/>
          </a:xfrm>
          <a:solidFill>
            <a:srgbClr val="18D2A6"/>
          </a:solidFill>
        </p:grpSpPr>
        <p:sp>
          <p:nvSpPr>
            <p:cNvPr id="82" name="平行四边形 8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819886" y="4064103"/>
            <a:ext cx="624684" cy="600549"/>
            <a:chOff x="2215144" y="982844"/>
            <a:chExt cx="1120898" cy="842780"/>
          </a:xfrm>
          <a:solidFill>
            <a:srgbClr val="18D2A6"/>
          </a:solidFill>
        </p:grpSpPr>
        <p:sp>
          <p:nvSpPr>
            <p:cNvPr id="85" name="平行四边形 84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811157" y="3053380"/>
            <a:ext cx="624684" cy="600549"/>
            <a:chOff x="2215144" y="982844"/>
            <a:chExt cx="1120898" cy="842780"/>
          </a:xfrm>
          <a:solidFill>
            <a:srgbClr val="1983B7"/>
          </a:solidFill>
        </p:grpSpPr>
        <p:sp>
          <p:nvSpPr>
            <p:cNvPr id="88" name="平行四边形 8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23857" y="5138637"/>
            <a:ext cx="624684" cy="600549"/>
            <a:chOff x="2215144" y="982844"/>
            <a:chExt cx="1120898" cy="842780"/>
          </a:xfrm>
          <a:solidFill>
            <a:srgbClr val="1983B7"/>
          </a:solidFill>
        </p:grpSpPr>
        <p:sp>
          <p:nvSpPr>
            <p:cNvPr id="91" name="平行四边形 9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8" name="波形 4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波形 4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6" name="波形 4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波形 4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2" name="波形 4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波形 4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0" name="波形 3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波形 4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50" name="组合 49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51" name="组合 5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63" name="波形 6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波形 6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61" name="波形 6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波形 6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57" name="波形 5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波形 5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55" name="波形 5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波形 5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65" name="WordArt 293"/>
          <p:cNvSpPr>
            <a:spLocks noChangeArrowheads="1" noChangeShapeType="1" noTextEdit="1"/>
          </p:cNvSpPr>
          <p:nvPr/>
        </p:nvSpPr>
        <p:spPr bwMode="auto">
          <a:xfrm>
            <a:off x="2568174" y="1646583"/>
            <a:ext cx="1910707" cy="891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0" cap="none" spc="0" normalizeH="0" baseline="0" noProof="0" dirty="0">
                <a:ln>
                  <a:noFill/>
                </a:ln>
                <a:solidFill>
                  <a:srgbClr val="18D2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66" name="WordArt 294"/>
          <p:cNvSpPr>
            <a:spLocks noChangeArrowheads="1" noChangeShapeType="1" noTextEdit="1"/>
          </p:cNvSpPr>
          <p:nvPr/>
        </p:nvSpPr>
        <p:spPr bwMode="auto">
          <a:xfrm>
            <a:off x="2575905" y="2843913"/>
            <a:ext cx="1895244" cy="2526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18D2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8D2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9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37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37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527502" cy="538601"/>
              <a:chOff x="5043488" y="688658"/>
              <a:chExt cx="452750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90361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功能测试用例设计方法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6" y="1675738"/>
            <a:ext cx="7884287" cy="4354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64150" y="2857752"/>
            <a:ext cx="29435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基本值覆盖法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4150" y="612692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图为注册功能的部分测试用例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5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155605" cy="538601"/>
              <a:chOff x="5043488" y="688658"/>
              <a:chExt cx="415560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53171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自动化测试工具选择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8" y="1853939"/>
            <a:ext cx="108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4591622" cy="538601"/>
              <a:chOff x="5043488" y="688658"/>
              <a:chExt cx="459162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396773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部分</a:t>
                </a:r>
                <a:r>
                  <a:rPr lang="en-US" altLang="zh-CN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Selenium</a:t>
                </a:r>
                <a:r>
                  <a:rPr lang="zh-CN" altLang="en-US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测试代码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4" y="1214407"/>
            <a:ext cx="5312840" cy="539798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914" y="1214407"/>
            <a:ext cx="6241885" cy="247892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914" y="4030869"/>
            <a:ext cx="6255657" cy="25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系统性能测试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" name="Oval 25"/>
          <p:cNvSpPr/>
          <p:nvPr/>
        </p:nvSpPr>
        <p:spPr>
          <a:xfrm>
            <a:off x="4215850" y="2149601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20" name="Oval 35"/>
          <p:cNvSpPr/>
          <p:nvPr/>
        </p:nvSpPr>
        <p:spPr>
          <a:xfrm>
            <a:off x="4335893" y="4807866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grpSp>
        <p:nvGrpSpPr>
          <p:cNvPr id="21" name="组合 20"/>
          <p:cNvGrpSpPr/>
          <p:nvPr/>
        </p:nvGrpSpPr>
        <p:grpSpPr>
          <a:xfrm>
            <a:off x="1117439" y="1773476"/>
            <a:ext cx="3107653" cy="971355"/>
            <a:chOff x="1361399" y="1508768"/>
            <a:chExt cx="3107653" cy="971355"/>
          </a:xfrm>
        </p:grpSpPr>
        <p:grpSp>
          <p:nvGrpSpPr>
            <p:cNvPr id="22" name="Group 30"/>
            <p:cNvGrpSpPr/>
            <p:nvPr/>
          </p:nvGrpSpPr>
          <p:grpSpPr>
            <a:xfrm>
              <a:off x="1361399" y="1508768"/>
              <a:ext cx="3107653" cy="971355"/>
              <a:chOff x="1231550" y="1255634"/>
              <a:chExt cx="2437869" cy="762001"/>
            </a:xfrm>
          </p:grpSpPr>
          <p:sp>
            <p:nvSpPr>
              <p:cNvPr id="24" name="Flowchart: Off-page Connector 22"/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5865" dirty="0"/>
              </a:p>
            </p:txBody>
          </p:sp>
          <p:sp>
            <p:nvSpPr>
              <p:cNvPr id="25" name="Round Same Side Corner Rectangle 23"/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en-US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26" name="Straight Connector 24"/>
              <p:cNvCxnSpPr/>
              <p:nvPr/>
            </p:nvCxnSpPr>
            <p:spPr>
              <a:xfrm flipV="1">
                <a:off x="2998696" y="1636634"/>
                <a:ext cx="67072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35"/>
            <p:cNvSpPr>
              <a:spLocks noChangeAspect="1" noEditPoints="1"/>
            </p:cNvSpPr>
            <p:nvPr/>
          </p:nvSpPr>
          <p:spPr bwMode="auto">
            <a:xfrm>
              <a:off x="2269724" y="1753520"/>
              <a:ext cx="783774" cy="457201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58038" y="4448663"/>
            <a:ext cx="3154173" cy="971356"/>
            <a:chOff x="1361399" y="2788923"/>
            <a:chExt cx="3154173" cy="971356"/>
          </a:xfrm>
        </p:grpSpPr>
        <p:grpSp>
          <p:nvGrpSpPr>
            <p:cNvPr id="28" name="Group 31"/>
            <p:cNvGrpSpPr/>
            <p:nvPr/>
          </p:nvGrpSpPr>
          <p:grpSpPr>
            <a:xfrm>
              <a:off x="1361399" y="2788923"/>
              <a:ext cx="3154173" cy="971356"/>
              <a:chOff x="1231549" y="1255634"/>
              <a:chExt cx="2474362" cy="762002"/>
            </a:xfrm>
          </p:grpSpPr>
          <p:sp>
            <p:nvSpPr>
              <p:cNvPr id="30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1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en-US" sz="2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32" name="Straight Connector 34"/>
              <p:cNvCxnSpPr/>
              <p:nvPr/>
            </p:nvCxnSpPr>
            <p:spPr>
              <a:xfrm>
                <a:off x="3035192" y="1636634"/>
                <a:ext cx="670719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00">
                <a:latin typeface="Impact" panose="020B080603090205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12505" y="1773476"/>
            <a:ext cx="33217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独立场景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96070" y="444866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混合场景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5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11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12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21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22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2296121" cy="538601"/>
              <a:chOff x="5043488" y="688658"/>
              <a:chExt cx="229612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167223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独立场景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" name="文本框 5"/>
          <p:cNvSpPr txBox="1"/>
          <p:nvPr/>
        </p:nvSpPr>
        <p:spPr>
          <a:xfrm>
            <a:off x="916407" y="1895708"/>
            <a:ext cx="376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针对部分关键功能单独进行并发执行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301" y="451624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的梯度加压的方式进行性能测试</a:t>
            </a:r>
            <a:endParaRPr lang="zh-CN" altLang="en-US" dirty="0"/>
          </a:p>
        </p:txBody>
      </p:sp>
      <p:grpSp>
        <p:nvGrpSpPr>
          <p:cNvPr id="33" name="Group 152"/>
          <p:cNvGrpSpPr/>
          <p:nvPr/>
        </p:nvGrpSpPr>
        <p:grpSpPr>
          <a:xfrm>
            <a:off x="7804087" y="1950761"/>
            <a:ext cx="4239225" cy="398521"/>
            <a:chOff x="6978976" y="3233569"/>
            <a:chExt cx="2014013" cy="173909"/>
          </a:xfrm>
        </p:grpSpPr>
        <p:sp>
          <p:nvSpPr>
            <p:cNvPr id="34" name="TextBox 40"/>
            <p:cNvSpPr txBox="1"/>
            <p:nvPr/>
          </p:nvSpPr>
          <p:spPr>
            <a:xfrm>
              <a:off x="7450483" y="3233569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登陆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41"/>
            <p:cNvSpPr txBox="1"/>
            <p:nvPr/>
          </p:nvSpPr>
          <p:spPr>
            <a:xfrm>
              <a:off x="6978976" y="3348942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/>
          <p:cNvGrpSpPr/>
          <p:nvPr/>
        </p:nvGrpSpPr>
        <p:grpSpPr>
          <a:xfrm>
            <a:off x="7804087" y="3244539"/>
            <a:ext cx="4239221" cy="522225"/>
            <a:chOff x="6978976" y="3938046"/>
            <a:chExt cx="2014011" cy="227891"/>
          </a:xfrm>
        </p:grpSpPr>
        <p:sp>
          <p:nvSpPr>
            <p:cNvPr id="37" name="TextBox 46"/>
            <p:cNvSpPr txBox="1"/>
            <p:nvPr/>
          </p:nvSpPr>
          <p:spPr>
            <a:xfrm>
              <a:off x="7450481" y="3938046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注册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6978976" y="4107401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4"/>
          <p:cNvGrpSpPr/>
          <p:nvPr/>
        </p:nvGrpSpPr>
        <p:grpSpPr>
          <a:xfrm>
            <a:off x="7804089" y="4540983"/>
            <a:ext cx="4239217" cy="560077"/>
            <a:chOff x="6978976" y="4107401"/>
            <a:chExt cx="2014009" cy="244409"/>
          </a:xfrm>
        </p:grpSpPr>
        <p:sp>
          <p:nvSpPr>
            <p:cNvPr id="40" name="TextBox 52"/>
            <p:cNvSpPr txBox="1"/>
            <p:nvPr/>
          </p:nvSpPr>
          <p:spPr>
            <a:xfrm>
              <a:off x="7450479" y="4204518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评论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53"/>
            <p:cNvSpPr txBox="1"/>
            <p:nvPr/>
          </p:nvSpPr>
          <p:spPr>
            <a:xfrm>
              <a:off x="6978976" y="4107401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7"/>
          <p:cNvGrpSpPr/>
          <p:nvPr/>
        </p:nvGrpSpPr>
        <p:grpSpPr>
          <a:xfrm>
            <a:off x="6407501" y="4540974"/>
            <a:ext cx="840635" cy="840179"/>
            <a:chOff x="6299532" y="4190009"/>
            <a:chExt cx="469021" cy="455593"/>
          </a:xfrm>
        </p:grpSpPr>
        <p:sp>
          <p:nvSpPr>
            <p:cNvPr id="43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79"/>
          <p:cNvGrpSpPr/>
          <p:nvPr/>
        </p:nvGrpSpPr>
        <p:grpSpPr>
          <a:xfrm>
            <a:off x="6407501" y="3096037"/>
            <a:ext cx="840635" cy="840179"/>
            <a:chOff x="630683" y="4190009"/>
            <a:chExt cx="469021" cy="455593"/>
          </a:xfrm>
        </p:grpSpPr>
        <p:sp>
          <p:nvSpPr>
            <p:cNvPr id="46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82"/>
          <p:cNvGrpSpPr/>
          <p:nvPr/>
        </p:nvGrpSpPr>
        <p:grpSpPr>
          <a:xfrm>
            <a:off x="6407500" y="1762998"/>
            <a:ext cx="840635" cy="840179"/>
            <a:chOff x="3425803" y="3384456"/>
            <a:chExt cx="469021" cy="455593"/>
          </a:xfrm>
        </p:grpSpPr>
        <p:sp>
          <p:nvSpPr>
            <p:cNvPr id="49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1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2296121" cy="538601"/>
              <a:chOff x="5043488" y="688658"/>
              <a:chExt cx="229612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167223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混合场景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" name="文本框 5"/>
          <p:cNvSpPr txBox="1"/>
          <p:nvPr/>
        </p:nvSpPr>
        <p:spPr>
          <a:xfrm>
            <a:off x="916407" y="1895708"/>
            <a:ext cx="376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针对有关联关系的交易进行并发执行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302" y="4516244"/>
            <a:ext cx="454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针对不同的使用率选择不同加压方式进行性能测试</a:t>
            </a:r>
            <a:endParaRPr lang="zh-CN" altLang="en-US" dirty="0"/>
          </a:p>
        </p:txBody>
      </p:sp>
      <p:grpSp>
        <p:nvGrpSpPr>
          <p:cNvPr id="33" name="Group 152"/>
          <p:cNvGrpSpPr/>
          <p:nvPr/>
        </p:nvGrpSpPr>
        <p:grpSpPr>
          <a:xfrm>
            <a:off x="7804087" y="1950761"/>
            <a:ext cx="4239225" cy="398521"/>
            <a:chOff x="6978976" y="3233569"/>
            <a:chExt cx="2014013" cy="173909"/>
          </a:xfrm>
        </p:grpSpPr>
        <p:sp>
          <p:nvSpPr>
            <p:cNvPr id="34" name="TextBox 40"/>
            <p:cNvSpPr txBox="1"/>
            <p:nvPr/>
          </p:nvSpPr>
          <p:spPr>
            <a:xfrm>
              <a:off x="7450483" y="3233569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注册后登录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41"/>
            <p:cNvSpPr txBox="1"/>
            <p:nvPr/>
          </p:nvSpPr>
          <p:spPr>
            <a:xfrm>
              <a:off x="6978976" y="3348942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/>
          <p:cNvGrpSpPr/>
          <p:nvPr/>
        </p:nvGrpSpPr>
        <p:grpSpPr>
          <a:xfrm>
            <a:off x="7804087" y="3244539"/>
            <a:ext cx="4239221" cy="522225"/>
            <a:chOff x="6978976" y="3938046"/>
            <a:chExt cx="2014011" cy="227891"/>
          </a:xfrm>
        </p:grpSpPr>
        <p:sp>
          <p:nvSpPr>
            <p:cNvPr id="37" name="TextBox 46"/>
            <p:cNvSpPr txBox="1"/>
            <p:nvPr/>
          </p:nvSpPr>
          <p:spPr>
            <a:xfrm>
              <a:off x="7450481" y="3938046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登陆后评论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6978976" y="4107401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4"/>
          <p:cNvGrpSpPr/>
          <p:nvPr/>
        </p:nvGrpSpPr>
        <p:grpSpPr>
          <a:xfrm>
            <a:off x="7804088" y="4540973"/>
            <a:ext cx="4239219" cy="560081"/>
            <a:chOff x="6978976" y="4107401"/>
            <a:chExt cx="2014010" cy="244411"/>
          </a:xfrm>
        </p:grpSpPr>
        <p:sp>
          <p:nvSpPr>
            <p:cNvPr id="40" name="TextBox 52"/>
            <p:cNvSpPr txBox="1"/>
            <p:nvPr/>
          </p:nvSpPr>
          <p:spPr>
            <a:xfrm>
              <a:off x="7450480" y="4204520"/>
              <a:ext cx="1542506" cy="147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登陆后预约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53"/>
            <p:cNvSpPr txBox="1"/>
            <p:nvPr/>
          </p:nvSpPr>
          <p:spPr>
            <a:xfrm>
              <a:off x="6978976" y="4107401"/>
              <a:ext cx="1542507" cy="58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7"/>
          <p:cNvGrpSpPr/>
          <p:nvPr/>
        </p:nvGrpSpPr>
        <p:grpSpPr>
          <a:xfrm>
            <a:off x="6407501" y="4540974"/>
            <a:ext cx="840635" cy="840179"/>
            <a:chOff x="6299532" y="4190009"/>
            <a:chExt cx="469021" cy="455593"/>
          </a:xfrm>
        </p:grpSpPr>
        <p:sp>
          <p:nvSpPr>
            <p:cNvPr id="43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79"/>
          <p:cNvGrpSpPr/>
          <p:nvPr/>
        </p:nvGrpSpPr>
        <p:grpSpPr>
          <a:xfrm>
            <a:off x="6407501" y="3096037"/>
            <a:ext cx="840635" cy="840179"/>
            <a:chOff x="630683" y="4190009"/>
            <a:chExt cx="469021" cy="455593"/>
          </a:xfrm>
        </p:grpSpPr>
        <p:sp>
          <p:nvSpPr>
            <p:cNvPr id="46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82"/>
          <p:cNvGrpSpPr/>
          <p:nvPr/>
        </p:nvGrpSpPr>
        <p:grpSpPr>
          <a:xfrm>
            <a:off x="6407500" y="1762998"/>
            <a:ext cx="840635" cy="840179"/>
            <a:chOff x="3425803" y="3384456"/>
            <a:chExt cx="469021" cy="455593"/>
          </a:xfrm>
        </p:grpSpPr>
        <p:sp>
          <p:nvSpPr>
            <p:cNvPr id="49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性能测试工具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8" y="2445206"/>
            <a:ext cx="3600000" cy="3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3" y="1395085"/>
            <a:ext cx="2904762" cy="6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426" y="1264254"/>
            <a:ext cx="3495238" cy="1180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861" y="2783625"/>
            <a:ext cx="6180367" cy="32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性能测试结果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026" name="Picture 2" descr="C:\Users\49484\Documents\Tencent Files\494812665\Image\C2C\253TZ}6{T4}E$_JV){{YN@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" y="1584993"/>
            <a:ext cx="5505120" cy="241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49484\Documents\Tencent Files\494812665\Image\C2C\ZFAVYH{3{6~8R(J5(G}`X)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39" y="1584993"/>
            <a:ext cx="5301255" cy="25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758208" y="4973835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对大部分测试而言，基本符合我们的要求，</a:t>
            </a:r>
            <a:endParaRPr lang="en-US" altLang="zh-CN" dirty="0" smtClean="0"/>
          </a:p>
          <a:p>
            <a:r>
              <a:rPr lang="zh-CN" altLang="en-US" dirty="0" smtClean="0"/>
              <a:t>但由于我们测试时尚未将前端和后端结合</a:t>
            </a:r>
            <a:endParaRPr lang="en-US" altLang="zh-CN" dirty="0" smtClean="0"/>
          </a:p>
          <a:p>
            <a:r>
              <a:rPr lang="zh-CN" altLang="en-US" dirty="0" smtClean="0"/>
              <a:t>而后端服务器时常不稳定导致部分测试时响应时间或者异常过多。</a:t>
            </a:r>
            <a:endParaRPr lang="en-US" altLang="zh-CN" dirty="0" smtClean="0"/>
          </a:p>
          <a:p>
            <a:r>
              <a:rPr lang="zh-CN" altLang="en-US" dirty="0" smtClean="0"/>
              <a:t>得出的结论是服务器的问题，未能找到解决方法。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36" y="4246008"/>
            <a:ext cx="5767305" cy="4836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255767"/>
            <a:ext cx="6020739" cy="4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3" cy="1542124"/>
            <a:chOff x="971997" y="2179710"/>
            <a:chExt cx="10472562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350978" cy="1983303"/>
              <a:chOff x="2320695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4078677" cy="422603"/>
                <a:chOff x="3802405" y="558147"/>
                <a:chExt cx="4078677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3404089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项目总结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5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2296121" cy="538601"/>
              <a:chOff x="5043488" y="688658"/>
              <a:chExt cx="229612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167223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测试</a:t>
                </a:r>
                <a:r>
                  <a:rPr kumimoji="0" lang="zh-CN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总结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204654" y="2139827"/>
            <a:ext cx="3920868" cy="3932135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56" tIns="45679" rIns="91356" bIns="4567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Freeform 34"/>
          <p:cNvSpPr/>
          <p:nvPr/>
        </p:nvSpPr>
        <p:spPr bwMode="auto">
          <a:xfrm>
            <a:off x="4678930" y="2651109"/>
            <a:ext cx="1362315" cy="1372639"/>
          </a:xfrm>
          <a:custGeom>
            <a:avLst/>
            <a:gdLst>
              <a:gd name="T0" fmla="*/ 33 w 66"/>
              <a:gd name="T1" fmla="*/ 0 h 66"/>
              <a:gd name="T2" fmla="*/ 66 w 66"/>
              <a:gd name="T3" fmla="*/ 33 h 66"/>
              <a:gd name="T4" fmla="*/ 64 w 66"/>
              <a:gd name="T5" fmla="*/ 46 h 66"/>
              <a:gd name="T6" fmla="*/ 50 w 66"/>
              <a:gd name="T7" fmla="*/ 36 h 66"/>
              <a:gd name="T8" fmla="*/ 50 w 66"/>
              <a:gd name="T9" fmla="*/ 33 h 66"/>
              <a:gd name="T10" fmla="*/ 33 w 66"/>
              <a:gd name="T11" fmla="*/ 16 h 66"/>
              <a:gd name="T12" fmla="*/ 16 w 66"/>
              <a:gd name="T13" fmla="*/ 33 h 66"/>
              <a:gd name="T14" fmla="*/ 33 w 66"/>
              <a:gd name="T15" fmla="*/ 50 h 66"/>
              <a:gd name="T16" fmla="*/ 34 w 66"/>
              <a:gd name="T17" fmla="*/ 50 h 66"/>
              <a:gd name="T18" fmla="*/ 34 w 66"/>
              <a:gd name="T19" fmla="*/ 51 h 66"/>
              <a:gd name="T20" fmla="*/ 42 w 66"/>
              <a:gd name="T21" fmla="*/ 65 h 66"/>
              <a:gd name="T22" fmla="*/ 33 w 66"/>
              <a:gd name="T23" fmla="*/ 66 h 66"/>
              <a:gd name="T24" fmla="*/ 0 w 66"/>
              <a:gd name="T25" fmla="*/ 33 h 66"/>
              <a:gd name="T26" fmla="*/ 33 w 66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6">
                <a:moveTo>
                  <a:pt x="33" y="0"/>
                </a:moveTo>
                <a:cubicBezTo>
                  <a:pt x="51" y="0"/>
                  <a:pt x="66" y="15"/>
                  <a:pt x="66" y="33"/>
                </a:cubicBezTo>
                <a:cubicBezTo>
                  <a:pt x="66" y="38"/>
                  <a:pt x="66" y="42"/>
                  <a:pt x="64" y="46"/>
                </a:cubicBezTo>
                <a:cubicBezTo>
                  <a:pt x="62" y="40"/>
                  <a:pt x="56" y="36"/>
                  <a:pt x="50" y="36"/>
                </a:cubicBezTo>
                <a:cubicBezTo>
                  <a:pt x="50" y="35"/>
                  <a:pt x="50" y="34"/>
                  <a:pt x="50" y="33"/>
                </a:cubicBezTo>
                <a:cubicBezTo>
                  <a:pt x="50" y="24"/>
                  <a:pt x="42" y="16"/>
                  <a:pt x="33" y="16"/>
                </a:cubicBezTo>
                <a:cubicBezTo>
                  <a:pt x="24" y="16"/>
                  <a:pt x="16" y="24"/>
                  <a:pt x="16" y="33"/>
                </a:cubicBezTo>
                <a:cubicBezTo>
                  <a:pt x="16" y="42"/>
                  <a:pt x="24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1"/>
                  <a:pt x="34" y="51"/>
                </a:cubicBezTo>
                <a:cubicBezTo>
                  <a:pt x="34" y="57"/>
                  <a:pt x="37" y="63"/>
                  <a:pt x="42" y="65"/>
                </a:cubicBezTo>
                <a:cubicBezTo>
                  <a:pt x="39" y="66"/>
                  <a:pt x="36" y="66"/>
                  <a:pt x="33" y="66"/>
                </a:cubicBezTo>
                <a:cubicBezTo>
                  <a:pt x="15" y="66"/>
                  <a:pt x="0" y="51"/>
                  <a:pt x="0" y="33"/>
                </a:cubicBezTo>
                <a:cubicBezTo>
                  <a:pt x="0" y="15"/>
                  <a:pt x="15" y="0"/>
                  <a:pt x="33" y="0"/>
                </a:cubicBezTo>
                <a:close/>
              </a:path>
            </a:pathLst>
          </a:custGeom>
          <a:solidFill>
            <a:srgbClr val="18D2A6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35"/>
          <p:cNvSpPr/>
          <p:nvPr/>
        </p:nvSpPr>
        <p:spPr bwMode="auto">
          <a:xfrm>
            <a:off x="4678930" y="4188864"/>
            <a:ext cx="1362315" cy="1382956"/>
          </a:xfrm>
          <a:custGeom>
            <a:avLst/>
            <a:gdLst>
              <a:gd name="T0" fmla="*/ 33 w 66"/>
              <a:gd name="T1" fmla="*/ 67 h 67"/>
              <a:gd name="T2" fmla="*/ 66 w 66"/>
              <a:gd name="T3" fmla="*/ 33 h 67"/>
              <a:gd name="T4" fmla="*/ 64 w 66"/>
              <a:gd name="T5" fmla="*/ 20 h 67"/>
              <a:gd name="T6" fmla="*/ 50 w 66"/>
              <a:gd name="T7" fmla="*/ 30 h 67"/>
              <a:gd name="T8" fmla="*/ 50 w 66"/>
              <a:gd name="T9" fmla="*/ 33 h 67"/>
              <a:gd name="T10" fmla="*/ 33 w 66"/>
              <a:gd name="T11" fmla="*/ 50 h 67"/>
              <a:gd name="T12" fmla="*/ 16 w 66"/>
              <a:gd name="T13" fmla="*/ 33 h 67"/>
              <a:gd name="T14" fmla="*/ 33 w 66"/>
              <a:gd name="T15" fmla="*/ 17 h 67"/>
              <a:gd name="T16" fmla="*/ 34 w 66"/>
              <a:gd name="T17" fmla="*/ 17 h 67"/>
              <a:gd name="T18" fmla="*/ 34 w 66"/>
              <a:gd name="T19" fmla="*/ 15 h 67"/>
              <a:gd name="T20" fmla="*/ 42 w 66"/>
              <a:gd name="T21" fmla="*/ 1 h 67"/>
              <a:gd name="T22" fmla="*/ 33 w 66"/>
              <a:gd name="T23" fmla="*/ 0 h 67"/>
              <a:gd name="T24" fmla="*/ 0 w 66"/>
              <a:gd name="T25" fmla="*/ 33 h 67"/>
              <a:gd name="T26" fmla="*/ 33 w 66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" h="67">
                <a:moveTo>
                  <a:pt x="33" y="67"/>
                </a:moveTo>
                <a:cubicBezTo>
                  <a:pt x="51" y="67"/>
                  <a:pt x="66" y="52"/>
                  <a:pt x="66" y="33"/>
                </a:cubicBezTo>
                <a:cubicBezTo>
                  <a:pt x="66" y="29"/>
                  <a:pt x="66" y="24"/>
                  <a:pt x="64" y="20"/>
                </a:cubicBezTo>
                <a:cubicBezTo>
                  <a:pt x="62" y="26"/>
                  <a:pt x="56" y="30"/>
                  <a:pt x="50" y="30"/>
                </a:cubicBezTo>
                <a:cubicBezTo>
                  <a:pt x="50" y="31"/>
                  <a:pt x="50" y="32"/>
                  <a:pt x="50" y="33"/>
                </a:cubicBezTo>
                <a:cubicBezTo>
                  <a:pt x="50" y="43"/>
                  <a:pt x="42" y="50"/>
                  <a:pt x="33" y="50"/>
                </a:cubicBezTo>
                <a:cubicBezTo>
                  <a:pt x="24" y="50"/>
                  <a:pt x="16" y="43"/>
                  <a:pt x="16" y="33"/>
                </a:cubicBezTo>
                <a:cubicBezTo>
                  <a:pt x="16" y="24"/>
                  <a:pt x="24" y="17"/>
                  <a:pt x="33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5"/>
                </a:cubicBezTo>
                <a:cubicBezTo>
                  <a:pt x="34" y="9"/>
                  <a:pt x="37" y="4"/>
                  <a:pt x="42" y="1"/>
                </a:cubicBezTo>
                <a:cubicBezTo>
                  <a:pt x="39" y="0"/>
                  <a:pt x="36" y="0"/>
                  <a:pt x="33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52"/>
                  <a:pt x="15" y="67"/>
                  <a:pt x="33" y="67"/>
                </a:cubicBezTo>
                <a:close/>
              </a:path>
            </a:pathLst>
          </a:custGeom>
          <a:solidFill>
            <a:srgbClr val="1983B7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37"/>
          <p:cNvSpPr/>
          <p:nvPr/>
        </p:nvSpPr>
        <p:spPr bwMode="auto">
          <a:xfrm>
            <a:off x="6268296" y="2651109"/>
            <a:ext cx="1382957" cy="1372639"/>
          </a:xfrm>
          <a:custGeom>
            <a:avLst/>
            <a:gdLst>
              <a:gd name="T0" fmla="*/ 34 w 67"/>
              <a:gd name="T1" fmla="*/ 0 h 66"/>
              <a:gd name="T2" fmla="*/ 0 w 67"/>
              <a:gd name="T3" fmla="*/ 33 h 66"/>
              <a:gd name="T4" fmla="*/ 3 w 67"/>
              <a:gd name="T5" fmla="*/ 46 h 66"/>
              <a:gd name="T6" fmla="*/ 17 w 67"/>
              <a:gd name="T7" fmla="*/ 36 h 66"/>
              <a:gd name="T8" fmla="*/ 17 w 67"/>
              <a:gd name="T9" fmla="*/ 33 h 66"/>
              <a:gd name="T10" fmla="*/ 34 w 67"/>
              <a:gd name="T11" fmla="*/ 16 h 66"/>
              <a:gd name="T12" fmla="*/ 51 w 67"/>
              <a:gd name="T13" fmla="*/ 33 h 66"/>
              <a:gd name="T14" fmla="*/ 34 w 67"/>
              <a:gd name="T15" fmla="*/ 50 h 66"/>
              <a:gd name="T16" fmla="*/ 33 w 67"/>
              <a:gd name="T17" fmla="*/ 50 h 66"/>
              <a:gd name="T18" fmla="*/ 33 w 67"/>
              <a:gd name="T19" fmla="*/ 51 h 66"/>
              <a:gd name="T20" fmla="*/ 24 w 67"/>
              <a:gd name="T21" fmla="*/ 65 h 66"/>
              <a:gd name="T22" fmla="*/ 34 w 67"/>
              <a:gd name="T23" fmla="*/ 66 h 66"/>
              <a:gd name="T24" fmla="*/ 67 w 67"/>
              <a:gd name="T25" fmla="*/ 33 h 66"/>
              <a:gd name="T26" fmla="*/ 34 w 67"/>
              <a:gd name="T2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6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5" y="40"/>
                  <a:pt x="11" y="36"/>
                  <a:pt x="17" y="36"/>
                </a:cubicBezTo>
                <a:cubicBezTo>
                  <a:pt x="17" y="35"/>
                  <a:pt x="17" y="34"/>
                  <a:pt x="17" y="33"/>
                </a:cubicBezTo>
                <a:cubicBezTo>
                  <a:pt x="17" y="24"/>
                  <a:pt x="24" y="16"/>
                  <a:pt x="34" y="16"/>
                </a:cubicBezTo>
                <a:cubicBezTo>
                  <a:pt x="43" y="16"/>
                  <a:pt x="51" y="24"/>
                  <a:pt x="51" y="33"/>
                </a:cubicBezTo>
                <a:cubicBezTo>
                  <a:pt x="51" y="42"/>
                  <a:pt x="43" y="50"/>
                  <a:pt x="34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1"/>
                  <a:pt x="33" y="51"/>
                </a:cubicBezTo>
                <a:cubicBezTo>
                  <a:pt x="33" y="57"/>
                  <a:pt x="29" y="63"/>
                  <a:pt x="24" y="65"/>
                </a:cubicBezTo>
                <a:cubicBezTo>
                  <a:pt x="27" y="66"/>
                  <a:pt x="30" y="66"/>
                  <a:pt x="34" y="66"/>
                </a:cubicBezTo>
                <a:cubicBezTo>
                  <a:pt x="52" y="66"/>
                  <a:pt x="67" y="51"/>
                  <a:pt x="67" y="33"/>
                </a:cubicBezTo>
                <a:cubicBezTo>
                  <a:pt x="67" y="15"/>
                  <a:pt x="52" y="0"/>
                  <a:pt x="34" y="0"/>
                </a:cubicBezTo>
                <a:close/>
              </a:path>
            </a:pathLst>
          </a:custGeom>
          <a:solidFill>
            <a:srgbClr val="1983B7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39"/>
          <p:cNvSpPr/>
          <p:nvPr/>
        </p:nvSpPr>
        <p:spPr bwMode="auto">
          <a:xfrm>
            <a:off x="6268296" y="4188864"/>
            <a:ext cx="1382957" cy="1382956"/>
          </a:xfrm>
          <a:custGeom>
            <a:avLst/>
            <a:gdLst>
              <a:gd name="T0" fmla="*/ 34 w 67"/>
              <a:gd name="T1" fmla="*/ 67 h 67"/>
              <a:gd name="T2" fmla="*/ 0 w 67"/>
              <a:gd name="T3" fmla="*/ 33 h 67"/>
              <a:gd name="T4" fmla="*/ 3 w 67"/>
              <a:gd name="T5" fmla="*/ 20 h 67"/>
              <a:gd name="T6" fmla="*/ 17 w 67"/>
              <a:gd name="T7" fmla="*/ 30 h 67"/>
              <a:gd name="T8" fmla="*/ 17 w 67"/>
              <a:gd name="T9" fmla="*/ 33 h 67"/>
              <a:gd name="T10" fmla="*/ 34 w 67"/>
              <a:gd name="T11" fmla="*/ 50 h 67"/>
              <a:gd name="T12" fmla="*/ 51 w 67"/>
              <a:gd name="T13" fmla="*/ 33 h 67"/>
              <a:gd name="T14" fmla="*/ 34 w 67"/>
              <a:gd name="T15" fmla="*/ 17 h 67"/>
              <a:gd name="T16" fmla="*/ 33 w 67"/>
              <a:gd name="T17" fmla="*/ 17 h 67"/>
              <a:gd name="T18" fmla="*/ 33 w 67"/>
              <a:gd name="T19" fmla="*/ 15 h 67"/>
              <a:gd name="T20" fmla="*/ 24 w 67"/>
              <a:gd name="T21" fmla="*/ 1 h 67"/>
              <a:gd name="T22" fmla="*/ 34 w 67"/>
              <a:gd name="T23" fmla="*/ 0 h 67"/>
              <a:gd name="T24" fmla="*/ 67 w 67"/>
              <a:gd name="T25" fmla="*/ 33 h 67"/>
              <a:gd name="T26" fmla="*/ 34 w 67"/>
              <a:gd name="T2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34" y="67"/>
                </a:moveTo>
                <a:cubicBezTo>
                  <a:pt x="15" y="67"/>
                  <a:pt x="0" y="52"/>
                  <a:pt x="0" y="33"/>
                </a:cubicBezTo>
                <a:cubicBezTo>
                  <a:pt x="0" y="29"/>
                  <a:pt x="1" y="24"/>
                  <a:pt x="3" y="20"/>
                </a:cubicBezTo>
                <a:cubicBezTo>
                  <a:pt x="5" y="26"/>
                  <a:pt x="11" y="30"/>
                  <a:pt x="17" y="30"/>
                </a:cubicBezTo>
                <a:cubicBezTo>
                  <a:pt x="17" y="31"/>
                  <a:pt x="17" y="32"/>
                  <a:pt x="17" y="33"/>
                </a:cubicBezTo>
                <a:cubicBezTo>
                  <a:pt x="17" y="43"/>
                  <a:pt x="24" y="50"/>
                  <a:pt x="34" y="50"/>
                </a:cubicBezTo>
                <a:cubicBezTo>
                  <a:pt x="43" y="50"/>
                  <a:pt x="51" y="43"/>
                  <a:pt x="51" y="33"/>
                </a:cubicBezTo>
                <a:cubicBezTo>
                  <a:pt x="51" y="24"/>
                  <a:pt x="43" y="17"/>
                  <a:pt x="34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6"/>
                  <a:pt x="33" y="16"/>
                  <a:pt x="33" y="15"/>
                </a:cubicBezTo>
                <a:cubicBezTo>
                  <a:pt x="33" y="9"/>
                  <a:pt x="29" y="4"/>
                  <a:pt x="24" y="1"/>
                </a:cubicBezTo>
                <a:cubicBezTo>
                  <a:pt x="27" y="0"/>
                  <a:pt x="30" y="0"/>
                  <a:pt x="34" y="0"/>
                </a:cubicBezTo>
                <a:cubicBezTo>
                  <a:pt x="52" y="0"/>
                  <a:pt x="67" y="15"/>
                  <a:pt x="67" y="33"/>
                </a:cubicBezTo>
                <a:cubicBezTo>
                  <a:pt x="67" y="52"/>
                  <a:pt x="52" y="67"/>
                  <a:pt x="34" y="67"/>
                </a:cubicBezTo>
                <a:close/>
              </a:path>
            </a:pathLst>
          </a:custGeom>
          <a:solidFill>
            <a:srgbClr val="18D2A6"/>
          </a:solidFill>
          <a:ln w="4" cap="flat">
            <a:noFill/>
            <a:prstDash val="solid"/>
            <a:miter lim="800000"/>
          </a:ln>
        </p:spPr>
        <p:txBody>
          <a:bodyPr vert="horz" wrap="square" lIns="91356" tIns="45679" rIns="91356" bIns="45679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22007" y="3445797"/>
            <a:ext cx="617239" cy="536670"/>
            <a:chOff x="5481877" y="3723806"/>
            <a:chExt cx="617239" cy="536669"/>
          </a:xfrm>
          <a:solidFill>
            <a:srgbClr val="18D2A6"/>
          </a:solidFill>
        </p:grpSpPr>
        <p:sp>
          <p:nvSpPr>
            <p:cNvPr id="19" name="Oval 32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5481877" y="3723806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6319" y="3774001"/>
              <a:ext cx="582797" cy="47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大黑_GBK" pitchFamily="65" charset="-122"/>
                  <a:ea typeface="方正大黑_GBK" pitchFamily="65" charset="-122"/>
                  <a:cs typeface="+mn-cs"/>
                </a:rPr>
                <a:t>01</a:t>
              </a:r>
              <a:endParaRPr kumimoji="0" lang="zh-CN" altLang="en-US" sz="25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大黑_GBK" pitchFamily="65" charset="-122"/>
                <a:ea typeface="方正大黑_GBK" pitchFamily="65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50862" y="3445797"/>
            <a:ext cx="608913" cy="536670"/>
            <a:chOff x="6410728" y="3723806"/>
            <a:chExt cx="608913" cy="536669"/>
          </a:xfrm>
          <a:solidFill>
            <a:srgbClr val="1983B7"/>
          </a:solidFill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6410728" y="3723806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6843" y="3774006"/>
              <a:ext cx="582798" cy="47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大黑_GBK" pitchFamily="65" charset="-122"/>
                  <a:ea typeface="方正大黑_GBK" pitchFamily="65" charset="-122"/>
                  <a:cs typeface="+mn-cs"/>
                </a:rPr>
                <a:t>02</a:t>
              </a:r>
              <a:endParaRPr kumimoji="0" lang="zh-CN" altLang="en-US" sz="25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大黑_GBK" pitchFamily="65" charset="-122"/>
                <a:ea typeface="方正大黑_GBK" pitchFamily="65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50862" y="4230154"/>
            <a:ext cx="608913" cy="536669"/>
            <a:chOff x="6410728" y="4508169"/>
            <a:chExt cx="608913" cy="536669"/>
          </a:xfrm>
          <a:solidFill>
            <a:srgbClr val="18D2A6"/>
          </a:solidFill>
        </p:grpSpPr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6410728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36843" y="4545670"/>
              <a:ext cx="5827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大黑_GBK" pitchFamily="65" charset="-122"/>
                  <a:ea typeface="方正大黑_GBK" pitchFamily="65" charset="-122"/>
                  <a:cs typeface="+mn-cs"/>
                </a:rPr>
                <a:t>03</a:t>
              </a:r>
              <a:endParaRPr kumimoji="0" lang="zh-CN" altLang="en-US" sz="25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大黑_GBK" pitchFamily="65" charset="-122"/>
                <a:ea typeface="方正大黑_GBK" pitchFamily="65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22011" y="4230154"/>
            <a:ext cx="607823" cy="536669"/>
            <a:chOff x="5481877" y="4508169"/>
            <a:chExt cx="607824" cy="536669"/>
          </a:xfrm>
          <a:solidFill>
            <a:srgbClr val="1983B7"/>
          </a:solidFill>
        </p:grpSpPr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5481877" y="4508169"/>
              <a:ext cx="536669" cy="536669"/>
            </a:xfrm>
            <a:prstGeom prst="ellipse">
              <a:avLst/>
            </a:prstGeom>
            <a:grpFill/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6902" y="4545670"/>
              <a:ext cx="5827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大黑_GBK" pitchFamily="65" charset="-122"/>
                  <a:ea typeface="方正大黑_GBK" pitchFamily="65" charset="-122"/>
                  <a:cs typeface="+mn-cs"/>
                </a:rPr>
                <a:t>04</a:t>
              </a:r>
              <a:endParaRPr kumimoji="0" lang="zh-CN" altLang="en-US" sz="25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大黑_GBK" pitchFamily="65" charset="-122"/>
                <a:ea typeface="方正大黑_GBK" pitchFamily="65" charset="-122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63870" y="3032899"/>
            <a:ext cx="2232248" cy="332316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采用手工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测试，交互良好。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1642" y="2584177"/>
            <a:ext cx="2844625" cy="386965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rPr>
              <a:t>Swagger</a:t>
            </a:r>
            <a:r>
              <a:rPr kumimoji="0" lang="zh-CN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rPr>
              <a:t>接口测试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7892897" y="2808602"/>
            <a:ext cx="897080" cy="465639"/>
            <a:chOff x="10968080" y="2834540"/>
            <a:chExt cx="1020324" cy="465639"/>
          </a:xfrm>
        </p:grpSpPr>
        <p:grpSp>
          <p:nvGrpSpPr>
            <p:cNvPr id="34" name="组合 33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flipH="1" flipV="1">
            <a:off x="7839229" y="5106182"/>
            <a:ext cx="897080" cy="465641"/>
            <a:chOff x="10968080" y="2834540"/>
            <a:chExt cx="1020324" cy="465639"/>
          </a:xfrm>
        </p:grpSpPr>
        <p:grpSp>
          <p:nvGrpSpPr>
            <p:cNvPr id="41" name="组合 40"/>
            <p:cNvGrpSpPr/>
            <p:nvPr/>
          </p:nvGrpSpPr>
          <p:grpSpPr>
            <a:xfrm flipH="1" flipV="1">
              <a:off x="10968082" y="3062876"/>
              <a:ext cx="1020322" cy="129707"/>
              <a:chOff x="3407502" y="4686698"/>
              <a:chExt cx="1055154" cy="60148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0968080" y="2834540"/>
              <a:ext cx="45720" cy="465639"/>
              <a:chOff x="3034140" y="2463978"/>
              <a:chExt cx="45720" cy="465639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8876739" y="5320064"/>
            <a:ext cx="2232248" cy="572382"/>
          </a:xfrm>
          <a:prstGeom prst="rect">
            <a:avLst/>
          </a:prstGeom>
          <a:noFill/>
        </p:spPr>
        <p:txBody>
          <a:bodyPr wrap="square" lIns="91356" tIns="45679" rIns="91356" bIns="4567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 dirty="0" err="1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进行压力测试，服务器稳定性有待提高。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04735" y="4871345"/>
            <a:ext cx="1235096" cy="386965"/>
          </a:xfrm>
          <a:prstGeom prst="rect">
            <a:avLst/>
          </a:prstGeom>
          <a:noFill/>
        </p:spPr>
        <p:txBody>
          <a:bodyPr wrap="square" lIns="91356" tIns="0" rIns="91356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rPr>
              <a:t>性能测试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489452" y="2739719"/>
            <a:ext cx="1020325" cy="2832113"/>
            <a:chOff x="3549319" y="3017729"/>
            <a:chExt cx="1020324" cy="2832113"/>
          </a:xfrm>
        </p:grpSpPr>
        <p:grpSp>
          <p:nvGrpSpPr>
            <p:cNvPr id="50" name="组合 49"/>
            <p:cNvGrpSpPr/>
            <p:nvPr/>
          </p:nvGrpSpPr>
          <p:grpSpPr>
            <a:xfrm flipH="1" flipV="1">
              <a:off x="3549321" y="3246065"/>
              <a:ext cx="1020322" cy="129707"/>
              <a:chOff x="3407502" y="4686698"/>
              <a:chExt cx="1055154" cy="60148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3407502" y="4686698"/>
                <a:ext cx="140752" cy="601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548256" y="4746846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3549319" y="3017729"/>
              <a:ext cx="45720" cy="465639"/>
              <a:chOff x="3034140" y="2463978"/>
              <a:chExt cx="45720" cy="46563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3058867" y="2463978"/>
                <a:ext cx="0" cy="4656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3034140" y="2666319"/>
                <a:ext cx="45720" cy="45720"/>
              </a:xfrm>
              <a:prstGeom prst="ellipse">
                <a:avLst/>
              </a:prstGeom>
              <a:solidFill>
                <a:srgbClr val="00A4A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flipV="1">
              <a:off x="3572178" y="5384202"/>
              <a:ext cx="994721" cy="465640"/>
              <a:chOff x="10968080" y="2834540"/>
              <a:chExt cx="1020324" cy="465639"/>
            </a:xfrm>
          </p:grpSpPr>
          <p:grpSp>
            <p:nvGrpSpPr>
              <p:cNvPr id="53" name="组合 52"/>
              <p:cNvGrpSpPr/>
              <p:nvPr/>
            </p:nvGrpSpPr>
            <p:grpSpPr>
              <a:xfrm flipH="1" flipV="1">
                <a:off x="10968082" y="3062876"/>
                <a:ext cx="1020322" cy="129707"/>
                <a:chOff x="3407502" y="4686698"/>
                <a:chExt cx="1055154" cy="60148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3407502" y="4686698"/>
                  <a:ext cx="140752" cy="601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548256" y="4746846"/>
                  <a:ext cx="9144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/>
              <p:cNvGrpSpPr/>
              <p:nvPr/>
            </p:nvGrpSpPr>
            <p:grpSpPr>
              <a:xfrm>
                <a:off x="10968080" y="2834540"/>
                <a:ext cx="45720" cy="465639"/>
                <a:chOff x="3034140" y="2463978"/>
                <a:chExt cx="45720" cy="465639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>
                  <a:off x="3058867" y="2463978"/>
                  <a:ext cx="0" cy="4656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/>
                <p:cNvSpPr/>
                <p:nvPr/>
              </p:nvSpPr>
              <p:spPr>
                <a:xfrm>
                  <a:off x="3034140" y="2666319"/>
                  <a:ext cx="45720" cy="4572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63" name="组合 62"/>
          <p:cNvGrpSpPr/>
          <p:nvPr/>
        </p:nvGrpSpPr>
        <p:grpSpPr>
          <a:xfrm>
            <a:off x="1193403" y="2471567"/>
            <a:ext cx="2232248" cy="3661609"/>
            <a:chOff x="1253273" y="2749583"/>
            <a:chExt cx="2232248" cy="3661609"/>
          </a:xfrm>
        </p:grpSpPr>
        <p:sp>
          <p:nvSpPr>
            <p:cNvPr id="64" name="TextBox 63"/>
            <p:cNvSpPr txBox="1"/>
            <p:nvPr/>
          </p:nvSpPr>
          <p:spPr>
            <a:xfrm>
              <a:off x="1253273" y="3197136"/>
              <a:ext cx="223224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采用代码覆盖，综合覆盖度达到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80%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，存在一些待解决问题。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53273" y="2749583"/>
              <a:ext cx="2232248" cy="386965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后端单元测试</a:t>
              </a: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53273" y="5598662"/>
              <a:ext cx="223224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使用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Selenium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进行部分简单表单验证的自动化测试，复杂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UI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交互测试采用手工测试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50425" y="5151107"/>
              <a:ext cx="1235096" cy="386965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charset="-122"/>
                </a:rPr>
                <a:t>系统测试</a:t>
              </a: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6010288" y="3957656"/>
            <a:ext cx="309617" cy="2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6" tIns="45679" rIns="91356" bIns="4567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0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1" grpId="0"/>
      <p:bldP spid="32" grpId="0"/>
      <p:bldP spid="47" grpId="0"/>
      <p:bldP spid="48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142975" cy="1542124"/>
            <a:chOff x="971997" y="2179710"/>
            <a:chExt cx="10472565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4" y="2179710"/>
              <a:ext cx="8350978" cy="1983303"/>
              <a:chOff x="2320698" y="442438"/>
              <a:chExt cx="8350978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8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4078677" cy="422603"/>
                <a:chOff x="3802405" y="558147"/>
                <a:chExt cx="4078677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3404089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项目概览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98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411812" cy="538601"/>
              <a:chOff x="5043488" y="688658"/>
              <a:chExt cx="341181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78792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经验总结与感想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329643" y="2174706"/>
            <a:ext cx="11434892" cy="3909282"/>
            <a:chOff x="481133" y="1100134"/>
            <a:chExt cx="8143896" cy="2784178"/>
          </a:xfrm>
        </p:grpSpPr>
        <p:sp>
          <p:nvSpPr>
            <p:cNvPr id="13" name="TextBox 12"/>
            <p:cNvSpPr txBox="1"/>
            <p:nvPr/>
          </p:nvSpPr>
          <p:spPr>
            <a:xfrm>
              <a:off x="493833" y="2857525"/>
              <a:ext cx="1935042" cy="37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-10" dirty="0">
                  <a:solidFill>
                    <a:prstClr val="white">
                      <a:lumMod val="50000"/>
                    </a:prstClr>
                  </a:solidFill>
                </a:rPr>
                <a:t>前端</a:t>
              </a:r>
              <a:r>
                <a:rPr lang="zh-CN" altLang="en-US" sz="2800" b="1" spc="-10" dirty="0" smtClean="0">
                  <a:solidFill>
                    <a:prstClr val="white">
                      <a:lumMod val="50000"/>
                    </a:prstClr>
                  </a:solidFill>
                </a:rPr>
                <a:t>单元测试</a:t>
              </a:r>
              <a:endParaRPr kumimoji="0" lang="zh-CN" altLang="en-US" sz="2800" b="1" i="0" u="none" strike="noStrike" kern="1200" cap="none" spc="-2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62490" y="3272452"/>
              <a:ext cx="251787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1133" y="3329730"/>
              <a:ext cx="2643067" cy="5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起初项目使用了经典的</a:t>
              </a:r>
              <a:r>
                <a:rPr kumimoji="0" lang="en-US" altLang="zh-CN" sz="1200" b="0" i="0" u="none" strike="noStrike" kern="1200" cap="none" spc="-40" normalizeH="0" baseline="0" noProof="0" dirty="0" err="1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Javascript</a:t>
              </a:r>
              <a:r>
                <a:rPr kumimoji="0" lang="zh-CN" altLang="en-US" sz="12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进行开发。</a:t>
              </a:r>
              <a:endParaRPr kumimoji="0" lang="en-US" altLang="zh-CN" sz="12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spc="-40" dirty="0" smtClean="0">
                  <a:solidFill>
                    <a:prstClr val="white">
                      <a:lumMod val="50000"/>
                    </a:prstClr>
                  </a:solidFill>
                  <a:latin typeface="等线"/>
                  <a:ea typeface="等线" panose="02010600030101010101" pitchFamily="2" charset="-122"/>
                </a:rPr>
                <a:t>后使用</a:t>
              </a:r>
              <a:r>
                <a:rPr lang="en-US" altLang="zh-CN" sz="1200" spc="-40" dirty="0" smtClean="0">
                  <a:solidFill>
                    <a:prstClr val="white">
                      <a:lumMod val="50000"/>
                    </a:prstClr>
                  </a:solidFill>
                  <a:latin typeface="等线"/>
                  <a:ea typeface="等线" panose="02010600030101010101" pitchFamily="2" charset="-122"/>
                </a:rPr>
                <a:t>T</a:t>
              </a:r>
              <a:r>
                <a:rPr kumimoji="0" lang="en-US" altLang="zh-CN" sz="1200" b="0" i="0" u="none" strike="noStrike" kern="1200" cap="none" spc="-40" normalizeH="0" baseline="0" noProof="0" dirty="0" err="1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ypescript</a:t>
              </a:r>
              <a:r>
                <a:rPr kumimoji="0" lang="zh-CN" altLang="en-US" sz="12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进行重构，对前端代码进行模块化、接口化，并设想对前端进行一些单元测试。</a:t>
              </a:r>
              <a:endParaRPr kumimoji="0" lang="en-US" altLang="zh-CN" sz="12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spc="-40" dirty="0" smtClean="0">
                  <a:solidFill>
                    <a:prstClr val="white">
                      <a:lumMod val="50000"/>
                    </a:prstClr>
                  </a:solidFill>
                  <a:latin typeface="等线"/>
                  <a:ea typeface="等线" panose="02010600030101010101" pitchFamily="2" charset="-122"/>
                </a:rPr>
                <a:t>迫于项目时间问题，未能进行前端单元测试。</a:t>
              </a:r>
              <a:endPara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0704" y="2862287"/>
              <a:ext cx="1935042" cy="37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-1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测试驱动开发</a:t>
              </a:r>
              <a:endParaRPr kumimoji="0" lang="zh-CN" altLang="en-US" sz="2800" b="1" i="0" u="none" strike="noStrike" kern="1200" cap="none" spc="-1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09361" y="3277214"/>
              <a:ext cx="251787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28004" y="3334492"/>
              <a:ext cx="2643067" cy="5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2000"/>
                </a:lnSpc>
                <a:defRPr/>
              </a:pPr>
              <a:r>
                <a:rPr lang="zh-CN" altLang="en-US" sz="1200" spc="-40" dirty="0">
                  <a:solidFill>
                    <a:prstClr val="white">
                      <a:lumMod val="50000"/>
                    </a:prstClr>
                  </a:solidFill>
                </a:rPr>
                <a:t>由于开发经验的不足，项目开发前期没有写测试，在开发过程中使用了大量手工调试，相当于进行了大量的手工测试，而因此发现的缺陷并没有被记录下来。</a:t>
              </a:r>
              <a:endParaRPr lang="en-US" altLang="zh-CN" sz="1200" spc="-4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lvl="0">
                <a:lnSpc>
                  <a:spcPct val="92000"/>
                </a:lnSpc>
                <a:defRPr/>
              </a:pPr>
              <a:r>
                <a:rPr lang="zh-CN" altLang="en-US" sz="1200" spc="-40" dirty="0">
                  <a:solidFill>
                    <a:prstClr val="white">
                      <a:lumMod val="50000"/>
                    </a:prstClr>
                  </a:solidFill>
                </a:rPr>
                <a:t>而测试驱动开发才是更好的。</a:t>
              </a:r>
              <a:endParaRPr lang="en-US" altLang="zh-CN" sz="1200" spc="-4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94662" y="2851588"/>
              <a:ext cx="2630367" cy="37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-1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涉及文件的接口测试</a:t>
              </a:r>
              <a:endParaRPr kumimoji="0" lang="zh-CN" altLang="en-US" sz="2800" b="1" i="0" u="none" strike="noStrike" kern="1200" cap="none" spc="-1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063319" y="3279215"/>
              <a:ext cx="2517874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81962" y="3336493"/>
              <a:ext cx="2643067" cy="18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spc="-40" dirty="0">
                  <a:solidFill>
                    <a:prstClr val="white">
                      <a:lumMod val="50000"/>
                    </a:prstClr>
                  </a:solidFill>
                  <a:latin typeface="等线"/>
                  <a:ea typeface="等线" panose="02010600030101010101" pitchFamily="2" charset="-122"/>
                </a:rPr>
                <a:t>有待</a:t>
              </a:r>
              <a:r>
                <a:rPr lang="zh-CN" altLang="en-US" sz="1200" spc="-40" dirty="0" smtClean="0">
                  <a:solidFill>
                    <a:prstClr val="white">
                      <a:lumMod val="50000"/>
                    </a:prstClr>
                  </a:solidFill>
                  <a:latin typeface="等线"/>
                  <a:ea typeface="等线" panose="02010600030101010101" pitchFamily="2" charset="-122"/>
                </a:rPr>
                <a:t>解决的问题</a:t>
              </a:r>
              <a:endParaRPr kumimoji="0" lang="en-US" altLang="zh-CN" sz="1200" b="0" i="0" u="none" strike="noStrike" kern="1200" cap="none" spc="-4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4871" y="1104102"/>
              <a:ext cx="2515493" cy="1607347"/>
              <a:chOff x="564871" y="1104102"/>
              <a:chExt cx="2515493" cy="160734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64871" y="1104102"/>
                <a:ext cx="2515493" cy="1607347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635918" y="1621632"/>
                <a:ext cx="376238" cy="547686"/>
                <a:chOff x="1635918" y="1621632"/>
                <a:chExt cx="376238" cy="547686"/>
              </a:xfrm>
            </p:grpSpPr>
            <p:sp>
              <p:nvSpPr>
                <p:cNvPr id="31" name="椭圆 27"/>
                <p:cNvSpPr/>
                <p:nvPr/>
              </p:nvSpPr>
              <p:spPr>
                <a:xfrm>
                  <a:off x="1635918" y="1621632"/>
                  <a:ext cx="376238" cy="34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38" h="342901">
                      <a:moveTo>
                        <a:pt x="188119" y="0"/>
                      </a:moveTo>
                      <a:cubicBezTo>
                        <a:pt x="292014" y="0"/>
                        <a:pt x="376238" y="84224"/>
                        <a:pt x="376238" y="188119"/>
                      </a:cubicBezTo>
                      <a:cubicBezTo>
                        <a:pt x="376238" y="254148"/>
                        <a:pt x="342219" y="312232"/>
                        <a:pt x="288862" y="342901"/>
                      </a:cubicBezTo>
                      <a:lnTo>
                        <a:pt x="87376" y="342901"/>
                      </a:lnTo>
                      <a:cubicBezTo>
                        <a:pt x="34019" y="312232"/>
                        <a:pt x="0" y="254148"/>
                        <a:pt x="0" y="188119"/>
                      </a:cubicBezTo>
                      <a:cubicBezTo>
                        <a:pt x="0" y="84224"/>
                        <a:pt x="84224" y="0"/>
                        <a:pt x="188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2" name="直接连接符 31"/>
                <p:cNvCxnSpPr/>
                <p:nvPr/>
              </p:nvCxnSpPr>
              <p:spPr>
                <a:xfrm flipH="1" flipV="1">
                  <a:off x="1769269" y="1814512"/>
                  <a:ext cx="54768" cy="188119"/>
                </a:xfrm>
                <a:prstGeom prst="line">
                  <a:avLst/>
                </a:prstGeom>
                <a:ln>
                  <a:solidFill>
                    <a:srgbClr val="F8C9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V="1">
                  <a:off x="1824037" y="1809750"/>
                  <a:ext cx="50007" cy="188119"/>
                </a:xfrm>
                <a:prstGeom prst="line">
                  <a:avLst/>
                </a:prstGeom>
                <a:ln>
                  <a:solidFill>
                    <a:srgbClr val="F8C9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圆角矩形 9218"/>
                <p:cNvSpPr/>
                <p:nvPr/>
              </p:nvSpPr>
              <p:spPr>
                <a:xfrm>
                  <a:off x="1692411" y="1978818"/>
                  <a:ext cx="262239" cy="169069"/>
                </a:xfrm>
                <a:custGeom>
                  <a:avLst/>
                  <a:gdLst>
                    <a:gd name="connsiteX0" fmla="*/ 0 w 257174"/>
                    <a:gd name="connsiteY0" fmla="*/ 54769 h 185738"/>
                    <a:gd name="connsiteX1" fmla="*/ 54769 w 257174"/>
                    <a:gd name="connsiteY1" fmla="*/ 0 h 185738"/>
                    <a:gd name="connsiteX2" fmla="*/ 202405 w 257174"/>
                    <a:gd name="connsiteY2" fmla="*/ 0 h 185738"/>
                    <a:gd name="connsiteX3" fmla="*/ 257174 w 257174"/>
                    <a:gd name="connsiteY3" fmla="*/ 54769 h 185738"/>
                    <a:gd name="connsiteX4" fmla="*/ 257174 w 257174"/>
                    <a:gd name="connsiteY4" fmla="*/ 130969 h 185738"/>
                    <a:gd name="connsiteX5" fmla="*/ 202405 w 257174"/>
                    <a:gd name="connsiteY5" fmla="*/ 185738 h 185738"/>
                    <a:gd name="connsiteX6" fmla="*/ 54769 w 257174"/>
                    <a:gd name="connsiteY6" fmla="*/ 185738 h 185738"/>
                    <a:gd name="connsiteX7" fmla="*/ 0 w 257174"/>
                    <a:gd name="connsiteY7" fmla="*/ 130969 h 185738"/>
                    <a:gd name="connsiteX8" fmla="*/ 0 w 257174"/>
                    <a:gd name="connsiteY8" fmla="*/ 54769 h 185738"/>
                    <a:gd name="connsiteX0-1" fmla="*/ 0 w 259200"/>
                    <a:gd name="connsiteY0-2" fmla="*/ 54769 h 185738"/>
                    <a:gd name="connsiteX1-3" fmla="*/ 54769 w 259200"/>
                    <a:gd name="connsiteY1-4" fmla="*/ 0 h 185738"/>
                    <a:gd name="connsiteX2-5" fmla="*/ 238124 w 259200"/>
                    <a:gd name="connsiteY2-6" fmla="*/ 0 h 185738"/>
                    <a:gd name="connsiteX3-7" fmla="*/ 257174 w 259200"/>
                    <a:gd name="connsiteY3-8" fmla="*/ 54769 h 185738"/>
                    <a:gd name="connsiteX4-9" fmla="*/ 257174 w 259200"/>
                    <a:gd name="connsiteY4-10" fmla="*/ 130969 h 185738"/>
                    <a:gd name="connsiteX5-11" fmla="*/ 202405 w 259200"/>
                    <a:gd name="connsiteY5-12" fmla="*/ 185738 h 185738"/>
                    <a:gd name="connsiteX6-13" fmla="*/ 54769 w 259200"/>
                    <a:gd name="connsiteY6-14" fmla="*/ 185738 h 185738"/>
                    <a:gd name="connsiteX7-15" fmla="*/ 0 w 259200"/>
                    <a:gd name="connsiteY7-16" fmla="*/ 130969 h 185738"/>
                    <a:gd name="connsiteX8-17" fmla="*/ 0 w 259200"/>
                    <a:gd name="connsiteY8-18" fmla="*/ 54769 h 185738"/>
                    <a:gd name="connsiteX0-19" fmla="*/ 3039 w 262239"/>
                    <a:gd name="connsiteY0-20" fmla="*/ 54769 h 185738"/>
                    <a:gd name="connsiteX1-21" fmla="*/ 19708 w 262239"/>
                    <a:gd name="connsiteY1-22" fmla="*/ 0 h 185738"/>
                    <a:gd name="connsiteX2-23" fmla="*/ 241163 w 262239"/>
                    <a:gd name="connsiteY2-24" fmla="*/ 0 h 185738"/>
                    <a:gd name="connsiteX3-25" fmla="*/ 260213 w 262239"/>
                    <a:gd name="connsiteY3-26" fmla="*/ 54769 h 185738"/>
                    <a:gd name="connsiteX4-27" fmla="*/ 260213 w 262239"/>
                    <a:gd name="connsiteY4-28" fmla="*/ 130969 h 185738"/>
                    <a:gd name="connsiteX5-29" fmla="*/ 205444 w 262239"/>
                    <a:gd name="connsiteY5-30" fmla="*/ 185738 h 185738"/>
                    <a:gd name="connsiteX6-31" fmla="*/ 57808 w 262239"/>
                    <a:gd name="connsiteY6-32" fmla="*/ 185738 h 185738"/>
                    <a:gd name="connsiteX7-33" fmla="*/ 3039 w 262239"/>
                    <a:gd name="connsiteY7-34" fmla="*/ 130969 h 185738"/>
                    <a:gd name="connsiteX8-35" fmla="*/ 3039 w 262239"/>
                    <a:gd name="connsiteY8-36" fmla="*/ 54769 h 1857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262239" h="185738">
                      <a:moveTo>
                        <a:pt x="3039" y="54769"/>
                      </a:moveTo>
                      <a:cubicBezTo>
                        <a:pt x="3039" y="24521"/>
                        <a:pt x="-10540" y="0"/>
                        <a:pt x="19708" y="0"/>
                      </a:cubicBezTo>
                      <a:lnTo>
                        <a:pt x="241163" y="0"/>
                      </a:lnTo>
                      <a:cubicBezTo>
                        <a:pt x="271411" y="0"/>
                        <a:pt x="260213" y="24521"/>
                        <a:pt x="260213" y="54769"/>
                      </a:cubicBezTo>
                      <a:lnTo>
                        <a:pt x="260213" y="130969"/>
                      </a:lnTo>
                      <a:cubicBezTo>
                        <a:pt x="260213" y="161217"/>
                        <a:pt x="235692" y="185738"/>
                        <a:pt x="205444" y="185738"/>
                      </a:cubicBezTo>
                      <a:lnTo>
                        <a:pt x="57808" y="185738"/>
                      </a:lnTo>
                      <a:cubicBezTo>
                        <a:pt x="27560" y="185738"/>
                        <a:pt x="3039" y="161217"/>
                        <a:pt x="3039" y="130969"/>
                      </a:cubicBezTo>
                      <a:lnTo>
                        <a:pt x="3039" y="54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>
                  <a:off x="1764507" y="2169318"/>
                  <a:ext cx="121444" cy="0"/>
                </a:xfrm>
                <a:prstGeom prst="line">
                  <a:avLst/>
                </a:prstGeom>
                <a:ln w="25400"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矩形 22"/>
            <p:cNvSpPr/>
            <p:nvPr/>
          </p:nvSpPr>
          <p:spPr>
            <a:xfrm>
              <a:off x="3309361" y="1100135"/>
              <a:ext cx="2515493" cy="1607347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065700" y="1100134"/>
              <a:ext cx="2515493" cy="1607347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弦形 9231"/>
            <p:cNvSpPr/>
            <p:nvPr/>
          </p:nvSpPr>
          <p:spPr>
            <a:xfrm rot="8057819">
              <a:off x="6986714" y="1711131"/>
              <a:ext cx="670904" cy="611419"/>
            </a:xfrm>
            <a:custGeom>
              <a:avLst/>
              <a:gdLst/>
              <a:ahLst/>
              <a:cxnLst/>
              <a:rect l="l" t="t" r="r" b="b"/>
              <a:pathLst>
                <a:path w="670904" h="611419">
                  <a:moveTo>
                    <a:pt x="123563" y="545233"/>
                  </a:moveTo>
                  <a:cubicBezTo>
                    <a:pt x="79854" y="501751"/>
                    <a:pt x="52607" y="440061"/>
                    <a:pt x="51719" y="370006"/>
                  </a:cubicBezTo>
                  <a:lnTo>
                    <a:pt x="53474" y="358751"/>
                  </a:lnTo>
                  <a:cubicBezTo>
                    <a:pt x="89336" y="358095"/>
                    <a:pt x="124330" y="347028"/>
                    <a:pt x="156142" y="328318"/>
                  </a:cubicBezTo>
                  <a:lnTo>
                    <a:pt x="153681" y="325796"/>
                  </a:lnTo>
                  <a:cubicBezTo>
                    <a:pt x="115933" y="343920"/>
                    <a:pt x="71043" y="341166"/>
                    <a:pt x="35958" y="317262"/>
                  </a:cubicBezTo>
                  <a:cubicBezTo>
                    <a:pt x="14514" y="290103"/>
                    <a:pt x="2884" y="256126"/>
                    <a:pt x="467" y="219636"/>
                  </a:cubicBezTo>
                  <a:cubicBezTo>
                    <a:pt x="-6358" y="116605"/>
                    <a:pt x="62272" y="23729"/>
                    <a:pt x="162765" y="0"/>
                  </a:cubicBezTo>
                  <a:lnTo>
                    <a:pt x="303582" y="145606"/>
                  </a:lnTo>
                  <a:lnTo>
                    <a:pt x="379736" y="219907"/>
                  </a:lnTo>
                  <a:lnTo>
                    <a:pt x="333861" y="264671"/>
                  </a:lnTo>
                  <a:lnTo>
                    <a:pt x="288505" y="218189"/>
                  </a:lnTo>
                  <a:lnTo>
                    <a:pt x="278036" y="381447"/>
                  </a:lnTo>
                  <a:lnTo>
                    <a:pt x="441501" y="374986"/>
                  </a:lnTo>
                  <a:lnTo>
                    <a:pt x="396146" y="328504"/>
                  </a:lnTo>
                  <a:lnTo>
                    <a:pt x="443592" y="282209"/>
                  </a:lnTo>
                  <a:lnTo>
                    <a:pt x="543645" y="379827"/>
                  </a:lnTo>
                  <a:lnTo>
                    <a:pt x="543092" y="382013"/>
                  </a:lnTo>
                  <a:lnTo>
                    <a:pt x="670904" y="513000"/>
                  </a:lnTo>
                  <a:cubicBezTo>
                    <a:pt x="665947" y="529442"/>
                    <a:pt x="656461" y="544522"/>
                    <a:pt x="643368" y="557297"/>
                  </a:cubicBezTo>
                  <a:cubicBezTo>
                    <a:pt x="596775" y="602761"/>
                    <a:pt x="522148" y="601845"/>
                    <a:pt x="476685" y="555252"/>
                  </a:cubicBezTo>
                  <a:lnTo>
                    <a:pt x="462872" y="533887"/>
                  </a:lnTo>
                  <a:cubicBezTo>
                    <a:pt x="418526" y="580000"/>
                    <a:pt x="358630" y="608529"/>
                    <a:pt x="294185" y="611212"/>
                  </a:cubicBezTo>
                  <a:cubicBezTo>
                    <a:pt x="227445" y="613989"/>
                    <a:pt x="167273" y="588716"/>
                    <a:pt x="123563" y="545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449841" y="1591597"/>
              <a:ext cx="244513" cy="624872"/>
              <a:chOff x="4449841" y="1591597"/>
              <a:chExt cx="244513" cy="624872"/>
            </a:xfrm>
          </p:grpSpPr>
          <p:sp>
            <p:nvSpPr>
              <p:cNvPr id="27" name="等腰三角形 26"/>
              <p:cNvSpPr/>
              <p:nvPr/>
            </p:nvSpPr>
            <p:spPr>
              <a:xfrm rot="2644183">
                <a:off x="4518770" y="1591597"/>
                <a:ext cx="175584" cy="328927"/>
              </a:xfrm>
              <a:prstGeom prst="triangle">
                <a:avLst>
                  <a:gd name="adj" fmla="val 5253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13440000">
                <a:off x="4449841" y="1887542"/>
                <a:ext cx="175584" cy="328927"/>
              </a:xfrm>
              <a:prstGeom prst="triangle">
                <a:avLst>
                  <a:gd name="adj" fmla="val 5253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26" name="组合 2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38" name="波形 3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波形 3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6" name="波形 3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波形 3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32" name="波形 3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波形 3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0" name="波形 2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波形 3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0" name="组合 39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41" name="组合 4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53" name="波形 5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波形 5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51" name="波形 5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波形 5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2" name="组合 4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7" name="波形 4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波形 4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5" name="波形 4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波形 4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5" name="_14"/>
          <p:cNvSpPr txBox="1">
            <a:spLocks noChangeArrowheads="1"/>
          </p:cNvSpPr>
          <p:nvPr/>
        </p:nvSpPr>
        <p:spPr bwMode="auto">
          <a:xfrm>
            <a:off x="3039398" y="2801706"/>
            <a:ext cx="7180460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800" b="1" dirty="0" smtClean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  <a:r>
              <a:rPr lang="zh-CN" altLang="en-US" sz="4800" b="1" dirty="0" smtClean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Watching</a:t>
            </a:r>
            <a:endParaRPr lang="zh-CN" sz="4800" b="1" dirty="0">
              <a:solidFill>
                <a:srgbClr val="198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_16"/>
          <p:cNvSpPr txBox="1">
            <a:spLocks noChangeArrowheads="1"/>
          </p:cNvSpPr>
          <p:nvPr/>
        </p:nvSpPr>
        <p:spPr bwMode="auto">
          <a:xfrm>
            <a:off x="4439243" y="2148387"/>
            <a:ext cx="4380770" cy="23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400" b="0" dirty="0">
              <a:solidFill>
                <a:srgbClr val="18D2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38"/>
          <p:cNvGrpSpPr/>
          <p:nvPr/>
        </p:nvGrpSpPr>
        <p:grpSpPr>
          <a:xfrm>
            <a:off x="10287307" y="6347841"/>
            <a:ext cx="1575060" cy="160804"/>
            <a:chOff x="5548426" y="3343939"/>
            <a:chExt cx="833173" cy="85061"/>
          </a:xfrm>
          <a:solidFill>
            <a:srgbClr val="18D2A6"/>
          </a:solidFill>
        </p:grpSpPr>
        <p:sp>
          <p:nvSpPr>
            <p:cNvPr id="6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3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4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5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6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87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8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411812" cy="538601"/>
              <a:chOff x="5043488" y="688658"/>
              <a:chExt cx="341181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78792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项目成员及分工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4911768" y="1589458"/>
            <a:ext cx="6253537" cy="1003334"/>
            <a:chOff x="4911768" y="1576758"/>
            <a:chExt cx="6253537" cy="1003334"/>
          </a:xfrm>
        </p:grpSpPr>
        <p:sp>
          <p:nvSpPr>
            <p:cNvPr id="13" name="矩形 12"/>
            <p:cNvSpPr/>
            <p:nvPr/>
          </p:nvSpPr>
          <p:spPr>
            <a:xfrm>
              <a:off x="4911769" y="1576758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200" b="1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雷雨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47"/>
            <p:cNvSpPr>
              <a:spLocks noChangeArrowheads="1"/>
            </p:cNvSpPr>
            <p:nvPr/>
          </p:nvSpPr>
          <p:spPr bwMode="auto">
            <a:xfrm>
              <a:off x="4911768" y="2013791"/>
              <a:ext cx="6253537" cy="56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项目经理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主要的前端开发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11768" y="2865952"/>
            <a:ext cx="6253537" cy="986791"/>
            <a:chOff x="4911768" y="2853252"/>
            <a:chExt cx="6253537" cy="986791"/>
          </a:xfrm>
        </p:grpSpPr>
        <p:sp>
          <p:nvSpPr>
            <p:cNvPr id="16" name="矩形 15"/>
            <p:cNvSpPr/>
            <p:nvPr/>
          </p:nvSpPr>
          <p:spPr>
            <a:xfrm>
              <a:off x="4911769" y="2853252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200" b="1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贺慈硕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47"/>
            <p:cNvSpPr>
              <a:spLocks noChangeArrowheads="1"/>
            </p:cNvSpPr>
            <p:nvPr/>
          </p:nvSpPr>
          <p:spPr bwMode="auto">
            <a:xfrm>
              <a:off x="4911768" y="3290285"/>
              <a:ext cx="6253537" cy="54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sym typeface="微软雅黑" panose="020B0503020204020204" pitchFamily="34" charset="-122"/>
                </a:rPr>
                <a:t>部分前端开发</a:t>
              </a:r>
              <a:endParaRPr lang="en-US" altLang="zh-CN" sz="1400" dirty="0" smtClean="0">
                <a:solidFill>
                  <a:prstClr val="white">
                    <a:lumMod val="50000"/>
                  </a:prstClr>
                </a:solidFill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系统测试、性能测试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11768" y="4142446"/>
            <a:ext cx="6253537" cy="1003334"/>
            <a:chOff x="4911768" y="4129746"/>
            <a:chExt cx="6253537" cy="1003334"/>
          </a:xfrm>
        </p:grpSpPr>
        <p:sp>
          <p:nvSpPr>
            <p:cNvPr id="19" name="矩形 18"/>
            <p:cNvSpPr/>
            <p:nvPr/>
          </p:nvSpPr>
          <p:spPr>
            <a:xfrm>
              <a:off x="4911769" y="4129746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罗承棱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47"/>
            <p:cNvSpPr>
              <a:spLocks noChangeArrowheads="1"/>
            </p:cNvSpPr>
            <p:nvPr/>
          </p:nvSpPr>
          <p:spPr bwMode="auto">
            <a:xfrm>
              <a:off x="4911768" y="4566779"/>
              <a:ext cx="6253537" cy="56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主要的后端开发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sym typeface="微软雅黑" panose="020B0503020204020204" pitchFamily="34" charset="-122"/>
                </a:rPr>
                <a:t>部分单元测试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11768" y="5418941"/>
            <a:ext cx="6253537" cy="986791"/>
            <a:chOff x="4911768" y="5406241"/>
            <a:chExt cx="6253537" cy="986791"/>
          </a:xfrm>
        </p:grpSpPr>
        <p:sp>
          <p:nvSpPr>
            <p:cNvPr id="22" name="矩形 21"/>
            <p:cNvSpPr/>
            <p:nvPr/>
          </p:nvSpPr>
          <p:spPr>
            <a:xfrm>
              <a:off x="4911769" y="5406241"/>
              <a:ext cx="240844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倪晨浩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47"/>
            <p:cNvSpPr>
              <a:spLocks noChangeArrowheads="1"/>
            </p:cNvSpPr>
            <p:nvPr/>
          </p:nvSpPr>
          <p:spPr bwMode="auto">
            <a:xfrm>
              <a:off x="4911768" y="5843274"/>
              <a:ext cx="6253537" cy="54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部分后端开发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white">
                      <a:lumMod val="50000"/>
                    </a:prstClr>
                  </a:solidFill>
                  <a:sym typeface="微软雅黑" panose="020B0503020204020204" pitchFamily="34" charset="-122"/>
                </a:rPr>
                <a:t>单元测试、接口测试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25"/>
          <p:cNvSpPr/>
          <p:nvPr/>
        </p:nvSpPr>
        <p:spPr>
          <a:xfrm>
            <a:off x="4427724" y="1910784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5" name="Oval 35"/>
          <p:cNvSpPr/>
          <p:nvPr/>
        </p:nvSpPr>
        <p:spPr>
          <a:xfrm>
            <a:off x="4427724" y="3190940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6" name="Oval 51"/>
          <p:cNvSpPr/>
          <p:nvPr/>
        </p:nvSpPr>
        <p:spPr>
          <a:xfrm>
            <a:off x="4427724" y="4471095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7" name="Oval 64"/>
          <p:cNvSpPr/>
          <p:nvPr/>
        </p:nvSpPr>
        <p:spPr>
          <a:xfrm>
            <a:off x="4427724" y="5751251"/>
            <a:ext cx="192723" cy="19272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5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29315" y="1521468"/>
            <a:ext cx="3098410" cy="971355"/>
            <a:chOff x="1361399" y="1508768"/>
            <a:chExt cx="3098410" cy="971355"/>
          </a:xfrm>
        </p:grpSpPr>
        <p:grpSp>
          <p:nvGrpSpPr>
            <p:cNvPr id="29" name="Group 30"/>
            <p:cNvGrpSpPr/>
            <p:nvPr/>
          </p:nvGrpSpPr>
          <p:grpSpPr>
            <a:xfrm>
              <a:off x="1361399" y="1508768"/>
              <a:ext cx="3098410" cy="971355"/>
              <a:chOff x="1231550" y="1255634"/>
              <a:chExt cx="2430618" cy="762001"/>
            </a:xfrm>
          </p:grpSpPr>
          <p:sp>
            <p:nvSpPr>
              <p:cNvPr id="31" name="Flowchart: Off-page Connector 22"/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2" name="Round Same Side Corner Rectangle 23"/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01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24"/>
              <p:cNvCxnSpPr>
                <a:endCxn id="24" idx="2"/>
              </p:cNvCxnSpPr>
              <p:nvPr/>
            </p:nvCxnSpPr>
            <p:spPr>
              <a:xfrm flipV="1">
                <a:off x="2991445" y="1646598"/>
                <a:ext cx="67072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35"/>
            <p:cNvSpPr>
              <a:spLocks noChangeAspect="1" noEditPoints="1"/>
            </p:cNvSpPr>
            <p:nvPr/>
          </p:nvSpPr>
          <p:spPr bwMode="auto">
            <a:xfrm>
              <a:off x="2269724" y="1753520"/>
              <a:ext cx="783774" cy="457201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26759" y="4081778"/>
            <a:ext cx="3100964" cy="971356"/>
            <a:chOff x="1358843" y="4069078"/>
            <a:chExt cx="3100964" cy="971356"/>
          </a:xfrm>
        </p:grpSpPr>
        <p:grpSp>
          <p:nvGrpSpPr>
            <p:cNvPr id="35" name="Group 40"/>
            <p:cNvGrpSpPr/>
            <p:nvPr/>
          </p:nvGrpSpPr>
          <p:grpSpPr>
            <a:xfrm>
              <a:off x="1358843" y="4069078"/>
              <a:ext cx="3100964" cy="971356"/>
              <a:chOff x="1229546" y="1255634"/>
              <a:chExt cx="2432622" cy="762002"/>
            </a:xfrm>
          </p:grpSpPr>
          <p:sp>
            <p:nvSpPr>
              <p:cNvPr id="37" name="Flowchart: Off-page Connector 47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ound Same Side Corner Rectangle 49"/>
              <p:cNvSpPr/>
              <p:nvPr/>
            </p:nvSpPr>
            <p:spPr>
              <a:xfrm rot="16200000">
                <a:off x="1078974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03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50"/>
              <p:cNvCxnSpPr>
                <a:endCxn id="26" idx="2"/>
              </p:cNvCxnSpPr>
              <p:nvPr/>
            </p:nvCxnSpPr>
            <p:spPr>
              <a:xfrm>
                <a:off x="2991444" y="1646598"/>
                <a:ext cx="67072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61"/>
            <p:cNvSpPr/>
            <p:nvPr/>
          </p:nvSpPr>
          <p:spPr bwMode="auto">
            <a:xfrm>
              <a:off x="2382417" y="4264823"/>
              <a:ext cx="558388" cy="579867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29315" y="2801623"/>
            <a:ext cx="3098408" cy="971356"/>
            <a:chOff x="1361399" y="2788923"/>
            <a:chExt cx="3098408" cy="971356"/>
          </a:xfrm>
        </p:grpSpPr>
        <p:grpSp>
          <p:nvGrpSpPr>
            <p:cNvPr id="41" name="Group 31"/>
            <p:cNvGrpSpPr/>
            <p:nvPr/>
          </p:nvGrpSpPr>
          <p:grpSpPr>
            <a:xfrm>
              <a:off x="1361399" y="2788923"/>
              <a:ext cx="3098408" cy="971356"/>
              <a:chOff x="1231549" y="1255634"/>
              <a:chExt cx="2430616" cy="762002"/>
            </a:xfrm>
          </p:grpSpPr>
          <p:sp>
            <p:nvSpPr>
              <p:cNvPr id="43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02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34"/>
              <p:cNvCxnSpPr>
                <a:endCxn id="25" idx="2"/>
              </p:cNvCxnSpPr>
              <p:nvPr/>
            </p:nvCxnSpPr>
            <p:spPr>
              <a:xfrm>
                <a:off x="2991446" y="1646598"/>
                <a:ext cx="670719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326760" y="5361934"/>
            <a:ext cx="3100963" cy="971356"/>
            <a:chOff x="1358844" y="5349234"/>
            <a:chExt cx="3100963" cy="971356"/>
          </a:xfrm>
        </p:grpSpPr>
        <p:grpSp>
          <p:nvGrpSpPr>
            <p:cNvPr id="47" name="Group 56"/>
            <p:cNvGrpSpPr/>
            <p:nvPr/>
          </p:nvGrpSpPr>
          <p:grpSpPr>
            <a:xfrm>
              <a:off x="1358844" y="5349234"/>
              <a:ext cx="3100963" cy="971356"/>
              <a:chOff x="1229545" y="1255634"/>
              <a:chExt cx="2432620" cy="762002"/>
            </a:xfrm>
          </p:grpSpPr>
          <p:sp>
            <p:nvSpPr>
              <p:cNvPr id="52" name="Flowchart: Off-page Connector 59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ound Same Side Corner Rectangle 61"/>
              <p:cNvSpPr/>
              <p:nvPr/>
            </p:nvSpPr>
            <p:spPr>
              <a:xfrm rot="16200000">
                <a:off x="1078973" y="1406206"/>
                <a:ext cx="762001" cy="460857"/>
              </a:xfrm>
              <a:prstGeom prst="round2Same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04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54" name="Straight Connector 63"/>
              <p:cNvCxnSpPr>
                <a:endCxn id="27" idx="2"/>
              </p:cNvCxnSpPr>
              <p:nvPr/>
            </p:nvCxnSpPr>
            <p:spPr>
              <a:xfrm>
                <a:off x="2991446" y="1646598"/>
                <a:ext cx="670719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50"/>
            <p:cNvGrpSpPr/>
            <p:nvPr/>
          </p:nvGrpSpPr>
          <p:grpSpPr>
            <a:xfrm>
              <a:off x="2365810" y="5540420"/>
              <a:ext cx="591603" cy="588985"/>
              <a:chOff x="6350" y="-3175"/>
              <a:chExt cx="717550" cy="714376"/>
            </a:xfrm>
            <a:solidFill>
              <a:schemeClr val="bg1"/>
            </a:solidFill>
          </p:grpSpPr>
          <p:sp>
            <p:nvSpPr>
              <p:cNvPr id="49" name="Freeform 18"/>
              <p:cNvSpPr/>
              <p:nvPr/>
            </p:nvSpPr>
            <p:spPr bwMode="auto">
              <a:xfrm>
                <a:off x="438150" y="430213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Freeform 19"/>
              <p:cNvSpPr>
                <a:spLocks noEditPoints="1"/>
              </p:cNvSpPr>
              <p:nvPr/>
            </p:nvSpPr>
            <p:spPr bwMode="auto">
              <a:xfrm>
                <a:off x="6350" y="-3175"/>
                <a:ext cx="530225" cy="531813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Freeform 20"/>
              <p:cNvSpPr/>
              <p:nvPr/>
            </p:nvSpPr>
            <p:spPr bwMode="auto">
              <a:xfrm>
                <a:off x="117475" y="106363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26" name="Picture 2" descr="https://avatars0.githubusercontent.com/u/32639722?s=400&amp;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55" y="2927072"/>
            <a:ext cx="913181" cy="9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40" y="1619355"/>
            <a:ext cx="914196" cy="914196"/>
          </a:xfrm>
          <a:prstGeom prst="rect">
            <a:avLst/>
          </a:prstGeom>
        </p:spPr>
      </p:pic>
      <p:pic>
        <p:nvPicPr>
          <p:cNvPr id="55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97" y="4216195"/>
            <a:ext cx="917066" cy="917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485" y="5418941"/>
            <a:ext cx="914348" cy="9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1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1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26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27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4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2" presetClass="entr" presetSubtype="8" accel="50000" fill="hold" nodeType="afterEffect" p14:presetBounceEnd="3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000">
                                          <p:cBhvr additive="base">
                                            <p:cTn id="56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000">
                                          <p:cBhvr additive="base">
                                            <p:cTn id="57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9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4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411812" cy="538601"/>
              <a:chOff x="5043488" y="688658"/>
              <a:chExt cx="3411812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787925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系统</a:t>
                </a:r>
                <a:r>
                  <a:rPr lang="zh-CN" altLang="en-US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实现的功能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2700263" y="1712062"/>
            <a:ext cx="884237" cy="925512"/>
            <a:chOff x="2700263" y="1110021"/>
            <a:chExt cx="884237" cy="925512"/>
          </a:xfrm>
          <a:solidFill>
            <a:srgbClr val="18D2A6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7425" y="2594712"/>
            <a:ext cx="1046162" cy="1019175"/>
            <a:chOff x="4127425" y="1992671"/>
            <a:chExt cx="1046162" cy="1019175"/>
          </a:xfrm>
          <a:solidFill>
            <a:srgbClr val="1983B7"/>
          </a:solidFill>
        </p:grpSpPr>
        <p:sp>
          <p:nvSpPr>
            <p:cNvPr id="16" name="Freeform 11"/>
            <p:cNvSpPr/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76625" y="4364774"/>
            <a:ext cx="1046162" cy="1020762"/>
            <a:chOff x="4076625" y="3762733"/>
            <a:chExt cx="1046162" cy="1020762"/>
          </a:xfrm>
          <a:solidFill>
            <a:srgbClr val="18D2A6"/>
          </a:solidFill>
        </p:grpSpPr>
        <p:sp>
          <p:nvSpPr>
            <p:cNvPr id="19" name="Freeform 10"/>
            <p:cNvSpPr/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49463" y="5253774"/>
            <a:ext cx="882650" cy="925512"/>
            <a:chOff x="2649463" y="4651733"/>
            <a:chExt cx="882650" cy="925512"/>
          </a:xfrm>
          <a:solidFill>
            <a:srgbClr val="1983B7"/>
          </a:solidFill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6494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09576" y="4277462"/>
            <a:ext cx="1046162" cy="1019175"/>
            <a:chOff x="1009576" y="3675421"/>
            <a:chExt cx="1046162" cy="1019175"/>
          </a:xfrm>
          <a:solidFill>
            <a:srgbClr val="18D2A6"/>
          </a:solidFill>
        </p:grpSpPr>
        <p:sp>
          <p:nvSpPr>
            <p:cNvPr id="25" name="Freeform 8"/>
            <p:cNvSpPr/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60376" y="2505812"/>
            <a:ext cx="1046162" cy="1020762"/>
            <a:chOff x="1060376" y="1903771"/>
            <a:chExt cx="1046162" cy="1020762"/>
          </a:xfrm>
          <a:solidFill>
            <a:srgbClr val="1983B7"/>
          </a:solidFill>
        </p:grpSpPr>
        <p:sp>
          <p:nvSpPr>
            <p:cNvPr id="28" name="Freeform 7"/>
            <p:cNvSpPr/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28921" y="2259591"/>
            <a:ext cx="2016224" cy="950671"/>
            <a:chOff x="6328921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6328921" y="1657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注册、登录、信息维护、忘记密码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09627" y="2259591"/>
            <a:ext cx="2016224" cy="704450"/>
            <a:chOff x="9309627" y="165755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9309627" y="1657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管理员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登录、信息维护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28921" y="3732131"/>
            <a:ext cx="2016224" cy="950671"/>
            <a:chOff x="6328921" y="3130090"/>
            <a:chExt cx="2016224" cy="950671"/>
          </a:xfrm>
        </p:grpSpPr>
        <p:sp>
          <p:nvSpPr>
            <p:cNvPr id="37" name="TextBox 36"/>
            <p:cNvSpPr txBox="1"/>
            <p:nvPr/>
          </p:nvSpPr>
          <p:spPr>
            <a:xfrm>
              <a:off x="6328921" y="31300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场馆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8921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场馆一览、关键字搜索、创建、修改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09627" y="3732131"/>
            <a:ext cx="2016224" cy="950671"/>
            <a:chOff x="9309627" y="3130090"/>
            <a:chExt cx="2016224" cy="950671"/>
          </a:xfrm>
        </p:grpSpPr>
        <p:sp>
          <p:nvSpPr>
            <p:cNvPr id="40" name="TextBox 39"/>
            <p:cNvSpPr txBox="1"/>
            <p:nvPr/>
          </p:nvSpPr>
          <p:spPr>
            <a:xfrm>
              <a:off x="9309627" y="31300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新闻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09627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新闻一览、创建、修改、删除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28921" y="5121544"/>
            <a:ext cx="2016224" cy="1196893"/>
            <a:chOff x="6328921" y="4519503"/>
            <a:chExt cx="2016224" cy="1196893"/>
          </a:xfrm>
        </p:grpSpPr>
        <p:sp>
          <p:nvSpPr>
            <p:cNvPr id="43" name="TextBox 42"/>
            <p:cNvSpPr txBox="1"/>
            <p:nvPr/>
          </p:nvSpPr>
          <p:spPr>
            <a:xfrm>
              <a:off x="6328921" y="4519503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</a:t>
              </a:r>
              <a:r>
                <a:rPr lang="en-US" altLang="zh-CN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留言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28921" y="4885399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noProof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创建对新闻的评论、对场馆、本网站的留言、修改、删除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309627" y="5121544"/>
            <a:ext cx="2016224" cy="1196893"/>
            <a:chOff x="9309627" y="4519503"/>
            <a:chExt cx="2016224" cy="1196893"/>
          </a:xfrm>
        </p:grpSpPr>
        <p:sp>
          <p:nvSpPr>
            <p:cNvPr id="46" name="TextBox 45"/>
            <p:cNvSpPr txBox="1"/>
            <p:nvPr/>
          </p:nvSpPr>
          <p:spPr>
            <a:xfrm>
              <a:off x="9309627" y="45195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订单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09627" y="4885399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预约场馆、取消预约订单、场馆订单数统计与排名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560438" y="2415324"/>
            <a:ext cx="3060700" cy="3060700"/>
          </a:xfrm>
          <a:prstGeom prst="ellipse">
            <a:avLst/>
          </a:prstGeom>
          <a:solidFill>
            <a:srgbClr val="18D2A6"/>
          </a:solidFill>
          <a:ln w="7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85494" y="331033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完成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情况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3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3039915" cy="538601"/>
              <a:chOff x="5043488" y="688658"/>
              <a:chExt cx="3039915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416028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900" dirty="0" smtClean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测试完成情况</a:t>
                </a:r>
                <a:endParaRPr kumimoji="0" lang="zh-CN" alt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2700263" y="1712062"/>
            <a:ext cx="884237" cy="925512"/>
            <a:chOff x="2700263" y="1110021"/>
            <a:chExt cx="884237" cy="925512"/>
          </a:xfrm>
          <a:solidFill>
            <a:srgbClr val="18D2A6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28867" y="3396791"/>
            <a:ext cx="1046162" cy="1019175"/>
            <a:chOff x="4127425" y="1992670"/>
            <a:chExt cx="1046162" cy="1019175"/>
          </a:xfrm>
          <a:solidFill>
            <a:srgbClr val="1983B7"/>
          </a:solidFill>
        </p:grpSpPr>
        <p:sp>
          <p:nvSpPr>
            <p:cNvPr id="16" name="Freeform 11"/>
            <p:cNvSpPr/>
            <p:nvPr/>
          </p:nvSpPr>
          <p:spPr bwMode="auto">
            <a:xfrm>
              <a:off x="4127425" y="1992670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19300" y="5158524"/>
            <a:ext cx="1046162" cy="1020762"/>
            <a:chOff x="4076625" y="3762733"/>
            <a:chExt cx="1046162" cy="1020762"/>
          </a:xfrm>
          <a:solidFill>
            <a:srgbClr val="18D2A6"/>
          </a:solidFill>
        </p:grpSpPr>
        <p:sp>
          <p:nvSpPr>
            <p:cNvPr id="19" name="Freeform 10"/>
            <p:cNvSpPr/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5127" y="3443623"/>
            <a:ext cx="882650" cy="925512"/>
            <a:chOff x="2598663" y="4651733"/>
            <a:chExt cx="882650" cy="925512"/>
          </a:xfrm>
          <a:solidFill>
            <a:srgbClr val="1983B7"/>
          </a:solidFill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4988" y="483061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28921" y="2259591"/>
            <a:ext cx="2016224" cy="950671"/>
            <a:chOff x="6328921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6328921" y="16575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后端代码测试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Junit5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Mockito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的单元测试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09627" y="2259591"/>
            <a:ext cx="2016224" cy="950671"/>
            <a:chOff x="9309627" y="1657550"/>
            <a:chExt cx="2016224" cy="950671"/>
          </a:xfrm>
        </p:grpSpPr>
        <p:sp>
          <p:nvSpPr>
            <p:cNvPr id="34" name="TextBox 33"/>
            <p:cNvSpPr txBox="1"/>
            <p:nvPr/>
          </p:nvSpPr>
          <p:spPr>
            <a:xfrm>
              <a:off x="9309627" y="16575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后端接口测试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09627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Swagger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的手工测试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28921" y="5121544"/>
            <a:ext cx="2016224" cy="1196893"/>
            <a:chOff x="6328921" y="4519503"/>
            <a:chExt cx="2016224" cy="1196893"/>
          </a:xfrm>
        </p:grpSpPr>
        <p:sp>
          <p:nvSpPr>
            <p:cNvPr id="43" name="TextBox 42"/>
            <p:cNvSpPr txBox="1"/>
            <p:nvPr/>
          </p:nvSpPr>
          <p:spPr>
            <a:xfrm>
              <a:off x="6328921" y="45195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28921" y="4885399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手工测试、少部分基于</a:t>
              </a:r>
              <a:r>
                <a:rPr lang="en-US" altLang="zh-CN" sz="1600" kern="0" noProof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600" kern="0" dirty="0" err="1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elenium</a:t>
              </a:r>
              <a:r>
                <a:rPr lang="zh-CN" altLang="en-US" sz="1600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的自动化测试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309627" y="5121544"/>
            <a:ext cx="2016224" cy="950671"/>
            <a:chOff x="9309627" y="4519503"/>
            <a:chExt cx="2016224" cy="950671"/>
          </a:xfrm>
        </p:grpSpPr>
        <p:sp>
          <p:nvSpPr>
            <p:cNvPr id="46" name="TextBox 45"/>
            <p:cNvSpPr txBox="1"/>
            <p:nvPr/>
          </p:nvSpPr>
          <p:spPr>
            <a:xfrm>
              <a:off x="9309627" y="45195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b="1" kern="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  <a:r>
                <a:rPr lang="zh-CN" altLang="en-US" b="1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09627" y="4885399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kern="0" dirty="0" err="1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Jmeter</a:t>
              </a:r>
              <a:r>
                <a:rPr lang="zh-CN" altLang="en-US" sz="1600" kern="0" dirty="0" smtClean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的压力测试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560438" y="2415324"/>
            <a:ext cx="3060700" cy="3060700"/>
          </a:xfrm>
          <a:prstGeom prst="ellipse">
            <a:avLst/>
          </a:prstGeom>
          <a:solidFill>
            <a:srgbClr val="18D2A6"/>
          </a:solidFill>
          <a:ln w="7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85494" y="331033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完成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情况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6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1031879" cy="528035"/>
              <a:chOff x="5043488" y="688658"/>
              <a:chExt cx="1031879" cy="528035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407992" cy="52803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功能演示</a:t>
                </a:r>
                <a:endParaRPr lang="zh-CN" altLang="en-US" sz="2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41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" y="720"/>
            <a:ext cx="12190413" cy="1157520"/>
            <a:chOff x="-6" y="395508"/>
            <a:chExt cx="12190413" cy="1157520"/>
          </a:xfrm>
        </p:grpSpPr>
        <p:sp>
          <p:nvSpPr>
            <p:cNvPr id="11" name="矩形 10"/>
            <p:cNvSpPr/>
            <p:nvPr/>
          </p:nvSpPr>
          <p:spPr>
            <a:xfrm flipH="1">
              <a:off x="-6" y="395508"/>
              <a:ext cx="12190413" cy="1157520"/>
            </a:xfrm>
            <a:prstGeom prst="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733051"/>
              <a:ext cx="2764466" cy="543963"/>
              <a:chOff x="5043488" y="688658"/>
              <a:chExt cx="2764466" cy="543963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688658"/>
                <a:ext cx="2140579" cy="54396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项目代码结构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768033"/>
                <a:ext cx="263525" cy="395292"/>
                <a:chOff x="0" y="214266"/>
                <a:chExt cx="213756" cy="427517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214266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428028"/>
                  <a:ext cx="213756" cy="213755"/>
                </a:xfrm>
                <a:prstGeom prst="line">
                  <a:avLst/>
                </a:prstGeom>
                <a:ln w="19050" cap="flat" cmpd="sng">
                  <a:solidFill>
                    <a:schemeClr val="bg1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373560" y="4148728"/>
            <a:ext cx="11457617" cy="2460262"/>
            <a:chOff x="710711" y="1742684"/>
            <a:chExt cx="7950650" cy="1707221"/>
          </a:xfrm>
        </p:grpSpPr>
        <p:pic>
          <p:nvPicPr>
            <p:cNvPr id="1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21" y="2530235"/>
              <a:ext cx="919670" cy="919670"/>
            </a:xfrm>
            <a:prstGeom prst="rect">
              <a:avLst/>
            </a:prstGeom>
          </p:spPr>
        </p:pic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713" y="2530235"/>
              <a:ext cx="919670" cy="919670"/>
            </a:xfrm>
            <a:prstGeom prst="rect">
              <a:avLst/>
            </a:prstGeom>
          </p:spPr>
        </p:pic>
        <p:grpSp>
          <p:nvGrpSpPr>
            <p:cNvPr id="17" name="组 21"/>
            <p:cNvGrpSpPr/>
            <p:nvPr/>
          </p:nvGrpSpPr>
          <p:grpSpPr>
            <a:xfrm>
              <a:off x="710711" y="1757666"/>
              <a:ext cx="2203631" cy="629706"/>
              <a:chOff x="710711" y="1648129"/>
              <a:chExt cx="2203631" cy="629706"/>
            </a:xfrm>
            <a:solidFill>
              <a:srgbClr val="3666D7"/>
            </a:solidFill>
          </p:grpSpPr>
          <p:sp>
            <p:nvSpPr>
              <p:cNvPr id="35" name="圆角矩形 19"/>
              <p:cNvSpPr/>
              <p:nvPr/>
            </p:nvSpPr>
            <p:spPr>
              <a:xfrm>
                <a:off x="710711" y="1648129"/>
                <a:ext cx="2203631" cy="503649"/>
              </a:xfrm>
              <a:prstGeom prst="roundRect">
                <a:avLst>
                  <a:gd name="adj" fmla="val 5669"/>
                </a:avLst>
              </a:prstGeom>
              <a:solidFill>
                <a:srgbClr val="18D2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等腰三角形 20"/>
              <p:cNvSpPr/>
              <p:nvPr/>
            </p:nvSpPr>
            <p:spPr>
              <a:xfrm flipV="1">
                <a:off x="1621317" y="2151872"/>
                <a:ext cx="241391" cy="125963"/>
              </a:xfrm>
              <a:prstGeom prst="triangle">
                <a:avLst/>
              </a:prstGeom>
              <a:solidFill>
                <a:srgbClr val="18D2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 25"/>
            <p:cNvGrpSpPr/>
            <p:nvPr/>
          </p:nvGrpSpPr>
          <p:grpSpPr>
            <a:xfrm>
              <a:off x="3564450" y="1757666"/>
              <a:ext cx="2203631" cy="629706"/>
              <a:chOff x="640211" y="1648129"/>
              <a:chExt cx="2203631" cy="629706"/>
            </a:xfrm>
          </p:grpSpPr>
          <p:sp>
            <p:nvSpPr>
              <p:cNvPr id="33" name="圆角矩形 27"/>
              <p:cNvSpPr/>
              <p:nvPr/>
            </p:nvSpPr>
            <p:spPr>
              <a:xfrm>
                <a:off x="640211" y="1648129"/>
                <a:ext cx="2203631" cy="503649"/>
              </a:xfrm>
              <a:prstGeom prst="roundRect">
                <a:avLst>
                  <a:gd name="adj" fmla="val 5669"/>
                </a:avLst>
              </a:prstGeom>
              <a:solidFill>
                <a:srgbClr val="1983B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等腰三角形 28"/>
              <p:cNvSpPr/>
              <p:nvPr/>
            </p:nvSpPr>
            <p:spPr>
              <a:xfrm flipV="1">
                <a:off x="1621317" y="2151872"/>
                <a:ext cx="241391" cy="125963"/>
              </a:xfrm>
              <a:prstGeom prst="triangle">
                <a:avLst/>
              </a:prstGeom>
              <a:solidFill>
                <a:srgbClr val="1983B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53"/>
            <p:cNvGrpSpPr/>
            <p:nvPr/>
          </p:nvGrpSpPr>
          <p:grpSpPr>
            <a:xfrm>
              <a:off x="6457730" y="1742684"/>
              <a:ext cx="2203631" cy="644688"/>
              <a:chOff x="6457730" y="1742684"/>
              <a:chExt cx="2203631" cy="644688"/>
            </a:xfrm>
          </p:grpSpPr>
          <p:sp>
            <p:nvSpPr>
              <p:cNvPr id="31" name="圆角矩形 32"/>
              <p:cNvSpPr/>
              <p:nvPr/>
            </p:nvSpPr>
            <p:spPr>
              <a:xfrm>
                <a:off x="6457730" y="1742684"/>
                <a:ext cx="2203631" cy="518631"/>
              </a:xfrm>
              <a:prstGeom prst="roundRect">
                <a:avLst>
                  <a:gd name="adj" fmla="val 5669"/>
                </a:avLst>
              </a:prstGeom>
              <a:solidFill>
                <a:srgbClr val="18D2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等腰三角形 33"/>
              <p:cNvSpPr/>
              <p:nvPr/>
            </p:nvSpPr>
            <p:spPr>
              <a:xfrm flipV="1">
                <a:off x="7438836" y="2261409"/>
                <a:ext cx="241391" cy="125963"/>
              </a:xfrm>
              <a:prstGeom prst="triangle">
                <a:avLst/>
              </a:prstGeom>
              <a:solidFill>
                <a:srgbClr val="18D2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03290" y="1849759"/>
              <a:ext cx="1409574" cy="32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defRPr/>
              </a:pPr>
              <a:r>
                <a:rPr lang="zh-CN" sz="2400" dirty="0" smtClean="0">
                  <a:solidFill>
                    <a:schemeClr val="bg1"/>
                  </a:solidFill>
                </a:rPr>
                <a:t>前端</a:t>
              </a:r>
              <a:r>
                <a:rPr lang="zh-CN" altLang="en-US" sz="2400" dirty="0">
                  <a:solidFill>
                    <a:schemeClr val="bg1"/>
                  </a:solidFill>
                </a:rPr>
                <a:t>源码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结构</a:t>
              </a:r>
              <a:endParaRPr 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65374" y="1848015"/>
              <a:ext cx="1409574" cy="32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defRPr/>
              </a:pPr>
              <a:r>
                <a:rPr lang="zh-CN" sz="2400" dirty="0" smtClean="0">
                  <a:solidFill>
                    <a:schemeClr val="bg1"/>
                  </a:solidFill>
                </a:rPr>
                <a:t>后端</a:t>
              </a:r>
              <a:r>
                <a:rPr lang="zh-CN" altLang="en-US" sz="2400" dirty="0">
                  <a:solidFill>
                    <a:schemeClr val="bg1"/>
                  </a:solidFill>
                </a:rPr>
                <a:t>源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码</a:t>
              </a:r>
              <a:r>
                <a:rPr lang="zh-CN" sz="2400" dirty="0" smtClean="0">
                  <a:solidFill>
                    <a:schemeClr val="bg1"/>
                  </a:solidFill>
                </a:rPr>
                <a:t>结构</a:t>
              </a:r>
              <a:endParaRPr 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50307" y="1848015"/>
              <a:ext cx="1823903" cy="32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>
                <a:defRPr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后端</a:t>
              </a:r>
              <a:r>
                <a:rPr lang="zh-CN" sz="2400" dirty="0" smtClean="0">
                  <a:solidFill>
                    <a:schemeClr val="bg1"/>
                  </a:solidFill>
                </a:rPr>
                <a:t>测试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代码结构</a:t>
              </a:r>
              <a:endParaRPr 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260" y="1374775"/>
            <a:ext cx="3168015" cy="280797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685" y="1374775"/>
            <a:ext cx="3175635" cy="2773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50" y="1415372"/>
            <a:ext cx="3183241" cy="2806131"/>
          </a:xfrm>
          <a:prstGeom prst="rect">
            <a:avLst/>
          </a:prstGeom>
        </p:spPr>
      </p:pic>
      <p:pic>
        <p:nvPicPr>
          <p:cNvPr id="30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34" y="5283702"/>
            <a:ext cx="1325245" cy="132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3801" y="2274152"/>
            <a:ext cx="8214849" cy="1542124"/>
            <a:chOff x="971997" y="2179710"/>
            <a:chExt cx="10565001" cy="1983303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1" y="2179710"/>
              <a:ext cx="8443417" cy="1983303"/>
              <a:chOff x="2320695" y="442438"/>
              <a:chExt cx="8443417" cy="78425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5" y="442438"/>
                <a:ext cx="8350978" cy="78425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947755" y="602540"/>
                <a:ext cx="7816357" cy="422603"/>
                <a:chOff x="3802405" y="558147"/>
                <a:chExt cx="7816357" cy="422603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4476993" y="558147"/>
                  <a:ext cx="7141769" cy="42260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单元测试</a:t>
                  </a:r>
                  <a:r>
                    <a:rPr lang="en-US" altLang="zh-CN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&amp;</a:t>
                  </a:r>
                  <a:r>
                    <a:rPr lang="zh-CN" altLang="en-US" sz="48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接口测试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3802405" y="569913"/>
                  <a:ext cx="263525" cy="395287"/>
                  <a:chOff x="-1006695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1006695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1006695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179710"/>
              <a:ext cx="2121586" cy="1983303"/>
              <a:chOff x="2215144" y="1032180"/>
              <a:chExt cx="1120898" cy="824468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1032180"/>
                <a:ext cx="1120898" cy="824468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  <a:effectLst>
                <a:reflection blurRad="6350" stA="500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00246"/>
                <a:ext cx="1066799" cy="64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 rot="13187308">
            <a:off x="-6592880" y="2752868"/>
            <a:ext cx="11496362" cy="6726866"/>
            <a:chOff x="0" y="4292079"/>
            <a:chExt cx="12190414" cy="4843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6" name="波形 2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波形 2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24" name="波形 2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波形 2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20" name="波形 1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波形 2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18" name="波形 1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波形 1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8" name="组合 27"/>
          <p:cNvGrpSpPr/>
          <p:nvPr/>
        </p:nvGrpSpPr>
        <p:grpSpPr>
          <a:xfrm rot="13187308">
            <a:off x="7037427" y="-4308561"/>
            <a:ext cx="11496362" cy="6726866"/>
            <a:chOff x="0" y="4292079"/>
            <a:chExt cx="12190414" cy="4843505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9" name="波形 38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波形 39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0" y="4292079"/>
              <a:ext cx="12190414" cy="4446967"/>
              <a:chOff x="0" y="5400390"/>
              <a:chExt cx="12190414" cy="444696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0" y="5403580"/>
                <a:ext cx="6100378" cy="4443777"/>
                <a:chOff x="0" y="5320120"/>
                <a:chExt cx="12200755" cy="4443777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10342" y="5344297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33" name="波形 3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波形 3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88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860</Words>
  <Application>Microsoft Office PowerPoint</Application>
  <PresentationFormat>自定义</PresentationFormat>
  <Paragraphs>204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Montserrat Semi</vt:lpstr>
      <vt:lpstr>等线</vt:lpstr>
      <vt:lpstr>等线 Light</vt:lpstr>
      <vt:lpstr>方正大黑_GBK</vt:lpstr>
      <vt:lpstr>方正姚体</vt:lpstr>
      <vt:lpstr>华文黑体</vt:lpstr>
      <vt:lpstr>宋体</vt:lpstr>
      <vt:lpstr>微软雅黑</vt:lpstr>
      <vt:lpstr>Arial</vt:lpstr>
      <vt:lpstr>Calibri</vt:lpstr>
      <vt:lpstr>Impact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cp:lastModifiedBy>Darren Daniel Day</cp:lastModifiedBy>
  <cp:revision>1075</cp:revision>
  <dcterms:created xsi:type="dcterms:W3CDTF">2015-12-01T09:06:00Z</dcterms:created>
  <dcterms:modified xsi:type="dcterms:W3CDTF">2020-01-03T15:47:07Z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