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5"/>
  </p:notesMasterIdLst>
  <p:sldIdLst>
    <p:sldId id="378" r:id="rId5"/>
    <p:sldId id="372" r:id="rId6"/>
    <p:sldId id="259" r:id="rId7"/>
    <p:sldId id="260" r:id="rId8"/>
    <p:sldId id="380" r:id="rId9"/>
    <p:sldId id="379" r:id="rId10"/>
    <p:sldId id="394" r:id="rId11"/>
    <p:sldId id="261" r:id="rId12"/>
    <p:sldId id="262" r:id="rId13"/>
    <p:sldId id="263" r:id="rId14"/>
    <p:sldId id="265" r:id="rId15"/>
    <p:sldId id="384" r:id="rId16"/>
    <p:sldId id="385" r:id="rId17"/>
    <p:sldId id="386" r:id="rId18"/>
    <p:sldId id="264" r:id="rId19"/>
    <p:sldId id="381" r:id="rId20"/>
    <p:sldId id="382" r:id="rId21"/>
    <p:sldId id="383" r:id="rId22"/>
    <p:sldId id="267" r:id="rId23"/>
    <p:sldId id="268" r:id="rId24"/>
    <p:sldId id="376" r:id="rId25"/>
    <p:sldId id="377" r:id="rId26"/>
    <p:sldId id="387" r:id="rId27"/>
    <p:sldId id="389" r:id="rId28"/>
    <p:sldId id="390" r:id="rId29"/>
    <p:sldId id="391" r:id="rId30"/>
    <p:sldId id="392" r:id="rId31"/>
    <p:sldId id="393" r:id="rId32"/>
    <p:sldId id="270" r:id="rId33"/>
    <p:sldId id="272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89DCF-5878-4DFD-A5D2-177522998652}" v="1" dt="2022-05-03T05:14:53.185"/>
    <p1510:client id="{6C73C204-C628-42F1-B54C-F4A4452D8AD3}" v="1" dt="2023-03-17T11:34:46.80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97006-3089-4F53-8AC6-A26F6294F896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277CD-5484-494C-BC08-0F866D73C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1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7E0B277C-17CB-432A-8C2F-5443911898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D43299A5-2104-4241-807A-73BE69A2EF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2C8B8FC2-0C9A-462D-A65B-0B241A10A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5C141B1B-7171-4450-B1E9-45D1BE64481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92176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92176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92176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667000"/>
            <a:ext cx="5867400" cy="762000"/>
          </a:xfrm>
          <a:prstGeom prst="rect">
            <a:avLst/>
          </a:prstGeom>
        </p:spPr>
        <p:txBody>
          <a:bodyPr/>
          <a:lstStyle>
            <a:lvl1pPr algn="l">
              <a:defRPr sz="2700" baseline="0">
                <a:solidFill>
                  <a:srgbClr val="9317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048000" y="3429000"/>
            <a:ext cx="5867400" cy="4572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1050" baseline="0">
                <a:solidFill>
                  <a:srgbClr val="93176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553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 bwMode="auto">
          <a:xfrm>
            <a:off x="179513" y="404664"/>
            <a:ext cx="582076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95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8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28600"/>
            <a:ext cx="8881872" cy="853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789419" y="252983"/>
            <a:ext cx="2081783" cy="7909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" y="2479928"/>
            <a:ext cx="9032239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92176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307" y="1095755"/>
            <a:ext cx="85013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forms/d/e/1FAIpQLSd-YEkLtE1UIgvu3XBq7yydJutstD8st54VutommRxmb0GyUg/viewform?usp=sf_lin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0F0A00E-823B-4851-B915-47C782B33B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28725" y="1503484"/>
            <a:ext cx="6686550" cy="1068266"/>
          </a:xfrm>
          <a:solidFill>
            <a:schemeClr val="bg1">
              <a:lumMod val="85000"/>
            </a:schemeClr>
          </a:solidFill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dirty="0"/>
              <a:t>Computing Research Project for including </a:t>
            </a:r>
            <a:br>
              <a:rPr lang="en-US" dirty="0"/>
            </a:br>
            <a:r>
              <a:rPr lang="en-US" dirty="0"/>
              <a:t>Digitalization in Remote working System</a:t>
            </a:r>
            <a:endParaRPr lang="en-GB" altLang="en-US" dirty="0">
              <a:ea typeface="ヒラギノ角ゴ Pro W3" charset="-128"/>
            </a:endParaRPr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id="{9943F5AA-E44A-462B-A8FC-39B76FFACCDE}"/>
              </a:ext>
            </a:extLst>
          </p:cNvPr>
          <p:cNvSpPr txBox="1">
            <a:spLocks/>
          </p:cNvSpPr>
          <p:nvPr/>
        </p:nvSpPr>
        <p:spPr bwMode="auto">
          <a:xfrm>
            <a:off x="1228725" y="2623646"/>
            <a:ext cx="4400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125" dirty="0">
                <a:solidFill>
                  <a:srgbClr val="93176C"/>
                </a:solidFill>
                <a:latin typeface="Calibri" panose="020F0502020204030204" pitchFamily="34" charset="0"/>
              </a:rPr>
              <a:t>Module Project</a:t>
            </a:r>
            <a:endParaRPr lang="en-GB" altLang="en-US" sz="1125" dirty="0">
              <a:solidFill>
                <a:srgbClr val="93176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1E2B7E-1984-4A38-B999-D3FC5F0148C2}"/>
              </a:ext>
            </a:extLst>
          </p:cNvPr>
          <p:cNvSpPr txBox="1">
            <a:spLocks/>
          </p:cNvSpPr>
          <p:nvPr/>
        </p:nvSpPr>
        <p:spPr bwMode="auto">
          <a:xfrm>
            <a:off x="1228725" y="4343401"/>
            <a:ext cx="3243263" cy="756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r>
              <a:rPr lang="en-US" altLang="en-US" sz="1050" b="1" dirty="0">
                <a:latin typeface="+mn-lt"/>
              </a:rPr>
              <a:t>Start Date	:	25</a:t>
            </a:r>
            <a:r>
              <a:rPr lang="en-US" altLang="en-US" sz="1050" b="1" baseline="30000" dirty="0">
                <a:latin typeface="+mn-lt"/>
              </a:rPr>
              <a:t>th</a:t>
            </a:r>
            <a:r>
              <a:rPr lang="en-US" altLang="en-US" sz="1050" b="1" dirty="0">
                <a:latin typeface="+mn-lt"/>
              </a:rPr>
              <a:t> September 2021</a:t>
            </a:r>
          </a:p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r>
              <a:rPr lang="en-US" altLang="en-US" sz="1050" b="1" dirty="0">
                <a:latin typeface="+mn-lt"/>
              </a:rPr>
              <a:t>End Date	:	29</a:t>
            </a:r>
            <a:r>
              <a:rPr lang="en-US" altLang="en-US" sz="1050" b="1" baseline="30000" dirty="0">
                <a:latin typeface="+mn-lt"/>
              </a:rPr>
              <a:t>th</a:t>
            </a:r>
            <a:r>
              <a:rPr lang="en-US" altLang="en-US" sz="1050" b="1" dirty="0">
                <a:latin typeface="+mn-lt"/>
              </a:rPr>
              <a:t> October 2021</a:t>
            </a:r>
          </a:p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r>
              <a:rPr lang="en-US" altLang="en-US" sz="1050" b="1" dirty="0">
                <a:latin typeface="+mn-lt"/>
              </a:rPr>
              <a:t>Submission Date:	29</a:t>
            </a:r>
            <a:r>
              <a:rPr lang="en-US" altLang="en-US" sz="1050" b="1" baseline="30000" dirty="0">
                <a:latin typeface="+mn-lt"/>
              </a:rPr>
              <a:t>th</a:t>
            </a:r>
            <a:r>
              <a:rPr lang="en-US" altLang="en-US" sz="1050" b="1" dirty="0">
                <a:latin typeface="+mn-lt"/>
              </a:rPr>
              <a:t> October 2021</a:t>
            </a:r>
          </a:p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endParaRPr lang="en-US" altLang="en-US" sz="105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DFC0B0-FB48-41B8-9972-916748A1C7B0}"/>
              </a:ext>
            </a:extLst>
          </p:cNvPr>
          <p:cNvSpPr txBox="1">
            <a:spLocks/>
          </p:cNvSpPr>
          <p:nvPr/>
        </p:nvSpPr>
        <p:spPr bwMode="auto">
          <a:xfrm>
            <a:off x="1239118" y="3094435"/>
            <a:ext cx="5509022" cy="669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r>
              <a:rPr lang="en-US" altLang="en-US" sz="1050" b="1" dirty="0">
                <a:latin typeface="+mn-lt"/>
              </a:rPr>
              <a:t>Module: </a:t>
            </a:r>
            <a:r>
              <a:rPr lang="en-US" altLang="en-US" sz="1050" dirty="0">
                <a:latin typeface="+mn-lt"/>
              </a:rPr>
              <a:t> Computing Research Project</a:t>
            </a:r>
          </a:p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r>
              <a:rPr lang="en-US" altLang="en-US" sz="1050" dirty="0">
                <a:latin typeface="+mn-lt"/>
              </a:rPr>
              <a:t>Course: : Computing Research Project by doing digitalization for Remote Workers in Business 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AE6609-8189-419A-853E-0A3E5EB230FA}"/>
              </a:ext>
            </a:extLst>
          </p:cNvPr>
          <p:cNvSpPr txBox="1">
            <a:spLocks/>
          </p:cNvSpPr>
          <p:nvPr/>
        </p:nvSpPr>
        <p:spPr bwMode="auto">
          <a:xfrm>
            <a:off x="4599709" y="4343401"/>
            <a:ext cx="3243263" cy="756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r>
              <a:rPr lang="en-US" altLang="en-US" sz="1050" b="1" dirty="0">
                <a:latin typeface="+mn-lt"/>
              </a:rPr>
              <a:t>Learner Name: 	Darren Farrell</a:t>
            </a:r>
          </a:p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r>
              <a:rPr lang="en-US" altLang="en-US" sz="1050" b="1" dirty="0">
                <a:latin typeface="+mn-lt"/>
              </a:rPr>
              <a:t>Enrollment ID:	</a:t>
            </a:r>
          </a:p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r>
              <a:rPr lang="en-US" altLang="en-US" sz="1050" b="1" dirty="0">
                <a:latin typeface="+mn-lt"/>
              </a:rPr>
              <a:t>Presentation Date:    29</a:t>
            </a:r>
            <a:r>
              <a:rPr lang="en-US" altLang="en-US" sz="1050" b="1" baseline="30000" dirty="0">
                <a:latin typeface="+mn-lt"/>
              </a:rPr>
              <a:t>th</a:t>
            </a:r>
            <a:r>
              <a:rPr lang="en-US" altLang="en-US" sz="1050" b="1" dirty="0">
                <a:latin typeface="+mn-lt"/>
              </a:rPr>
              <a:t> October 2021	</a:t>
            </a:r>
          </a:p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endParaRPr lang="en-US" altLang="en-US" sz="105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1243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5.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46"/>
            <a:ext cx="8982461" cy="5651027"/>
            <a:chOff x="15240" y="1147546"/>
            <a:chExt cx="8982461" cy="5651027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46"/>
              <a:ext cx="4474464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3484"/>
            <a:ext cx="4124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Screen </a:t>
            </a:r>
            <a:r>
              <a:rPr sz="2000" b="1" spc="-10" dirty="0">
                <a:latin typeface="Carlito"/>
                <a:cs typeface="Carlito"/>
              </a:rPr>
              <a:t>capture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5" dirty="0">
                <a:latin typeface="Carlito"/>
                <a:cs typeface="Carlito"/>
              </a:rPr>
              <a:t>various tools</a:t>
            </a:r>
            <a:r>
              <a:rPr sz="2000" b="1" spc="-6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used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1026" name="Picture 2" descr="workforceedtech.org/wp-content/uploads/2019/03/...">
            <a:extLst>
              <a:ext uri="{FF2B5EF4-FFF2-40B4-BE49-F238E27FC236}">
                <a16:creationId xmlns:a16="http://schemas.microsoft.com/office/drawing/2014/main" id="{124CC727-F5CF-BAE6-5491-DDBC20581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1" y="1622680"/>
            <a:ext cx="16478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ProjectLibre - Download">
            <a:extLst>
              <a:ext uri="{FF2B5EF4-FFF2-40B4-BE49-F238E27FC236}">
                <a16:creationId xmlns:a16="http://schemas.microsoft.com/office/drawing/2014/main" id="{5703E576-9573-3161-064E-AB60138335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1034" name="Picture 10" descr="My content | Projectlibre">
            <a:extLst>
              <a:ext uri="{FF2B5EF4-FFF2-40B4-BE49-F238E27FC236}">
                <a16:creationId xmlns:a16="http://schemas.microsoft.com/office/drawing/2014/main" id="{E74695DD-FBFE-4BEE-DF46-CE1CBA49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112" y="1745543"/>
            <a:ext cx="2638425" cy="49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 Best Way To Insert Your PowerPoint Graphics Into Word - Get My Graphics">
            <a:extLst>
              <a:ext uri="{FF2B5EF4-FFF2-40B4-BE49-F238E27FC236}">
                <a16:creationId xmlns:a16="http://schemas.microsoft.com/office/drawing/2014/main" id="{0E265101-D51F-D02E-85C2-387D53ED1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162" y="244187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isual Studio Code - Wikipedia bahasa Indonesia, ensiklopedia bebas">
            <a:extLst>
              <a:ext uri="{FF2B5EF4-FFF2-40B4-BE49-F238E27FC236}">
                <a16:creationId xmlns:a16="http://schemas.microsoft.com/office/drawing/2014/main" id="{93C1483A-2E10-6DED-5434-088171435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18" y="137890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- Wikipedia bahasa Indonesia, ensiklopedia bebas">
            <a:extLst>
              <a:ext uri="{FF2B5EF4-FFF2-40B4-BE49-F238E27FC236}">
                <a16:creationId xmlns:a16="http://schemas.microsoft.com/office/drawing/2014/main" id="{E4C84702-476A-27DC-EAB1-9E15774D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86178"/>
            <a:ext cx="37242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pring Boot Tutorial">
            <a:extLst>
              <a:ext uri="{FF2B5EF4-FFF2-40B4-BE49-F238E27FC236}">
                <a16:creationId xmlns:a16="http://schemas.microsoft.com/office/drawing/2014/main" id="{18E355C3-3053-A85A-496F-2535A87F3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70" y="5074518"/>
            <a:ext cx="2769807" cy="145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act (software) - Wikipedia">
            <a:extLst>
              <a:ext uri="{FF2B5EF4-FFF2-40B4-BE49-F238E27FC236}">
                <a16:creationId xmlns:a16="http://schemas.microsoft.com/office/drawing/2014/main" id="{90DD1389-DF19-54F4-CDE7-C1954830C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318" y="3077275"/>
            <a:ext cx="2051830" cy="17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AE5EF7-B3C9-AEBA-43CA-3E18709449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657" y="3518767"/>
            <a:ext cx="1624773" cy="16247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287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Research Proposal Template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4604CC-74B1-4590-DD61-1010F9E80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69656"/>
              </p:ext>
            </p:extLst>
          </p:nvPr>
        </p:nvGraphicFramePr>
        <p:xfrm>
          <a:off x="10357" y="953135"/>
          <a:ext cx="8954008" cy="5904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54008">
                  <a:extLst>
                    <a:ext uri="{9D8B030D-6E8A-4147-A177-3AD203B41FA5}">
                      <a16:colId xmlns:a16="http://schemas.microsoft.com/office/drawing/2014/main" val="2282725790"/>
                    </a:ext>
                  </a:extLst>
                </a:gridCol>
              </a:tblGrid>
              <a:tr h="2401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N" sz="1600">
                          <a:effectLst/>
                        </a:rPr>
                        <a:t>Research Proposal Form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35597" marR="35597" marT="0" marB="0" anchor="b"/>
                </a:tc>
                <a:extLst>
                  <a:ext uri="{0D108BD9-81ED-4DB2-BD59-A6C34878D82A}">
                    <a16:rowId xmlns:a16="http://schemas.microsoft.com/office/drawing/2014/main" val="716465268"/>
                  </a:ext>
                </a:extLst>
              </a:tr>
              <a:tr h="2401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Student name: Darren Farrell Andrian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35597" marR="35597" marT="0" marB="0" anchor="ctr"/>
                </a:tc>
                <a:extLst>
                  <a:ext uri="{0D108BD9-81ED-4DB2-BD59-A6C34878D82A}">
                    <a16:rowId xmlns:a16="http://schemas.microsoft.com/office/drawing/2014/main" val="4128741805"/>
                  </a:ext>
                </a:extLst>
              </a:tr>
              <a:tr h="2401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Student ID: BDSE-0922-051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35597" marR="35597" marT="0" marB="0" anchor="ctr"/>
                </a:tc>
                <a:extLst>
                  <a:ext uri="{0D108BD9-81ED-4DB2-BD59-A6C34878D82A}">
                    <a16:rowId xmlns:a16="http://schemas.microsoft.com/office/drawing/2014/main" val="242566606"/>
                  </a:ext>
                </a:extLst>
              </a:tr>
              <a:tr h="2401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Centre name: 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35597" marR="35597" marT="0" marB="0" anchor="ctr"/>
                </a:tc>
                <a:extLst>
                  <a:ext uri="{0D108BD9-81ED-4DB2-BD59-A6C34878D82A}">
                    <a16:rowId xmlns:a16="http://schemas.microsoft.com/office/drawing/2014/main" val="506874829"/>
                  </a:ext>
                </a:extLst>
              </a:tr>
              <a:tr h="2401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Mentor: Arvinder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35597" marR="35597" marT="0" marB="0" anchor="ctr"/>
                </a:tc>
                <a:extLst>
                  <a:ext uri="{0D108BD9-81ED-4DB2-BD59-A6C34878D82A}">
                    <a16:rowId xmlns:a16="http://schemas.microsoft.com/office/drawing/2014/main" val="830185854"/>
                  </a:ext>
                </a:extLst>
              </a:tr>
              <a:tr h="2401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Unit: 13 Computing Research Project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35597" marR="35597" marT="0" marB="0" anchor="ctr"/>
                </a:tc>
                <a:extLst>
                  <a:ext uri="{0D108BD9-81ED-4DB2-BD59-A6C34878D82A}">
                    <a16:rowId xmlns:a16="http://schemas.microsoft.com/office/drawing/2014/main" val="496400485"/>
                  </a:ext>
                </a:extLst>
              </a:tr>
              <a:tr h="2401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Date: 30</a:t>
                      </a:r>
                      <a:r>
                        <a:rPr lang="en-IN" sz="1600" baseline="30000">
                          <a:effectLst/>
                        </a:rPr>
                        <a:t>th</a:t>
                      </a:r>
                      <a:r>
                        <a:rPr lang="en-IN" sz="1600">
                          <a:effectLst/>
                        </a:rPr>
                        <a:t> Aug 2023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35597" marR="35597" marT="0" marB="0" anchor="ctr"/>
                </a:tc>
                <a:extLst>
                  <a:ext uri="{0D108BD9-81ED-4DB2-BD59-A6C34878D82A}">
                    <a16:rowId xmlns:a16="http://schemas.microsoft.com/office/drawing/2014/main" val="25464693"/>
                  </a:ext>
                </a:extLst>
              </a:tr>
              <a:tr h="5893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PROPOSED TITLE: New business model: E-commerce website for jumpstart retail store</a:t>
                      </a:r>
                      <a:endParaRPr lang="en-ID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highlight>
                            <a:srgbClr val="A9A9A9"/>
                          </a:highlight>
                        </a:rPr>
                        <a:t> 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35597" marR="35597" marT="0" marB="0" anchor="ctr"/>
                </a:tc>
                <a:extLst>
                  <a:ext uri="{0D108BD9-81ED-4DB2-BD59-A6C34878D82A}">
                    <a16:rowId xmlns:a16="http://schemas.microsoft.com/office/drawing/2014/main" val="1081092216"/>
                  </a:ext>
                </a:extLst>
              </a:tr>
              <a:tr h="2401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Section One: Objective, responsibilities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35597" marR="35597" marT="0" marB="0"/>
                </a:tc>
                <a:extLst>
                  <a:ext uri="{0D108BD9-81ED-4DB2-BD59-A6C34878D82A}">
                    <a16:rowId xmlns:a16="http://schemas.microsoft.com/office/drawing/2014/main" val="3997549938"/>
                  </a:ext>
                </a:extLst>
              </a:tr>
              <a:tr h="3298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Objectives: The primary objective of this research is to analyse the potential of adopting an e-commerce business model for the Jumpstart retail chain. The research aims to provide comprehensive insights into the feasibility, benefits, and challenges associated with transitioning to an e-commerce platform. By conducting a thorough assessment, the research intends to guide Jumpstart in making informed decisions regarding the implementation of the e-commerce business model.            </a:t>
                      </a:r>
                      <a:endParaRPr lang="en-ID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Responsibilities:  </a:t>
                      </a:r>
                      <a:endParaRPr lang="en-ID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Microsoft GothicNeo" panose="020B0500000101010101" pitchFamily="34" charset="-127"/>
                        <a:buChar char="-"/>
                      </a:pPr>
                      <a:r>
                        <a:rPr lang="en-IN" sz="1600" dirty="0">
                          <a:effectLst/>
                        </a:rPr>
                        <a:t>Project Planning and Design</a:t>
                      </a:r>
                      <a:endParaRPr lang="en-ID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Microsoft GothicNeo" panose="020B0500000101010101" pitchFamily="34" charset="-127"/>
                        <a:buChar char="-"/>
                      </a:pPr>
                      <a:r>
                        <a:rPr lang="en-IN" sz="1600" dirty="0">
                          <a:effectLst/>
                        </a:rPr>
                        <a:t>Research Strategy Development</a:t>
                      </a:r>
                      <a:endParaRPr lang="en-ID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Microsoft GothicNeo" panose="020B0500000101010101" pitchFamily="34" charset="-127"/>
                        <a:buChar char="-"/>
                      </a:pPr>
                      <a:r>
                        <a:rPr lang="en-IN" sz="1600" dirty="0">
                          <a:effectLst/>
                        </a:rPr>
                        <a:t>Data Collection and Analysis</a:t>
                      </a:r>
                      <a:endParaRPr lang="en-ID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Microsoft GothicNeo" panose="020B0500000101010101" pitchFamily="34" charset="-127"/>
                        <a:buChar char="-"/>
                      </a:pPr>
                      <a:r>
                        <a:rPr lang="en-IN" sz="1600" dirty="0">
                          <a:effectLst/>
                        </a:rPr>
                        <a:t>Quality Assurance</a:t>
                      </a:r>
                      <a:endParaRPr lang="en-ID" sz="16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35597" marR="35597" marT="0" marB="0" anchor="ctr"/>
                </a:tc>
                <a:extLst>
                  <a:ext uri="{0D108BD9-81ED-4DB2-BD59-A6C34878D82A}">
                    <a16:rowId xmlns:a16="http://schemas.microsoft.com/office/drawing/2014/main" val="4661328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287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Research Proposal Template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2608A7-E2BB-6066-7952-97930E320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17906"/>
              </p:ext>
            </p:extLst>
          </p:nvPr>
        </p:nvGraphicFramePr>
        <p:xfrm>
          <a:off x="120450" y="1066800"/>
          <a:ext cx="8947350" cy="5825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47350">
                  <a:extLst>
                    <a:ext uri="{9D8B030D-6E8A-4147-A177-3AD203B41FA5}">
                      <a16:colId xmlns:a16="http://schemas.microsoft.com/office/drawing/2014/main" val="477243226"/>
                    </a:ext>
                  </a:extLst>
                </a:gridCol>
              </a:tblGrid>
              <a:tr h="76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Section Two: Reasons for choosing this research project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18448" marR="18448" marT="0" marB="0"/>
                </a:tc>
                <a:extLst>
                  <a:ext uri="{0D108BD9-81ED-4DB2-BD59-A6C34878D82A}">
                    <a16:rowId xmlns:a16="http://schemas.microsoft.com/office/drawing/2014/main" val="4223356030"/>
                  </a:ext>
                </a:extLst>
              </a:tr>
              <a:tr h="563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Enlist Assumptions:</a:t>
                      </a:r>
                      <a:endParaRPr lang="en-ID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Technology Infrastructure: It is assumed that Jumpstart possesses the necessary technological infrastructure or has the capability to invest in building the required technological framework to support the development and maintenance of an e-commerce website.</a:t>
                      </a:r>
                      <a:endParaRPr lang="en-ID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Customer Connectivity: The assumption is made that a significant portion of Jumpstart's customer base has access to the internet and is comfortable with online shopping, which aligns with the general trend of increasing digital adoption.</a:t>
                      </a:r>
                      <a:endParaRPr lang="en-ID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Budget Allocation: The assumption is that Jumpstart is willing to allocate the necessary budget for website development, maintenance, marketing, and any additional resources required for the successful implementation of the e-commerce project.</a:t>
                      </a:r>
                      <a:endParaRPr lang="en-ID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Need of Solution:   </a:t>
                      </a:r>
                      <a:endParaRPr lang="en-ID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Changing Consumer Behaviour: The disruption caused by Covid-19 has accelerated the shift towards online shopping. A significant portion of customers now prefer the convenience, safety, and accessibility of online retail experiences.</a:t>
                      </a:r>
                      <a:endParaRPr lang="en-ID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Customer Reach and Engagement: An e-commerce platform provides an opportunity to expand Jumpstart's reach beyond its physical stores, engaging customers regardless of their geographical location. This extended reach can drive sales growth.</a:t>
                      </a:r>
                      <a:endParaRPr lang="en-ID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Competitive Landscape: Many of Jumpstart's competitors have already embraced e-commerce, which has become a standard feature in the retail industry. To remain competitive and relevant, Jumpstart needs to establish an online presence.</a:t>
                      </a:r>
                      <a:endParaRPr lang="en-ID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Customer Convenience: The e-commerce platform will offer customers the convenience of browsing and purchasing products from the comfort of their homes, reducing the friction associated with traditional in-store shopping.</a:t>
                      </a:r>
                      <a:endParaRPr lang="en-ID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Customer Insights: An e-commerce platform can provide valuable insights into customer behaviour, preferences, and buying patterns, enabling data-driven decision-making and targeted marketing strategies.</a:t>
                      </a:r>
                      <a:endParaRPr lang="en-ID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18448" marR="18448" marT="0" marB="0"/>
                </a:tc>
                <a:extLst>
                  <a:ext uri="{0D108BD9-81ED-4DB2-BD59-A6C34878D82A}">
                    <a16:rowId xmlns:a16="http://schemas.microsoft.com/office/drawing/2014/main" val="289979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37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287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Research Proposal Template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DB95BD-F37C-AF27-C5FA-B7FB0D7DB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55298"/>
              </p:ext>
            </p:extLst>
          </p:nvPr>
        </p:nvGraphicFramePr>
        <p:xfrm>
          <a:off x="287200" y="1295400"/>
          <a:ext cx="8628199" cy="4719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82158">
                  <a:extLst>
                    <a:ext uri="{9D8B030D-6E8A-4147-A177-3AD203B41FA5}">
                      <a16:colId xmlns:a16="http://schemas.microsoft.com/office/drawing/2014/main" val="3124182499"/>
                    </a:ext>
                  </a:extLst>
                </a:gridCol>
                <a:gridCol w="1507033">
                  <a:extLst>
                    <a:ext uri="{9D8B030D-6E8A-4147-A177-3AD203B41FA5}">
                      <a16:colId xmlns:a16="http://schemas.microsoft.com/office/drawing/2014/main" val="2545863428"/>
                    </a:ext>
                  </a:extLst>
                </a:gridCol>
                <a:gridCol w="1339008">
                  <a:extLst>
                    <a:ext uri="{9D8B030D-6E8A-4147-A177-3AD203B41FA5}">
                      <a16:colId xmlns:a16="http://schemas.microsoft.com/office/drawing/2014/main" val="4037698121"/>
                    </a:ext>
                  </a:extLst>
                </a:gridCol>
              </a:tblGrid>
              <a:tr h="542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Section Four: Activities and timescales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47672" marR="47672" marT="0" marB="0"/>
                </a:tc>
                <a:tc>
                  <a:txBody>
                    <a:bodyPr/>
                    <a:lstStyle/>
                    <a:p>
                      <a:endParaRPr lang="en-ID" sz="1600"/>
                    </a:p>
                  </a:txBody>
                  <a:tcPr marL="63562" marR="63562" marT="31781" marB="31781"/>
                </a:tc>
                <a:tc>
                  <a:txBody>
                    <a:bodyPr/>
                    <a:lstStyle/>
                    <a:p>
                      <a:endParaRPr lang="en-ID" sz="1600"/>
                    </a:p>
                  </a:txBody>
                  <a:tcPr marL="63562" marR="63562" marT="31781" marB="31781"/>
                </a:tc>
                <a:extLst>
                  <a:ext uri="{0D108BD9-81ED-4DB2-BD59-A6C34878D82A}">
                    <a16:rowId xmlns:a16="http://schemas.microsoft.com/office/drawing/2014/main" val="1417696732"/>
                  </a:ext>
                </a:extLst>
              </a:tr>
              <a:tr h="45165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Activities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47672" marR="47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Start Date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47672" marR="47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Finish Date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47672" marR="47672" marT="0" marB="0"/>
                </a:tc>
                <a:extLst>
                  <a:ext uri="{0D108BD9-81ED-4DB2-BD59-A6C34878D82A}">
                    <a16:rowId xmlns:a16="http://schemas.microsoft.com/office/drawing/2014/main" val="3676663801"/>
                  </a:ext>
                </a:extLst>
              </a:tr>
              <a:tr h="4344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1. Gathered Information About Jumpstart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47672" marR="47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29-8-2023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47672" marR="47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29-8-2023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47672" marR="47672" marT="0" marB="0"/>
                </a:tc>
                <a:extLst>
                  <a:ext uri="{0D108BD9-81ED-4DB2-BD59-A6C34878D82A}">
                    <a16:rowId xmlns:a16="http://schemas.microsoft.com/office/drawing/2014/main" val="1373989863"/>
                  </a:ext>
                </a:extLst>
              </a:tr>
              <a:tr h="186543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2.  Performed Research</a:t>
                      </a:r>
                      <a:endParaRPr lang="en-ID" sz="1600">
                        <a:effectLst/>
                      </a:endParaRPr>
                    </a:p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 2.1   Case Studies Analysis</a:t>
                      </a:r>
                      <a:endParaRPr lang="en-ID" sz="1600">
                        <a:effectLst/>
                      </a:endParaRPr>
                    </a:p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2.2    Survey for Background Analysis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47672" marR="47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29-8-2023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47672" marR="47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29-8-2023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47672" marR="47672" marT="0" marB="0"/>
                </a:tc>
                <a:extLst>
                  <a:ext uri="{0D108BD9-81ED-4DB2-BD59-A6C34878D82A}">
                    <a16:rowId xmlns:a16="http://schemas.microsoft.com/office/drawing/2014/main" val="3090174947"/>
                  </a:ext>
                </a:extLst>
              </a:tr>
              <a:tr h="451651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3.  Identify Research Proposal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47672" marR="47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30-8-2023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47672" marR="47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30-8-2023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47672" marR="47672" marT="0" marB="0"/>
                </a:tc>
                <a:extLst>
                  <a:ext uri="{0D108BD9-81ED-4DB2-BD59-A6C34878D82A}">
                    <a16:rowId xmlns:a16="http://schemas.microsoft.com/office/drawing/2014/main" val="395186787"/>
                  </a:ext>
                </a:extLst>
              </a:tr>
              <a:tr h="97382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4. Framed Research Proposal template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47672" marR="47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30-8-2023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47672" marR="476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30-8-2023</a:t>
                      </a:r>
                      <a:endParaRPr lang="en-ID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ID" sz="1600" dirty="0">
                          <a:effectLst/>
                        </a:rPr>
                        <a:t>    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47672" marR="47672" marT="0" marB="0"/>
                </a:tc>
                <a:extLst>
                  <a:ext uri="{0D108BD9-81ED-4DB2-BD59-A6C34878D82A}">
                    <a16:rowId xmlns:a16="http://schemas.microsoft.com/office/drawing/2014/main" val="32985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72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287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Research Proposal Template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02FC7-F807-04A6-566F-EE826F0A5841}"/>
              </a:ext>
            </a:extLst>
          </p:cNvPr>
          <p:cNvSpPr txBox="1"/>
          <p:nvPr/>
        </p:nvSpPr>
        <p:spPr>
          <a:xfrm>
            <a:off x="38100" y="768057"/>
            <a:ext cx="9067800" cy="610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IN" sz="1800" b="1" dirty="0"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Primary Research 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b="1" dirty="0"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Survey: </a:t>
            </a:r>
            <a:r>
              <a:rPr lang="en-IN" sz="1800" dirty="0"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Design and distribute surveys to Jumpstart's existing customers to understand their preferences, expectations, and behaviour related to online shopping.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b="1" dirty="0"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Interviews: </a:t>
            </a:r>
            <a:r>
              <a:rPr lang="en-IN" sz="1800" dirty="0"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Conduct interviews with key stakeholders within Jumpstart, such as managers, staff, and IT personnel. Gather their perspectives on the challenges and opportunities associated with adopting an e-commerce business model.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b="1" dirty="0"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Prototype testing: </a:t>
            </a:r>
            <a:r>
              <a:rPr lang="en-IN" sz="1800" dirty="0"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Develop a prototype of the e-commerce website and invite a small group of participants to interact with it. Gather their feedback on user experience, usability, and overall satisfaction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IN" sz="1800" b="1" dirty="0"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Secondary Research 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b="1" dirty="0"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Competitor analysis: </a:t>
            </a:r>
            <a:r>
              <a:rPr lang="en-IN" sz="1800" dirty="0"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Research and analyse the e-commerce platforms of Jumpstart's competitors. Understand their strengths, weaknesses, user experience, and any unique features they offer.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b="1" dirty="0"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Literature Review: </a:t>
            </a:r>
            <a:r>
              <a:rPr lang="en-IN" sz="1800" dirty="0"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Conduct a thorough review of existing literature, academic articles, industry reports, and case studies related to e-commerce adoption in the retail industry.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800" b="1" dirty="0"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Market research: </a:t>
            </a:r>
            <a:r>
              <a:rPr lang="en-IN" sz="1800" dirty="0">
                <a:solidFill>
                  <a:srgbClr val="000000"/>
                </a:solidFill>
                <a:effectLst/>
                <a:latin typeface="Microsoft GothicNeo" panose="020B0500000101010101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Explore market research reports on the e-commerce sector and retail industry.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96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45820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Project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205230"/>
            <a:ext cx="8970645" cy="5652770"/>
            <a:chOff x="0" y="1103350"/>
            <a:chExt cx="8970645" cy="5652770"/>
          </a:xfrm>
        </p:grpSpPr>
        <p:sp>
          <p:nvSpPr>
            <p:cNvPr id="4" name="object 4"/>
            <p:cNvSpPr/>
            <p:nvPr/>
          </p:nvSpPr>
          <p:spPr>
            <a:xfrm>
              <a:off x="41143" y="1138418"/>
              <a:ext cx="8929125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03350"/>
              <a:ext cx="2168651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247" y="1153667"/>
              <a:ext cx="8857615" cy="5546090"/>
            </a:xfrm>
            <a:custGeom>
              <a:avLst/>
              <a:gdLst/>
              <a:ahLst/>
              <a:cxnLst/>
              <a:rect l="l" t="t" r="r" b="b"/>
              <a:pathLst>
                <a:path w="8857615" h="5546090">
                  <a:moveTo>
                    <a:pt x="8857488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7488" y="5545836"/>
                  </a:lnTo>
                  <a:lnTo>
                    <a:pt x="88574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Project Sitemap: </a:t>
              </a:r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9247" y="1153667"/>
              <a:ext cx="8857615" cy="5546090"/>
            </a:xfrm>
            <a:custGeom>
              <a:avLst/>
              <a:gdLst/>
              <a:ahLst/>
              <a:cxnLst/>
              <a:rect l="l" t="t" r="r" b="b"/>
              <a:pathLst>
                <a:path w="8857615" h="5546090">
                  <a:moveTo>
                    <a:pt x="0" y="5545836"/>
                  </a:moveTo>
                  <a:lnTo>
                    <a:pt x="8857488" y="5545836"/>
                  </a:lnTo>
                  <a:lnTo>
                    <a:pt x="8857488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FD80BF5-1811-A3B5-5315-C6563E816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797973"/>
            <a:ext cx="5731510" cy="36106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45820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Project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205230"/>
            <a:ext cx="8970645" cy="5652770"/>
            <a:chOff x="0" y="1103350"/>
            <a:chExt cx="8970645" cy="5652770"/>
          </a:xfrm>
        </p:grpSpPr>
        <p:sp>
          <p:nvSpPr>
            <p:cNvPr id="4" name="object 4"/>
            <p:cNvSpPr/>
            <p:nvPr/>
          </p:nvSpPr>
          <p:spPr>
            <a:xfrm>
              <a:off x="41143" y="1138418"/>
              <a:ext cx="8929125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03350"/>
              <a:ext cx="2168651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247" y="1153667"/>
              <a:ext cx="8857615" cy="5546090"/>
            </a:xfrm>
            <a:custGeom>
              <a:avLst/>
              <a:gdLst/>
              <a:ahLst/>
              <a:cxnLst/>
              <a:rect l="l" t="t" r="r" b="b"/>
              <a:pathLst>
                <a:path w="8857615" h="5546090">
                  <a:moveTo>
                    <a:pt x="8857488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7488" y="5545836"/>
                  </a:lnTo>
                  <a:lnTo>
                    <a:pt x="88574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Project Entity relationship: </a:t>
              </a:r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9247" y="1153667"/>
              <a:ext cx="8857615" cy="5546090"/>
            </a:xfrm>
            <a:custGeom>
              <a:avLst/>
              <a:gdLst/>
              <a:ahLst/>
              <a:cxnLst/>
              <a:rect l="l" t="t" r="r" b="b"/>
              <a:pathLst>
                <a:path w="8857615" h="5546090">
                  <a:moveTo>
                    <a:pt x="0" y="5545836"/>
                  </a:moveTo>
                  <a:lnTo>
                    <a:pt x="8857488" y="5545836"/>
                  </a:lnTo>
                  <a:lnTo>
                    <a:pt x="8857488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8B59D42-C1C1-541F-A389-6416CCC4E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819427"/>
            <a:ext cx="5731510" cy="43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2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45820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Project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205230"/>
            <a:ext cx="8970645" cy="5652770"/>
            <a:chOff x="0" y="1103350"/>
            <a:chExt cx="8970645" cy="5652770"/>
          </a:xfrm>
        </p:grpSpPr>
        <p:sp>
          <p:nvSpPr>
            <p:cNvPr id="4" name="object 4"/>
            <p:cNvSpPr/>
            <p:nvPr/>
          </p:nvSpPr>
          <p:spPr>
            <a:xfrm>
              <a:off x="41143" y="1138418"/>
              <a:ext cx="8929125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03350"/>
              <a:ext cx="2168651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247" y="1153667"/>
              <a:ext cx="8857615" cy="5546090"/>
            </a:xfrm>
            <a:custGeom>
              <a:avLst/>
              <a:gdLst/>
              <a:ahLst/>
              <a:cxnLst/>
              <a:rect l="l" t="t" r="r" b="b"/>
              <a:pathLst>
                <a:path w="8857615" h="5546090">
                  <a:moveTo>
                    <a:pt x="8857488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7488" y="5545836"/>
                  </a:lnTo>
                  <a:lnTo>
                    <a:pt x="88574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Project Flowchart: </a:t>
              </a:r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9247" y="1153667"/>
              <a:ext cx="8857615" cy="5546090"/>
            </a:xfrm>
            <a:custGeom>
              <a:avLst/>
              <a:gdLst/>
              <a:ahLst/>
              <a:cxnLst/>
              <a:rect l="l" t="t" r="r" b="b"/>
              <a:pathLst>
                <a:path w="8857615" h="5546090">
                  <a:moveTo>
                    <a:pt x="0" y="5545836"/>
                  </a:moveTo>
                  <a:lnTo>
                    <a:pt x="8857488" y="5545836"/>
                  </a:lnTo>
                  <a:lnTo>
                    <a:pt x="8857488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1FE3E45-93A8-F769-6943-C060BF6CA4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2" y="1544064"/>
            <a:ext cx="5731510" cy="182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73681E-C159-DA27-DA74-6A704A8DE2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8" y="3424521"/>
            <a:ext cx="5731510" cy="182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93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45820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Project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205230"/>
            <a:ext cx="8970645" cy="5652770"/>
            <a:chOff x="0" y="1103350"/>
            <a:chExt cx="8970645" cy="5652770"/>
          </a:xfrm>
        </p:grpSpPr>
        <p:sp>
          <p:nvSpPr>
            <p:cNvPr id="4" name="object 4"/>
            <p:cNvSpPr/>
            <p:nvPr/>
          </p:nvSpPr>
          <p:spPr>
            <a:xfrm>
              <a:off x="41143" y="1138418"/>
              <a:ext cx="8929125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03350"/>
              <a:ext cx="2168651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247" y="1153667"/>
              <a:ext cx="8857615" cy="5546090"/>
            </a:xfrm>
            <a:custGeom>
              <a:avLst/>
              <a:gdLst/>
              <a:ahLst/>
              <a:cxnLst/>
              <a:rect l="l" t="t" r="r" b="b"/>
              <a:pathLst>
                <a:path w="8857615" h="5546090">
                  <a:moveTo>
                    <a:pt x="8857488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7488" y="5545836"/>
                  </a:lnTo>
                  <a:lnTo>
                    <a:pt x="88574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Project Flowchart: </a:t>
              </a:r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9247" y="1153667"/>
              <a:ext cx="8857615" cy="5546090"/>
            </a:xfrm>
            <a:custGeom>
              <a:avLst/>
              <a:gdLst/>
              <a:ahLst/>
              <a:cxnLst/>
              <a:rect l="l" t="t" r="r" b="b"/>
              <a:pathLst>
                <a:path w="8857615" h="5546090">
                  <a:moveTo>
                    <a:pt x="0" y="5545836"/>
                  </a:moveTo>
                  <a:lnTo>
                    <a:pt x="8857488" y="5545836"/>
                  </a:lnTo>
                  <a:lnTo>
                    <a:pt x="8857488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D1E9434-8B7A-1CA0-EC5E-4FCC2030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12328"/>
            <a:ext cx="4642192" cy="50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20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001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Project Gantt Chart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46"/>
            <a:ext cx="8982710" cy="5651500"/>
            <a:chOff x="15240" y="1147546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46"/>
              <a:ext cx="4373880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E9E9792-982B-C801-50E3-C6743B6A2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99" y="1196338"/>
            <a:ext cx="427085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CA1C64-BF92-225D-C931-2DC18957D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310" y="1295400"/>
            <a:ext cx="4381077" cy="4699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1330A95-86EE-47DB-8BBC-7419D9A9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3" y="1160463"/>
            <a:ext cx="5453062" cy="342900"/>
          </a:xfrm>
        </p:spPr>
        <p:txBody>
          <a:bodyPr/>
          <a:lstStyle/>
          <a:p>
            <a:pPr algn="l">
              <a:defRPr/>
            </a:pPr>
            <a:r>
              <a:rPr lang="en-US" altLang="en-US">
                <a:ea typeface="ヒラギノ角ゴ Pro W3" charset="-128"/>
              </a:rPr>
              <a:t>Contents</a:t>
            </a:r>
            <a:endParaRPr lang="en-GB" altLang="en-US">
              <a:ea typeface="ヒラギノ角ゴ Pro W3" charset="-128"/>
            </a:endParaRPr>
          </a:p>
        </p:txBody>
      </p:sp>
      <p:sp>
        <p:nvSpPr>
          <p:cNvPr id="6147" name="TextBox 3">
            <a:extLst>
              <a:ext uri="{FF2B5EF4-FFF2-40B4-BE49-F238E27FC236}">
                <a16:creationId xmlns:a16="http://schemas.microsoft.com/office/drawing/2014/main" id="{B4E8A053-B954-469B-BAA0-0BAD6B4DE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cs typeface="Arial" panose="020B0604020202020204" pitchFamily="34" charset="0"/>
              </a:rPr>
              <a:t>Document History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E3DCB5-EF6A-445F-AB68-3317A281A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74916"/>
              </p:ext>
            </p:extLst>
          </p:nvPr>
        </p:nvGraphicFramePr>
        <p:xfrm>
          <a:off x="166688" y="1160463"/>
          <a:ext cx="8640762" cy="1577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0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Version Number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Effective Date of release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Summary of Included Changes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Author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778"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54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 August 2021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160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First Edition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60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Student Name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8392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Project Execution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46"/>
            <a:ext cx="8982710" cy="5651500"/>
            <a:chOff x="15240" y="1147546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46"/>
              <a:ext cx="3133344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8">
            <a:extLst>
              <a:ext uri="{FF2B5EF4-FFF2-40B4-BE49-F238E27FC236}">
                <a16:creationId xmlns:a16="http://schemas.microsoft.com/office/drawing/2014/main" id="{B115C826-5D5D-41E2-A76F-9C425E7DEEB6}"/>
              </a:ext>
            </a:extLst>
          </p:cNvPr>
          <p:cNvSpPr txBox="1"/>
          <p:nvPr/>
        </p:nvSpPr>
        <p:spPr>
          <a:xfrm>
            <a:off x="186639" y="1127630"/>
            <a:ext cx="8611235" cy="40780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Scree</a:t>
            </a:r>
            <a:r>
              <a:rPr lang="en-IN" sz="2000" b="1" spc="-5" dirty="0">
                <a:latin typeface="Carlito"/>
                <a:cs typeface="Carlito"/>
              </a:rPr>
              <a:t>n </a:t>
            </a:r>
            <a:r>
              <a:rPr lang="en-IN" sz="2000" b="1" dirty="0">
                <a:latin typeface="Carlito"/>
                <a:cs typeface="Carlito"/>
              </a:rPr>
              <a:t>Shots of</a:t>
            </a:r>
            <a:r>
              <a:rPr lang="en-IN" sz="2000" b="1" spc="-15" dirty="0">
                <a:latin typeface="Carlito"/>
                <a:cs typeface="Carlito"/>
              </a:rPr>
              <a:t> </a:t>
            </a:r>
            <a:r>
              <a:rPr lang="en-IN" sz="2000" b="1" spc="-10" dirty="0">
                <a:latin typeface="Carlito"/>
                <a:cs typeface="Carlito"/>
              </a:rPr>
              <a:t>Evidences:  </a:t>
            </a:r>
            <a:r>
              <a:rPr lang="en-IN" sz="1400" b="1" spc="-10" dirty="0">
                <a:latin typeface="Carlito"/>
                <a:cs typeface="Carlito"/>
              </a:rPr>
              <a:t>website results</a:t>
            </a:r>
            <a:endParaRPr lang="en-IN" sz="2000" b="1" spc="-10" dirty="0">
              <a:latin typeface="Carlito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10C1D-E601-64A0-34D2-BA2C7A86F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80" y="1608661"/>
            <a:ext cx="2278916" cy="485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6CCD3B-C651-D8CF-115C-2F973D1B7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253" y="1608661"/>
            <a:ext cx="2430002" cy="4851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CF620D-14D1-B684-F9E0-6A71CCEF4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1568978"/>
            <a:ext cx="2957828" cy="49954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1137A59-5C07-43D5-84B6-BEA87004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3" y="304800"/>
            <a:ext cx="9032875" cy="369332"/>
          </a:xfrm>
        </p:spPr>
        <p:txBody>
          <a:bodyPr/>
          <a:lstStyle/>
          <a:p>
            <a:r>
              <a:rPr lang="en-IN" sz="2400" spc="-5" dirty="0">
                <a:solidFill>
                  <a:srgbClr val="FFFFFF"/>
                </a:solidFill>
                <a:latin typeface="Arial"/>
                <a:cs typeface="Arial"/>
              </a:rPr>
              <a:t>9. Project Execution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CCA456-0C27-7638-F118-ED50FFA0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43000"/>
            <a:ext cx="5867400" cy="55172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94C10B-4CD6-EC1E-3B2E-A4D3BB5F08CF}"/>
              </a:ext>
            </a:extLst>
          </p:cNvPr>
          <p:cNvSpPr/>
          <p:nvPr/>
        </p:nvSpPr>
        <p:spPr>
          <a:xfrm>
            <a:off x="-3699" y="990600"/>
            <a:ext cx="1879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4395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EC39B5-CE74-4442-87B2-AFE7B617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" y="228600"/>
            <a:ext cx="9032875" cy="430887"/>
          </a:xfrm>
        </p:spPr>
        <p:txBody>
          <a:bodyPr/>
          <a:lstStyle/>
          <a:p>
            <a:r>
              <a:rPr lang="en-IN" sz="2800" spc="-5" dirty="0">
                <a:solidFill>
                  <a:srgbClr val="FFFFFF"/>
                </a:solidFill>
                <a:latin typeface="Arial"/>
                <a:cs typeface="Arial"/>
              </a:rPr>
              <a:t>9. Project Execution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9A706A-852F-24AB-2533-DE193AA3FD47}"/>
              </a:ext>
            </a:extLst>
          </p:cNvPr>
          <p:cNvSpPr/>
          <p:nvPr/>
        </p:nvSpPr>
        <p:spPr>
          <a:xfrm>
            <a:off x="91978" y="1109990"/>
            <a:ext cx="9637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9B9C83-06D8-2BB8-5D5D-95BEDEDD4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19200"/>
            <a:ext cx="5943600" cy="28028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FC5826-B31A-028D-E3C4-1972EAB744CC}"/>
              </a:ext>
            </a:extLst>
          </p:cNvPr>
          <p:cNvSpPr/>
          <p:nvPr/>
        </p:nvSpPr>
        <p:spPr>
          <a:xfrm>
            <a:off x="-44898" y="4016911"/>
            <a:ext cx="13583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62C9E-3310-9C3A-79F4-F0C5427EB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128017"/>
            <a:ext cx="5356225" cy="25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54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EC39B5-CE74-4442-87B2-AFE7B617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" y="228600"/>
            <a:ext cx="9032875" cy="430887"/>
          </a:xfrm>
        </p:spPr>
        <p:txBody>
          <a:bodyPr/>
          <a:lstStyle/>
          <a:p>
            <a:r>
              <a:rPr lang="en-IN" sz="2800" spc="-5" dirty="0">
                <a:solidFill>
                  <a:srgbClr val="FFFFFF"/>
                </a:solidFill>
                <a:latin typeface="Arial"/>
                <a:cs typeface="Arial"/>
              </a:rPr>
              <a:t>9. Project Execution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6EBFE3-23FE-AEFD-6BE5-051E05053CC3}"/>
              </a:ext>
            </a:extLst>
          </p:cNvPr>
          <p:cNvSpPr/>
          <p:nvPr/>
        </p:nvSpPr>
        <p:spPr>
          <a:xfrm>
            <a:off x="152400" y="1143000"/>
            <a:ext cx="8819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621FA-1930-AD4E-2C04-1205E051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70373"/>
            <a:ext cx="5943600" cy="2811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5058B4-ADA2-6866-DE0E-40A6B2166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057951"/>
            <a:ext cx="5867400" cy="27531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0B06E6-3C65-1B01-DB7B-995665C4FF79}"/>
              </a:ext>
            </a:extLst>
          </p:cNvPr>
          <p:cNvSpPr/>
          <p:nvPr/>
        </p:nvSpPr>
        <p:spPr>
          <a:xfrm>
            <a:off x="36336" y="3886200"/>
            <a:ext cx="12665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3112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EC39B5-CE74-4442-87B2-AFE7B617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" y="228600"/>
            <a:ext cx="9032875" cy="430887"/>
          </a:xfrm>
        </p:spPr>
        <p:txBody>
          <a:bodyPr/>
          <a:lstStyle/>
          <a:p>
            <a:r>
              <a:rPr lang="en-IN" sz="2800" spc="-5" dirty="0">
                <a:solidFill>
                  <a:srgbClr val="FFFFFF"/>
                </a:solidFill>
                <a:latin typeface="Arial"/>
                <a:cs typeface="Arial"/>
              </a:rPr>
              <a:t>9. Project Execution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6EBFE3-23FE-AEFD-6BE5-051E05053CC3}"/>
              </a:ext>
            </a:extLst>
          </p:cNvPr>
          <p:cNvSpPr/>
          <p:nvPr/>
        </p:nvSpPr>
        <p:spPr>
          <a:xfrm>
            <a:off x="0" y="1143000"/>
            <a:ext cx="17401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Checkout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69309-DA20-A735-4153-51447A5F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24000"/>
            <a:ext cx="5943600" cy="489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3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EC39B5-CE74-4442-87B2-AFE7B617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" y="228600"/>
            <a:ext cx="9032875" cy="430887"/>
          </a:xfrm>
        </p:spPr>
        <p:txBody>
          <a:bodyPr/>
          <a:lstStyle/>
          <a:p>
            <a:r>
              <a:rPr lang="en-IN" sz="2800" spc="-5" dirty="0">
                <a:solidFill>
                  <a:srgbClr val="FFFFFF"/>
                </a:solidFill>
                <a:latin typeface="Arial"/>
                <a:cs typeface="Arial"/>
              </a:rPr>
              <a:t>9. Project Execution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6EBFE3-23FE-AEFD-6BE5-051E05053CC3}"/>
              </a:ext>
            </a:extLst>
          </p:cNvPr>
          <p:cNvSpPr/>
          <p:nvPr/>
        </p:nvSpPr>
        <p:spPr>
          <a:xfrm>
            <a:off x="-8878" y="1143000"/>
            <a:ext cx="24373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History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B06E6-3C65-1B01-DB7B-995665C4FF79}"/>
              </a:ext>
            </a:extLst>
          </p:cNvPr>
          <p:cNvSpPr/>
          <p:nvPr/>
        </p:nvSpPr>
        <p:spPr>
          <a:xfrm>
            <a:off x="30631" y="3886200"/>
            <a:ext cx="12779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B663B-B9C9-79F7-1DB2-6115856C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43000"/>
            <a:ext cx="5943600" cy="280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86C89B-D08B-46BB-BE54-B884DE229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728" y="4067405"/>
            <a:ext cx="5451368" cy="25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90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EC39B5-CE74-4442-87B2-AFE7B617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" y="228600"/>
            <a:ext cx="9032875" cy="430887"/>
          </a:xfrm>
        </p:spPr>
        <p:txBody>
          <a:bodyPr/>
          <a:lstStyle/>
          <a:p>
            <a:r>
              <a:rPr lang="en-IN" sz="2800" spc="-5" dirty="0">
                <a:solidFill>
                  <a:srgbClr val="FFFFFF"/>
                </a:solidFill>
                <a:latin typeface="Arial"/>
                <a:cs typeface="Arial"/>
              </a:rPr>
              <a:t>9. Project Execution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6EBFE3-23FE-AEFD-6BE5-051E05053CC3}"/>
              </a:ext>
            </a:extLst>
          </p:cNvPr>
          <p:cNvSpPr/>
          <p:nvPr/>
        </p:nvSpPr>
        <p:spPr>
          <a:xfrm>
            <a:off x="30631" y="1143000"/>
            <a:ext cx="27043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manage</a:t>
            </a:r>
            <a:b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B06E6-3C65-1B01-DB7B-995665C4FF79}"/>
              </a:ext>
            </a:extLst>
          </p:cNvPr>
          <p:cNvSpPr/>
          <p:nvPr/>
        </p:nvSpPr>
        <p:spPr>
          <a:xfrm>
            <a:off x="-51021" y="3986309"/>
            <a:ext cx="272683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Manage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79B70-4FEC-5ED6-6A07-542BDA9FA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14820"/>
            <a:ext cx="5943600" cy="2792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058CC-0C2C-8A0D-31D9-7F2186AA5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025" y="3986309"/>
            <a:ext cx="5943600" cy="280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04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EC39B5-CE74-4442-87B2-AFE7B617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" y="228600"/>
            <a:ext cx="9032875" cy="430887"/>
          </a:xfrm>
        </p:spPr>
        <p:txBody>
          <a:bodyPr/>
          <a:lstStyle/>
          <a:p>
            <a:r>
              <a:rPr lang="en-IN" sz="2800" spc="-5" dirty="0">
                <a:solidFill>
                  <a:srgbClr val="FFFFFF"/>
                </a:solidFill>
                <a:latin typeface="Arial"/>
                <a:cs typeface="Arial"/>
              </a:rPr>
              <a:t>9. Project Execution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6EBFE3-23FE-AEFD-6BE5-051E05053CC3}"/>
              </a:ext>
            </a:extLst>
          </p:cNvPr>
          <p:cNvSpPr/>
          <p:nvPr/>
        </p:nvSpPr>
        <p:spPr>
          <a:xfrm>
            <a:off x="-28113" y="1143000"/>
            <a:ext cx="29462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product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B06E6-3C65-1B01-DB7B-995665C4FF79}"/>
              </a:ext>
            </a:extLst>
          </p:cNvPr>
          <p:cNvSpPr/>
          <p:nvPr/>
        </p:nvSpPr>
        <p:spPr>
          <a:xfrm>
            <a:off x="2722" y="3945156"/>
            <a:ext cx="22603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product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27B57-5350-7102-1879-A4F25C20E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43" y="1137821"/>
            <a:ext cx="5943600" cy="2807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4ADF7B-0122-E76B-CD08-0F467705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080787"/>
            <a:ext cx="5943600" cy="28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57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EC39B5-CE74-4442-87B2-AFE7B617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" y="228600"/>
            <a:ext cx="9032875" cy="430887"/>
          </a:xfrm>
        </p:spPr>
        <p:txBody>
          <a:bodyPr/>
          <a:lstStyle/>
          <a:p>
            <a:r>
              <a:rPr lang="en-IN" sz="2800" spc="-5" dirty="0">
                <a:solidFill>
                  <a:srgbClr val="FFFFFF"/>
                </a:solidFill>
                <a:latin typeface="Arial"/>
                <a:cs typeface="Arial"/>
              </a:rPr>
              <a:t>9. Project Execution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6EBFE3-23FE-AEFD-6BE5-051E05053CC3}"/>
              </a:ext>
            </a:extLst>
          </p:cNvPr>
          <p:cNvSpPr/>
          <p:nvPr/>
        </p:nvSpPr>
        <p:spPr>
          <a:xfrm>
            <a:off x="441280" y="1143000"/>
            <a:ext cx="20074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 profile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5727A-E8A7-CE67-E164-88299165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828800"/>
            <a:ext cx="788646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54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3632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Milestone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Feedback &amp; Action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00527"/>
              </p:ext>
            </p:extLst>
          </p:nvPr>
        </p:nvGraphicFramePr>
        <p:xfrm>
          <a:off x="178307" y="1196336"/>
          <a:ext cx="8779510" cy="4772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3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3190">
                <a:tc>
                  <a:txBody>
                    <a:bodyPr/>
                    <a:lstStyle/>
                    <a:p>
                      <a:pPr marL="41910" marR="36830" indent="26670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50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82370" marR="97155" indent="-107632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Milestone Feedback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received from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Tutor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/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Learning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Facilitator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93165" marR="1038225" indent="-14478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Action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Taken  (Yes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/ No)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60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50" dirty="0">
                        <a:latin typeface="Times New Roman"/>
                        <a:cs typeface="Times New Roman"/>
                      </a:endParaRPr>
                    </a:p>
                    <a:p>
                      <a:pPr marL="4953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D" sz="2000" dirty="0">
                          <a:latin typeface="Times New Roman"/>
                          <a:cs typeface="Times New Roman"/>
                        </a:rPr>
                        <a:t>Use the payment getaway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8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97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0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109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1. Project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72"/>
            <a:ext cx="8982710" cy="5651500"/>
            <a:chOff x="15240" y="1147572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72"/>
              <a:ext cx="2599944" cy="33040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8" y="1213483"/>
            <a:ext cx="8652561" cy="1429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Project</a:t>
            </a:r>
            <a:r>
              <a:rPr sz="2000" b="1" spc="-85" dirty="0">
                <a:latin typeface="Carlito"/>
                <a:cs typeface="Carlito"/>
              </a:rPr>
              <a:t> </a:t>
            </a:r>
            <a:r>
              <a:rPr lang="en-US" sz="2000" b="1" spc="-5" dirty="0">
                <a:latin typeface="Carlito"/>
                <a:cs typeface="Carlito"/>
              </a:rPr>
              <a:t>Background: </a:t>
            </a:r>
            <a:r>
              <a:rPr lang="en-GB" spc="-5" dirty="0">
                <a:latin typeface="Carlito"/>
                <a:cs typeface="Carlito"/>
              </a:rPr>
              <a:t>Jumpstart Retail Chain, a nationwide retail brand known for quality and creativity, has faced disruptions due to the post-COVID-19 emergence of remote working. To adapt, they seek to reshape their business model towards customer commerce. The Chief Operating Manager of Jumpstart approached </a:t>
            </a:r>
            <a:r>
              <a:rPr lang="en-GB" spc="-5" dirty="0" err="1">
                <a:latin typeface="Carlito"/>
                <a:cs typeface="Carlito"/>
              </a:rPr>
              <a:t>Aceadora</a:t>
            </a:r>
            <a:r>
              <a:rPr lang="en-GB" spc="-5" dirty="0">
                <a:latin typeface="Carlito"/>
                <a:cs typeface="Carlito"/>
              </a:rPr>
              <a:t> Tech for a solution.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339" y="3505704"/>
            <a:ext cx="8411261" cy="275716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86385" indent="-287020">
              <a:spcBef>
                <a:spcPts val="780"/>
              </a:spcBef>
              <a:buFont typeface="Wingdings"/>
              <a:buChar char=""/>
              <a:tabLst>
                <a:tab pos="287020" algn="l"/>
              </a:tabLst>
            </a:pPr>
            <a:r>
              <a:rPr lang="en-US" sz="2000" b="1" spc="-5" dirty="0">
                <a:latin typeface="Carlito"/>
                <a:cs typeface="Carlito"/>
              </a:rPr>
              <a:t>Project Goal</a:t>
            </a:r>
            <a:r>
              <a:rPr lang="en-US" sz="2000" b="1" dirty="0">
                <a:latin typeface="Carlito"/>
                <a:cs typeface="Carlito"/>
              </a:rPr>
              <a:t>:</a:t>
            </a:r>
          </a:p>
          <a:p>
            <a:pPr>
              <a:spcBef>
                <a:spcPts val="780"/>
              </a:spcBef>
              <a:tabLst>
                <a:tab pos="287020" algn="l"/>
              </a:tabLst>
            </a:pPr>
            <a:r>
              <a:rPr lang="en-GB" dirty="0">
                <a:latin typeface="Carlito"/>
                <a:cs typeface="Carlito"/>
              </a:rPr>
              <a:t>- Enhance E-commerce Capabilities: Develop and implement robust e-commerce capabilities to meet the evolving needs of customers.</a:t>
            </a:r>
          </a:p>
          <a:p>
            <a:pPr>
              <a:spcBef>
                <a:spcPts val="780"/>
              </a:spcBef>
              <a:tabLst>
                <a:tab pos="287020" algn="l"/>
              </a:tabLst>
            </a:pPr>
            <a:r>
              <a:rPr lang="en-GB" dirty="0">
                <a:latin typeface="Carlito"/>
                <a:cs typeface="Carlito"/>
              </a:rPr>
              <a:t>- Maintain Competitiveness: Ensure Jumpstart remains competitive in the rapidly evolving digital commerce landscape.</a:t>
            </a:r>
          </a:p>
          <a:p>
            <a:pPr>
              <a:spcBef>
                <a:spcPts val="780"/>
              </a:spcBef>
              <a:tabLst>
                <a:tab pos="287020" algn="l"/>
              </a:tabLst>
            </a:pPr>
            <a:r>
              <a:rPr lang="en-GB" dirty="0">
                <a:latin typeface="Carlito"/>
                <a:cs typeface="Carlito"/>
              </a:rPr>
              <a:t>- Customer Satisfaction: Prioritize customer satisfaction and value delivery throughout the transformation process.</a:t>
            </a:r>
            <a:endParaRPr lang="en-US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tabLst>
                <a:tab pos="287020" algn="l"/>
              </a:tabLst>
            </a:pPr>
            <a:endParaRPr sz="1800" dirty="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49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Proposed Improvements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72"/>
            <a:ext cx="8982710" cy="5651500"/>
            <a:chOff x="15240" y="1147572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72"/>
              <a:ext cx="8336280" cy="2898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127630"/>
            <a:ext cx="7945120" cy="2028761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b="1" spc="-5" dirty="0">
                <a:latin typeface="Carlito"/>
                <a:cs typeface="Carlito"/>
              </a:rPr>
              <a:t>Future Recommendation:</a:t>
            </a: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GB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Microsoft GothicNeo" panose="020B0500000101010101" pitchFamily="34" charset="-127"/>
              </a:rPr>
              <a:t>exploring the impact of emerging technologies like AI and blockchain in the retail sector could be a valuable avenue for further implementation. Understanding the evolving landscape of customer preferences and </a:t>
            </a:r>
            <a:r>
              <a:rPr lang="en-GB" sz="1800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Microsoft GothicNeo" panose="020B0500000101010101" pitchFamily="34" charset="-127"/>
              </a:rPr>
              <a:t>behaviorus</a:t>
            </a:r>
            <a:r>
              <a:rPr lang="en-GB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Microsoft GothicNeo" panose="020B0500000101010101" pitchFamily="34" charset="-127"/>
              </a:rPr>
              <a:t> in the post-pandemic era should also be a key consideration for future research.</a:t>
            </a:r>
            <a:endParaRPr lang="en-US" sz="2000" b="1" spc="-5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spcBef>
                <a:spcPts val="780"/>
              </a:spcBef>
              <a:tabLst>
                <a:tab pos="299720" algn="l"/>
              </a:tabLst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583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2. Project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Deliverables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2799" y="1147572"/>
            <a:ext cx="8982710" cy="5651500"/>
            <a:chOff x="15240" y="1147572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72"/>
              <a:ext cx="4433316" cy="36911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3484"/>
            <a:ext cx="8652561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Project</a:t>
            </a:r>
            <a:r>
              <a:rPr sz="2000" b="1" spc="-7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Deliverables</a:t>
            </a:r>
            <a:r>
              <a:rPr lang="en-US" sz="2000" b="1" spc="-10" dirty="0">
                <a:latin typeface="Carlito"/>
                <a:cs typeface="Carlito"/>
              </a:rPr>
              <a:t>: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US" sz="2000" b="1" spc="-1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US" sz="2000" b="1" spc="-10" dirty="0">
              <a:latin typeface="Carlito"/>
              <a:cs typeface="Carli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633EF4-54EC-E145-32AD-02C75FA9C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92" y="1604670"/>
            <a:ext cx="5943600" cy="942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E87FA8-C679-8081-EBE3-74A91B6EA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56" y="2608534"/>
            <a:ext cx="5638800" cy="13006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E66EE-08F7-DE9E-08C3-4D48368AA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80" y="3954113"/>
            <a:ext cx="5852919" cy="1303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34D74A-6E03-5E74-43C7-ED3796ABA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490" y="5316368"/>
            <a:ext cx="7077710" cy="13683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583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2. Project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Deliverables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2799" y="1147572"/>
            <a:ext cx="8982710" cy="5651500"/>
            <a:chOff x="15240" y="1147572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72"/>
              <a:ext cx="4433316" cy="36911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3484"/>
            <a:ext cx="8652561" cy="15728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Project</a:t>
            </a:r>
            <a:r>
              <a:rPr sz="2000" b="1" spc="-7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Deliverables</a:t>
            </a:r>
            <a:r>
              <a:rPr lang="en-US" sz="2000" b="1" spc="-10" dirty="0">
                <a:latin typeface="Carlito"/>
                <a:cs typeface="Carlito"/>
              </a:rPr>
              <a:t>: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US" sz="2000" b="1" spc="-1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b="1" spc="-10" dirty="0">
                <a:latin typeface="Carlito"/>
                <a:cs typeface="Carlito"/>
              </a:rPr>
              <a:t>Research Proposal Template, WBS, Gantt Chart, pre and post implementation survey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US" sz="2000" b="1" spc="-1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US" sz="2000" b="1" spc="-10" dirty="0">
              <a:latin typeface="Carlito"/>
              <a:cs typeface="Carli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DF51F-90C3-A439-E465-C1170EF80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78" y="2318369"/>
            <a:ext cx="3808175" cy="2446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BC2324-58F5-17C1-989D-EBB9F5951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2318369"/>
            <a:ext cx="4343400" cy="44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583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2. Project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Deliverables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2799" y="1147572"/>
            <a:ext cx="8982710" cy="5651500"/>
            <a:chOff x="15240" y="1147572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72"/>
              <a:ext cx="4433316" cy="36911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3484"/>
            <a:ext cx="8652561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Project</a:t>
            </a:r>
            <a:r>
              <a:rPr sz="2000" b="1" spc="-7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Deliverables</a:t>
            </a:r>
            <a:r>
              <a:rPr lang="en-US" sz="2000" b="1" spc="-10" dirty="0">
                <a:latin typeface="Carlito"/>
                <a:cs typeface="Carlito"/>
              </a:rPr>
              <a:t>: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US" sz="2000" b="1" spc="-1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US" sz="2000" b="1" spc="-1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US" sz="2000" b="1" spc="-10" dirty="0">
              <a:latin typeface="Carlito"/>
              <a:cs typeface="Carlito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5BC56A-787B-FFB9-E163-9D24F8C37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558360"/>
            <a:ext cx="6601746" cy="971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5D0BD6-2E27-96E3-0CC9-0426423A4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39" y="2635697"/>
            <a:ext cx="5637461" cy="19880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B42C6B-213F-6AC4-E853-57E7156A7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90" y="4692334"/>
            <a:ext cx="784016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583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2. Project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Deliverables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2799" y="1147572"/>
            <a:ext cx="8982710" cy="5651500"/>
            <a:chOff x="15240" y="1147572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72"/>
              <a:ext cx="4433316" cy="36911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4490" y="1223711"/>
            <a:ext cx="8652561" cy="34887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Project</a:t>
            </a:r>
            <a:r>
              <a:rPr sz="2000" b="1" spc="-7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Deliverables</a:t>
            </a:r>
            <a:r>
              <a:rPr lang="en-US" sz="2000" b="1" spc="-10" dirty="0">
                <a:latin typeface="Carlito"/>
                <a:cs typeface="Carlito"/>
              </a:rPr>
              <a:t>: Pre and post implementation survey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b="1" spc="-10" dirty="0">
                <a:latin typeface="Carlito"/>
                <a:cs typeface="Carlito"/>
              </a:rPr>
              <a:t>post</a:t>
            </a:r>
            <a:br>
              <a:rPr lang="en-US" sz="2000" b="1" spc="-10" dirty="0">
                <a:latin typeface="Carlito"/>
                <a:cs typeface="Carlito"/>
              </a:rPr>
            </a:br>
            <a:r>
              <a:rPr lang="en-US" sz="2000" b="1" spc="-10" dirty="0">
                <a:latin typeface="Carlito"/>
                <a:cs typeface="Carlito"/>
                <a:hlinkClick r:id="rId4"/>
              </a:rPr>
              <a:t>https://docs.google.com/forms/d/e/1FAIpQLSd-YEkLtE1UIgvu3XBq7yydJutstD8st54VutommRxmb0GyUg/viewform?usp=sf_link</a:t>
            </a:r>
            <a:endParaRPr lang="en-US" sz="2000" b="1" spc="-1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b="1" spc="-10" dirty="0">
                <a:latin typeface="Carlito"/>
                <a:cs typeface="Carlito"/>
              </a:rPr>
              <a:t>Pre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sz="2000" b="1" spc="-10" dirty="0">
                <a:latin typeface="Carlito"/>
                <a:cs typeface="Carlito"/>
              </a:rPr>
              <a:t>	https://docs.google.com/forms/d/e/1FAIpQLSeQ17BrRPU1eqhy1dV7P5LMQTd8-NYnzASEM3pH1L4zGYVxwA/viewform?usp=sf_link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US" sz="2000" b="1" spc="-1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US" sz="2000" b="1" spc="-1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US" sz="2000" b="1" spc="-1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US" sz="2000" b="1" spc="-1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446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664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3. Project Milestones &amp;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Tasks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334"/>
              </p:ext>
            </p:extLst>
          </p:nvPr>
        </p:nvGraphicFramePr>
        <p:xfrm>
          <a:off x="178307" y="1095755"/>
          <a:ext cx="8490585" cy="3081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6516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Project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Task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Project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Task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Project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Milestone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29">
                <a:tc>
                  <a:txBody>
                    <a:bodyPr/>
                    <a:lstStyle/>
                    <a:p>
                      <a:pPr marL="4762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Conduct Survey For information Gathering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697230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4762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lang="en-US" sz="1800" spc="-5" dirty="0">
                          <a:latin typeface="Carlito"/>
                          <a:cs typeface="Carlito"/>
                        </a:rPr>
                        <a:t>Prepare Research Proposal template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97230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90">
                <a:tc>
                  <a:txBody>
                    <a:bodyPr/>
                    <a:lstStyle/>
                    <a:p>
                      <a:pPr marL="4762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Prepare Work Breakdown Structure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697230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4762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Create Gantt Chart using Project Libre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97230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51">
                <a:tc>
                  <a:txBody>
                    <a:bodyPr/>
                    <a:lstStyle/>
                    <a:p>
                      <a:pPr marL="4762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Compare and Evaluate Project Solution by doing Research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697230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621">
                <a:tc>
                  <a:txBody>
                    <a:bodyPr/>
                    <a:lstStyle/>
                    <a:p>
                      <a:pPr marL="47625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85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Conduct Survey for Jumpstart Opinion on Recommended Solution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97865" algn="r">
                        <a:lnSpc>
                          <a:spcPts val="208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622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4. Project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72"/>
            <a:ext cx="8982710" cy="5651500"/>
            <a:chOff x="15240" y="1147572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72"/>
              <a:ext cx="6152388" cy="41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127630"/>
            <a:ext cx="5815330" cy="6127318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20" dirty="0">
                <a:latin typeface="Carlito"/>
                <a:cs typeface="Carlito"/>
              </a:rPr>
              <a:t>Technical </a:t>
            </a:r>
            <a:r>
              <a:rPr sz="2000" b="1" spc="-10" dirty="0">
                <a:latin typeface="Carlito"/>
                <a:cs typeface="Carlito"/>
              </a:rPr>
              <a:t>Environment </a:t>
            </a:r>
            <a:r>
              <a:rPr sz="2000" b="1" dirty="0">
                <a:latin typeface="Carlito"/>
                <a:cs typeface="Carlito"/>
              </a:rPr>
              <a:t>and </a:t>
            </a:r>
            <a:r>
              <a:rPr sz="2000" b="1" spc="-35" dirty="0">
                <a:latin typeface="Carlito"/>
                <a:cs typeface="Carlito"/>
              </a:rPr>
              <a:t>Tools</a:t>
            </a:r>
            <a:r>
              <a:rPr sz="2000" b="1" spc="-8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Used</a:t>
            </a:r>
            <a:endParaRPr lang="en-US" sz="2000" b="1" dirty="0">
              <a:latin typeface="Carlito"/>
              <a:cs typeface="Carlito"/>
            </a:endParaRPr>
          </a:p>
          <a:p>
            <a:pPr marL="812165" lvl="1" indent="-342900"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IN" sz="2000" dirty="0">
                <a:latin typeface="Carlito"/>
                <a:cs typeface="Carlito"/>
              </a:rPr>
              <a:t>Google Form</a:t>
            </a:r>
          </a:p>
          <a:p>
            <a:pPr marL="812165" lvl="1" indent="-342900"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IN" sz="2000" dirty="0">
                <a:latin typeface="Carlito"/>
                <a:cs typeface="Carlito"/>
              </a:rPr>
              <a:t>Project Libre version ID:</a:t>
            </a:r>
          </a:p>
          <a:p>
            <a:pPr marL="812165" lvl="1" indent="-342900"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IN" sz="2000" dirty="0">
                <a:latin typeface="Carlito"/>
                <a:cs typeface="Carlito"/>
              </a:rPr>
              <a:t>MS Word</a:t>
            </a:r>
          </a:p>
          <a:p>
            <a:pPr marL="812165" lvl="1" indent="-342900"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IN" sz="2000" dirty="0">
                <a:latin typeface="Carlito"/>
                <a:cs typeface="Carlito"/>
              </a:rPr>
              <a:t>PowerPoint</a:t>
            </a:r>
          </a:p>
          <a:p>
            <a:pPr marL="812165" lvl="1" indent="-342900"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IN" sz="2000" dirty="0">
                <a:latin typeface="Carlito"/>
                <a:cs typeface="Carlito"/>
              </a:rPr>
              <a:t>Visual studio code</a:t>
            </a:r>
          </a:p>
          <a:p>
            <a:pPr marL="812165" lvl="1" indent="-342900"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IN" sz="2000" dirty="0">
                <a:latin typeface="Carlito"/>
                <a:cs typeface="Carlito"/>
              </a:rPr>
              <a:t>MySQL database</a:t>
            </a:r>
          </a:p>
          <a:p>
            <a:pPr marL="812165" lvl="1" indent="-342900"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IN" sz="2000" dirty="0">
                <a:latin typeface="Carlito"/>
                <a:cs typeface="Carlito"/>
              </a:rPr>
              <a:t>Spring boot</a:t>
            </a:r>
          </a:p>
          <a:p>
            <a:pPr marL="812165" lvl="1" indent="-342900"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IN" sz="2000" dirty="0">
                <a:latin typeface="Carlito"/>
                <a:cs typeface="Carlito"/>
              </a:rPr>
              <a:t>React JS</a:t>
            </a:r>
          </a:p>
          <a:p>
            <a:pPr marL="812165" lvl="1" indent="-342900"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IN" sz="2000" dirty="0">
                <a:latin typeface="Carlito"/>
                <a:cs typeface="Carlito"/>
              </a:rPr>
              <a:t>Postman</a:t>
            </a:r>
          </a:p>
          <a:p>
            <a:pPr marL="469265" lvl="1">
              <a:spcBef>
                <a:spcPts val="780"/>
              </a:spcBef>
              <a:tabLst>
                <a:tab pos="299720" algn="l"/>
              </a:tabLst>
            </a:pPr>
            <a:endParaRPr lang="en-IN"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US" sz="1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sz="1800" dirty="0">
              <a:latin typeface="Carlito"/>
              <a:cs typeface="Carlito"/>
            </a:endParaRPr>
          </a:p>
          <a:p>
            <a:pPr marL="469265" lvl="1">
              <a:lnSpc>
                <a:spcPct val="100000"/>
              </a:lnSpc>
              <a:spcBef>
                <a:spcPts val="605"/>
              </a:spcBef>
              <a:tabLst>
                <a:tab pos="756285" algn="l"/>
                <a:tab pos="756920" algn="l"/>
              </a:tabLst>
            </a:pPr>
            <a:endParaRPr lang="en-US" sz="1800" dirty="0">
              <a:latin typeface="Carlito"/>
              <a:cs typeface="Carlito"/>
            </a:endParaRPr>
          </a:p>
          <a:p>
            <a:pPr marL="469265" lvl="1">
              <a:lnSpc>
                <a:spcPct val="100000"/>
              </a:lnSpc>
              <a:spcBef>
                <a:spcPts val="605"/>
              </a:spcBef>
              <a:tabLst>
                <a:tab pos="756285" algn="l"/>
                <a:tab pos="756920" algn="l"/>
              </a:tabLst>
            </a:pPr>
            <a:endParaRPr lang="en-IN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18d1a0-f5a0-4e12-83ce-6c8453885330">
      <Terms xmlns="http://schemas.microsoft.com/office/infopath/2007/PartnerControls"/>
    </lcf76f155ced4ddcb4097134ff3c332f>
    <TaxCatchAll xmlns="c0babb3f-4b83-4bd4-b00e-4acf958a406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75E9F97BC1B5458BF54EED01CD8DCC" ma:contentTypeVersion="14" ma:contentTypeDescription="Create a new document." ma:contentTypeScope="" ma:versionID="2d35398129ce63844fcd652cf7c25bf4">
  <xsd:schema xmlns:xsd="http://www.w3.org/2001/XMLSchema" xmlns:xs="http://www.w3.org/2001/XMLSchema" xmlns:p="http://schemas.microsoft.com/office/2006/metadata/properties" xmlns:ns2="d118d1a0-f5a0-4e12-83ce-6c8453885330" xmlns:ns3="c0babb3f-4b83-4bd4-b00e-4acf958a406a" targetNamespace="http://schemas.microsoft.com/office/2006/metadata/properties" ma:root="true" ma:fieldsID="ee38142deccbb131ae178429fcc9bbf9" ns2:_="" ns3:_="">
    <xsd:import namespace="d118d1a0-f5a0-4e12-83ce-6c8453885330"/>
    <xsd:import namespace="c0babb3f-4b83-4bd4-b00e-4acf958a40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8d1a0-f5a0-4e12-83ce-6c84538853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0bf0ac1-f138-411d-9df9-4081be4fdb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abb3f-4b83-4bd4-b00e-4acf958a40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0d88b2bf-274e-4f33-a410-37d88b11a109}" ma:internalName="TaxCatchAll" ma:showField="CatchAllData" ma:web="c0babb3f-4b83-4bd4-b00e-4acf958a40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A20251-CE06-4FC6-90F2-C5C9073DC163}">
  <ds:schemaRefs>
    <ds:schemaRef ds:uri="http://schemas.microsoft.com/office/2006/metadata/properties"/>
    <ds:schemaRef ds:uri="http://schemas.microsoft.com/office/infopath/2007/PartnerControls"/>
    <ds:schemaRef ds:uri="0deb1476-bece-4e13-bf35-82df09f35d79"/>
    <ds:schemaRef ds:uri="9590665a-f40a-4e2a-9bd7-359eb34129ed"/>
    <ds:schemaRef ds:uri="cb49ea42-c776-4921-925a-6f2d18d3f7cb"/>
    <ds:schemaRef ds:uri="7fb2fad2-2bec-4404-ace4-eb291a679560"/>
    <ds:schemaRef ds:uri="d118d1a0-f5a0-4e12-83ce-6c8453885330"/>
    <ds:schemaRef ds:uri="c0babb3f-4b83-4bd4-b00e-4acf958a406a"/>
  </ds:schemaRefs>
</ds:datastoreItem>
</file>

<file path=customXml/itemProps2.xml><?xml version="1.0" encoding="utf-8"?>
<ds:datastoreItem xmlns:ds="http://schemas.openxmlformats.org/officeDocument/2006/customXml" ds:itemID="{2C951229-66CA-4B17-8096-832513F41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DCB074-20BE-4C6C-BD21-B30875EF20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8d1a0-f5a0-4e12-83ce-6c8453885330"/>
    <ds:schemaRef ds:uri="c0babb3f-4b83-4bd4-b00e-4acf958a40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1284</Words>
  <Application>Microsoft Office PowerPoint</Application>
  <PresentationFormat>On-screen Show (4:3)</PresentationFormat>
  <Paragraphs>206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Microsoft GothicNeo</vt:lpstr>
      <vt:lpstr>Arial</vt:lpstr>
      <vt:lpstr>Calibri</vt:lpstr>
      <vt:lpstr>Cambria</vt:lpstr>
      <vt:lpstr>Carlito</vt:lpstr>
      <vt:lpstr>Courier New</vt:lpstr>
      <vt:lpstr>Symbol</vt:lpstr>
      <vt:lpstr>Times New Roman</vt:lpstr>
      <vt:lpstr>Wingdings</vt:lpstr>
      <vt:lpstr>Office Theme</vt:lpstr>
      <vt:lpstr>Computing Research Project for including  Digitalization in Remote working System</vt:lpstr>
      <vt:lpstr>Contents</vt:lpstr>
      <vt:lpstr>1. Project Definition</vt:lpstr>
      <vt:lpstr>2. Project Deliverables</vt:lpstr>
      <vt:lpstr>2. Project Deliverables</vt:lpstr>
      <vt:lpstr>2. Project Deliverables</vt:lpstr>
      <vt:lpstr>2. Project Deliverables</vt:lpstr>
      <vt:lpstr>3. Project Milestones &amp; Tasks</vt:lpstr>
      <vt:lpstr>4. Project Environment</vt:lpstr>
      <vt:lpstr>5. Tools</vt:lpstr>
      <vt:lpstr>6. Research Proposal Template</vt:lpstr>
      <vt:lpstr>6. Research Proposal Template</vt:lpstr>
      <vt:lpstr>6. Research Proposal Template</vt:lpstr>
      <vt:lpstr>6. Research Proposal Template</vt:lpstr>
      <vt:lpstr>7. Project Design</vt:lpstr>
      <vt:lpstr>7. Project Design</vt:lpstr>
      <vt:lpstr>7. Project Design</vt:lpstr>
      <vt:lpstr>7. Project Design</vt:lpstr>
      <vt:lpstr>8. Project Gantt Chart</vt:lpstr>
      <vt:lpstr>9. Project Execution</vt:lpstr>
      <vt:lpstr>9. Project Execution</vt:lpstr>
      <vt:lpstr>9. Project Execution</vt:lpstr>
      <vt:lpstr>9. Project Execution</vt:lpstr>
      <vt:lpstr>9. Project Execution</vt:lpstr>
      <vt:lpstr>9. Project Execution</vt:lpstr>
      <vt:lpstr>9. Project Execution</vt:lpstr>
      <vt:lpstr>9. Project Execution</vt:lpstr>
      <vt:lpstr>9. Project Execution</vt:lpstr>
      <vt:lpstr>10. Milestone Feedback &amp; Action taken</vt:lpstr>
      <vt:lpstr>11. Proposed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Darren Farrell Andrian - bdse-0922-051</cp:lastModifiedBy>
  <cp:revision>20</cp:revision>
  <dcterms:created xsi:type="dcterms:W3CDTF">2020-12-22T04:17:09Z</dcterms:created>
  <dcterms:modified xsi:type="dcterms:W3CDTF">2023-09-29T06:29:41Z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2020-12-22T00:00:00Z</vt:filetime>
  </property>
  <property fmtid="{D5CDD505-2E9C-101B-9397-08002B2CF9AE}" pid="5" name="ContentTypeId">
    <vt:lpwstr>0x010100B975E9F97BC1B5458BF54EED01CD8DCC</vt:lpwstr>
  </property>
  <property fmtid="{D5CDD505-2E9C-101B-9397-08002B2CF9AE}" pid="6" name="MediaServiceImageTags">
    <vt:lpwstr/>
  </property>
</Properties>
</file>