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228600" y="1169937"/>
            <a:ext cx="12547600" cy="1580804"/>
          </a:xfrm>
          <a:prstGeom prst="rect">
            <a:avLst/>
          </a:prstGeom>
        </p:spPr>
        <p:txBody>
          <a:bodyPr anchor="b"/>
          <a:lstStyle>
            <a:lvl1pPr>
              <a:defRPr sz="10000">
                <a:solidFill>
                  <a:srgbClr val="00274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body" sz="quarter" idx="21"/>
          </p:nvPr>
        </p:nvSpPr>
        <p:spPr>
          <a:xfrm>
            <a:off x="228600" y="-98847"/>
            <a:ext cx="12547600" cy="10168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00274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ubtitle text"/>
          <p:cNvSpPr txBox="1"/>
          <p:nvPr>
            <p:ph type="body" sz="quarter" idx="22"/>
          </p:nvPr>
        </p:nvSpPr>
        <p:spPr>
          <a:xfrm>
            <a:off x="228600" y="687523"/>
            <a:ext cx="12547600" cy="72099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655A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subtitle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4253086"/>
            <a:ext cx="10464800" cy="1247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74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234161" y="3971936"/>
            <a:ext cx="12536478" cy="1528578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00274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" Target="../slides/slide12.xm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msi_logo.png" descr="umsi_logo.png">
            <a:hlinkClick r:id="rId2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0563" y="8629650"/>
            <a:ext cx="919287" cy="919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600" y="918210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rwhyte@umich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hyperlink" Target="https://vimeo.com/329001211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I 506: Programming 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 506: Programming I</a:t>
            </a:r>
          </a:p>
        </p:txBody>
      </p:sp>
      <p:sp>
        <p:nvSpPr>
          <p:cNvPr id="56" name="Winter 2022"/>
          <p:cNvSpPr txBox="1"/>
          <p:nvPr/>
        </p:nvSpPr>
        <p:spPr>
          <a:xfrm>
            <a:off x="3779738" y="2660649"/>
            <a:ext cx="54453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Winter 2022</a:t>
            </a:r>
          </a:p>
        </p:txBody>
      </p:sp>
      <p:sp>
        <p:nvSpPr>
          <p:cNvPr id="57" name="Anthony Whyte &lt;arwhyte@umich.edu&gt;…"/>
          <p:cNvSpPr txBox="1"/>
          <p:nvPr/>
        </p:nvSpPr>
        <p:spPr>
          <a:xfrm>
            <a:off x="3049922" y="7002859"/>
            <a:ext cx="679910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>
              <a:defRPr sz="3000"/>
            </a:pPr>
            <a:r>
              <a:t>Anthony Whyte &lt;</a:t>
            </a:r>
            <a:r>
              <a:rPr u="sng">
                <a:hlinkClick r:id="rId2" invalidUrl="" action="" tgtFrame="" tooltip="" history="1" highlightClick="0" endSnd="0"/>
              </a:rPr>
              <a:t>arwhyte@umich.edu</a:t>
            </a:r>
            <a:r>
              <a:t>&gt;</a:t>
            </a:r>
          </a:p>
          <a:p>
            <a:pPr algn="l">
              <a:defRPr sz="3000"/>
            </a:pPr>
            <a:r>
              <a:t>Lecturer III, School of Information</a:t>
            </a:r>
          </a:p>
          <a:p>
            <a:pPr algn="l">
              <a:defRPr sz="3000"/>
            </a:pPr>
            <a:r>
              <a:t>715 N. University Ave, Ann Arbor, MI 48109</a:t>
            </a:r>
          </a:p>
          <a:p>
            <a:pPr algn="l">
              <a:defRPr sz="3000"/>
            </a:pPr>
            <a:r>
              <a:t>Roumanis Square, 2nd floor (“the loft”)</a:t>
            </a:r>
          </a:p>
        </p:txBody>
      </p:sp>
      <p:sp>
        <p:nvSpPr>
          <p:cNvPr id="58" name="Lecture 05"/>
          <p:cNvSpPr txBox="1"/>
          <p:nvPr/>
        </p:nvSpPr>
        <p:spPr>
          <a:xfrm>
            <a:off x="4223742" y="4248149"/>
            <a:ext cx="455731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Lecture 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eq: slicing syntax (negative)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Seq: slicing syntax (negative)</a:t>
            </a:r>
          </a:p>
        </p:txBody>
      </p:sp>
      <p:sp>
        <p:nvSpPr>
          <p:cNvPr id="118" name="returns sequence comprising subset of parent list elemen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returns sequence comprising subset of parent list elements</a:t>
            </a:r>
          </a:p>
        </p:txBody>
      </p:sp>
      <p:sp>
        <p:nvSpPr>
          <p:cNvPr id="119" name="# Slice…"/>
          <p:cNvSpPr txBox="1"/>
          <p:nvPr/>
        </p:nvSpPr>
        <p:spPr>
          <a:xfrm>
            <a:off x="2261951" y="3670200"/>
            <a:ext cx="776034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 defTabSz="457200">
              <a:defRPr i="1" sz="50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Slice</a:t>
            </a:r>
          </a:p>
          <a:p>
            <a:pPr algn="l" defTabSz="4572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new_seq = seq[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-x</a:t>
            </a:r>
            <a:r>
              <a:t>:</a:t>
            </a:r>
            <a:r>
              <a:rPr>
                <a:solidFill>
                  <a:srgbClr val="0432FF"/>
                </a:solidFill>
              </a:rPr>
              <a:t>-y</a:t>
            </a:r>
            <a:r>
              <a:t>]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8014233" y="2586211"/>
            <a:ext cx="1270001" cy="1701602"/>
            <a:chOff x="1876945" y="635000"/>
            <a:chExt cx="1270000" cy="1701601"/>
          </a:xfrm>
        </p:grpSpPr>
        <p:sp>
          <p:nvSpPr>
            <p:cNvPr id="120" name="Line"/>
            <p:cNvSpPr/>
            <p:nvPr/>
          </p:nvSpPr>
          <p:spPr>
            <a:xfrm flipH="1">
              <a:off x="1876945" y="1319733"/>
              <a:ext cx="1" cy="10168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" name="(start at index -x)…"/>
            <p:cNvSpPr/>
            <p:nvPr/>
          </p:nvSpPr>
          <p:spPr>
            <a:xfrm>
              <a:off x="1876945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/>
              </a:pPr>
              <a:r>
                <a:t>(start at index -x)</a:t>
              </a:r>
            </a:p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9220733" y="5587702"/>
            <a:ext cx="1270001" cy="3086510"/>
            <a:chOff x="2108621" y="0"/>
            <a:chExt cx="1270000" cy="3086509"/>
          </a:xfrm>
        </p:grpSpPr>
        <p:sp>
          <p:nvSpPr>
            <p:cNvPr id="123" name="Line"/>
            <p:cNvSpPr/>
            <p:nvPr/>
          </p:nvSpPr>
          <p:spPr>
            <a:xfrm flipV="1">
              <a:off x="2108621" y="0"/>
              <a:ext cx="1" cy="11687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exclusive…"/>
            <p:cNvSpPr/>
            <p:nvPr/>
          </p:nvSpPr>
          <p:spPr>
            <a:xfrm>
              <a:off x="2108621" y="18165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exclusive</a:t>
              </a:r>
            </a:p>
            <a:p>
              <a:pPr>
                <a:defRPr sz="4000"/>
              </a:pPr>
              <a:r>
                <a:t>(end at index -y - 1)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ini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9700"/>
            </a:lvl1pPr>
          </a:lstStyle>
          <a:p>
            <a:pPr/>
            <a:r>
              <a:t>finis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deck revision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deck revisions</a:t>
            </a:r>
          </a:p>
        </p:txBody>
      </p:sp>
      <p:sp>
        <p:nvSpPr>
          <p:cNvPr id="130" name="errata: corrections and other chang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errata: corrections and other changes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228600" y="1861462"/>
          <a:ext cx="12547600" cy="3175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99233"/>
                <a:gridCol w="1580415"/>
                <a:gridCol w="3739064"/>
                <a:gridCol w="2714444"/>
                <a:gridCol w="2714444"/>
              </a:tblGrid>
              <a:tr h="63500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Slide no(s).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274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Fix ver.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274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274C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v1p1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Whence the name Python?"/>
          <p:cNvSpPr txBox="1"/>
          <p:nvPr>
            <p:ph type="body" idx="21"/>
          </p:nvPr>
        </p:nvSpPr>
        <p:spPr>
          <a:xfrm>
            <a:off x="228600" y="-160797"/>
            <a:ext cx="12547600" cy="1016869"/>
          </a:xfrm>
          <a:prstGeom prst="rect">
            <a:avLst/>
          </a:prstGeom>
        </p:spPr>
        <p:txBody>
          <a:bodyPr/>
          <a:lstStyle/>
          <a:p>
            <a:pPr/>
            <a:r>
              <a:t>Whence the name Python?</a:t>
            </a:r>
          </a:p>
        </p:txBody>
      </p:sp>
      <p:sp>
        <p:nvSpPr>
          <p:cNvPr id="61" name="a snake or . . . ?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snake or . . . ?</a:t>
            </a:r>
          </a:p>
        </p:txBody>
      </p:sp>
      <p:pic>
        <p:nvPicPr>
          <p:cNvPr id="62" name="1200px-Python-logo.jpg" descr="1200px-Python-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861" y="2938716"/>
            <a:ext cx="4160739" cy="4160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monty_python_flying_circus.jpg" descr="monty_python_flying_circu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2477" y="2963142"/>
            <a:ext cx="7310023" cy="411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nd now for a bit of history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 for a bit of history</a:t>
            </a:r>
          </a:p>
        </p:txBody>
      </p:sp>
      <p:sp>
        <p:nvSpPr>
          <p:cNvPr id="66" name="Monty Python’s Flying Circus: Spam Sketch (1970)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Monty Python’s Flying Circus: Spam Sketch (1970)</a:t>
            </a:r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618" y="2268032"/>
            <a:ext cx="6905564" cy="521753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https://vimeo.com/329001211"/>
          <p:cNvSpPr txBox="1"/>
          <p:nvPr/>
        </p:nvSpPr>
        <p:spPr>
          <a:xfrm>
            <a:off x="3391792" y="7823199"/>
            <a:ext cx="62212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>
            <a:lvl1pPr>
              <a:defRPr sz="40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https://vimeo.com/329001211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ecture Theme: Spa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Theme: Spam</a:t>
            </a:r>
          </a:p>
        </p:txBody>
      </p:sp>
      <p:sp>
        <p:nvSpPr>
          <p:cNvPr id="71" name="I don’t like Spam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don’t like Spam</a:t>
            </a:r>
          </a:p>
        </p:txBody>
      </p:sp>
      <p:pic>
        <p:nvPicPr>
          <p:cNvPr id="72" name="spam-classic-455.png" descr="spam-classic-4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124" y="1690372"/>
            <a:ext cx="3162552" cy="263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i506-spam_ingrediants.png" descr="si506-spam_ingredia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906" y="4606523"/>
            <a:ext cx="11506988" cy="3984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cing"/>
          <p:cNvSpPr/>
          <p:nvPr>
            <p:ph type="title"/>
          </p:nvPr>
        </p:nvSpPr>
        <p:spPr>
          <a:xfrm>
            <a:off x="510108" y="3996145"/>
            <a:ext cx="11984584" cy="1504369"/>
          </a:xfrm>
          <a:prstGeom prst="rect">
            <a:avLst/>
          </a:prstGeom>
        </p:spPr>
        <p:txBody>
          <a:bodyPr/>
          <a:lstStyle>
            <a:lvl1pPr defTabSz="560831">
              <a:defRPr sz="9600"/>
            </a:lvl1pPr>
          </a:lstStyle>
          <a:p>
            <a:pPr/>
            <a:r>
              <a:t>slicing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equence: slicing syntax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Sequence: slicing syntax</a:t>
            </a:r>
          </a:p>
        </p:txBody>
      </p:sp>
      <p:sp>
        <p:nvSpPr>
          <p:cNvPr id="78" name="returns sequence comprising subset of parent list elemen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returns sequence comprising subset of parent list elements</a:t>
            </a:r>
          </a:p>
        </p:txBody>
      </p:sp>
      <p:sp>
        <p:nvSpPr>
          <p:cNvPr id="79" name="# Slice…"/>
          <p:cNvSpPr txBox="1"/>
          <p:nvPr/>
        </p:nvSpPr>
        <p:spPr>
          <a:xfrm>
            <a:off x="2261951" y="3670200"/>
            <a:ext cx="69957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 defTabSz="457200">
              <a:defRPr i="1" sz="50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Slice</a:t>
            </a:r>
          </a:p>
          <a:p>
            <a:pPr algn="l" defTabSz="4572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new_seq = seq[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x</a:t>
            </a:r>
            <a:r>
              <a:t>:</a:t>
            </a:r>
            <a:r>
              <a:rPr>
                <a:solidFill>
                  <a:srgbClr val="0432FF"/>
                </a:solidFill>
              </a:rPr>
              <a:t>y</a:t>
            </a:r>
            <a:r>
              <a:t>]</a:t>
            </a:r>
          </a:p>
        </p:txBody>
      </p:sp>
      <p:grpSp>
        <p:nvGrpSpPr>
          <p:cNvPr id="82" name="Group"/>
          <p:cNvGrpSpPr/>
          <p:nvPr/>
        </p:nvGrpSpPr>
        <p:grpSpPr>
          <a:xfrm>
            <a:off x="7811033" y="2586211"/>
            <a:ext cx="1270001" cy="1701602"/>
            <a:chOff x="1794842" y="635000"/>
            <a:chExt cx="1270000" cy="1701601"/>
          </a:xfrm>
        </p:grpSpPr>
        <p:sp>
          <p:nvSpPr>
            <p:cNvPr id="80" name="Line"/>
            <p:cNvSpPr/>
            <p:nvPr/>
          </p:nvSpPr>
          <p:spPr>
            <a:xfrm flipH="1">
              <a:off x="1794842" y="1319733"/>
              <a:ext cx="1" cy="10168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" name="(start at index x)…"/>
            <p:cNvSpPr/>
            <p:nvPr/>
          </p:nvSpPr>
          <p:spPr>
            <a:xfrm>
              <a:off x="1794842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/>
              </a:pPr>
              <a:r>
                <a:t>(start at index x)</a:t>
              </a:r>
            </a:p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</p:txBody>
        </p:sp>
      </p:grpSp>
      <p:grpSp>
        <p:nvGrpSpPr>
          <p:cNvPr id="85" name="Group"/>
          <p:cNvGrpSpPr/>
          <p:nvPr/>
        </p:nvGrpSpPr>
        <p:grpSpPr>
          <a:xfrm>
            <a:off x="6546515" y="5422602"/>
            <a:ext cx="4053037" cy="2451510"/>
            <a:chOff x="0" y="0"/>
            <a:chExt cx="4053036" cy="2451508"/>
          </a:xfrm>
        </p:grpSpPr>
        <p:sp>
          <p:nvSpPr>
            <p:cNvPr id="83" name="Line"/>
            <p:cNvSpPr/>
            <p:nvPr/>
          </p:nvSpPr>
          <p:spPr>
            <a:xfrm flipV="1">
              <a:off x="2026517" y="0"/>
              <a:ext cx="1" cy="11687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" name="exclusive…"/>
            <p:cNvSpPr txBox="1"/>
            <p:nvPr/>
          </p:nvSpPr>
          <p:spPr>
            <a:xfrm>
              <a:off x="0" y="1181509"/>
              <a:ext cx="4053037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exclusive</a:t>
              </a:r>
            </a:p>
            <a:p>
              <a:pPr>
                <a:defRPr sz="4000"/>
              </a:pPr>
              <a:r>
                <a:t>(end at index y - 1)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equence: slicing syntax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Sequence: slicing syntax</a:t>
            </a:r>
          </a:p>
        </p:txBody>
      </p:sp>
      <p:sp>
        <p:nvSpPr>
          <p:cNvPr id="88" name="returns sequence comprising subset of parent list elemen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returns sequence comprising subset of parent list elements</a:t>
            </a:r>
          </a:p>
        </p:txBody>
      </p:sp>
      <p:sp>
        <p:nvSpPr>
          <p:cNvPr id="89" name="# Slice…"/>
          <p:cNvSpPr txBox="1"/>
          <p:nvPr/>
        </p:nvSpPr>
        <p:spPr>
          <a:xfrm>
            <a:off x="2261951" y="3670200"/>
            <a:ext cx="661344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 defTabSz="457200">
              <a:defRPr i="1" sz="50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Slice</a:t>
            </a:r>
          </a:p>
          <a:p>
            <a:pPr algn="l" defTabSz="4572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new_seq = seq[</a:t>
            </a:r>
            <a:r>
              <a:rPr>
                <a:solidFill>
                  <a:srgbClr val="0432FF"/>
                </a:solidFill>
              </a:rPr>
              <a:t>x</a:t>
            </a:r>
            <a:r>
              <a:t>:]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7823733" y="2578110"/>
            <a:ext cx="1270001" cy="1701603"/>
            <a:chOff x="2495822" y="635000"/>
            <a:chExt cx="1270000" cy="1701601"/>
          </a:xfrm>
        </p:grpSpPr>
        <p:sp>
          <p:nvSpPr>
            <p:cNvPr id="90" name="Line"/>
            <p:cNvSpPr/>
            <p:nvPr/>
          </p:nvSpPr>
          <p:spPr>
            <a:xfrm flipH="1">
              <a:off x="2495822" y="1319733"/>
              <a:ext cx="1" cy="10168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" name="(start at index position)…"/>
            <p:cNvSpPr/>
            <p:nvPr/>
          </p:nvSpPr>
          <p:spPr>
            <a:xfrm>
              <a:off x="2495822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/>
              </a:pPr>
              <a:r>
                <a:t>(start at index position)</a:t>
              </a:r>
            </a:p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</p:txBody>
        </p:sp>
      </p:grpSp>
      <p:grpSp>
        <p:nvGrpSpPr>
          <p:cNvPr id="95" name="Group"/>
          <p:cNvGrpSpPr/>
          <p:nvPr/>
        </p:nvGrpSpPr>
        <p:grpSpPr>
          <a:xfrm>
            <a:off x="8395233" y="5444501"/>
            <a:ext cx="1270001" cy="3086510"/>
            <a:chOff x="2809973" y="0"/>
            <a:chExt cx="1270000" cy="3086509"/>
          </a:xfrm>
        </p:grpSpPr>
        <p:sp>
          <p:nvSpPr>
            <p:cNvPr id="93" name="Line"/>
            <p:cNvSpPr/>
            <p:nvPr/>
          </p:nvSpPr>
          <p:spPr>
            <a:xfrm flipV="1">
              <a:off x="2809973" y="0"/>
              <a:ext cx="1" cy="11687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" name="inclusive…"/>
            <p:cNvSpPr/>
            <p:nvPr/>
          </p:nvSpPr>
          <p:spPr>
            <a:xfrm>
              <a:off x="2809974" y="18165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  <a:p>
              <a:pPr>
                <a:defRPr sz="4000"/>
              </a:pPr>
              <a:r>
                <a:t>(end at last index position)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equence: slicing syntax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Sequence: slicing syntax</a:t>
            </a:r>
          </a:p>
        </p:txBody>
      </p:sp>
      <p:sp>
        <p:nvSpPr>
          <p:cNvPr id="98" name="returns sequence comprising subset of parent list elemen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returns sequence comprising subset of parent list elements</a:t>
            </a:r>
          </a:p>
        </p:txBody>
      </p:sp>
      <p:sp>
        <p:nvSpPr>
          <p:cNvPr id="99" name="# Slice…"/>
          <p:cNvSpPr txBox="1"/>
          <p:nvPr/>
        </p:nvSpPr>
        <p:spPr>
          <a:xfrm>
            <a:off x="2261951" y="3670200"/>
            <a:ext cx="661344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 defTabSz="457200">
              <a:defRPr i="1" sz="50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Slice</a:t>
            </a:r>
          </a:p>
          <a:p>
            <a:pPr algn="l" defTabSz="4572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new_seq = seq[:</a:t>
            </a:r>
            <a:r>
              <a:rPr>
                <a:solidFill>
                  <a:srgbClr val="0432FF"/>
                </a:solidFill>
              </a:rPr>
              <a:t>y</a:t>
            </a:r>
            <a:r>
              <a:t>]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7671333" y="2501261"/>
            <a:ext cx="1270001" cy="1701602"/>
            <a:chOff x="1794842" y="635000"/>
            <a:chExt cx="1270000" cy="1701601"/>
          </a:xfrm>
        </p:grpSpPr>
        <p:sp>
          <p:nvSpPr>
            <p:cNvPr id="100" name="Line"/>
            <p:cNvSpPr/>
            <p:nvPr/>
          </p:nvSpPr>
          <p:spPr>
            <a:xfrm flipH="1">
              <a:off x="1794842" y="1319733"/>
              <a:ext cx="1" cy="10168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" name="(start at index 0)…"/>
            <p:cNvSpPr/>
            <p:nvPr/>
          </p:nvSpPr>
          <p:spPr>
            <a:xfrm>
              <a:off x="1794842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/>
              </a:pPr>
              <a:r>
                <a:t>(start at index 0)</a:t>
              </a:r>
            </a:p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6178215" y="5511502"/>
            <a:ext cx="4053037" cy="2451510"/>
            <a:chOff x="0" y="0"/>
            <a:chExt cx="4053036" cy="2451508"/>
          </a:xfrm>
        </p:grpSpPr>
        <p:sp>
          <p:nvSpPr>
            <p:cNvPr id="103" name="Line"/>
            <p:cNvSpPr/>
            <p:nvPr/>
          </p:nvSpPr>
          <p:spPr>
            <a:xfrm flipV="1">
              <a:off x="2026517" y="0"/>
              <a:ext cx="1" cy="11687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" name="exclusive…"/>
            <p:cNvSpPr txBox="1"/>
            <p:nvPr/>
          </p:nvSpPr>
          <p:spPr>
            <a:xfrm>
              <a:off x="0" y="1181509"/>
              <a:ext cx="4053037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exclusive</a:t>
              </a:r>
            </a:p>
            <a:p>
              <a:pPr>
                <a:defRPr sz="4000"/>
              </a:pPr>
              <a:r>
                <a:t>(end at index y - 1)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equence: slicing syntax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Sequence: slicing syntax</a:t>
            </a:r>
          </a:p>
        </p:txBody>
      </p:sp>
      <p:sp>
        <p:nvSpPr>
          <p:cNvPr id="108" name="returns sequence comprising subset of parent list elemen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returns sequence comprising subset of parent list elements</a:t>
            </a:r>
          </a:p>
        </p:txBody>
      </p:sp>
      <p:sp>
        <p:nvSpPr>
          <p:cNvPr id="109" name="# Slice…"/>
          <p:cNvSpPr txBox="1"/>
          <p:nvPr/>
        </p:nvSpPr>
        <p:spPr>
          <a:xfrm>
            <a:off x="2261951" y="3670200"/>
            <a:ext cx="699574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 defTabSz="457200">
              <a:defRPr i="1" sz="50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Slice</a:t>
            </a:r>
          </a:p>
          <a:p>
            <a:pPr algn="l" defTabSz="457200"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new_seq = seq[</a:t>
            </a:r>
            <a:r>
              <a:rPr>
                <a:solidFill>
                  <a:srgbClr val="0432FF"/>
                </a:solidFill>
              </a:rPr>
              <a:t>-x</a:t>
            </a:r>
            <a:r>
              <a:t>:]</a:t>
            </a:r>
          </a:p>
        </p:txBody>
      </p:sp>
      <p:grpSp>
        <p:nvGrpSpPr>
          <p:cNvPr id="112" name="Group"/>
          <p:cNvGrpSpPr/>
          <p:nvPr/>
        </p:nvGrpSpPr>
        <p:grpSpPr>
          <a:xfrm>
            <a:off x="8014233" y="2578110"/>
            <a:ext cx="1270001" cy="1701603"/>
            <a:chOff x="1876945" y="635000"/>
            <a:chExt cx="1270000" cy="1701601"/>
          </a:xfrm>
        </p:grpSpPr>
        <p:sp>
          <p:nvSpPr>
            <p:cNvPr id="110" name="Line"/>
            <p:cNvSpPr/>
            <p:nvPr/>
          </p:nvSpPr>
          <p:spPr>
            <a:xfrm flipH="1">
              <a:off x="1876945" y="1319733"/>
              <a:ext cx="1" cy="10168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" name="(start at index -x)…"/>
            <p:cNvSpPr/>
            <p:nvPr/>
          </p:nvSpPr>
          <p:spPr>
            <a:xfrm>
              <a:off x="1876945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/>
              </a:pPr>
              <a:r>
                <a:t>(start at index -x)</a:t>
              </a:r>
            </a:p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8814333" y="5444501"/>
            <a:ext cx="1270001" cy="3086510"/>
            <a:chOff x="2809973" y="0"/>
            <a:chExt cx="1270000" cy="3086509"/>
          </a:xfrm>
        </p:grpSpPr>
        <p:sp>
          <p:nvSpPr>
            <p:cNvPr id="113" name="Line"/>
            <p:cNvSpPr/>
            <p:nvPr/>
          </p:nvSpPr>
          <p:spPr>
            <a:xfrm flipV="1">
              <a:off x="2809973" y="0"/>
              <a:ext cx="1" cy="11687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" name="inclusive…"/>
            <p:cNvSpPr/>
            <p:nvPr/>
          </p:nvSpPr>
          <p:spPr>
            <a:xfrm>
              <a:off x="2809974" y="18165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normAutofit fontScale="100000" lnSpcReduction="0"/>
            </a:bodyPr>
            <a:lstStyle/>
            <a:p>
              <a:pPr>
                <a:defRPr sz="4000">
                  <a:solidFill>
                    <a:srgbClr val="CC6600"/>
                  </a:solidFill>
                </a:defRPr>
              </a:pPr>
              <a:r>
                <a:t>inclusive</a:t>
              </a:r>
            </a:p>
            <a:p>
              <a:pPr>
                <a:defRPr sz="4000"/>
              </a:pPr>
              <a:r>
                <a:t>(end at last index position)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274C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b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0" u="none" kumimoji="0" normalizeH="0">
            <a:ln>
              <a:noFill/>
            </a:ln>
            <a:solidFill>
              <a:srgbClr val="00274C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b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0" u="none" kumimoji="0" normalizeH="0">
            <a:ln>
              <a:noFill/>
            </a:ln>
            <a:solidFill>
              <a:srgbClr val="00274C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