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3" r:id="rId3"/>
    <p:sldId id="292" r:id="rId4"/>
    <p:sldId id="258" r:id="rId5"/>
    <p:sldId id="261" r:id="rId6"/>
    <p:sldId id="293" r:id="rId7"/>
    <p:sldId id="294" r:id="rId8"/>
    <p:sldId id="296" r:id="rId9"/>
    <p:sldId id="305" r:id="rId10"/>
    <p:sldId id="306" r:id="rId11"/>
    <p:sldId id="309" r:id="rId12"/>
    <p:sldId id="313" r:id="rId13"/>
    <p:sldId id="307" r:id="rId14"/>
    <p:sldId id="269" r:id="rId15"/>
    <p:sldId id="270" r:id="rId16"/>
    <p:sldId id="314" r:id="rId17"/>
    <p:sldId id="315" r:id="rId18"/>
    <p:sldId id="302" r:id="rId19"/>
    <p:sldId id="304" r:id="rId20"/>
    <p:sldId id="279" r:id="rId21"/>
    <p:sldId id="310" r:id="rId22"/>
    <p:sldId id="280" r:id="rId23"/>
    <p:sldId id="283" r:id="rId24"/>
    <p:sldId id="284" r:id="rId25"/>
    <p:sldId id="285" r:id="rId26"/>
    <p:sldId id="286" r:id="rId27"/>
    <p:sldId id="287" r:id="rId28"/>
    <p:sldId id="298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1" autoAdjust="0"/>
    <p:restoredTop sz="67076" autoAdjust="0"/>
  </p:normalViewPr>
  <p:slideViewPr>
    <p:cSldViewPr>
      <p:cViewPr varScale="1">
        <p:scale>
          <a:sx n="49" d="100"/>
          <a:sy n="49" d="100"/>
        </p:scale>
        <p:origin x="211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F347-9D7B-4A23-AF93-4BD94134028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D01E-BA4B-4F5C-A5FC-894CFB63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8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areerfairplus.com/ume_mi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pp.careerfairplus.com/my-fairs" TargetMode="External"/><Relationship Id="rId4" Type="http://schemas.openxmlformats.org/officeDocument/2006/relationships/hyperlink" Target="mailto:eng-careerfair@umich.edu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p.careerfairplus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areerfairplus.com/my-fair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fairplus.whereby.com/cfplus-drop-i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eng-careerfair@umich.edu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.careerfairplus.com/um_mi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D01E-BA4B-4F5C-A5FC-894CFB6365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Profile on the CF+ Website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app.careerfairplus.com/</a:t>
            </a:r>
            <a:r>
              <a:rPr lang="en-US" sz="1200" b="0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ume_mi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 on ‘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Fall Engineering Virtual Career Fair hosted by SWE/TBP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‘Login’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‘Sign Up’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then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‘Student or Candidate’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Complete your Profile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will need to use your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umich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email to create your account.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 that your phone number is accurate in case of technical difficulties during the fair. If you do not have a phone number available, please contact 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eng-careerfair@umich.edu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Upload your Resume/CV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only upload one resume. Make sure you upload the latest version of your resume before the fair begins to ensure recruiters have access to it. </a:t>
            </a: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Recruiters will be able to view your resume once you sign up for meetings.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your profile/resume any time by going to 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app.careerfairplus.com/my-fairs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clicking on your name in the top right corner → "Edit Profile"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 algn="l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 Meetings on the CF+ Website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 opens at different times for each day of the fair. Check each day’s event page for details.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into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CF+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navigate to the fair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 meetings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meet virtually with recruiters.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employer(s) you would like to meet with and then click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‘Ready to meet with a Recruiter? View Meetings’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see the schedules they have available.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 are able to have 1-on-1 Meetings and/or Group Meetings.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1-on-1 Meetings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first-come, first-serve.</a:t>
            </a:r>
          </a:p>
          <a:p>
            <a:pPr lvl="1" rtl="0" fontAlgn="base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book 1-on-1 meetings by 8:00am ET on each day of the fair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Meetings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include multiple candidates at a time. You can join/leave the meeting at any time during the schedule duration. Group Meetings are typically opportunities for you to explore more about the company and ask general questions. </a:t>
            </a:r>
          </a:p>
          <a:p>
            <a:pPr lvl="1" rtl="0" fontAlgn="base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book group meetings ahead of time or on the day of the fair.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schedule that you're interested in and review the schedule description for more information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1-on-1 Meetings, select a time that works for you, and click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to book the meeting slot.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Group Meetings, select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“Book My Spot Now”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Cancel/Change 1-on-1 Meetings by 8:00 am ET on each day of the fair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‘My Fairs’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right corner or go to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app.careerfairplus.com/my-fairs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click on the fair.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the meeting you would like to cancel, then click “cancel meeting”.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change your timeslot, you must first cancel your original timeslot. You will have the opportunity to book a new meeting if alternative slots are available.</a:t>
            </a:r>
          </a:p>
          <a:p>
            <a:endParaRPr lang="en-US" dirty="0"/>
          </a:p>
          <a:p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7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you download/test any platforms that you will be using.</a:t>
            </a:r>
          </a:p>
          <a:p>
            <a:pPr lvl="1"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Schedules using the CF+ Video platform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interaction type says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CF Plus Video Room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will see a blue ‘Join Meeting’ button.</a:t>
            </a:r>
          </a:p>
          <a:p>
            <a:pPr lvl="1"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Schedules NOT using the CF+ Video platform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interaction type says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on the top right arrow in the meeting details to see the interaction type and review any additional instructions that are provided.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up/prepare your personal space for your meetings and have your professional attire ready to wear.</a:t>
            </a: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your internet connection from the location you plan to be at during the fair.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6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14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4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0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5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D01E-BA4B-4F5C-A5FC-894CFB6365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3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DB940-CDFF-4730-90C7-10569C424F3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31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any questions the day of the fair, please email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eng-careerfair@umich.edu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into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CF+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access your virtual meeting schedule.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join the virtual rooms for your meetings, click on “Join Meeting” or click on the top right arrow in the meeting details and follow the instructions provided.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Etiquette for Joining Rooms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punctual, but not more than 2 minutes early. When you knock to enter a meeting room, the recruiter will be notified. You don’t want to knock too early and interrupt their conversation with another student. 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technical difficulties, we’ve instructed the recruiters to call the phone number listed in your profile.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your conversations with recruiters, inquire about the best way to get in touch with the company to follow up after the fair regarding next steps. 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note that some recruiters may not share their contact information.</a:t>
            </a:r>
          </a:p>
          <a:p>
            <a:br>
              <a:rPr lang="en-US" b="0" dirty="0">
                <a:effectLst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0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2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6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3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64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7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1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D01E-BA4B-4F5C-A5FC-894CFB636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4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0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D01E-BA4B-4F5C-A5FC-894CFB636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86EF6-9FC2-4FE5-8F9A-D35E24DF6FF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1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52BF-A924-462D-88EF-175DD6FD844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8DE0-B7A0-44B8-9BF6-F664D253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areerfairplus.com/ume_m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.engin.umich.edu/events/workshop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areerfairplus.com/ume_m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umich/fall2020/ecrcpeeradvi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7400"/>
            <a:ext cx="8534400" cy="681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178" y="838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Strategies for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Career Fair Success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1" y="3383577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ecrc-info@umich.edu 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734-647-7160</a:t>
            </a:r>
            <a:endParaRPr 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career.engin.umich.edu</a:t>
            </a:r>
          </a:p>
        </p:txBody>
      </p:sp>
    </p:spTree>
    <p:extLst>
      <p:ext uri="{BB962C8B-B14F-4D97-AF65-F5344CB8AC3E}">
        <p14:creationId xmlns:p14="http://schemas.microsoft.com/office/powerpoint/2010/main" val="372145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Career Fair Plus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0" y="841922"/>
            <a:ext cx="944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</a:rPr>
              <a:t>Create your profile on CF+: </a:t>
            </a:r>
            <a:r>
              <a:rPr lang="en-US" sz="2400" u="sng" dirty="0">
                <a:solidFill>
                  <a:srgbClr val="1155CC"/>
                </a:solidFill>
                <a:latin typeface="Georgia" panose="02040502050405020303" pitchFamily="18" charset="0"/>
                <a:hlinkClick r:id="rId3"/>
              </a:rPr>
              <a:t>app.careerfairplus.com/</a:t>
            </a:r>
            <a:r>
              <a:rPr lang="en-US" sz="2400" u="sng" dirty="0" err="1">
                <a:solidFill>
                  <a:srgbClr val="1155CC"/>
                </a:solidFill>
                <a:latin typeface="Georgia" panose="02040502050405020303" pitchFamily="18" charset="0"/>
                <a:hlinkClick r:id="rId3"/>
              </a:rPr>
              <a:t>ume_mi</a:t>
            </a:r>
            <a:endParaRPr lang="en-US"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7188"/>
            <a:ext cx="7696200" cy="46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Career Fair Plus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250" y="864331"/>
            <a:ext cx="822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</a:rPr>
              <a:t>Begin to Schedule 1-on-1 Meetings with Recruiters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Starting on Sept. 8</a:t>
            </a:r>
            <a:r>
              <a:rPr lang="en-US" sz="2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 at 8, 8:30 and 9 PM ET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" y="1717099"/>
            <a:ext cx="8531750" cy="47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3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Career Fair Plus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250" y="864331"/>
            <a:ext cx="822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</a:rPr>
              <a:t>Begin to Schedule 1-on-1 Meetings with Recruiters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Starting on Sept. 8</a:t>
            </a:r>
            <a:r>
              <a:rPr lang="en-US" sz="2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 at 8, 8:30 and 9 PM ET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4" y="1818438"/>
            <a:ext cx="8170296" cy="46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Career Fair Plus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153400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72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</a:rPr>
              <a:t>Test your connection to the CF+ Video Platform!</a:t>
            </a:r>
          </a:p>
          <a:p>
            <a:pPr marL="285750" indent="-285750">
              <a:spcBef>
                <a:spcPts val="672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</a:rPr>
              <a:t>Desktop functionality is available through Chrome and Firefox. </a:t>
            </a:r>
          </a:p>
          <a:p>
            <a:pPr marL="285750" indent="-285750">
              <a:spcBef>
                <a:spcPts val="672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</a:rPr>
              <a:t>You can use the desktop version for the video appointments with employers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*Use this link to test your connection: https://careerfairplus.whereby.com/cfplus-drop-in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3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Prepare a 30-second </a:t>
            </a:r>
            <a:b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“Elevator Pitch”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21614"/>
            <a:ext cx="8839200" cy="68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What will you say when you log into an appointment?</a:t>
            </a:r>
          </a:p>
          <a:p>
            <a:pPr algn="ctr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6" descr="C:\Documents and Settings\elcammar\Desktop\Pictures\Jeanne\IMG_19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9300" y="2547359"/>
            <a:ext cx="51054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184575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Prepare a 30-second</a:t>
            </a:r>
            <a:b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“Elevator Pitch”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850392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Include name, major, and grad date or class level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Highlight your skills, strengths, and experiences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Describe what opportunities you are looking for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- </a:t>
            </a: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Why did you make an appointment with them?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4876800"/>
            <a:ext cx="8382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Tailor your pitch to each company!</a:t>
            </a:r>
          </a:p>
          <a:p>
            <a:pPr algn="ctr">
              <a:spcBef>
                <a:spcPct val="50000"/>
              </a:spcBef>
            </a:pPr>
            <a:r>
              <a:rPr lang="en-US" sz="2400" b="1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Make the connection for the employer between your background and their company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236401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Sample Elevator Pitch</a:t>
            </a:r>
            <a:b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900" i="1" dirty="0">
                <a:solidFill>
                  <a:srgbClr val="FFC000"/>
                </a:solidFill>
                <a:latin typeface="Georgia" panose="02040502050405020303" pitchFamily="18" charset="0"/>
              </a:rPr>
              <a:t>Targeting internship in water research</a:t>
            </a:r>
            <a:b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endParaRPr lang="en-US" sz="2900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80010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i="1" dirty="0">
                <a:solidFill>
                  <a:schemeClr val="bg1"/>
                </a:solidFill>
                <a:latin typeface="Georgia" panose="02040502050405020303" pitchFamily="18" charset="0"/>
              </a:rPr>
              <a:t>Hello, my name is Michael Thomas. I’m a junior studying environmental engineering seeking an internship position in water research. </a:t>
            </a:r>
          </a:p>
          <a:p>
            <a:pPr marL="0" indent="0">
              <a:buNone/>
            </a:pPr>
            <a:endParaRPr lang="en-US" sz="2600" i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3400" i="1" dirty="0">
                <a:solidFill>
                  <a:schemeClr val="bg1"/>
                </a:solidFill>
                <a:latin typeface="Georgia" panose="02040502050405020303" pitchFamily="18" charset="0"/>
              </a:rPr>
              <a:t>For the past two years, I’ve worked on a project with </a:t>
            </a:r>
            <a:r>
              <a:rPr lang="en-US" sz="3400" i="1" dirty="0" err="1">
                <a:solidFill>
                  <a:schemeClr val="bg1"/>
                </a:solidFill>
                <a:latin typeface="Georgia" panose="02040502050405020303" pitchFamily="18" charset="0"/>
              </a:rPr>
              <a:t>BLUElab</a:t>
            </a:r>
            <a:r>
              <a:rPr lang="en-US" sz="3400" i="1" dirty="0">
                <a:solidFill>
                  <a:schemeClr val="bg1"/>
                </a:solidFill>
                <a:latin typeface="Georgia" panose="02040502050405020303" pitchFamily="18" charset="0"/>
              </a:rPr>
              <a:t> aimed at monitoring water quality in the Great Lakes and proposing various water purification methods. This semester, I’m also conducting research on campus where I am overseeing tests for a wastewater treatment project. </a:t>
            </a:r>
          </a:p>
          <a:p>
            <a:pPr marL="0" indent="0">
              <a:buNone/>
            </a:pPr>
            <a:endParaRPr lang="en-US" sz="2900" i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3400" i="1" dirty="0">
                <a:solidFill>
                  <a:schemeClr val="bg1"/>
                </a:solidFill>
                <a:latin typeface="Georgia" panose="02040502050405020303" pitchFamily="18" charset="0"/>
              </a:rPr>
              <a:t>I think my experience in water quality and developing effective test procedures would make me a good fit for an internship with your company. Would you be able to tell me more about your internship program?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66503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Sample Elevator Pitch</a:t>
            </a:r>
            <a:b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900" i="1" dirty="0">
                <a:solidFill>
                  <a:srgbClr val="FFC000"/>
                </a:solidFill>
                <a:latin typeface="Georgia" panose="02040502050405020303" pitchFamily="18" charset="0"/>
              </a:rPr>
              <a:t>Targeting full-time product development position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8153400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</a:rPr>
              <a:t>Hello, I’m Bridget Lee and I’m a senior studying materials science and engineering graduating this May. I am seeking a full-time position in product development.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</a:rPr>
              <a:t>I recently interned at Ford where I led a project to evaluate the mechanical performance of a new material by planning and executing a variety of feasibility tests. On campus, I serve as a student leader in the Michigan Marching Band, where I help band members execute successful performances each week.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</a:rPr>
              <a:t>I think my passion for technical challenges and leadership have prepared me well for a full-time opportunity at your company. I recently applied for an entry product engineering role on your company’s website. Would you be able to tell me more about the role?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114442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ECRC Resume Critiques</a:t>
            </a:r>
            <a:b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400" i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Sign ups start Sept 1, 12pm)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610600" cy="3975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RESUME CRITIQUES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Wednesday, Sept 8, 2021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9:00 AM – 7:00 PM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VIRTUAL in CF+</a:t>
            </a:r>
          </a:p>
          <a:p>
            <a:pPr marL="0" indent="0" algn="ctr">
              <a:buNone/>
            </a:pPr>
            <a:endParaRPr lang="en-US" sz="1000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RESUME CRITIQUES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Friday, Sept 10, 2021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9:00 AM – 7:00 PM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VIRTUAL in CF+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2880" y="5454552"/>
            <a:ext cx="6843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*Visit </a:t>
            </a:r>
            <a:r>
              <a:rPr lang="en-US" sz="2000" dirty="0">
                <a:solidFill>
                  <a:srgbClr val="FFC000"/>
                </a:solidFill>
                <a:latin typeface="Georgia" panose="02040502050405020303" pitchFamily="18" charset="0"/>
              </a:rPr>
              <a:t>https://career.engin.umich.edu/events/workshops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hlinkClick r:id="rId3"/>
              </a:rPr>
              <a:t>/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for all ECRC Virtual Workshops</a:t>
            </a:r>
          </a:p>
        </p:txBody>
      </p:sp>
    </p:spTree>
    <p:extLst>
      <p:ext uri="{BB962C8B-B14F-4D97-AF65-F5344CB8AC3E}">
        <p14:creationId xmlns:p14="http://schemas.microsoft.com/office/powerpoint/2010/main" val="114528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Dress for Success….</a:t>
            </a:r>
            <a:b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In a VIRTUAL Setting?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8771"/>
            <a:ext cx="8458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C000"/>
                </a:solidFill>
                <a:latin typeface="Georgia" panose="02040502050405020303" pitchFamily="18" charset="0"/>
              </a:rPr>
              <a:t>While at an in person Career Fair we suggest wearing professional attire from head to toe; in a virtual space it can be slightly different: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Look p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rofessional from the waist up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, a suit is not required, but a clean and polished look is. You want to put your best ‘face’ forward. Wear a nice dress shirt or blouse.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Good grooming 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is essential, don’t just roll out of bed! Uncombed hair or a disheveled appearance create a negative impression.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Find a 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nice area 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to have your virtual conversations, avoid distracting backgrounds and harsh lighting. Clean up the space you are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Silence distractions such as cellphones, pets, roommates, etc. You want to eliminate as much background noise as you can. Use headphones if needed!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Fall SWE/TBP </a:t>
            </a:r>
            <a:b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Engineering Career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44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Monday, September 13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Tuesday, September 14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Wednesday, September 15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9:00 AM – 9:00 PM ET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Location: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VIRTUAL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372163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9445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Gather the materials you will need</a:t>
            </a:r>
            <a:endParaRPr lang="en-US" sz="4000" b="0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49261"/>
            <a:ext cx="55626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endParaRPr lang="en-US" sz="2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Notepad and pen</a:t>
            </a:r>
          </a:p>
          <a:p>
            <a:pPr eaLnBrk="1" hangingPunct="1"/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Have your resume up on your computer to reference if needed and a PDF ready to email. </a:t>
            </a:r>
          </a:p>
          <a:p>
            <a:pPr>
              <a:lnSpc>
                <a:spcPct val="150000"/>
              </a:lnSpc>
              <a:spcBef>
                <a:spcPts val="642"/>
              </a:spcBef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Copies of your elevator pitch </a:t>
            </a:r>
          </a:p>
          <a:p>
            <a:pPr eaLnBrk="1" hangingPunct="1">
              <a:lnSpc>
                <a:spcPct val="150000"/>
              </a:lnSpc>
              <a:spcBef>
                <a:spcPts val="642"/>
              </a:spcBef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Your Schedule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3" t="-15988" b="54855"/>
          <a:stretch/>
        </p:blipFill>
        <p:spPr>
          <a:xfrm>
            <a:off x="6400800" y="3502223"/>
            <a:ext cx="2419531" cy="216910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46128"/>
            <a:ext cx="2398427" cy="16002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249411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Career Fair Plus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562" y="1277421"/>
            <a:ext cx="5710238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  <a:latin typeface="Georgia" panose="02040502050405020303" pitchFamily="18" charset="0"/>
              </a:rPr>
              <a:t>On the Day of the Fair….</a:t>
            </a:r>
          </a:p>
          <a:p>
            <a:endParaRPr lang="en-US" sz="2800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*If you have any questions the day of the fair, please email </a:t>
            </a:r>
            <a:r>
              <a:rPr lang="en-US" sz="20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eng-careerfair@umich.edu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spcBef>
                <a:spcPts val="672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Log into CF+ and make sure you are signed into your account.</a:t>
            </a:r>
          </a:p>
          <a:p>
            <a:pPr marL="285750" indent="-285750">
              <a:spcBef>
                <a:spcPts val="672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Georgia" panose="02040502050405020303" pitchFamily="18" charset="0"/>
              </a:rPr>
              <a:t>You can use the app to help you track your appointments</a:t>
            </a:r>
          </a:p>
          <a:p>
            <a:pPr marL="285750" indent="-285750">
              <a:spcBef>
                <a:spcPts val="672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Georgia" panose="02040502050405020303" pitchFamily="18" charset="0"/>
              </a:rPr>
              <a:t>When joining rooms be punctual but no more than 2 minutes early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172" name="Picture 4" descr="https://lh4.googleusercontent.com/TtKoGoxgZWOFdNxXtg1ZSU_1LICV7Xo0603-96ax1RgpBnY7wUheD76K3-WSz96-ATpdJsAJk9ukcNTUxmhCr0Sx6NCp2VPU2F3bbbukBcanRVPBd9jnmunBaqt-1ifqfZsnFh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3114675" cy="254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74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686800" cy="4953000"/>
          </a:xfrm>
        </p:spPr>
        <p:txBody>
          <a:bodyPr>
            <a:normAutofit fontScale="92500" lnSpcReduction="10000"/>
          </a:bodyPr>
          <a:lstStyle/>
          <a:p>
            <a:pPr indent="-457200">
              <a:lnSpc>
                <a:spcPct val="120000"/>
              </a:lnSpc>
              <a:spcBef>
                <a:spcPts val="642"/>
              </a:spcBef>
              <a:defRPr/>
            </a:pPr>
            <a:r>
              <a:rPr lang="en-US" sz="26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Meet with companies according to your schedule </a:t>
            </a:r>
          </a:p>
          <a:p>
            <a:pPr indent="-457200">
              <a:lnSpc>
                <a:spcPct val="120000"/>
              </a:lnSpc>
              <a:spcBef>
                <a:spcPts val="642"/>
              </a:spcBef>
              <a:defRPr/>
            </a:pPr>
            <a:r>
              <a:rPr lang="en-US" sz="26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Smile and introduce yourself</a:t>
            </a:r>
          </a:p>
          <a:p>
            <a:pPr indent="-457200">
              <a:lnSpc>
                <a:spcPct val="120000"/>
              </a:lnSpc>
              <a:spcBef>
                <a:spcPts val="642"/>
              </a:spcBef>
              <a:defRPr/>
            </a:pPr>
            <a:r>
              <a:rPr lang="en-US" sz="26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Deliver your 30-Second elevator pitch (</a:t>
            </a:r>
            <a:r>
              <a:rPr lang="en-US" sz="2600" i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be flexible</a:t>
            </a:r>
            <a:r>
              <a:rPr lang="en-US" sz="26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indent="-457200">
              <a:lnSpc>
                <a:spcPct val="120000"/>
              </a:lnSpc>
              <a:spcBef>
                <a:spcPts val="642"/>
              </a:spcBef>
              <a:defRPr/>
            </a:pPr>
            <a:r>
              <a:rPr lang="en-US" sz="26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Ask the recruiter if the have your resume or if you should send it</a:t>
            </a:r>
          </a:p>
          <a:p>
            <a:pPr indent="-457200">
              <a:lnSpc>
                <a:spcPct val="120000"/>
              </a:lnSpc>
              <a:spcBef>
                <a:spcPts val="642"/>
              </a:spcBef>
              <a:defRPr/>
            </a:pPr>
            <a:r>
              <a:rPr lang="en-US" sz="26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Practice </a:t>
            </a:r>
            <a:r>
              <a:rPr lang="en-US" sz="2600" b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Active Listening</a:t>
            </a:r>
            <a:r>
              <a:rPr lang="en-US" sz="26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indent="-457200">
              <a:lnSpc>
                <a:spcPct val="120000"/>
              </a:lnSpc>
              <a:spcBef>
                <a:spcPts val="642"/>
              </a:spcBef>
              <a:defRPr/>
            </a:pPr>
            <a:r>
              <a:rPr lang="en-US" sz="26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Display your knowledge of the company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Ask Targeted Questions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Explore Fit</a:t>
            </a:r>
          </a:p>
          <a:p>
            <a:pPr marL="416052" indent="-342900">
              <a:spcBef>
                <a:spcPts val="324"/>
              </a:spcBef>
              <a:defRPr/>
            </a:pPr>
            <a:r>
              <a:rPr lang="en-US" sz="26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Wrap up: Ask for contact information and thank the recruiter for their time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During the Career Fair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13420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24" y="3048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Questions employers may ask you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362200"/>
            <a:ext cx="8382000" cy="3889248"/>
          </a:xfrm>
        </p:spPr>
        <p:txBody>
          <a:bodyPr>
            <a:normAutofit/>
          </a:bodyPr>
          <a:lstStyle/>
          <a:p>
            <a:pPr eaLnBrk="1" hangingPunct="1">
              <a:spcBef>
                <a:spcPts val="800"/>
              </a:spcBef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Knowledge of company</a:t>
            </a:r>
          </a:p>
          <a:p>
            <a:pPr eaLnBrk="1" hangingPunct="1">
              <a:spcBef>
                <a:spcPts val="800"/>
              </a:spcBef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Knowledge of industry </a:t>
            </a:r>
          </a:p>
          <a:p>
            <a:pPr eaLnBrk="1" hangingPunct="1">
              <a:spcBef>
                <a:spcPts val="800"/>
              </a:spcBef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Your interest in working for their company </a:t>
            </a:r>
          </a:p>
          <a:p>
            <a:pPr eaLnBrk="1" hangingPunct="1">
              <a:spcBef>
                <a:spcPts val="800"/>
              </a:spcBef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Your experience/skills </a:t>
            </a:r>
          </a:p>
          <a:p>
            <a:pPr eaLnBrk="1" hangingPunct="1">
              <a:spcBef>
                <a:spcPts val="800"/>
              </a:spcBef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Your resume - be prepared to answer questions about your GPA or anything listed on your resume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Questions will center 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3721433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Questions to ask employers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362200"/>
            <a:ext cx="8427720" cy="3962400"/>
          </a:xfrm>
        </p:spPr>
        <p:txBody>
          <a:bodyPr>
            <a:noAutofit/>
          </a:bodyPr>
          <a:lstStyle/>
          <a:p>
            <a:pPr marL="452628" indent="-342900">
              <a:spcBef>
                <a:spcPts val="800"/>
              </a:spcBef>
              <a:defRPr/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Skills they are seeking</a:t>
            </a:r>
          </a:p>
          <a:p>
            <a:pPr marL="452628" indent="-342900">
              <a:spcBef>
                <a:spcPts val="800"/>
              </a:spcBef>
              <a:defRPr/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Training opportunities</a:t>
            </a:r>
          </a:p>
          <a:p>
            <a:pPr marL="452628" indent="-342900">
              <a:spcBef>
                <a:spcPts val="800"/>
              </a:spcBef>
              <a:defRPr/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Career growth and advancement</a:t>
            </a:r>
          </a:p>
          <a:p>
            <a:pPr marL="452628" indent="-342900">
              <a:spcBef>
                <a:spcPts val="800"/>
              </a:spcBef>
              <a:defRPr/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Organizational culture &amp; environment</a:t>
            </a:r>
          </a:p>
          <a:p>
            <a:pPr marL="452628" indent="-342900">
              <a:spcBef>
                <a:spcPts val="800"/>
              </a:spcBef>
              <a:defRPr/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Company and industry challenges</a:t>
            </a:r>
          </a:p>
          <a:p>
            <a:pPr marL="452628" indent="-342900">
              <a:spcBef>
                <a:spcPts val="800"/>
              </a:spcBef>
              <a:defRPr/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Next steps in the application process</a:t>
            </a:r>
          </a:p>
          <a:p>
            <a:pPr marL="365760" indent="-256032">
              <a:spcBef>
                <a:spcPts val="800"/>
              </a:spcBef>
              <a:buNone/>
              <a:defRPr/>
            </a:pPr>
            <a:endParaRPr lang="en-US" sz="23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Questions should center 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99578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4152" y="1371600"/>
            <a:ext cx="8382000" cy="5029200"/>
          </a:xfrm>
        </p:spPr>
        <p:txBody>
          <a:bodyPr>
            <a:normAutofit/>
          </a:bodyPr>
          <a:lstStyle/>
          <a:p>
            <a:pPr marL="0" indent="0">
              <a:spcBef>
                <a:spcPts val="672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</a:rPr>
              <a:t>Avoid asking for information that is easily obtained or too early in the process to ask. </a:t>
            </a:r>
          </a:p>
          <a:p>
            <a:pPr>
              <a:spcBef>
                <a:spcPts val="800"/>
              </a:spcBef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What does your company do?</a:t>
            </a:r>
          </a:p>
          <a:p>
            <a:pPr>
              <a:spcBef>
                <a:spcPts val="800"/>
              </a:spcBef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Does your company have any jobs?</a:t>
            </a:r>
          </a:p>
          <a:p>
            <a:pPr>
              <a:spcBef>
                <a:spcPts val="800"/>
              </a:spcBef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How much does this position pay?</a:t>
            </a:r>
          </a:p>
          <a:p>
            <a:pPr>
              <a:spcBef>
                <a:spcPts val="800"/>
              </a:spcBef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What are the company benefits?</a:t>
            </a:r>
          </a:p>
          <a:p>
            <a:pPr marL="457200" eaLnBrk="1" hangingPunct="1">
              <a:lnSpc>
                <a:spcPct val="30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800" i="1" dirty="0"/>
          </a:p>
          <a:p>
            <a:pPr eaLnBrk="1" hangingPunct="1">
              <a:lnSpc>
                <a:spcPct val="80000"/>
              </a:lnSpc>
            </a:pPr>
            <a:endParaRPr lang="en-US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Questions NOT to 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2960236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After the Career Fair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524000"/>
            <a:ext cx="83820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400" noProof="0" dirty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800" noProof="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If you obtained contact information you can </a:t>
            </a: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end </a:t>
            </a: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thank you note</a:t>
            </a: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to recruiters with whom you spoke</a:t>
            </a:r>
          </a:p>
          <a:p>
            <a:pPr marL="342900" indent="-342900" fontAlgn="auto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Use e-mail</a:t>
            </a:r>
          </a:p>
          <a:p>
            <a:pPr marL="342900" indent="-342900" fontAlgn="auto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State where you met them (i.e. the Career Fair) and express appreciation for their time</a:t>
            </a:r>
          </a:p>
          <a:p>
            <a:pPr marL="342900" indent="-342900" fontAlgn="auto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Recap what you discussed and what conclusions you drew from your discussion with him/her</a:t>
            </a:r>
          </a:p>
          <a:p>
            <a:pPr marL="342900" indent="-342900" fontAlgn="auto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Reiterate what you could bring to the company and/or position</a:t>
            </a:r>
          </a:p>
          <a:p>
            <a:pPr marL="342900" indent="-342900" fontAlgn="auto">
              <a:spcBef>
                <a:spcPts val="642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3061803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219200"/>
          </a:xfrm>
        </p:spPr>
        <p:txBody>
          <a:bodyPr/>
          <a:lstStyle/>
          <a:p>
            <a:pPr algn="ctr">
              <a:defRPr/>
            </a:pPr>
            <a:r>
              <a:rPr lang="en-US" b="0" cap="none" dirty="0">
                <a:solidFill>
                  <a:schemeClr val="bg1"/>
                </a:solidFill>
                <a:latin typeface="Georgia" panose="02040502050405020303" pitchFamily="18" charset="0"/>
              </a:rPr>
              <a:t>Sample Follow-up Email</a:t>
            </a:r>
            <a:br>
              <a:rPr lang="en-US" b="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2600" b="0" i="1" cap="none" dirty="0">
                <a:solidFill>
                  <a:srgbClr val="FFC000"/>
                </a:solidFill>
                <a:latin typeface="Georgia" panose="02040502050405020303" pitchFamily="18" charset="0"/>
              </a:rPr>
              <a:t>General Interest in a Company</a:t>
            </a:r>
            <a:endParaRPr lang="en-US" sz="2600" b="0" i="1" dirty="0">
              <a:solidFill>
                <a:srgbClr val="FFC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000" y="1346200"/>
            <a:ext cx="8686800" cy="499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Dear Ms. Recruiter,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Thank you for taking the time to speak with me at the University of Michigan Career Fair on September 15</a:t>
            </a:r>
            <a:r>
              <a:rPr lang="en-US" sz="2200" i="1" baseline="30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  I appreciated the opportunity to learn more about your company.  I am impressed by the recent quality improvements you described at Company X; the training programs you discussed reaffirm my belief Company X is a challenging yet rewarding place to work.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 will follow-up with you at the beginning of my senior year to explore potential employment opportunities available at that time. 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Thank you again for your time and consideration.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Sincerely,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Clearly A. Student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(734) 123-4567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313443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152400"/>
            <a:ext cx="7772400" cy="1524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0" cap="none" dirty="0">
                <a:solidFill>
                  <a:schemeClr val="bg1"/>
                </a:solidFill>
                <a:latin typeface="Georgia" panose="02040502050405020303" pitchFamily="18" charset="0"/>
              </a:rPr>
              <a:t>Sample Follow-up Email </a:t>
            </a:r>
            <a:br>
              <a:rPr lang="en-US" b="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2600" b="0" i="1" cap="none" dirty="0">
                <a:solidFill>
                  <a:srgbClr val="FFC000"/>
                </a:solidFill>
                <a:latin typeface="Georgia" panose="02040502050405020303" pitchFamily="18" charset="0"/>
              </a:rPr>
              <a:t>Interest in a Specific 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868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Dear Mr. Recruiter,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Thank you for taking the time to speak with me at the University of Michigan Career Fair on Sept 15</a:t>
            </a:r>
            <a:r>
              <a:rPr lang="en-US" sz="2200" i="1" baseline="30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 I appreciate your time and the information you provided. 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After speaking with you about Company X’s Engineering Trainee Program, I am even more confident my background and interests are a great fit for this opportunity. My engineering education and experience as President of the Z Club have enhanced my leadership and analytical skills, two qualities I believe would be an asset to Company X. 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As you advised, I have submitted my resume through your website.  If you need additional information please contact me at (734)123-4567. Thank you again for your time and consideration.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Sincerely,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200" i="1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Clearly A. Student</a:t>
            </a:r>
          </a:p>
        </p:txBody>
      </p:sp>
    </p:spTree>
    <p:extLst>
      <p:ext uri="{BB962C8B-B14F-4D97-AF65-F5344CB8AC3E}">
        <p14:creationId xmlns:p14="http://schemas.microsoft.com/office/powerpoint/2010/main" val="387608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After the Career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buNone/>
            </a:pPr>
            <a:r>
              <a:rPr lang="en-US" sz="32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Apply to positions on </a:t>
            </a:r>
            <a:r>
              <a:rPr lang="en-US" sz="3200" i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Engineering Careers</a:t>
            </a:r>
          </a:p>
          <a:p>
            <a:pPr algn="ctr">
              <a:buNone/>
            </a:pPr>
            <a:r>
              <a:rPr lang="en-US" sz="32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and/or the company’s website.  </a:t>
            </a:r>
          </a:p>
          <a:p>
            <a:pPr algn="ctr">
              <a:buNone/>
            </a:pPr>
            <a:endParaRPr lang="en-US" sz="3200" dirty="0">
              <a:solidFill>
                <a:srgbClr val="FFC000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buNone/>
            </a:pPr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Do this as soon as you can!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353748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794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Why Should I Attend?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6758"/>
            <a:ext cx="8077200" cy="4895442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>
                <a:solidFill>
                  <a:srgbClr val="FFC000"/>
                </a:solidFill>
                <a:latin typeface="Georgia" panose="02040502050405020303" pitchFamily="18" charset="0"/>
              </a:rPr>
              <a:t>Search for Full-Time, Internship or Co-op positions from over 230 companies  </a:t>
            </a:r>
          </a:p>
          <a:p>
            <a:pPr marL="0" indent="0">
              <a:buNone/>
            </a:pPr>
            <a:endParaRPr lang="en-US" sz="2200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r>
              <a:rPr lang="en-US" sz="4700" dirty="0">
                <a:solidFill>
                  <a:srgbClr val="FFC000"/>
                </a:solidFill>
                <a:latin typeface="Georgia" panose="02040502050405020303" pitchFamily="18" charset="0"/>
              </a:rPr>
              <a:t>Gather Information on Companies of Interest</a:t>
            </a:r>
          </a:p>
          <a:p>
            <a:pPr lvl="1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More Information = Customized Application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4700" dirty="0">
                <a:solidFill>
                  <a:srgbClr val="FFC000"/>
                </a:solidFill>
                <a:latin typeface="Georgia" panose="02040502050405020303" pitchFamily="18" charset="0"/>
              </a:rPr>
              <a:t>One on One Virtual Recruiter Interactions 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4700" dirty="0">
                <a:solidFill>
                  <a:srgbClr val="FFC000"/>
                </a:solidFill>
                <a:latin typeface="Georgia" panose="02040502050405020303" pitchFamily="18" charset="0"/>
              </a:rPr>
              <a:t>Most Highly Cited Sources for </a:t>
            </a:r>
            <a:r>
              <a:rPr lang="en-US" sz="4700" dirty="0" err="1">
                <a:solidFill>
                  <a:srgbClr val="FFC000"/>
                </a:solidFill>
                <a:latin typeface="Georgia" panose="02040502050405020303" pitchFamily="18" charset="0"/>
              </a:rPr>
              <a:t>CoE</a:t>
            </a:r>
            <a:r>
              <a:rPr lang="en-US" sz="4700" dirty="0">
                <a:solidFill>
                  <a:srgbClr val="FFC000"/>
                </a:solidFill>
                <a:latin typeface="Georgia" panose="02040502050405020303" pitchFamily="18" charset="0"/>
              </a:rPr>
              <a:t> Student Jobs</a:t>
            </a:r>
          </a:p>
          <a:p>
            <a:pPr lvl="1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32.8% Networking</a:t>
            </a:r>
          </a:p>
          <a:p>
            <a:pPr lvl="1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23.5% Career Fair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4700" dirty="0">
                <a:solidFill>
                  <a:srgbClr val="FFC000"/>
                </a:solidFill>
                <a:latin typeface="Georgia" panose="02040502050405020303" pitchFamily="18" charset="0"/>
              </a:rPr>
              <a:t>Network</a:t>
            </a:r>
          </a:p>
          <a:p>
            <a:pPr lvl="1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Practice developing a valuable, life long, skill</a:t>
            </a:r>
          </a:p>
          <a:p>
            <a:pPr lvl="1"/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13454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Final Tips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0987" y="12954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109728" indent="0">
              <a:lnSpc>
                <a:spcPct val="90000"/>
              </a:lnSpc>
              <a:buNone/>
              <a:defRPr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66928" indent="-457200">
              <a:lnSpc>
                <a:spcPct val="120000"/>
              </a:lnSpc>
              <a:spcBef>
                <a:spcPts val="672"/>
              </a:spcBef>
              <a:spcAft>
                <a:spcPts val="600"/>
              </a:spcAft>
              <a:defRPr/>
            </a:pPr>
            <a:r>
              <a:rPr lang="en-US" sz="10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Maintain a </a:t>
            </a:r>
            <a:r>
              <a:rPr lang="en-US" sz="10400" b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Positive Attitude</a:t>
            </a:r>
          </a:p>
          <a:p>
            <a:pPr marL="566928" indent="-457200">
              <a:lnSpc>
                <a:spcPct val="120000"/>
              </a:lnSpc>
              <a:spcBef>
                <a:spcPts val="672"/>
              </a:spcBef>
              <a:spcAft>
                <a:spcPts val="600"/>
              </a:spcAft>
              <a:defRPr/>
            </a:pPr>
            <a:r>
              <a:rPr lang="en-US" sz="10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sz="10400" b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Eye Contact</a:t>
            </a:r>
            <a:r>
              <a:rPr lang="en-US" sz="10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and a </a:t>
            </a:r>
            <a:r>
              <a:rPr lang="en-US" sz="10400" b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Professional Background</a:t>
            </a:r>
          </a:p>
          <a:p>
            <a:pPr marL="566928" indent="-457200">
              <a:lnSpc>
                <a:spcPct val="120000"/>
              </a:lnSpc>
              <a:spcBef>
                <a:spcPts val="672"/>
              </a:spcBef>
              <a:spcAft>
                <a:spcPts val="600"/>
              </a:spcAft>
              <a:defRPr/>
            </a:pPr>
            <a:r>
              <a:rPr lang="en-US" sz="10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Do not </a:t>
            </a:r>
            <a:r>
              <a:rPr lang="en-US" sz="10400" b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Monopolize</a:t>
            </a:r>
            <a:r>
              <a:rPr lang="en-US" sz="10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a specific company’s time by signing up for multiple appointments with them</a:t>
            </a:r>
          </a:p>
          <a:p>
            <a:pPr marL="566928" indent="-457200">
              <a:lnSpc>
                <a:spcPct val="120000"/>
              </a:lnSpc>
              <a:spcBef>
                <a:spcPts val="672"/>
              </a:spcBef>
              <a:spcAft>
                <a:spcPts val="600"/>
              </a:spcAft>
              <a:defRPr/>
            </a:pPr>
            <a:r>
              <a:rPr lang="en-US" sz="10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Follow through on your commitments and show up for appointments you have scheduled</a:t>
            </a:r>
          </a:p>
          <a:p>
            <a:pPr marL="566928" indent="-457200">
              <a:lnSpc>
                <a:spcPct val="120000"/>
              </a:lnSpc>
              <a:spcBef>
                <a:spcPts val="672"/>
              </a:spcBef>
              <a:spcAft>
                <a:spcPts val="600"/>
              </a:spcAft>
              <a:defRPr/>
            </a:pPr>
            <a:r>
              <a:rPr lang="en-US" sz="10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Check back in the CF+ app a few times a day to see if new appointments have opened up </a:t>
            </a:r>
          </a:p>
          <a:p>
            <a:pPr marL="690372" lvl="1" indent="-342900">
              <a:lnSpc>
                <a:spcPct val="90000"/>
              </a:lnSpc>
              <a:spcBef>
                <a:spcPts val="324"/>
              </a:spcBef>
              <a:defRPr/>
            </a:pPr>
            <a:endParaRPr lang="en-US" sz="10400" dirty="0"/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62409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95600"/>
            <a:ext cx="7772400" cy="1676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b="0" dirty="0">
                <a:solidFill>
                  <a:srgbClr val="002060"/>
                </a:solidFill>
                <a:latin typeface="Verdana" pitchFamily="34" charset="0"/>
              </a:rPr>
            </a:br>
            <a:br>
              <a:rPr lang="en-US" sz="5400" b="0" dirty="0">
                <a:solidFill>
                  <a:srgbClr val="002060"/>
                </a:solidFill>
                <a:latin typeface="Verdana" pitchFamily="34" charset="0"/>
              </a:rPr>
            </a:br>
            <a:br>
              <a:rPr lang="en-US" sz="5400" b="0" dirty="0">
                <a:solidFill>
                  <a:srgbClr val="002060"/>
                </a:solidFill>
                <a:latin typeface="Verdana" pitchFamily="34" charset="0"/>
              </a:rPr>
            </a:br>
            <a:endParaRPr lang="en-US" sz="5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609600"/>
            <a:ext cx="8686800" cy="167322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Questions?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2895600"/>
            <a:ext cx="8229600" cy="288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Engineering Career Resource Center</a:t>
            </a:r>
          </a:p>
          <a:p>
            <a:pPr algn="ctr">
              <a:spcBef>
                <a:spcPts val="672"/>
              </a:spcBef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230 Chrysler Center</a:t>
            </a:r>
          </a:p>
          <a:p>
            <a:pPr algn="ctr">
              <a:spcBef>
                <a:spcPts val="672"/>
              </a:spcBef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Monday through Friday, 8:00 am – 5:00 pm</a:t>
            </a:r>
          </a:p>
          <a:p>
            <a:pPr algn="ctr">
              <a:spcBef>
                <a:spcPts val="672"/>
              </a:spcBef>
            </a:pPr>
            <a:endParaRPr lang="en-US" sz="1000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Bef>
                <a:spcPts val="672"/>
              </a:spcBef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http://career.engin.umich.edu</a:t>
            </a:r>
          </a:p>
          <a:p>
            <a:pPr algn="ctr">
              <a:spcBef>
                <a:spcPts val="672"/>
              </a:spcBef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ecrc-info@umich.edu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60937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What Can I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8077200" cy="4525963"/>
          </a:xfrm>
        </p:spPr>
        <p:txBody>
          <a:bodyPr>
            <a:noAutofit/>
          </a:bodyPr>
          <a:lstStyle/>
          <a:p>
            <a:pPr>
              <a:spcBef>
                <a:spcPts val="670"/>
              </a:spcBef>
              <a:spcAft>
                <a:spcPts val="600"/>
              </a:spcAft>
            </a:pPr>
            <a:r>
              <a:rPr lang="en-US" sz="3000" dirty="0">
                <a:solidFill>
                  <a:srgbClr val="FFC000"/>
                </a:solidFill>
                <a:latin typeface="Georgia" panose="02040502050405020303" pitchFamily="18" charset="0"/>
              </a:rPr>
              <a:t>Information about Companies and their Culture</a:t>
            </a:r>
          </a:p>
          <a:p>
            <a:pPr>
              <a:spcBef>
                <a:spcPts val="670"/>
              </a:spcBef>
              <a:spcAft>
                <a:spcPts val="600"/>
              </a:spcAft>
            </a:pPr>
            <a:r>
              <a:rPr lang="en-US" sz="3000" dirty="0">
                <a:solidFill>
                  <a:srgbClr val="FFC000"/>
                </a:solidFill>
                <a:latin typeface="Georgia" panose="02040502050405020303" pitchFamily="18" charset="0"/>
              </a:rPr>
              <a:t>Employer Contact Information</a:t>
            </a:r>
          </a:p>
          <a:p>
            <a:pPr>
              <a:spcBef>
                <a:spcPts val="670"/>
              </a:spcBef>
              <a:spcAft>
                <a:spcPts val="600"/>
              </a:spcAft>
            </a:pPr>
            <a:r>
              <a:rPr lang="en-US" sz="3000" dirty="0">
                <a:solidFill>
                  <a:srgbClr val="FFC000"/>
                </a:solidFill>
                <a:latin typeface="Georgia" panose="02040502050405020303" pitchFamily="18" charset="0"/>
              </a:rPr>
              <a:t>Application Instructions</a:t>
            </a:r>
          </a:p>
          <a:p>
            <a:pPr>
              <a:spcBef>
                <a:spcPts val="670"/>
              </a:spcBef>
              <a:spcAft>
                <a:spcPts val="600"/>
              </a:spcAft>
            </a:pPr>
            <a:r>
              <a:rPr lang="en-US" sz="3000" dirty="0">
                <a:solidFill>
                  <a:srgbClr val="FFC000"/>
                </a:solidFill>
                <a:latin typeface="Georgia" panose="02040502050405020303" pitchFamily="18" charset="0"/>
              </a:rPr>
              <a:t>Current and Future Job Openings</a:t>
            </a:r>
          </a:p>
          <a:p>
            <a:pPr>
              <a:spcBef>
                <a:spcPts val="670"/>
              </a:spcBef>
              <a:spcAft>
                <a:spcPts val="600"/>
              </a:spcAft>
            </a:pPr>
            <a:r>
              <a:rPr lang="en-US" sz="3000" dirty="0">
                <a:solidFill>
                  <a:srgbClr val="FFC000"/>
                </a:solidFill>
                <a:latin typeface="Georgia" panose="02040502050405020303" pitchFamily="18" charset="0"/>
              </a:rPr>
              <a:t>Skills Needed for Specific Positions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169727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fair…</a:t>
            </a:r>
          </a:p>
        </p:txBody>
      </p:sp>
      <p:pic>
        <p:nvPicPr>
          <p:cNvPr id="5" name="Content Placeholder 3" descr="P:\HRL-All Communications\Dept Photos\iStock\decision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010400" cy="5081248"/>
          </a:xfrm>
        </p:spPr>
      </p:pic>
      <p:sp>
        <p:nvSpPr>
          <p:cNvPr id="6" name="TextBox 5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260624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How to Prepare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6477000" cy="487680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Research companies attending the fair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Set a schedule to visit your top companies in Career Fair Plus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Prepare a 30-second “Elevator Pitch”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Plan what to wear and your location for the fair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Gather the materials you need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  <p:pic>
        <p:nvPicPr>
          <p:cNvPr id="1026" name="Picture 2" descr="https://lh3.googleusercontent.com/3Kyuw7u7r_0JHAUCb4q_dx64iqyNXeTJcw_gtJsIwoo1vfqYbcF2-OI5CVBHVDmAL_LUlzz_Okm8uWW8owCOtXpLeln_m_xf0J9gCl7LNqmzQYQwKZ2ezxyBqJKj8LP9KMzUhYA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21588"/>
            <a:ext cx="10572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2124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1" y="228600"/>
            <a:ext cx="90678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Research the Companies Attending</a:t>
            </a:r>
            <a:b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7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Engineering Careers, CF+ App</a:t>
            </a:r>
            <a:r>
              <a:rPr lang="en-US" sz="2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81200"/>
            <a:ext cx="405384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Company Website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Annual Report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Locations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Current Projects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Current Job Postings</a:t>
            </a:r>
          </a:p>
          <a:p>
            <a:endParaRPr lang="en-US" sz="2000" dirty="0">
              <a:solidFill>
                <a:schemeClr val="bg1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Media Reports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Online search of current events</a:t>
            </a:r>
            <a:endParaRPr lang="en-US" sz="23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905000"/>
            <a:ext cx="374904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Other Resources</a:t>
            </a:r>
          </a:p>
          <a:p>
            <a:pPr lvl="1"/>
            <a:r>
              <a:rPr lang="en-US" sz="2300" i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Engineering Careers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D&amp;B Hoovers (access online through UM library)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Glassdoor.com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LinkedIn</a:t>
            </a:r>
          </a:p>
          <a:p>
            <a:pPr lvl="1"/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Classmates or others who have worked for the company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382847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1548" y="1295401"/>
            <a:ext cx="8471452" cy="2895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Identify companies of interest based on your research</a:t>
            </a:r>
          </a:p>
          <a:p>
            <a:pPr eaLnBrk="1" hangingPunct="1">
              <a:buFont typeface="Wingdings" pitchFamily="2" charset="2"/>
              <a:buNone/>
            </a:pPr>
            <a:endParaRPr lang="en-US" sz="1200" dirty="0">
              <a:solidFill>
                <a:srgbClr val="FFC000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Prioritize companies according to importance for YOU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>
              <a:solidFill>
                <a:srgbClr val="FFC000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Schedule appointments with companies starting with most important on list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>
              <a:solidFill>
                <a:srgbClr val="FFC000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What if all the appointment times are taken?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Check back to CF+ frequently!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Look for Resume Drops – “Unable to schedule an appointment”- </a:t>
            </a:r>
            <a:r>
              <a:rPr lang="en-US" sz="2200" b="1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Book My Spot Now</a:t>
            </a:r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274638"/>
            <a:ext cx="9067800" cy="715962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1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Create your Top 10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….</a:t>
            </a:r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and beyond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5638800"/>
            <a:ext cx="8763000" cy="9114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Planning your schedule goes beyond the Career Fair!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sz="800" dirty="0">
              <a:solidFill>
                <a:srgbClr val="FFC000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solidFill>
                  <a:srgbClr val="FFC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Information Sessions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</p:spTree>
    <p:extLst>
      <p:ext uri="{BB962C8B-B14F-4D97-AF65-F5344CB8AC3E}">
        <p14:creationId xmlns:p14="http://schemas.microsoft.com/office/powerpoint/2010/main" val="21135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33346"/>
            <a:ext cx="8382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Career Fair Plus Timeline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0" y="6550223"/>
            <a:ext cx="9144000" cy="307777"/>
          </a:xfrm>
          <a:prstGeom prst="rect">
            <a:avLst/>
          </a:prstGeom>
          <a:solidFill>
            <a:srgbClr val="DA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230 Chrysler Center  ▪  career.engin.umich.edu  ▪  ecrc-info@umich.edu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0479"/>
              </p:ext>
            </p:extLst>
          </p:nvPr>
        </p:nvGraphicFramePr>
        <p:xfrm>
          <a:off x="304800" y="914400"/>
          <a:ext cx="8534400" cy="5318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32371">
                  <a:extLst>
                    <a:ext uri="{9D8B030D-6E8A-4147-A177-3AD203B41FA5}">
                      <a16:colId xmlns:a16="http://schemas.microsoft.com/office/drawing/2014/main" val="388031988"/>
                    </a:ext>
                  </a:extLst>
                </a:gridCol>
                <a:gridCol w="5502029">
                  <a:extLst>
                    <a:ext uri="{9D8B030D-6E8A-4147-A177-3AD203B41FA5}">
                      <a16:colId xmlns:a16="http://schemas.microsoft.com/office/drawing/2014/main" val="254341255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8848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Starting NOW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your profile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CF+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https://app.careerfairplus.com/ume_mi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56281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Starting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the ECRC Peer Advising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Piazza forum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 leading up to the fair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31850"/>
                  </a:ext>
                </a:extLst>
              </a:tr>
              <a:tr h="494212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Starting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companies attending the fair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88295"/>
                  </a:ext>
                </a:extLst>
              </a:tr>
              <a:tr h="505098">
                <a:tc>
                  <a:txBody>
                    <a:bodyPr/>
                    <a:lstStyle/>
                    <a:p>
                      <a:pPr rtl="0"/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 up for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recruiters:</a:t>
                      </a:r>
                    </a:p>
                    <a:p>
                      <a:pPr algn="ctr" rtl="0"/>
                      <a:r>
                        <a:rPr lang="en-US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all </a:t>
                      </a:r>
                      <a:r>
                        <a:rPr lang="en-US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</a:t>
                      </a:r>
                      <a:r>
                        <a:rPr lang="en-US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majors and LSA CS and DS Majors</a:t>
                      </a:r>
                      <a:endParaRPr lang="en-US" sz="1800" b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13th Meetings: Open on 9/8 at 8:00 PM ET </a:t>
                      </a:r>
                    </a:p>
                    <a:p>
                      <a:pPr algn="ctr" rtl="0" fontAlgn="base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14th Meetings: Open on 9/8 at 8:30 PM ET</a:t>
                      </a:r>
                    </a:p>
                    <a:p>
                      <a:pPr algn="ctr" rtl="0" fontAlgn="base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15th Meetings: Open on 9/8 at 9:00 PM ET</a:t>
                      </a:r>
                    </a:p>
                    <a:p>
                      <a:pPr algn="ctr" rtl="0" fontAlgn="base"/>
                      <a:r>
                        <a:rPr lang="en-US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all Majors</a:t>
                      </a:r>
                      <a:endParaRPr lang="en-US" sz="1800" b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 ups for all days of the fair open on 9/9 at 7 PM 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15990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 to Sept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your wardrobe and location/surroundings for the day of the fair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53881"/>
                  </a:ext>
                </a:extLst>
              </a:tr>
              <a:tr h="422366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 13, 14, &amp;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 with recruiters on the assigned day/time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32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61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3192</Words>
  <Application>Microsoft Office PowerPoint</Application>
  <PresentationFormat>On-screen Show (4:3)</PresentationFormat>
  <Paragraphs>348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Georgia</vt:lpstr>
      <vt:lpstr>Verdana</vt:lpstr>
      <vt:lpstr>Wingdings</vt:lpstr>
      <vt:lpstr>Office Theme</vt:lpstr>
      <vt:lpstr>PowerPoint Presentation</vt:lpstr>
      <vt:lpstr>Fall SWE/TBP  Engineering Career Fair</vt:lpstr>
      <vt:lpstr>Why Should I Attend?</vt:lpstr>
      <vt:lpstr>What Can I Learn?</vt:lpstr>
      <vt:lpstr>Before the fair…</vt:lpstr>
      <vt:lpstr>How to Prepare</vt:lpstr>
      <vt:lpstr>Research the Companies Attending (Engineering Careers, CF+ App)</vt:lpstr>
      <vt:lpstr>PowerPoint Presentation</vt:lpstr>
      <vt:lpstr>Career Fair Plus Timeline</vt:lpstr>
      <vt:lpstr>Career Fair Plus</vt:lpstr>
      <vt:lpstr>Career Fair Plus</vt:lpstr>
      <vt:lpstr>Career Fair Plus</vt:lpstr>
      <vt:lpstr>Career Fair Plus</vt:lpstr>
      <vt:lpstr>Prepare a 30-second  “Elevator Pitch”</vt:lpstr>
      <vt:lpstr>Prepare a 30-second  “Elevator Pitch”</vt:lpstr>
      <vt:lpstr>Sample Elevator Pitch Targeting internship in water research </vt:lpstr>
      <vt:lpstr>Sample Elevator Pitch Targeting full-time product development position </vt:lpstr>
      <vt:lpstr>ECRC Resume Critiques (Sign ups start Sept 1, 12pm)</vt:lpstr>
      <vt:lpstr>Dress for Success…. In a VIRTUAL Setting?</vt:lpstr>
      <vt:lpstr>Gather the materials you will need</vt:lpstr>
      <vt:lpstr>Career Fair Plus</vt:lpstr>
      <vt:lpstr>PowerPoint Presentation</vt:lpstr>
      <vt:lpstr>Questions employers may ask you</vt:lpstr>
      <vt:lpstr>Questions to ask employers</vt:lpstr>
      <vt:lpstr>PowerPoint Presentation</vt:lpstr>
      <vt:lpstr>After the Career Fair</vt:lpstr>
      <vt:lpstr>Sample Follow-up Email General Interest in a Company</vt:lpstr>
      <vt:lpstr>Sample Follow-up Email  Interest in a Specific Position</vt:lpstr>
      <vt:lpstr>After the Career Fair</vt:lpstr>
      <vt:lpstr>Final Tips</vt:lpstr>
      <vt:lpstr>   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Niebrzydoski, Nancy</dc:creator>
  <cp:lastModifiedBy>Lund, Catherine</cp:lastModifiedBy>
  <cp:revision>155</cp:revision>
  <dcterms:created xsi:type="dcterms:W3CDTF">2018-05-18T14:12:43Z</dcterms:created>
  <dcterms:modified xsi:type="dcterms:W3CDTF">2021-09-30T22:32:03Z</dcterms:modified>
  <cp:contentStatus/>
</cp:coreProperties>
</file>