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8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3" r:id="rId11"/>
    <p:sldId id="294" r:id="rId12"/>
    <p:sldId id="305" r:id="rId13"/>
    <p:sldId id="309" r:id="rId14"/>
    <p:sldId id="303" r:id="rId15"/>
    <p:sldId id="295" r:id="rId16"/>
    <p:sldId id="296" r:id="rId17"/>
    <p:sldId id="306" r:id="rId18"/>
    <p:sldId id="290" r:id="rId19"/>
    <p:sldId id="291" r:id="rId20"/>
    <p:sldId id="297" r:id="rId21"/>
    <p:sldId id="298" r:id="rId22"/>
    <p:sldId id="301" r:id="rId23"/>
    <p:sldId id="302" r:id="rId24"/>
    <p:sldId id="308" r:id="rId25"/>
    <p:sldId id="300" r:id="rId26"/>
    <p:sldId id="2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FF40FF"/>
    <a:srgbClr val="084429"/>
    <a:srgbClr val="FF7F00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3"/>
    <p:restoredTop sz="94586"/>
  </p:normalViewPr>
  <p:slideViewPr>
    <p:cSldViewPr snapToGrid="0" snapToObjects="1">
      <p:cViewPr varScale="1">
        <p:scale>
          <a:sx n="89" d="100"/>
          <a:sy n="89" d="100"/>
        </p:scale>
        <p:origin x="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2/14/20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uthz/open" TargetMode="External"/><Relationship Id="rId4" Type="http://schemas.openxmlformats.org/officeDocument/2006/relationships/hyperlink" Target="http://localhost:8000/authz/apereo" TargetMode="External"/><Relationship Id="rId5" Type="http://schemas.openxmlformats.org/officeDocument/2006/relationships/hyperlink" Target="http://localhost:8000/authz/manual" TargetMode="External"/><Relationship Id="rId6" Type="http://schemas.openxmlformats.org/officeDocument/2006/relationships/hyperlink" Target="http://localhost:8000/authz/protect" TargetMode="External"/><Relationship Id="rId7" Type="http://schemas.openxmlformats.org/officeDocument/2006/relationships/hyperlink" Target="http://localhost:8000/authz/python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localhost:8000/accounts/login/?next=/authz/ope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uthz/open" TargetMode="External"/><Relationship Id="rId4" Type="http://schemas.openxmlformats.org/officeDocument/2006/relationships/hyperlink" Target="http://localhost:8000/authz/apereo" TargetMode="External"/><Relationship Id="rId5" Type="http://schemas.openxmlformats.org/officeDocument/2006/relationships/hyperlink" Target="http://localhost:8000/authz/manual" TargetMode="External"/><Relationship Id="rId6" Type="http://schemas.openxmlformats.org/officeDocument/2006/relationships/hyperlink" Target="http://localhost:8000/authz/protect" TargetMode="External"/><Relationship Id="rId7" Type="http://schemas.openxmlformats.org/officeDocument/2006/relationships/hyperlink" Target="http://localhost:8000/authz/python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localhost:8000/accounts/logout/?next=/authz/ope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amples.dj4e.com/accounts/login/" TargetMode="Externa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samples.dj4e.com/accounts/login/" TargetMode="Externa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ccounts/logout/?next=/authz/open" TargetMode="External"/><Relationship Id="rId4" Type="http://schemas.openxmlformats.org/officeDocument/2006/relationships/hyperlink" Target="http://localhost:8000/authz/open" TargetMode="External"/><Relationship Id="rId5" Type="http://schemas.openxmlformats.org/officeDocument/2006/relationships/hyperlink" Target="http://localhost:8000/authz/apereo" TargetMode="External"/><Relationship Id="rId6" Type="http://schemas.openxmlformats.org/officeDocument/2006/relationships/hyperlink" Target="http://localhost:8000/authz/manual" TargetMode="External"/><Relationship Id="rId7" Type="http://schemas.openxmlformats.org/officeDocument/2006/relationships/hyperlink" Target="http://localhost:8000/authz/protect" TargetMode="External"/><Relationship Id="rId8" Type="http://schemas.openxmlformats.org/officeDocument/2006/relationships/hyperlink" Target="http://localhost:8000/authz/python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samples.dj4e.com/authz/open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samples.dj4e.com/authz/python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xkcd.com/149/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Login and Logout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 dirty="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0542" y="5253335"/>
            <a:ext cx="5618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/>
              <a:t>samples.dj4e.com/</a:t>
            </a:r>
            <a:r>
              <a:rPr lang="en-US" dirty="0" err="1"/>
              <a:t>authz</a:t>
            </a:r>
            <a:r>
              <a:rPr lang="en-US" dirty="0" smtClean="0"/>
              <a:t>/</a:t>
            </a:r>
          </a:p>
          <a:p>
            <a:endParaRPr lang="en-US" dirty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/csev/dj4e-samples/tree/master/</a:t>
            </a:r>
            <a:r>
              <a:rPr lang="en-US" dirty="0" err="1"/>
              <a:t>authz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9585" y="1139695"/>
            <a:ext cx="8469923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django.urls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reverse</a:t>
            </a:r>
          </a:p>
          <a:p>
            <a:endParaRPr lang="en-US" dirty="0" smtClean="0">
              <a:solidFill>
                <a:srgbClr val="C1651C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DumpPython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  <a:endParaRPr lang="en-US" dirty="0">
              <a:solidFill>
                <a:srgbClr val="2EAEBB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"&lt;pre&gt;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Data in Python: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\n\n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"Login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reverse(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'login'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"Logout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reverse(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'logout'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\n\n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9585" y="675108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7104" y="400542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get the login and logout </a:t>
            </a:r>
            <a:r>
              <a:rPr lang="en-US" dirty="0" err="1" smtClean="0"/>
              <a:t>urls</a:t>
            </a:r>
            <a:r>
              <a:rPr lang="en-US" dirty="0" smtClean="0"/>
              <a:t> using reverse()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68630" y="4061006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User Data in Python: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Login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: /accounts/login/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Logout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: /accounts/logout/</a:t>
            </a:r>
            <a:endParaRPr lang="en-US" dirty="0">
              <a:solidFill>
                <a:srgbClr val="000000"/>
              </a:solidFill>
              <a:effectLst/>
              <a:latin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29720" y="3642060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/python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06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after </a:t>
            </a:r>
            <a:r>
              <a:rPr lang="en-US" dirty="0"/>
              <a:t>l</a:t>
            </a:r>
            <a:r>
              <a:rPr lang="en-US" dirty="0" smtClean="0"/>
              <a:t>ogin / logout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1590"/>
          </a:xfrm>
        </p:spPr>
        <p:txBody>
          <a:bodyPr/>
          <a:lstStyle/>
          <a:p>
            <a:r>
              <a:rPr lang="en-US" dirty="0" smtClean="0"/>
              <a:t>We want to transfer the user to a login page from many pages in our application and when they successfully log in, we want to bring them back to our page or some other page</a:t>
            </a:r>
          </a:p>
          <a:p>
            <a:r>
              <a:rPr lang="en-US" dirty="0" smtClean="0"/>
              <a:t>The "next=" parameter tells login or logout  where to </a:t>
            </a:r>
            <a:r>
              <a:rPr lang="en-US" i="1" dirty="0" smtClean="0">
                <a:solidFill>
                  <a:srgbClr val="FFFF00"/>
                </a:solidFill>
              </a:rPr>
              <a:t>redirect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the user after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1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199" y="1646289"/>
            <a:ext cx="965632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urlpatterns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[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TemplateView.as_view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'open'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views.OpenView.as_view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'open'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apereo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views.ApereoView.as_view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apereo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'manual'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views.ManualProtect.as_view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'manual'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'protect'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views.ProtectView.as_view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'protect'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'python'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views.DumpPython.as_view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'python'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1947" y="723474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33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1677" y="1027946"/>
            <a:ext cx="9961123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6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required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authz:apereo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authz:apereo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required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authz:manual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authz:manual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(protected by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authz:protect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authz:protect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(protected by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authz:python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authz:python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dump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request.user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data in python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1947" y="723474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3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4326" y="1354461"/>
            <a:ext cx="11415712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Current 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{{ 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Authenticated as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user.get_full_name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Email: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user.email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Id: {{ </a:t>
            </a:r>
            <a:r>
              <a:rPr lang="nb-NO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user.id</a:t>
            </a:r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can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'logout' %}?next={%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en-US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en-US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are not logged 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can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'login' %}?next={{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}}"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if you like.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1947" y="723474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2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8677" y="1385550"/>
            <a:ext cx="10861431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Menlo-Regular" charset="0"/>
              </a:rPr>
              <a:t>You can 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 </a:t>
            </a:r>
            <a:r>
              <a:rPr lang="en-US" sz="2000" dirty="0" err="1">
                <a:solidFill>
                  <a:srgbClr val="2FB41D"/>
                </a:solidFill>
                <a:latin typeface="Menlo-Regular" charset="0"/>
              </a:rPr>
              <a:t>href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=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"{%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url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'login' %}?next={{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request.path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</a:t>
            </a:r>
            <a:r>
              <a:rPr lang="en-US" sz="2000" dirty="0" smtClean="0">
                <a:solidFill>
                  <a:srgbClr val="B42419"/>
                </a:solidFill>
                <a:latin typeface="Menlo-Regular" charset="0"/>
              </a:rPr>
              <a:t>}}"</a:t>
            </a:r>
            <a:r>
              <a:rPr lang="en-US" sz="2000" dirty="0" smtClean="0">
                <a:solidFill>
                  <a:srgbClr val="2EAEBB"/>
                </a:solidFill>
                <a:latin typeface="Menlo-Regular" charset="0"/>
              </a:rPr>
              <a:t>&gt;</a:t>
            </a:r>
          </a:p>
          <a:p>
            <a:r>
              <a:rPr lang="en-US" sz="2000" u="sng" dirty="0" smtClean="0">
                <a:solidFill>
                  <a:srgbClr val="C814C9"/>
                </a:solidFill>
                <a:latin typeface="Menlo-Regular" charset="0"/>
              </a:rPr>
              <a:t>Login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2000" u="sng" dirty="0">
                <a:solidFill>
                  <a:srgbClr val="000000"/>
                </a:solidFill>
                <a:latin typeface="Menlo-Regular" charset="0"/>
              </a:rPr>
              <a:t> if you like.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2000" u="sng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7199" y="898569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8677" y="5413536"/>
            <a:ext cx="11367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&lt;p&gt;You can &lt;a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/accounts/login/?next=/</a:t>
            </a:r>
            <a:r>
              <a:rPr lang="en-US" dirty="0" err="1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&lt;/a&gt; if you like.&lt;/p&gt;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5788130" y="2934140"/>
            <a:ext cx="572197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" charset="0"/>
              </a:rPr>
              <a:t>Current 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request.path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 /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authz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/open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are not logged in</a:t>
            </a: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can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2"/>
              </a:rPr>
              <a:t>Login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if you like.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3"/>
              </a:rPr>
              <a:t>/authz/open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4"/>
              </a:rPr>
              <a:t>/authz/apereo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5"/>
              </a:rPr>
              <a:t>/authz/manual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6"/>
              </a:rPr>
              <a:t>/authz/protect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7"/>
              </a:rPr>
              <a:t>/authz/python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dump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request.user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data in python </a:t>
            </a:r>
            <a:endParaRPr lang="en-US" dirty="0">
              <a:solidFill>
                <a:srgbClr val="000000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8677" y="3718970"/>
            <a:ext cx="500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0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8677" y="899168"/>
            <a:ext cx="10861431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Menlo-Regular" charset="0"/>
              </a:rPr>
              <a:t>You can 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 </a:t>
            </a:r>
            <a:r>
              <a:rPr lang="en-US" sz="2000" dirty="0" err="1">
                <a:solidFill>
                  <a:srgbClr val="2FB41D"/>
                </a:solidFill>
                <a:latin typeface="Menlo-Regular" charset="0"/>
              </a:rPr>
              <a:t>href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=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"{%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url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'logout' %}?next={%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url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'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authz:open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' </a:t>
            </a:r>
            <a:r>
              <a:rPr lang="en-US" sz="2000" dirty="0" smtClean="0">
                <a:solidFill>
                  <a:srgbClr val="B42419"/>
                </a:solidFill>
                <a:latin typeface="Menlo-Regular" charset="0"/>
              </a:rPr>
              <a:t>%}"</a:t>
            </a:r>
            <a:r>
              <a:rPr lang="en-US" sz="2000" dirty="0" smtClean="0">
                <a:solidFill>
                  <a:srgbClr val="2EAEBB"/>
                </a:solidFill>
                <a:latin typeface="Menlo-Regular" charset="0"/>
              </a:rPr>
              <a:t>&gt;</a:t>
            </a:r>
          </a:p>
          <a:p>
            <a:r>
              <a:rPr lang="en-US" sz="2000" u="sng" dirty="0" smtClean="0">
                <a:solidFill>
                  <a:srgbClr val="C814C9"/>
                </a:solidFill>
                <a:latin typeface="Menlo-Regular" charset="0"/>
              </a:rPr>
              <a:t>Logout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2000" u="sng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7206" y="5448270"/>
            <a:ext cx="104929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&lt;p&gt;You can &lt;a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accounts/logout/?next=/</a:t>
            </a:r>
            <a:r>
              <a:rPr lang="en-US" dirty="0" err="1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&lt;/a&gt;&lt;/p&gt;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7205" y="3458722"/>
            <a:ext cx="3774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When logging out, make sure to set next to a </a:t>
            </a:r>
            <a:r>
              <a:rPr lang="en-US" i="1" dirty="0" err="1" smtClean="0"/>
              <a:t>url</a:t>
            </a:r>
            <a:r>
              <a:rPr lang="en-US" i="1" dirty="0" smtClean="0"/>
              <a:t> that does not require login. If you do </a:t>
            </a:r>
            <a:r>
              <a:rPr lang="mr-IN" i="1" dirty="0" smtClean="0"/>
              <a:t>–</a:t>
            </a:r>
            <a:r>
              <a:rPr lang="en-US" i="1" dirty="0" smtClean="0"/>
              <a:t> the user will be in a frustrating logout / login loop.</a:t>
            </a:r>
            <a:endParaRPr lang="en-US" i="1" dirty="0"/>
          </a:p>
        </p:txBody>
      </p:sp>
      <p:sp>
        <p:nvSpPr>
          <p:cNvPr id="11" name="Rectangle 10"/>
          <p:cNvSpPr/>
          <p:nvPr/>
        </p:nvSpPr>
        <p:spPr>
          <a:xfrm>
            <a:off x="5414108" y="1829661"/>
            <a:ext cx="6096000" cy="341632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" charset="0"/>
              </a:rPr>
              <a:t>Current 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request.path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 /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authz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/open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Authenticated as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Name: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Email: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csev@umich.edu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Id: 1</a:t>
            </a:r>
          </a:p>
          <a:p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can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2"/>
              </a:rPr>
              <a:t>Logout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3"/>
              </a:rPr>
              <a:t>/authz/open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4"/>
              </a:rPr>
              <a:t>/authz/apereo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5"/>
              </a:rPr>
              <a:t>/authz/manual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6"/>
              </a:rPr>
              <a:t>/authz/protect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7"/>
              </a:rPr>
              <a:t>/authz/python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dump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request.user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data in python </a:t>
            </a:r>
            <a:endParaRPr lang="en-US" dirty="0">
              <a:solidFill>
                <a:srgbClr val="000000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1992" y="1992892"/>
            <a:ext cx="45047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</a:p>
        </p:txBody>
      </p:sp>
    </p:spTree>
    <p:extLst>
      <p:ext uri="{BB962C8B-B14F-4D97-AF65-F5344CB8AC3E}">
        <p14:creationId xmlns:p14="http://schemas.microsoft.com/office/powerpoint/2010/main" val="18183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Login Page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5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and Feel - Login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68800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To allow us to control the look and feel of the login page we must provide a template called "registration/</a:t>
            </a:r>
            <a:r>
              <a:rPr lang="en-US" dirty="0" err="1" smtClean="0"/>
              <a:t>login.html</a:t>
            </a:r>
            <a:r>
              <a:rPr lang="en-US" dirty="0" smtClean="0"/>
              <a:t>"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Django describes what needs to be in this template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We can put this in any of our application templates folders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4666" y="5510369"/>
            <a:ext cx="10600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docs.djangoproject.com</a:t>
            </a:r>
            <a:r>
              <a:rPr lang="en-US" dirty="0" smtClean="0"/>
              <a:t>/</a:t>
            </a:r>
            <a:r>
              <a:rPr lang="en-US" dirty="0" err="1" smtClean="0"/>
              <a:t>en</a:t>
            </a:r>
            <a:r>
              <a:rPr lang="en-US" dirty="0" smtClean="0"/>
              <a:t>/</a:t>
            </a:r>
            <a:r>
              <a:rPr lang="hr-HR" dirty="0" smtClean="0"/>
              <a:t>3.0</a:t>
            </a:r>
            <a:r>
              <a:rPr lang="en-US" dirty="0" smtClean="0"/>
              <a:t>/topics/</a:t>
            </a:r>
            <a:r>
              <a:rPr lang="en-US" dirty="0" err="1" smtClean="0"/>
              <a:t>auth</a:t>
            </a:r>
            <a:r>
              <a:rPr lang="en-US" dirty="0" smtClean="0"/>
              <a:t>/default</a:t>
            </a:r>
            <a:r>
              <a:rPr lang="en-US" dirty="0"/>
              <a:t>/#</a:t>
            </a:r>
            <a:r>
              <a:rPr lang="en-US" dirty="0" err="1"/>
              <a:t>django.contrib.auth.views.LoginView</a:t>
            </a:r>
            <a:endParaRPr lang="en-US" dirty="0"/>
          </a:p>
        </p:txBody>
      </p:sp>
      <p:pic>
        <p:nvPicPr>
          <p:cNvPr id="6" name="Picture 5" descr="This has a username and password field and a submit button." title="Screen shot of Django login page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35" y="1821697"/>
            <a:ext cx="6311062" cy="37522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03214" y="1603297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https://samples.dj4e.com/accounts/login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6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4470" y="1021516"/>
            <a:ext cx="8552393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Login Page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head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en-US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"post"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'login' %}"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csrf_token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form.as_p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btn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btn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-primary"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"Login"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/&gt;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"hidden"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"next"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"{{ next }}"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/&gt;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6" name="Picture 5" descr="This has a username and password field and a submit button." title="Screen shot of Django login page">
            <a:hlinkClick r:id="rId2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92" b="26264"/>
          <a:stretch/>
        </p:blipFill>
        <p:spPr>
          <a:xfrm>
            <a:off x="7100887" y="3254735"/>
            <a:ext cx="4654597" cy="28736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4470" y="441169"/>
            <a:ext cx="7297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dj4e-samples/home/templates/registration/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login.html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14873" y="5183076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https://samples.dj4e.com/accounts/login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57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authentication in </a:t>
            </a:r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9035" y="1668125"/>
            <a:ext cx="10293927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84429"/>
                </a:solidFill>
              </a:rPr>
              <a:t>Django </a:t>
            </a:r>
            <a:r>
              <a:rPr lang="en-US" sz="2000" dirty="0">
                <a:solidFill>
                  <a:srgbClr val="084429"/>
                </a:solidFill>
              </a:rPr>
              <a:t>comes with a user authentication system. It handles user accounts, groups, permissions and cookie-based user sessions</a:t>
            </a:r>
            <a:r>
              <a:rPr lang="en-US" sz="2000" dirty="0" smtClean="0">
                <a:solidFill>
                  <a:srgbClr val="084429"/>
                </a:solidFill>
              </a:rPr>
              <a:t>.  The authentication </a:t>
            </a:r>
            <a:r>
              <a:rPr lang="en-US" sz="2000" dirty="0">
                <a:solidFill>
                  <a:srgbClr val="084429"/>
                </a:solidFill>
              </a:rPr>
              <a:t>system consists of</a:t>
            </a:r>
            <a:r>
              <a:rPr lang="en-US" sz="2000" dirty="0" smtClean="0">
                <a:solidFill>
                  <a:srgbClr val="084429"/>
                </a:solidFill>
              </a:rPr>
              <a:t>:</a:t>
            </a:r>
          </a:p>
          <a:p>
            <a:endParaRPr lang="en-US" sz="2000" dirty="0">
              <a:solidFill>
                <a:srgbClr val="084429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Users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Permissions: Binary (yes/no) flags designating whether a user may perform a certain task.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Groups: A generic way of applying labels and permissions to more than one user.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A configurable password hashing system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Forms and view tools for logging in users, or restricting content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A pluggable backend </a:t>
            </a:r>
            <a:r>
              <a:rPr lang="en-US" sz="2000" dirty="0" smtClean="0">
                <a:solidFill>
                  <a:srgbClr val="084429"/>
                </a:solidFill>
              </a:rPr>
              <a:t>system</a:t>
            </a:r>
          </a:p>
          <a:p>
            <a:endParaRPr lang="en-US" sz="2000" dirty="0" smtClean="0">
              <a:solidFill>
                <a:srgbClr val="084429"/>
              </a:solidFill>
            </a:endParaRPr>
          </a:p>
          <a:p>
            <a:r>
              <a:rPr lang="en-US" sz="2000" dirty="0" smtClean="0">
                <a:solidFill>
                  <a:srgbClr val="084429"/>
                </a:solidFill>
              </a:rPr>
              <a:t>Authentication </a:t>
            </a:r>
            <a:r>
              <a:rPr lang="en-US" sz="2000" dirty="0">
                <a:solidFill>
                  <a:srgbClr val="084429"/>
                </a:solidFill>
              </a:rPr>
              <a:t>support is bundled as a Django </a:t>
            </a:r>
            <a:r>
              <a:rPr lang="en-US" sz="2000" b="1" dirty="0" err="1">
                <a:solidFill>
                  <a:srgbClr val="084429"/>
                </a:solidFill>
              </a:rPr>
              <a:t>contrib</a:t>
            </a:r>
            <a:r>
              <a:rPr lang="en-US" sz="2000" dirty="0">
                <a:solidFill>
                  <a:srgbClr val="084429"/>
                </a:solidFill>
              </a:rPr>
              <a:t> module in </a:t>
            </a:r>
            <a:r>
              <a:rPr lang="en-US" sz="2000" b="1" dirty="0" err="1">
                <a:solidFill>
                  <a:srgbClr val="084429"/>
                </a:solidFill>
              </a:rPr>
              <a:t>django.contrib.auth</a:t>
            </a:r>
            <a:r>
              <a:rPr lang="en-US" sz="2000" dirty="0">
                <a:solidFill>
                  <a:srgbClr val="084429"/>
                </a:solidFill>
              </a:rPr>
              <a:t>. By default, the required configuration is already included in </a:t>
            </a:r>
            <a:r>
              <a:rPr lang="en-US" sz="2000" b="1" dirty="0" err="1" smtClean="0">
                <a:solidFill>
                  <a:srgbClr val="084429"/>
                </a:solidFill>
              </a:rPr>
              <a:t>settings.py</a:t>
            </a:r>
            <a:r>
              <a:rPr lang="en-US" sz="2000" dirty="0">
                <a:solidFill>
                  <a:srgbClr val="084429"/>
                </a:solidFill>
              </a:rPr>
              <a:t>.</a:t>
            </a:r>
            <a:endParaRPr lang="en-US" sz="2000" dirty="0" smtClean="0">
              <a:solidFill>
                <a:srgbClr val="08442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9035" y="5716600"/>
            <a:ext cx="5119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docs.djangoproject.com</a:t>
            </a:r>
            <a:r>
              <a:rPr lang="en-US" dirty="0" smtClean="0"/>
              <a:t>/</a:t>
            </a:r>
            <a:r>
              <a:rPr lang="en-US" dirty="0" err="1" smtClean="0"/>
              <a:t>en</a:t>
            </a:r>
            <a:r>
              <a:rPr lang="en-US" dirty="0" smtClean="0"/>
              <a:t>/</a:t>
            </a:r>
            <a:r>
              <a:rPr lang="hr-HR" dirty="0" smtClean="0"/>
              <a:t>3.0</a:t>
            </a:r>
            <a:r>
              <a:rPr lang="en-US" dirty="0" smtClean="0"/>
              <a:t>/topics/</a:t>
            </a:r>
            <a:r>
              <a:rPr lang="en-US" dirty="0" err="1" smtClean="0"/>
              <a:t>auth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0517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 the logged in user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0183" y="1842043"/>
            <a:ext cx="4979884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Authenticated as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user.get_full_name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Email: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user.email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Id: {{ </a:t>
            </a:r>
            <a:r>
              <a:rPr lang="nb-NO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user.id</a:t>
            </a:r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else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are not logged 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</p:txBody>
      </p:sp>
      <p:sp>
        <p:nvSpPr>
          <p:cNvPr id="7" name="Rectangle 6"/>
          <p:cNvSpPr/>
          <p:nvPr/>
        </p:nvSpPr>
        <p:spPr>
          <a:xfrm>
            <a:off x="410183" y="5412792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>
            <a:hlinkClick r:id="rId2"/>
          </p:cNvPr>
          <p:cNvSpPr/>
          <p:nvPr/>
        </p:nvSpPr>
        <p:spPr>
          <a:xfrm>
            <a:off x="5818084" y="1842043"/>
            <a:ext cx="6096000" cy="341632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" charset="0"/>
              </a:rPr>
              <a:t>Current 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request.path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 /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authz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/open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Authenticated as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Name: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Email: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csev@umich.edu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Id: 1</a:t>
            </a:r>
          </a:p>
          <a:p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can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3"/>
              </a:rPr>
              <a:t>Logout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4"/>
              </a:rPr>
              <a:t>/authz/open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5"/>
              </a:rPr>
              <a:t>/authz/apereo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6"/>
              </a:rPr>
              <a:t>/authz/manual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7"/>
              </a:rPr>
              <a:t>/authz/protect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8"/>
              </a:rPr>
              <a:t>/authz/python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dump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request.user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data in python </a:t>
            </a:r>
            <a:r>
              <a:rPr lang="en-US" dirty="0" smtClean="0">
                <a:solidFill>
                  <a:srgbClr val="000000"/>
                </a:solidFill>
                <a:latin typeface="Times" charset="0"/>
              </a:rPr>
              <a:t> </a:t>
            </a:r>
            <a:endParaRPr lang="en-US" dirty="0">
              <a:solidFill>
                <a:srgbClr val="000000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18084" y="1366185"/>
            <a:ext cx="500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0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5025"/>
            <a:ext cx="6010072" cy="1325563"/>
          </a:xfrm>
        </p:spPr>
        <p:txBody>
          <a:bodyPr/>
          <a:lstStyle/>
          <a:p>
            <a:r>
              <a:rPr lang="en-US" smtClean="0"/>
              <a:t>Accessing user </a:t>
            </a:r>
            <a:r>
              <a:rPr lang="en-US" dirty="0" smtClean="0"/>
              <a:t>data in Python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870838"/>
            <a:ext cx="8383621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DumpPython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"&lt;pre&gt;</a:t>
            </a:r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en-US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en-US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Data in Python:</a:t>
            </a:r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\n\n</a:t>
            </a:r>
            <a:r>
              <a:rPr lang="en-US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reverse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reverse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req.user.is_authenticated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req.user.username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Email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req.user.email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is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not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logged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"&lt;/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="/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back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&gt;"""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>
            <a:hlinkClick r:id="rId2"/>
          </p:cNvPr>
          <p:cNvSpPr/>
          <p:nvPr/>
        </p:nvSpPr>
        <p:spPr>
          <a:xfrm>
            <a:off x="7448142" y="1604716"/>
            <a:ext cx="4302870" cy="203132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User Data in Python:</a:t>
            </a:r>
          </a:p>
          <a:p>
            <a:endParaRPr lang="en-US" dirty="0" smtClean="0">
              <a:solidFill>
                <a:schemeClr val="bg1"/>
              </a:solidFill>
              <a:latin typeface="Courier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Login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</a:rPr>
              <a:t>url</a:t>
            </a:r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: /accounts/login/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Logout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</a:rPr>
              <a:t>url</a:t>
            </a:r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: /accounts/logout/</a:t>
            </a:r>
          </a:p>
          <a:p>
            <a:endParaRPr lang="en-US" dirty="0" smtClean="0">
              <a:solidFill>
                <a:schemeClr val="bg1"/>
              </a:solidFill>
              <a:latin typeface="Courier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User: dj4e-samples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Email: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</a:rPr>
              <a:t>csev@umich.edu</a:t>
            </a:r>
            <a:endParaRPr lang="en-US" dirty="0">
              <a:solidFill>
                <a:schemeClr val="bg1"/>
              </a:solidFill>
              <a:latin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2251047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79110" y="968474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/python</a:t>
            </a:r>
          </a:p>
        </p:txBody>
      </p:sp>
    </p:spTree>
    <p:extLst>
      <p:ext uri="{BB962C8B-B14F-4D97-AF65-F5344CB8AC3E}">
        <p14:creationId xmlns:p14="http://schemas.microsoft.com/office/powerpoint/2010/main" val="66874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Views that require a logged in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of your views need to make sure that someone is logged in before performing some operation that depends on the </a:t>
            </a:r>
            <a:r>
              <a:rPr lang="en-US" dirty="0" err="1" smtClean="0">
                <a:solidFill>
                  <a:srgbClr val="FFFF00"/>
                </a:solidFill>
              </a:rPr>
              <a:t>request.user</a:t>
            </a:r>
            <a:r>
              <a:rPr lang="en-US" dirty="0" smtClean="0"/>
              <a:t> data being set</a:t>
            </a:r>
          </a:p>
          <a:p>
            <a:pPr lvl="1"/>
            <a:r>
              <a:rPr lang="en-US" dirty="0" err="1" smtClean="0"/>
              <a:t>request.user.id</a:t>
            </a:r>
            <a:endParaRPr lang="en-US" dirty="0" smtClean="0"/>
          </a:p>
          <a:p>
            <a:pPr lvl="1"/>
            <a:r>
              <a:rPr lang="en-US" dirty="0" err="1" smtClean="0"/>
              <a:t>request.user.email</a:t>
            </a:r>
            <a:endParaRPr lang="en-US" dirty="0" smtClean="0"/>
          </a:p>
          <a:p>
            <a:r>
              <a:rPr lang="en-US" dirty="0" smtClean="0"/>
              <a:t>You could check </a:t>
            </a:r>
            <a:r>
              <a:rPr lang="en-US" dirty="0" err="1" smtClean="0">
                <a:solidFill>
                  <a:srgbClr val="FFFF00"/>
                </a:solidFill>
              </a:rPr>
              <a:t>user.is_authenticated</a:t>
            </a:r>
            <a:r>
              <a:rPr lang="en-US" dirty="0" smtClean="0"/>
              <a:t> at the beginning of each view and if the user is not logged, redirect them to reverse('login') with the appropriate next= parameter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4494" y="5596116"/>
            <a:ext cx="9364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docs.djangoproject.com</a:t>
            </a:r>
            <a:r>
              <a:rPr lang="en-US" dirty="0" smtClean="0"/>
              <a:t>/</a:t>
            </a:r>
            <a:r>
              <a:rPr lang="en-US" dirty="0" err="1" smtClean="0"/>
              <a:t>en</a:t>
            </a:r>
            <a:r>
              <a:rPr lang="en-US" dirty="0" smtClean="0"/>
              <a:t>/</a:t>
            </a:r>
            <a:r>
              <a:rPr lang="hr-HR" dirty="0" smtClean="0"/>
              <a:t>3.0</a:t>
            </a:r>
            <a:r>
              <a:rPr lang="en-US" dirty="0" smtClean="0"/>
              <a:t>/topics/</a:t>
            </a:r>
            <a:r>
              <a:rPr lang="en-US" dirty="0" err="1" smtClean="0"/>
              <a:t>auth</a:t>
            </a:r>
            <a:r>
              <a:rPr lang="en-US" dirty="0" smtClean="0"/>
              <a:t>/default</a:t>
            </a:r>
            <a:r>
              <a:rPr lang="en-US" dirty="0"/>
              <a:t>/#the-</a:t>
            </a:r>
            <a:r>
              <a:rPr lang="en-US" dirty="0" err="1"/>
              <a:t>loginrequired</a:t>
            </a:r>
            <a:r>
              <a:rPr lang="en-US" dirty="0"/>
              <a:t>-</a:t>
            </a:r>
            <a:r>
              <a:rPr lang="en-US" dirty="0" err="1"/>
              <a:t>mixin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0130" y="1338675"/>
            <a:ext cx="1105563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django.utils.http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urlencode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solidFill>
                <a:srgbClr val="C1651C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ManualProtect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not </a:t>
            </a:r>
            <a:r>
              <a:rPr lang="en-US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request.user.is_authenticated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loginurl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 reverse(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'login'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)+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'?'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urlencode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({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'next'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redirect(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loginurl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       return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django.contrib.auth.mixins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ProtectView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View)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r>
              <a:rPr lang="en-US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760130" y="733477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130" y="5505949"/>
            <a:ext cx="8489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docs.djangoproject.com</a:t>
            </a:r>
            <a:r>
              <a:rPr lang="en-US" dirty="0" smtClean="0"/>
              <a:t>/</a:t>
            </a:r>
            <a:r>
              <a:rPr lang="en-US" dirty="0" err="1" smtClean="0"/>
              <a:t>en</a:t>
            </a:r>
            <a:r>
              <a:rPr lang="en-US" dirty="0" smtClean="0"/>
              <a:t>/</a:t>
            </a:r>
            <a:r>
              <a:rPr lang="hr-HR" smtClean="0"/>
              <a:t>3.0</a:t>
            </a:r>
            <a:r>
              <a:rPr lang="en-US" smtClean="0"/>
              <a:t>/topics/</a:t>
            </a:r>
            <a:r>
              <a:rPr lang="en-US" dirty="0" err="1" smtClean="0"/>
              <a:t>auth</a:t>
            </a:r>
            <a:r>
              <a:rPr lang="en-US" dirty="0" smtClean="0"/>
              <a:t>/default</a:t>
            </a:r>
            <a:r>
              <a:rPr lang="en-US" dirty="0"/>
              <a:t>/#the-</a:t>
            </a:r>
            <a:r>
              <a:rPr lang="en-US" dirty="0" err="1"/>
              <a:t>loginrequired</a:t>
            </a:r>
            <a:r>
              <a:rPr lang="en-US" dirty="0"/>
              <a:t>-</a:t>
            </a:r>
            <a:r>
              <a:rPr lang="en-US" dirty="0" err="1"/>
              <a:t>mixin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0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4326" y="1354461"/>
            <a:ext cx="11415712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Current 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{{ 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Authenticated as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user.get_full_name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Email: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user.email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Id: {{ </a:t>
            </a:r>
            <a:r>
              <a:rPr lang="nb-NO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user.id</a:t>
            </a:r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can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'logout' %}?next={%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en-US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en-US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are not logged 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can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'login' %}?next={{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}}"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if you like.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1947" y="723474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4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- Setting up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 smtClean="0">
                <a:solidFill>
                  <a:srgbClr val="FFFF00"/>
                </a:solidFill>
              </a:rPr>
              <a:t>django.contrib.auth</a:t>
            </a:r>
            <a:r>
              <a:rPr lang="en-US" dirty="0" smtClean="0"/>
              <a:t> entries to </a:t>
            </a:r>
            <a:r>
              <a:rPr lang="en-US" dirty="0" smtClean="0">
                <a:solidFill>
                  <a:srgbClr val="00FDFF"/>
                </a:solidFill>
              </a:rPr>
              <a:t>INSTALLED_APPS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FDFF"/>
                </a:solidFill>
              </a:rPr>
              <a:t>urlpatterns</a:t>
            </a:r>
            <a:endParaRPr lang="en-US" dirty="0" smtClean="0">
              <a:solidFill>
                <a:srgbClr val="00FDFF"/>
              </a:solidFill>
            </a:endParaRPr>
          </a:p>
          <a:p>
            <a:r>
              <a:rPr lang="en-US" dirty="0" smtClean="0"/>
              <a:t>Create a template named '</a:t>
            </a:r>
            <a:r>
              <a:rPr lang="en-US" dirty="0" smtClean="0">
                <a:solidFill>
                  <a:srgbClr val="FFFF00"/>
                </a:solidFill>
              </a:rPr>
              <a:t>registration/</a:t>
            </a:r>
            <a:r>
              <a:rPr lang="en-US" dirty="0" err="1" smtClean="0">
                <a:solidFill>
                  <a:srgbClr val="FFFF00"/>
                </a:solidFill>
              </a:rPr>
              <a:t>login.html</a:t>
            </a:r>
            <a:r>
              <a:rPr lang="en-US" dirty="0" smtClean="0"/>
              <a:t>'</a:t>
            </a:r>
          </a:p>
          <a:p>
            <a:r>
              <a:rPr lang="en-US" dirty="0" smtClean="0"/>
              <a:t>Get </a:t>
            </a:r>
            <a:r>
              <a:rPr lang="en-US" dirty="0" err="1" smtClean="0"/>
              <a:t>urls</a:t>
            </a:r>
            <a:r>
              <a:rPr lang="en-US" dirty="0" smtClean="0"/>
              <a:t> for login and logout using </a:t>
            </a:r>
            <a:r>
              <a:rPr lang="en-US" dirty="0" smtClean="0">
                <a:solidFill>
                  <a:srgbClr val="FFFF00"/>
                </a:solidFill>
              </a:rPr>
              <a:t>reverse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reverse_lazy</a:t>
            </a:r>
            <a:r>
              <a:rPr lang="en-US" dirty="0" smtClean="0"/>
              <a:t>, or the </a:t>
            </a:r>
            <a:r>
              <a:rPr lang="en-US" dirty="0" err="1" smtClean="0">
                <a:solidFill>
                  <a:srgbClr val="FFFF00"/>
                </a:solidFill>
              </a:rPr>
              <a:t>url</a:t>
            </a:r>
            <a:r>
              <a:rPr lang="en-US" dirty="0" smtClean="0">
                <a:solidFill>
                  <a:srgbClr val="FFFF00"/>
                </a:solidFill>
              </a:rPr>
              <a:t> template tag</a:t>
            </a:r>
          </a:p>
          <a:p>
            <a:r>
              <a:rPr lang="en-US" dirty="0" smtClean="0"/>
              <a:t>Add the "</a:t>
            </a:r>
            <a:r>
              <a:rPr lang="en-US" dirty="0" smtClean="0">
                <a:solidFill>
                  <a:srgbClr val="FF40FF"/>
                </a:solidFill>
              </a:rPr>
              <a:t>next=</a:t>
            </a:r>
            <a:r>
              <a:rPr lang="en-US" dirty="0" smtClean="0"/>
              <a:t>" parameter to those URLs to bring the user back to a page after successful login or logout</a:t>
            </a:r>
          </a:p>
          <a:p>
            <a:r>
              <a:rPr lang="en-US" dirty="0" smtClean="0"/>
              <a:t>Add </a:t>
            </a:r>
            <a:r>
              <a:rPr lang="en-US" dirty="0" err="1" smtClean="0">
                <a:solidFill>
                  <a:srgbClr val="00FDFF"/>
                </a:solidFill>
              </a:rPr>
              <a:t>LoginRequiredMixin</a:t>
            </a:r>
            <a:r>
              <a:rPr lang="en-US" dirty="0" smtClean="0">
                <a:solidFill>
                  <a:srgbClr val="00FDFF"/>
                </a:solidFill>
              </a:rPr>
              <a:t> </a:t>
            </a:r>
            <a:r>
              <a:rPr lang="en-US" dirty="0" smtClean="0"/>
              <a:t>to views that can only be accessed  by a logged in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super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31090" cy="1436559"/>
          </a:xfrm>
        </p:spPr>
        <p:txBody>
          <a:bodyPr/>
          <a:lstStyle/>
          <a:p>
            <a:r>
              <a:rPr lang="en-US" dirty="0" smtClean="0"/>
              <a:t>We need to "bootstrap" our system and make a user that can log into the admin </a:t>
            </a:r>
            <a:r>
              <a:rPr lang="en-US" smtClean="0"/>
              <a:t>page and make more users</a:t>
            </a:r>
          </a:p>
        </p:txBody>
      </p:sp>
      <p:pic>
        <p:nvPicPr>
          <p:cNvPr id="1026" name="Picture 2" descr="[[ A man is sitting on a couch, talking to another man.  They are both stick figures. ]]&#10;First man:  Make me a sandwich.&#10;Second man:  What?  Make it yourself.&#10;First man:  Sudo make me a sandwich.&#10;Second man:  Okay" title="Comic about super users from https://xkcd.com/149/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699" y="1690688"/>
            <a:ext cx="34290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817125" y="4702718"/>
            <a:ext cx="2316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/149/</a:t>
            </a:r>
          </a:p>
        </p:txBody>
      </p:sp>
      <p:sp>
        <p:nvSpPr>
          <p:cNvPr id="5" name="Rectangle 4"/>
          <p:cNvSpPr/>
          <p:nvPr/>
        </p:nvSpPr>
        <p:spPr>
          <a:xfrm>
            <a:off x="993710" y="3661500"/>
            <a:ext cx="67755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createsuperuser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Username: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Email address: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csev@umich.edu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Password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Password (again): 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Superuser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created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111777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Wiping out your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0718"/>
          </a:xfrm>
        </p:spPr>
        <p:txBody>
          <a:bodyPr/>
          <a:lstStyle/>
          <a:p>
            <a:r>
              <a:rPr lang="en-US" dirty="0" smtClean="0"/>
              <a:t>Sometimes you want to clear out and re-initialize your db.sqlite3 file</a:t>
            </a:r>
          </a:p>
          <a:p>
            <a:r>
              <a:rPr lang="en-US" dirty="0" smtClean="0"/>
              <a:t>The super users and users are stored in the database so when you remove it, you need to re-create the super users.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08210" y="3396343"/>
            <a:ext cx="67755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db.sqlite3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migrate</a:t>
            </a:r>
            <a:endParaRPr lang="en-US" dirty="0" smtClean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createsuperuser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Username: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Email address: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csev@umich.edu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Password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Password (again): 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Superuser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created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173725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Users and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21424" cy="4351338"/>
          </a:xfrm>
        </p:spPr>
        <p:txBody>
          <a:bodyPr/>
          <a:lstStyle/>
          <a:p>
            <a:r>
              <a:rPr lang="en-US" dirty="0" smtClean="0"/>
              <a:t>Once you have a super user you can log into your application and create additional new users, associate them with groups, and give them permissions in the </a:t>
            </a:r>
            <a:r>
              <a:rPr lang="en-US" dirty="0" smtClean="0">
                <a:solidFill>
                  <a:srgbClr val="FFFF00"/>
                </a:solidFill>
              </a:rPr>
              <a:t>"/admin</a:t>
            </a:r>
            <a:r>
              <a:rPr lang="en-US" dirty="0" smtClean="0"/>
              <a:t>" user interface</a:t>
            </a:r>
          </a:p>
          <a:p>
            <a:r>
              <a:rPr lang="en-US" dirty="0" smtClean="0"/>
              <a:t>Many applications don</a:t>
            </a:r>
            <a:r>
              <a:rPr lang="mr-IN" dirty="0" smtClean="0"/>
              <a:t>’</a:t>
            </a:r>
            <a:r>
              <a:rPr lang="en-US" dirty="0" smtClean="0"/>
              <a:t>t need to use the groups or permissions features of Django</a:t>
            </a:r>
            <a:endParaRPr lang="en-US" dirty="0"/>
          </a:p>
        </p:txBody>
      </p:sp>
      <p:pic>
        <p:nvPicPr>
          <p:cNvPr id="4" name="Picture 3" descr="Django administration&#10;Welcome, dj4e-samples. View site / Change password / Log out &#10;Site administration&#10; Authentication and Authorization Groups Add | Change &#10;Users Add | Change&#10;" title="Screen shot of the Django admin interfa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624" y="1825625"/>
            <a:ext cx="6025852" cy="381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6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Users into Our Application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8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 are not "logging in"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session is a way of marking a browser  and storing data on the server which can be stored and retrieved across multiple request-response-cycles</a:t>
            </a:r>
          </a:p>
          <a:p>
            <a:r>
              <a:rPr lang="en-US" dirty="0" smtClean="0"/>
              <a:t>Sessions exist irrespective of whether or not the user is logged in</a:t>
            </a:r>
          </a:p>
          <a:p>
            <a:r>
              <a:rPr lang="en-US" dirty="0" smtClean="0"/>
              <a:t>When the user passes the login check, the server </a:t>
            </a:r>
            <a:r>
              <a:rPr lang="en-US" smtClean="0"/>
              <a:t>adds data to </a:t>
            </a:r>
            <a:r>
              <a:rPr lang="en-US" dirty="0" smtClean="0"/>
              <a:t>the session identifying the user</a:t>
            </a:r>
          </a:p>
          <a:p>
            <a:r>
              <a:rPr lang="en-US" dirty="0" smtClean="0"/>
              <a:t>When the user logs out, that information in the session is removed</a:t>
            </a:r>
          </a:p>
          <a:p>
            <a:endParaRPr lang="en-US" dirty="0"/>
          </a:p>
          <a:p>
            <a:r>
              <a:rPr lang="en-US" dirty="0" smtClean="0"/>
              <a:t>Sessions are required to implement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3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Sessions, Users, Login, and 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719"/>
            <a:ext cx="10515600" cy="1214137"/>
          </a:xfrm>
        </p:spPr>
        <p:txBody>
          <a:bodyPr/>
          <a:lstStyle/>
          <a:p>
            <a:r>
              <a:rPr lang="en-US" dirty="0" smtClean="0"/>
              <a:t>Login functionality is built into Django and included in your </a:t>
            </a:r>
            <a:r>
              <a:rPr lang="en-US" b="1" dirty="0" err="1" smtClean="0"/>
              <a:t>settings.py</a:t>
            </a:r>
            <a:r>
              <a:rPr lang="en-US" dirty="0" smtClean="0"/>
              <a:t> by default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5542691"/>
            <a:ext cx="5783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docs.djangoproject.com</a:t>
            </a:r>
            <a:r>
              <a:rPr lang="en-US" dirty="0" smtClean="0"/>
              <a:t>/</a:t>
            </a:r>
            <a:r>
              <a:rPr lang="en-US" dirty="0" err="1" smtClean="0"/>
              <a:t>en</a:t>
            </a:r>
            <a:r>
              <a:rPr lang="en-US" dirty="0" smtClean="0"/>
              <a:t>/</a:t>
            </a:r>
            <a:r>
              <a:rPr lang="hr-HR" dirty="0" smtClean="0"/>
              <a:t>3.0</a:t>
            </a:r>
            <a:r>
              <a:rPr lang="en-US" dirty="0" smtClean="0"/>
              <a:t>/topics/</a:t>
            </a:r>
            <a:r>
              <a:rPr lang="en-US" dirty="0" err="1" smtClean="0"/>
              <a:t>auth</a:t>
            </a:r>
            <a:r>
              <a:rPr lang="en-US" dirty="0" smtClean="0"/>
              <a:t>/default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65963" y="3361786"/>
            <a:ext cx="50086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INSTALLED_APPS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django.contrib.admin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django.contrib.auth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django.contrib.contenttypes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68394" y="2581950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dj4e-samples/dj4e-samples/</a:t>
            </a:r>
            <a:r>
              <a:rPr lang="en-US" dirty="0" err="1" smtClean="0">
                <a:solidFill>
                  <a:srgbClr val="FFFF00"/>
                </a:solidFill>
              </a:rPr>
              <a:t>settings.py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88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Sessions, Users, Login, and 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719"/>
            <a:ext cx="10515600" cy="1451589"/>
          </a:xfrm>
        </p:spPr>
        <p:txBody>
          <a:bodyPr>
            <a:normAutofit/>
          </a:bodyPr>
          <a:lstStyle/>
          <a:p>
            <a:r>
              <a:rPr lang="en-US" dirty="0" smtClean="0"/>
              <a:t>We need to add a path to the code that gives us login and logout </a:t>
            </a:r>
            <a:r>
              <a:rPr lang="en-US" dirty="0" err="1" smtClean="0"/>
              <a:t>urls</a:t>
            </a:r>
            <a:endParaRPr lang="en-US" dirty="0" smtClean="0"/>
          </a:p>
          <a:p>
            <a:r>
              <a:rPr lang="en-US" dirty="0" smtClean="0"/>
              <a:t>We can reverse lookup these </a:t>
            </a:r>
            <a:r>
              <a:rPr lang="en-US" dirty="0" err="1" smtClean="0"/>
              <a:t>urls</a:t>
            </a:r>
            <a:r>
              <a:rPr lang="en-US" dirty="0" smtClean="0"/>
              <a:t> using the 'login' and 'logout' view names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5542691"/>
            <a:ext cx="5783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docs.djangoproject.com</a:t>
            </a:r>
            <a:r>
              <a:rPr lang="en-US" dirty="0" smtClean="0"/>
              <a:t>/</a:t>
            </a:r>
            <a:r>
              <a:rPr lang="en-US" dirty="0" err="1" smtClean="0"/>
              <a:t>en</a:t>
            </a:r>
            <a:r>
              <a:rPr lang="en-US" dirty="0" smtClean="0"/>
              <a:t>/</a:t>
            </a:r>
            <a:r>
              <a:rPr lang="hr-HR" dirty="0" smtClean="0"/>
              <a:t>3.0</a:t>
            </a:r>
            <a:r>
              <a:rPr lang="en-US" dirty="0" smtClean="0"/>
              <a:t>/topics/</a:t>
            </a:r>
            <a:r>
              <a:rPr lang="en-US" dirty="0" err="1" smtClean="0"/>
              <a:t>auth</a:t>
            </a:r>
            <a:r>
              <a:rPr lang="en-US" dirty="0" smtClean="0"/>
              <a:t>/default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9166" y="3320614"/>
            <a:ext cx="85936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urlpatterns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path('', include('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home.urls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')),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path('admin/',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admin.site.urls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path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('accounts/', include('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django.contrib.auth.urls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')),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78943" y="2983518"/>
            <a:ext cx="347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dj4e-samples/dj4e-samples/</a:t>
            </a:r>
            <a:r>
              <a:rPr lang="en-US" dirty="0" err="1" smtClean="0">
                <a:solidFill>
                  <a:srgbClr val="FFFF00"/>
                </a:solidFill>
              </a:rPr>
              <a:t>urls.py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75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1663</TotalTime>
  <Words>1863</Words>
  <Application>Microsoft Macintosh PowerPoint</Application>
  <PresentationFormat>Widescreen</PresentationFormat>
  <Paragraphs>311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Calibri</vt:lpstr>
      <vt:lpstr>Calibri Light</vt:lpstr>
      <vt:lpstr>Courier</vt:lpstr>
      <vt:lpstr>Gill Sans</vt:lpstr>
      <vt:lpstr>Helvetica</vt:lpstr>
      <vt:lpstr>Mangal</vt:lpstr>
      <vt:lpstr>Menlo-Regular</vt:lpstr>
      <vt:lpstr>ＭＳ Ｐゴシック</vt:lpstr>
      <vt:lpstr>Times</vt:lpstr>
      <vt:lpstr>ヒラギノ角ゴ ProN W3</vt:lpstr>
      <vt:lpstr>Office Theme</vt:lpstr>
      <vt:lpstr>Login and Logout</vt:lpstr>
      <vt:lpstr>User authentication in Django</vt:lpstr>
      <vt:lpstr>Making the super user</vt:lpstr>
      <vt:lpstr>Wiping out your database</vt:lpstr>
      <vt:lpstr>Additional Users and Permissions</vt:lpstr>
      <vt:lpstr>Logging Users into Our Application</vt:lpstr>
      <vt:lpstr>Sessions are not "logging in"</vt:lpstr>
      <vt:lpstr>Sessions, Users, Login, and Django</vt:lpstr>
      <vt:lpstr>Sessions, Users, Login, and Django</vt:lpstr>
      <vt:lpstr>PowerPoint Presentation</vt:lpstr>
      <vt:lpstr>Where to go after login / logout completion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Login Page</vt:lpstr>
      <vt:lpstr>Look and Feel - Login Template</vt:lpstr>
      <vt:lpstr>PowerPoint Presentation</vt:lpstr>
      <vt:lpstr>Data for the logged in user</vt:lpstr>
      <vt:lpstr>Accessing user data in Python</vt:lpstr>
      <vt:lpstr>Views that require a logged in user</vt:lpstr>
      <vt:lpstr>PowerPoint Presentation</vt:lpstr>
      <vt:lpstr>PowerPoint Presentation</vt:lpstr>
      <vt:lpstr>Summary - Setting up login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123</cp:revision>
  <dcterms:created xsi:type="dcterms:W3CDTF">2019-01-19T02:12:54Z</dcterms:created>
  <dcterms:modified xsi:type="dcterms:W3CDTF">2020-02-14T16:15:14Z</dcterms:modified>
</cp:coreProperties>
</file>