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2" roundtripDataSignature="AMtx7miOdmH7HdUky/1COpfO1AlvDxHN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/>
    <p:restoredTop sz="94666"/>
  </p:normalViewPr>
  <p:slideViewPr>
    <p:cSldViewPr snapToGrid="0" snapToObjects="1">
      <p:cViewPr varScale="1">
        <p:scale>
          <a:sx n="70" d="100"/>
          <a:sy n="70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22" Type="http://customschemas.google.com/relationships/presentationmetadata" Target="metadata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7AC08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7AC0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7AC0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7AC0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7AC0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7AC08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7AC0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7AC0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7AC08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7AC08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7AC08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D7AC0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https://www.flickr.com/photos/rob_swystun/8098008837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7AC08"/>
              </a:buClr>
              <a:buSzPts val="8000"/>
              <a:buFont typeface="Calibri"/>
              <a:buNone/>
            </a:pPr>
            <a:r>
              <a:rPr lang="en-US" sz="8000"/>
              <a:t>Model View Controller (MVC)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>
                <a:solidFill>
                  <a:srgbClr val="FFFFFF"/>
                </a:solidFill>
              </a:rPr>
              <a:t>Charles Severance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>
                <a:solidFill>
                  <a:srgbClr val="FFFFFF"/>
                </a:solidFill>
              </a:rPr>
              <a:t>www.dj4e.com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800">
              <a:solidFill>
                <a:srgbClr val="FFFFFF"/>
              </a:solidFill>
            </a:endParaRPr>
          </a:p>
        </p:txBody>
      </p:sp>
      <p:cxnSp>
        <p:nvCxnSpPr>
          <p:cNvPr id="91" name="Google Shape;91;p1"/>
          <p:cNvCxnSpPr/>
          <p:nvPr/>
        </p:nvCxnSpPr>
        <p:spPr>
          <a:xfrm>
            <a:off x="4055891" y="2286000"/>
            <a:ext cx="0" cy="22860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2" name="Google Shape;92;p1" descr="CCb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00"/>
                </a:solidFill>
              </a:rPr>
              <a:t>Summary</a:t>
            </a:r>
            <a:endParaRPr/>
          </a:p>
        </p:txBody>
      </p:sp>
      <p:sp>
        <p:nvSpPr>
          <p:cNvPr id="250" name="Google Shape;250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5365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We call the Data bit - the “</a:t>
            </a:r>
            <a:r>
              <a:rPr lang="en-US">
                <a:solidFill>
                  <a:srgbClr val="FF7F00"/>
                </a:solidFill>
              </a:rPr>
              <a:t>Model</a:t>
            </a:r>
            <a:r>
              <a:rPr lang="en-US"/>
              <a:t>” or Data Model</a:t>
            </a:r>
            <a:endParaRPr/>
          </a:p>
          <a:p>
            <a:pPr marL="385365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We call the “making the next HTML” bit the “</a:t>
            </a:r>
            <a:r>
              <a:rPr lang="en-US">
                <a:solidFill>
                  <a:srgbClr val="00FF00"/>
                </a:solidFill>
              </a:rPr>
              <a:t>View</a:t>
            </a:r>
            <a:r>
              <a:rPr lang="en-US"/>
              <a:t>” or “Presentation Layer”</a:t>
            </a:r>
            <a:endParaRPr/>
          </a:p>
          <a:p>
            <a:pPr marL="385365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We call the handling of input and the general orchestration of it all the “</a:t>
            </a:r>
            <a:r>
              <a:rPr lang="en-US">
                <a:solidFill>
                  <a:srgbClr val="FF00FF"/>
                </a:solidFill>
              </a:rPr>
              <a:t>Controller</a:t>
            </a:r>
            <a:r>
              <a:rPr lang="en-US"/>
              <a:t>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7AC08"/>
              </a:buClr>
              <a:buSzPts val="4400"/>
              <a:buFont typeface="Calibri"/>
              <a:buNone/>
            </a:pPr>
            <a:r>
              <a:rPr lang="en-US"/>
              <a:t>Acknowledgements / Contributions</a:t>
            </a:r>
            <a:endParaRPr/>
          </a:p>
        </p:txBody>
      </p:sp>
      <p:sp>
        <p:nvSpPr>
          <p:cNvPr id="256" name="Google Shape;256;p11"/>
          <p:cNvSpPr txBox="1"/>
          <p:nvPr/>
        </p:nvSpPr>
        <p:spPr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These slides are Copyright 2019-  Charles R. Severance (www.dr-chuck.com)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Initial Development: Charles Severance, University of Michigan School of Information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CC66"/>
                </a:solidFill>
                <a:latin typeface="Gill Sans"/>
                <a:ea typeface="Gill Sans"/>
                <a:cs typeface="Gill Sans"/>
                <a:sym typeface="Gill Sans"/>
              </a:rPr>
              <a:t>Insert new Contributors and Translators here including names and dates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575D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575D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575D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575D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575D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575D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575D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7" name="Google Shape;257;p11"/>
          <p:cNvSpPr txBox="1"/>
          <p:nvPr/>
        </p:nvSpPr>
        <p:spPr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CC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Continue new Contributors and Translators here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849630" y="3453765"/>
            <a:ext cx="10492740" cy="26746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Browser</a:t>
            </a:r>
            <a:endParaRPr sz="36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1631" y="2268856"/>
            <a:ext cx="1110615" cy="84010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/>
          <p:nvPr/>
        </p:nvSpPr>
        <p:spPr>
          <a:xfrm>
            <a:off x="4888888" y="864870"/>
            <a:ext cx="2168479" cy="9848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Web Server</a:t>
            </a:r>
            <a:endParaRPr sz="12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solidFill>
                <a:srgbClr val="0000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0" name="Google Shape;100;p2"/>
          <p:cNvCxnSpPr/>
          <p:nvPr/>
        </p:nvCxnSpPr>
        <p:spPr>
          <a:xfrm flipH="1">
            <a:off x="5713096" y="1965960"/>
            <a:ext cx="15240" cy="1394460"/>
          </a:xfrm>
          <a:prstGeom prst="straightConnector1">
            <a:avLst/>
          </a:prstGeom>
          <a:noFill/>
          <a:ln w="114300" cap="flat" cmpd="sng">
            <a:solidFill>
              <a:srgbClr val="FF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cxnSp>
        <p:nvCxnSpPr>
          <p:cNvPr id="101" name="Google Shape;101;p2"/>
          <p:cNvCxnSpPr/>
          <p:nvPr/>
        </p:nvCxnSpPr>
        <p:spPr>
          <a:xfrm rot="10800000" flipH="1">
            <a:off x="6217920" y="1981200"/>
            <a:ext cx="15240" cy="1423036"/>
          </a:xfrm>
          <a:prstGeom prst="straightConnector1">
            <a:avLst/>
          </a:prstGeom>
          <a:noFill/>
          <a:ln w="114300" cap="flat" cmpd="sng">
            <a:solidFill>
              <a:srgbClr val="00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pic>
        <p:nvPicPr>
          <p:cNvPr id="102" name="Google Shape;10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7265" y="3882390"/>
            <a:ext cx="3360420" cy="198882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03" name="Google Shape;103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96226" y="3813810"/>
            <a:ext cx="3360420" cy="198882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cxnSp>
        <p:nvCxnSpPr>
          <p:cNvPr id="104" name="Google Shape;104;p2"/>
          <p:cNvCxnSpPr/>
          <p:nvPr/>
        </p:nvCxnSpPr>
        <p:spPr>
          <a:xfrm flipH="1">
            <a:off x="3554730" y="3916681"/>
            <a:ext cx="1615440" cy="910590"/>
          </a:xfrm>
          <a:prstGeom prst="straightConnector1">
            <a:avLst/>
          </a:prstGeom>
          <a:noFill/>
          <a:ln w="114300" cap="flat" cmpd="sng">
            <a:solidFill>
              <a:srgbClr val="145745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cxnSp>
        <p:nvCxnSpPr>
          <p:cNvPr id="105" name="Google Shape;105;p2"/>
          <p:cNvCxnSpPr/>
          <p:nvPr/>
        </p:nvCxnSpPr>
        <p:spPr>
          <a:xfrm rot="10800000">
            <a:off x="6816090" y="4019551"/>
            <a:ext cx="1080136" cy="668656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sp>
        <p:nvSpPr>
          <p:cNvPr id="106" name="Google Shape;106;p2"/>
          <p:cNvSpPr/>
          <p:nvPr/>
        </p:nvSpPr>
        <p:spPr>
          <a:xfrm>
            <a:off x="8025766" y="1413511"/>
            <a:ext cx="3483586" cy="2167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3" b="0" i="0" u="none" strike="noStrike" cap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&lt;h1&gt;The Second Page&lt;/h1&gt;&lt;p&gt;If you like, you can switch back to the &lt;a href="page1.htm"&gt;First Page&lt;/a&gt;.&lt;/p&gt;</a:t>
            </a: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5547361" y="1533527"/>
            <a:ext cx="857250" cy="36766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79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80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1797412" y="805816"/>
            <a:ext cx="1205779" cy="466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30" b="0" i="0" u="none" strike="noStrike" cap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Request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8844528" y="805816"/>
            <a:ext cx="1393331" cy="466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30" b="0" i="0" u="none" strike="noStrike" cap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Response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6272571" y="4276726"/>
            <a:ext cx="1107996" cy="8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3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Parse/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3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Render</a:t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969646" y="2958467"/>
            <a:ext cx="4714874" cy="367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3" b="0" i="0" u="none" strike="noStrike" cap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GET http://www.dr-chuck.com/page2.htm</a:t>
            </a:r>
            <a:endParaRPr/>
          </a:p>
        </p:txBody>
      </p:sp>
      <p:sp>
        <p:nvSpPr>
          <p:cNvPr id="112" name="Google Shape;112;p2"/>
          <p:cNvSpPr txBox="1"/>
          <p:nvPr/>
        </p:nvSpPr>
        <p:spPr>
          <a:xfrm>
            <a:off x="4406892" y="4379596"/>
            <a:ext cx="756938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6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1631" y="4585336"/>
            <a:ext cx="1110615" cy="84010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"/>
          <p:cNvSpPr/>
          <p:nvPr/>
        </p:nvSpPr>
        <p:spPr>
          <a:xfrm>
            <a:off x="893933" y="1007566"/>
            <a:ext cx="10367826" cy="3213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80" b="0" i="0" u="none" strike="noStrike" cap="none">
              <a:solidFill>
                <a:srgbClr val="0000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80" b="0" i="0" u="none" strike="noStrike" cap="none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Web Server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80" b="0" i="0" u="none" strike="noStrike" cap="none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???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80" b="0" i="0" u="none" strike="noStrike" cap="none">
              <a:solidFill>
                <a:srgbClr val="0000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80" b="0" i="0" u="none" strike="noStrike" cap="none">
              <a:solidFill>
                <a:srgbClr val="0000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480" b="0" i="0" u="none" strike="noStrike" cap="none">
              <a:solidFill>
                <a:srgbClr val="0000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 flipH="1">
            <a:off x="5713096" y="4282439"/>
            <a:ext cx="15240" cy="1394460"/>
          </a:xfrm>
          <a:prstGeom prst="straightConnector1">
            <a:avLst/>
          </a:prstGeom>
          <a:noFill/>
          <a:ln w="114300" cap="flat" cmpd="sng">
            <a:solidFill>
              <a:srgbClr val="FF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cxnSp>
        <p:nvCxnSpPr>
          <p:cNvPr id="120" name="Google Shape;120;p3"/>
          <p:cNvCxnSpPr/>
          <p:nvPr/>
        </p:nvCxnSpPr>
        <p:spPr>
          <a:xfrm rot="10800000" flipH="1">
            <a:off x="6217920" y="4297679"/>
            <a:ext cx="15240" cy="1423036"/>
          </a:xfrm>
          <a:prstGeom prst="straightConnector1">
            <a:avLst/>
          </a:prstGeom>
          <a:noFill/>
          <a:ln w="114300" cap="flat" cmpd="sng">
            <a:solidFill>
              <a:srgbClr val="00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grpSp>
        <p:nvGrpSpPr>
          <p:cNvPr id="121" name="Google Shape;121;p3"/>
          <p:cNvGrpSpPr/>
          <p:nvPr/>
        </p:nvGrpSpPr>
        <p:grpSpPr>
          <a:xfrm>
            <a:off x="4097383" y="5741126"/>
            <a:ext cx="3482884" cy="887794"/>
            <a:chOff x="466725" y="6715655"/>
            <a:chExt cx="20402550" cy="5200650"/>
          </a:xfrm>
        </p:grpSpPr>
        <p:sp>
          <p:nvSpPr>
            <p:cNvPr id="122" name="Google Shape;122;p3"/>
            <p:cNvSpPr/>
            <p:nvPr/>
          </p:nvSpPr>
          <p:spPr>
            <a:xfrm>
              <a:off x="466725" y="6715655"/>
              <a:ext cx="20402550" cy="52006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34" b="0" i="0" u="none" strike="noStrike" cap="none">
                  <a:solidFill>
                    <a:srgbClr val="0000FF"/>
                  </a:solidFill>
                  <a:latin typeface="Gill Sans"/>
                  <a:ea typeface="Gill Sans"/>
                  <a:cs typeface="Gill Sans"/>
                  <a:sym typeface="Gill Sans"/>
                </a:rPr>
                <a:t>Browser</a:t>
              </a:r>
              <a:endParaRPr sz="1234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pic>
          <p:nvPicPr>
            <p:cNvPr id="123" name="Google Shape;12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14905" y="7549092"/>
              <a:ext cx="6534150" cy="386715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</p:pic>
        <p:pic>
          <p:nvPicPr>
            <p:cNvPr id="124" name="Google Shape;124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168441" y="7382405"/>
              <a:ext cx="6534150" cy="386715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</p:pic>
        <p:cxnSp>
          <p:nvCxnSpPr>
            <p:cNvPr id="125" name="Google Shape;125;p3"/>
            <p:cNvCxnSpPr/>
            <p:nvPr/>
          </p:nvCxnSpPr>
          <p:spPr>
            <a:xfrm flipH="1">
              <a:off x="5726642" y="7615768"/>
              <a:ext cx="3141133" cy="1770592"/>
            </a:xfrm>
            <a:prstGeom prst="straightConnector1">
              <a:avLst/>
            </a:prstGeom>
            <a:noFill/>
            <a:ln w="114300" cap="flat" cmpd="sng">
              <a:solidFill>
                <a:srgbClr val="145745"/>
              </a:solidFill>
              <a:prstDash val="solid"/>
              <a:miter lim="800000"/>
              <a:headEnd type="stealth" w="med" len="med"/>
              <a:tailEnd type="none" w="med" len="med"/>
            </a:ln>
          </p:spPr>
        </p:cxnSp>
        <p:cxnSp>
          <p:nvCxnSpPr>
            <p:cNvPr id="126" name="Google Shape;126;p3"/>
            <p:cNvCxnSpPr/>
            <p:nvPr/>
          </p:nvCxnSpPr>
          <p:spPr>
            <a:xfrm rot="10800000">
              <a:off x="12068177" y="7815793"/>
              <a:ext cx="2100264" cy="1300164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miter lim="800000"/>
              <a:headEnd type="stealth" w="med" len="med"/>
              <a:tailEnd type="none" w="med" len="med"/>
            </a:ln>
          </p:spPr>
        </p:cxnSp>
      </p:grpSp>
      <p:sp>
        <p:nvSpPr>
          <p:cNvPr id="127" name="Google Shape;127;p3"/>
          <p:cNvSpPr/>
          <p:nvPr/>
        </p:nvSpPr>
        <p:spPr>
          <a:xfrm>
            <a:off x="8012292" y="4899179"/>
            <a:ext cx="3352800" cy="172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3" b="0" i="0" u="none" strike="noStrike" cap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&lt;h1&gt;The Second Page&lt;/h1&gt;&lt;p&gt;If you like, you can switch back to the &lt;a href="page1.htm"&gt;First Page&lt;/a&gt;.&lt;/p&gt;</a:t>
            </a:r>
            <a:endParaRPr/>
          </a:p>
        </p:txBody>
      </p:sp>
      <p:sp>
        <p:nvSpPr>
          <p:cNvPr id="128" name="Google Shape;128;p3"/>
          <p:cNvSpPr/>
          <p:nvPr/>
        </p:nvSpPr>
        <p:spPr>
          <a:xfrm>
            <a:off x="5547361" y="3850006"/>
            <a:ext cx="857250" cy="36766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79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80</a:t>
            </a:r>
            <a:endParaRPr/>
          </a:p>
        </p:txBody>
      </p:sp>
      <p:sp>
        <p:nvSpPr>
          <p:cNvPr id="129" name="Google Shape;129;p3"/>
          <p:cNvSpPr txBox="1"/>
          <p:nvPr/>
        </p:nvSpPr>
        <p:spPr>
          <a:xfrm>
            <a:off x="1779759" y="4768952"/>
            <a:ext cx="1205779" cy="466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30" b="0" i="0" u="none" strike="noStrike" cap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Request</a:t>
            </a:r>
            <a:endParaRPr/>
          </a:p>
        </p:txBody>
      </p:sp>
      <p:sp>
        <p:nvSpPr>
          <p:cNvPr id="130" name="Google Shape;130;p3"/>
          <p:cNvSpPr txBox="1"/>
          <p:nvPr/>
        </p:nvSpPr>
        <p:spPr>
          <a:xfrm>
            <a:off x="8677154" y="4297680"/>
            <a:ext cx="1393331" cy="466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30" b="0" i="0" u="none" strike="noStrike" cap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Response</a:t>
            </a:r>
            <a:endParaRPr/>
          </a:p>
        </p:txBody>
      </p:sp>
      <p:sp>
        <p:nvSpPr>
          <p:cNvPr id="131" name="Google Shape;131;p3"/>
          <p:cNvSpPr/>
          <p:nvPr/>
        </p:nvSpPr>
        <p:spPr>
          <a:xfrm>
            <a:off x="969646" y="5274946"/>
            <a:ext cx="4714874" cy="367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3" b="0" i="0" u="none" strike="noStrike" cap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GET http://www.dr-chuck.com/page2.htm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4400"/>
              <a:buFont typeface="Calibri"/>
              <a:buNone/>
            </a:pPr>
            <a:r>
              <a:rPr lang="en-US">
                <a:solidFill>
                  <a:srgbClr val="00FF00"/>
                </a:solidFill>
              </a:rPr>
              <a:t>Model-View-Controller</a:t>
            </a:r>
            <a:endParaRPr/>
          </a:p>
        </p:txBody>
      </p:sp>
      <p:sp>
        <p:nvSpPr>
          <p:cNvPr id="137" name="Google Shape;137;p4"/>
          <p:cNvSpPr/>
          <p:nvPr/>
        </p:nvSpPr>
        <p:spPr>
          <a:xfrm>
            <a:off x="2265986" y="6192264"/>
            <a:ext cx="76592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880"/>
              <a:buFont typeface="Gill Sans"/>
              <a:buNone/>
            </a:pPr>
            <a:r>
              <a:rPr lang="en-US" sz="2880" b="0" i="0" u="none" strike="noStrike" cap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http://en.wikipedia.org/wiki/Model-View-Controller</a:t>
            </a:r>
            <a:endParaRPr/>
          </a:p>
        </p:txBody>
      </p:sp>
      <p:pic>
        <p:nvPicPr>
          <p:cNvPr id="138" name="Google Shape;13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4557" y="2842804"/>
            <a:ext cx="3660866" cy="171123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4"/>
          <p:cNvSpPr/>
          <p:nvPr/>
        </p:nvSpPr>
        <p:spPr>
          <a:xfrm>
            <a:off x="1210492" y="1730829"/>
            <a:ext cx="5734594" cy="3814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80"/>
              <a:buFont typeface="Gill Sans"/>
              <a:buNone/>
            </a:pPr>
            <a:r>
              <a:rPr lang="en-US" sz="2880" b="0" i="1" u="none" strike="noStrike" cap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“In MVC, the </a:t>
            </a:r>
            <a:r>
              <a:rPr lang="en-US" sz="2880" b="0" i="1" u="none" strike="noStrike" cap="none">
                <a:solidFill>
                  <a:srgbClr val="FF7F00"/>
                </a:solidFill>
                <a:latin typeface="Gill Sans"/>
                <a:ea typeface="Gill Sans"/>
                <a:cs typeface="Gill Sans"/>
                <a:sym typeface="Gill Sans"/>
              </a:rPr>
              <a:t>model</a:t>
            </a:r>
            <a:r>
              <a:rPr lang="en-US" sz="2880" b="0" i="1" u="none" strike="noStrike" cap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 represents the information (the data) of the application and the business rules used to manipulate the data; the </a:t>
            </a:r>
            <a:r>
              <a:rPr lang="en-US" sz="2880" b="0" i="1" u="none" strike="noStrike" cap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view</a:t>
            </a:r>
            <a:r>
              <a:rPr lang="en-US" sz="2880" b="0" i="1" u="none" strike="noStrike" cap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 corresponds to elements of the user interface such as text, checkbox items, and so forth; and the </a:t>
            </a:r>
            <a:r>
              <a:rPr lang="en-US" sz="2880" b="0" i="1" u="none" strike="noStrike" cap="none">
                <a:solidFill>
                  <a:srgbClr val="FF00FF"/>
                </a:solidFill>
                <a:latin typeface="Gill Sans"/>
                <a:ea typeface="Gill Sans"/>
                <a:cs typeface="Gill Sans"/>
                <a:sym typeface="Gill Sans"/>
              </a:rPr>
              <a:t>controller</a:t>
            </a:r>
            <a:r>
              <a:rPr lang="en-US" sz="2880" b="0" i="1" u="none" strike="noStrike" cap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 manages details involving the communication to the model of user actions.”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00"/>
                </a:solidFill>
              </a:rPr>
              <a:t>Model View Controller</a:t>
            </a:r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6825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We name the three basic functions of an application as follows</a:t>
            </a:r>
            <a:endParaRPr/>
          </a:p>
          <a:p>
            <a:pPr marL="796856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FF"/>
              </a:buClr>
              <a:buSzPts val="2400"/>
              <a:buChar char="•"/>
            </a:pPr>
            <a:r>
              <a:rPr lang="en-US">
                <a:solidFill>
                  <a:srgbClr val="FF00FF"/>
                </a:solidFill>
              </a:rPr>
              <a:t>Controller</a:t>
            </a:r>
            <a:r>
              <a:rPr lang="en-US"/>
              <a:t> - The code that does the thinking and decision making</a:t>
            </a:r>
            <a:endParaRPr/>
          </a:p>
          <a:p>
            <a:pPr marL="796856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FF00"/>
              </a:buClr>
              <a:buSzPts val="2400"/>
              <a:buChar char="•"/>
            </a:pPr>
            <a:r>
              <a:rPr lang="en-US">
                <a:solidFill>
                  <a:srgbClr val="00FF00"/>
                </a:solidFill>
              </a:rPr>
              <a:t>View</a:t>
            </a:r>
            <a:r>
              <a:rPr lang="en-US"/>
              <a:t> - The HTML, CSS, etc. which makes up the look and feel of the application</a:t>
            </a:r>
            <a:endParaRPr/>
          </a:p>
          <a:p>
            <a:pPr marL="796856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7F00"/>
              </a:buClr>
              <a:buSzPts val="2400"/>
              <a:buChar char="•"/>
            </a:pPr>
            <a:r>
              <a:rPr lang="en-US">
                <a:solidFill>
                  <a:srgbClr val="FF7F00"/>
                </a:solidFill>
              </a:rPr>
              <a:t>Model</a:t>
            </a:r>
            <a:r>
              <a:rPr lang="en-US"/>
              <a:t> - The persistent data that we keep in the data store</a:t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2344912" y="6192264"/>
            <a:ext cx="7498912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80"/>
              <a:buFont typeface="Gill Sans"/>
              <a:buNone/>
            </a:pPr>
            <a:r>
              <a:rPr lang="en-US" sz="2880" b="0" i="0" u="none" strike="noStrike" cap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http://en.wikipedia.org/wiki/Model-view-controller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4400"/>
              <a:buFont typeface="Calibri"/>
              <a:buNone/>
            </a:pPr>
            <a:r>
              <a:rPr lang="en-US">
                <a:solidFill>
                  <a:srgbClr val="00FF00"/>
                </a:solidFill>
              </a:rPr>
              <a:t>Controller “Orchestrates”</a:t>
            </a:r>
            <a:endParaRPr/>
          </a:p>
        </p:txBody>
      </p:sp>
      <p:pic>
        <p:nvPicPr>
          <p:cNvPr id="152" name="Google Shape;152;p6"/>
          <p:cNvPicPr preferRelativeResize="0"/>
          <p:nvPr/>
        </p:nvPicPr>
        <p:blipFill rotWithShape="1">
          <a:blip r:embed="rId3">
            <a:alphaModFix/>
          </a:blip>
          <a:srcRect l="4906" r="4906"/>
          <a:stretch/>
        </p:blipFill>
        <p:spPr>
          <a:xfrm>
            <a:off x="7148472" y="2164626"/>
            <a:ext cx="3775876" cy="281022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6"/>
          <p:cNvSpPr/>
          <p:nvPr/>
        </p:nvSpPr>
        <p:spPr>
          <a:xfrm>
            <a:off x="3538798" y="3233036"/>
            <a:ext cx="729367" cy="41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674"/>
              <a:buFont typeface="Gill Sans"/>
              <a:buNone/>
            </a:pPr>
            <a:r>
              <a:rPr lang="en-US" sz="2674" b="0" i="0" u="none" strike="noStrike" cap="none">
                <a:solidFill>
                  <a:srgbClr val="00FFFF"/>
                </a:solidFill>
                <a:latin typeface="Gill Sans"/>
                <a:ea typeface="Gill Sans"/>
                <a:cs typeface="Gill Sans"/>
                <a:sym typeface="Gill Sans"/>
              </a:rPr>
              <a:t>Logic</a:t>
            </a:r>
            <a:endParaRPr/>
          </a:p>
        </p:txBody>
      </p:sp>
      <p:sp>
        <p:nvSpPr>
          <p:cNvPr id="154" name="Google Shape;154;p6"/>
          <p:cNvSpPr/>
          <p:nvPr/>
        </p:nvSpPr>
        <p:spPr>
          <a:xfrm>
            <a:off x="5625769" y="3886179"/>
            <a:ext cx="687369" cy="41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674"/>
              <a:buFont typeface="Gill Sans"/>
              <a:buNone/>
            </a:pPr>
            <a:r>
              <a:rPr lang="en-US" sz="2674" b="0" i="0" u="none" strike="noStrike" cap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View</a:t>
            </a:r>
            <a:endParaRPr/>
          </a:p>
        </p:txBody>
      </p:sp>
      <p:sp>
        <p:nvSpPr>
          <p:cNvPr id="155" name="Google Shape;155;p6"/>
          <p:cNvSpPr/>
          <p:nvPr/>
        </p:nvSpPr>
        <p:spPr>
          <a:xfrm>
            <a:off x="1245231" y="3886179"/>
            <a:ext cx="1184556" cy="41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2674"/>
              <a:buFont typeface="Gill Sans"/>
              <a:buNone/>
            </a:pPr>
            <a:r>
              <a:rPr lang="en-US" sz="2674" b="0" i="0" u="none" strike="noStrike" cap="none">
                <a:solidFill>
                  <a:srgbClr val="FF7F00"/>
                </a:solidFill>
                <a:latin typeface="Gill Sans"/>
                <a:ea typeface="Gill Sans"/>
                <a:cs typeface="Gill Sans"/>
                <a:sym typeface="Gill Sans"/>
              </a:rPr>
              <a:t>Browser</a:t>
            </a:r>
            <a:endParaRPr/>
          </a:p>
        </p:txBody>
      </p:sp>
      <p:sp>
        <p:nvSpPr>
          <p:cNvPr id="156" name="Google Shape;156;p6"/>
          <p:cNvSpPr/>
          <p:nvPr/>
        </p:nvSpPr>
        <p:spPr>
          <a:xfrm>
            <a:off x="1539454" y="2971779"/>
            <a:ext cx="870431" cy="41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674"/>
              <a:buFont typeface="Gill Sans"/>
              <a:buNone/>
            </a:pPr>
            <a:r>
              <a:rPr lang="en-US" sz="2674" b="0" i="0" u="none" strike="noStrike" cap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Model</a:t>
            </a:r>
            <a:endParaRPr/>
          </a:p>
        </p:txBody>
      </p:sp>
      <p:sp>
        <p:nvSpPr>
          <p:cNvPr id="157" name="Google Shape;157;p6"/>
          <p:cNvSpPr/>
          <p:nvPr/>
        </p:nvSpPr>
        <p:spPr>
          <a:xfrm>
            <a:off x="4998037" y="2233728"/>
            <a:ext cx="1154163" cy="41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674"/>
              <a:buFont typeface="Gill Sans"/>
              <a:buNone/>
            </a:pPr>
            <a:r>
              <a:rPr lang="en-US" sz="2674" b="0" i="0" u="none" strike="noStrike" cap="none">
                <a:solidFill>
                  <a:srgbClr val="FF00FF"/>
                </a:solidFill>
                <a:latin typeface="Gill Sans"/>
                <a:ea typeface="Gill Sans"/>
                <a:cs typeface="Gill Sans"/>
                <a:sym typeface="Gill Sans"/>
              </a:rPr>
              <a:t>Cookies</a:t>
            </a:r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2982246" y="2005128"/>
            <a:ext cx="1019511" cy="41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2674"/>
              <a:buFont typeface="Gill Sans"/>
              <a:buNone/>
            </a:pPr>
            <a:r>
              <a:rPr lang="en-US" sz="2674" b="0" i="0" u="none" strike="noStrike" cap="none">
                <a:solidFill>
                  <a:srgbClr val="996633"/>
                </a:solidFill>
                <a:latin typeface="Gill Sans"/>
                <a:ea typeface="Gill Sans"/>
                <a:cs typeface="Gill Sans"/>
                <a:sym typeface="Gill Sans"/>
              </a:rPr>
              <a:t>Session</a:t>
            </a:r>
            <a:endParaRPr/>
          </a:p>
        </p:txBody>
      </p:sp>
      <p:grpSp>
        <p:nvGrpSpPr>
          <p:cNvPr id="159" name="Google Shape;159;p6"/>
          <p:cNvGrpSpPr/>
          <p:nvPr/>
        </p:nvGrpSpPr>
        <p:grpSpPr>
          <a:xfrm rot="-2272497">
            <a:off x="3811633" y="3980089"/>
            <a:ext cx="169817" cy="1102995"/>
            <a:chOff x="0" y="0"/>
            <a:chExt cx="208" cy="1351"/>
          </a:xfrm>
        </p:grpSpPr>
        <p:sp>
          <p:nvSpPr>
            <p:cNvPr id="160" name="Google Shape;160;p6"/>
            <p:cNvSpPr/>
            <p:nvPr/>
          </p:nvSpPr>
          <p:spPr>
            <a:xfrm>
              <a:off x="60" y="0"/>
              <a:ext cx="88" cy="134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0" y="879"/>
              <a:ext cx="208" cy="472"/>
            </a:xfrm>
            <a:prstGeom prst="roundRect">
              <a:avLst>
                <a:gd name="adj" fmla="val 50000"/>
              </a:avLst>
            </a:prstGeom>
            <a:solidFill>
              <a:srgbClr val="9966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8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62" name="Google Shape;162;p6"/>
          <p:cNvSpPr/>
          <p:nvPr/>
        </p:nvSpPr>
        <p:spPr>
          <a:xfrm>
            <a:off x="1010467" y="6084026"/>
            <a:ext cx="10345783" cy="444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74"/>
              <a:buFont typeface="Gill Sans"/>
              <a:buNone/>
            </a:pPr>
            <a:r>
              <a:rPr lang="en-US" sz="2674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The controller is the conductor of all of the other aspects of MVC.</a:t>
            </a:r>
            <a:endParaRPr/>
          </a:p>
        </p:txBody>
      </p:sp>
      <p:sp>
        <p:nvSpPr>
          <p:cNvPr id="163" name="Google Shape;163;p6"/>
          <p:cNvSpPr/>
          <p:nvPr/>
        </p:nvSpPr>
        <p:spPr>
          <a:xfrm>
            <a:off x="5341288" y="3076282"/>
            <a:ext cx="621966" cy="41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674"/>
              <a:buFont typeface="Gill Sans"/>
              <a:buNone/>
            </a:pPr>
            <a:r>
              <a:rPr lang="en-US" sz="2674" b="0" i="0" u="none" strike="noStrike" cap="none">
                <a:solidFill>
                  <a:srgbClr val="FF00FF"/>
                </a:solidFill>
                <a:latin typeface="Gill Sans"/>
                <a:ea typeface="Gill Sans"/>
                <a:cs typeface="Gill Sans"/>
                <a:sym typeface="Gill Sans"/>
              </a:rPr>
              <a:t>Ajax</a:t>
            </a:r>
            <a:endParaRPr/>
          </a:p>
        </p:txBody>
      </p:sp>
      <p:sp>
        <p:nvSpPr>
          <p:cNvPr id="164" name="Google Shape;164;p6"/>
          <p:cNvSpPr txBox="1"/>
          <p:nvPr/>
        </p:nvSpPr>
        <p:spPr>
          <a:xfrm>
            <a:off x="7205300" y="5019050"/>
            <a:ext cx="37191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ts val="2000"/>
              <a:buFont typeface="Gill Sans"/>
              <a:buNone/>
            </a:pPr>
            <a:r>
              <a:rPr lang="en-US" sz="10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Conductor</a:t>
            </a:r>
            <a:r>
              <a:rPr lang="en-US" sz="1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by Rob Swystun licensed under CC BY 2.0 </a:t>
            </a:r>
            <a:endParaRPr sz="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00"/>
                </a:solidFill>
              </a:rPr>
              <a:t>Tasks Inside the Server</a:t>
            </a:r>
            <a:endParaRPr/>
          </a:p>
        </p:txBody>
      </p:sp>
      <p:sp>
        <p:nvSpPr>
          <p:cNvPr id="170" name="Google Shape;170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5365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Process any user input data (i.e. from a form) - possibly storing it in a database or making some other change to the database such as a delete</a:t>
            </a:r>
            <a:endParaRPr/>
          </a:p>
          <a:p>
            <a:pPr marL="385365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Decide which screen to send back to the user</a:t>
            </a:r>
            <a:endParaRPr/>
          </a:p>
          <a:p>
            <a:pPr marL="385365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Retrieve any needed data</a:t>
            </a:r>
            <a:endParaRPr/>
          </a:p>
          <a:p>
            <a:pPr marL="385365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Produce the HTML response and send it back to the browser (i.e. a template)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/>
          <p:nvPr/>
        </p:nvSpPr>
        <p:spPr>
          <a:xfrm>
            <a:off x="1184366" y="346166"/>
            <a:ext cx="9261566" cy="365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8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6" name="Google Shape;176;p8"/>
          <p:cNvSpPr/>
          <p:nvPr/>
        </p:nvSpPr>
        <p:spPr>
          <a:xfrm>
            <a:off x="3962916" y="4383363"/>
            <a:ext cx="1122102" cy="823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74" b="0" i="0" u="none" strike="noStrike" cap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HTTP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74" b="0" i="0" u="none" strike="noStrike" cap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Request</a:t>
            </a:r>
            <a:endParaRPr/>
          </a:p>
        </p:txBody>
      </p:sp>
      <p:sp>
        <p:nvSpPr>
          <p:cNvPr id="177" name="Google Shape;177;p8"/>
          <p:cNvSpPr/>
          <p:nvPr/>
        </p:nvSpPr>
        <p:spPr>
          <a:xfrm>
            <a:off x="6182670" y="4383363"/>
            <a:ext cx="1328890" cy="823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74" b="0" i="0" u="none" strike="noStrike" cap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HTTP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74" b="0" i="0" u="none" strike="noStrike" cap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Response</a:t>
            </a:r>
            <a:endParaRPr/>
          </a:p>
        </p:txBody>
      </p:sp>
      <p:sp>
        <p:nvSpPr>
          <p:cNvPr id="178" name="Google Shape;178;p8"/>
          <p:cNvSpPr/>
          <p:nvPr/>
        </p:nvSpPr>
        <p:spPr>
          <a:xfrm>
            <a:off x="4608067" y="5818820"/>
            <a:ext cx="1957780" cy="680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23" b="0" i="0" u="none" strike="noStrike" cap="none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Browser</a:t>
            </a:r>
            <a:endParaRPr/>
          </a:p>
        </p:txBody>
      </p:sp>
      <p:sp>
        <p:nvSpPr>
          <p:cNvPr id="179" name="Google Shape;179;p8"/>
          <p:cNvSpPr/>
          <p:nvPr/>
        </p:nvSpPr>
        <p:spPr>
          <a:xfrm>
            <a:off x="7948812" y="482771"/>
            <a:ext cx="2375137" cy="5856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6" b="0" i="0" u="none" strike="noStrike" cap="none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</a:rPr>
              <a:t>Web Server</a:t>
            </a:r>
            <a:endParaRPr/>
          </a:p>
        </p:txBody>
      </p:sp>
      <p:cxnSp>
        <p:nvCxnSpPr>
          <p:cNvPr id="180" name="Google Shape;180;p8"/>
          <p:cNvCxnSpPr/>
          <p:nvPr/>
        </p:nvCxnSpPr>
        <p:spPr>
          <a:xfrm flipH="1">
            <a:off x="5327741" y="4081327"/>
            <a:ext cx="14696" cy="1393643"/>
          </a:xfrm>
          <a:prstGeom prst="straightConnector1">
            <a:avLst/>
          </a:prstGeom>
          <a:noFill/>
          <a:ln w="114300" cap="flat" cmpd="sng">
            <a:solidFill>
              <a:srgbClr val="FF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cxnSp>
        <p:nvCxnSpPr>
          <p:cNvPr id="181" name="Google Shape;181;p8"/>
          <p:cNvCxnSpPr/>
          <p:nvPr/>
        </p:nvCxnSpPr>
        <p:spPr>
          <a:xfrm rot="10800000" flipH="1">
            <a:off x="5832294" y="4097655"/>
            <a:ext cx="14696" cy="1423851"/>
          </a:xfrm>
          <a:prstGeom prst="straightConnector1">
            <a:avLst/>
          </a:prstGeom>
          <a:noFill/>
          <a:ln w="114300" cap="flat" cmpd="sng">
            <a:solidFill>
              <a:srgbClr val="00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sp>
        <p:nvSpPr>
          <p:cNvPr id="182" name="Google Shape;182;p8"/>
          <p:cNvSpPr/>
          <p:nvPr/>
        </p:nvSpPr>
        <p:spPr>
          <a:xfrm>
            <a:off x="3823063" y="450669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89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Store Data</a:t>
            </a:r>
            <a:endParaRPr/>
          </a:p>
        </p:txBody>
      </p:sp>
      <p:sp>
        <p:nvSpPr>
          <p:cNvPr id="183" name="Google Shape;183;p8"/>
          <p:cNvSpPr/>
          <p:nvPr/>
        </p:nvSpPr>
        <p:spPr>
          <a:xfrm>
            <a:off x="7356566" y="1149532"/>
            <a:ext cx="555171" cy="555171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74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/>
          </a:p>
        </p:txBody>
      </p:sp>
      <p:sp>
        <p:nvSpPr>
          <p:cNvPr id="184" name="Google Shape;184;p8"/>
          <p:cNvSpPr/>
          <p:nvPr/>
        </p:nvSpPr>
        <p:spPr>
          <a:xfrm>
            <a:off x="2373086" y="2671355"/>
            <a:ext cx="555171" cy="55517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74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2947852" y="1149532"/>
            <a:ext cx="555171" cy="55517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74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/>
          </a:p>
        </p:txBody>
      </p:sp>
      <p:sp>
        <p:nvSpPr>
          <p:cNvPr id="186" name="Google Shape;186;p8"/>
          <p:cNvSpPr/>
          <p:nvPr/>
        </p:nvSpPr>
        <p:spPr>
          <a:xfrm>
            <a:off x="8479972" y="2671355"/>
            <a:ext cx="555171" cy="555171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74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/>
          </a:p>
        </p:txBody>
      </p:sp>
      <p:cxnSp>
        <p:nvCxnSpPr>
          <p:cNvPr id="187" name="Google Shape;187;p8"/>
          <p:cNvCxnSpPr/>
          <p:nvPr/>
        </p:nvCxnSpPr>
        <p:spPr>
          <a:xfrm flipH="1">
            <a:off x="3905523" y="1698172"/>
            <a:ext cx="661307" cy="531495"/>
          </a:xfrm>
          <a:prstGeom prst="straightConnector1">
            <a:avLst/>
          </a:prstGeom>
          <a:noFill/>
          <a:ln w="114300" cap="flat" cmpd="sng">
            <a:solidFill>
              <a:srgbClr val="FF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cxnSp>
        <p:nvCxnSpPr>
          <p:cNvPr id="188" name="Google Shape;188;p8"/>
          <p:cNvCxnSpPr/>
          <p:nvPr/>
        </p:nvCxnSpPr>
        <p:spPr>
          <a:xfrm rot="10800000">
            <a:off x="5228137" y="1084217"/>
            <a:ext cx="531495" cy="21227"/>
          </a:xfrm>
          <a:prstGeom prst="straightConnector1">
            <a:avLst/>
          </a:prstGeom>
          <a:noFill/>
          <a:ln w="114300" cap="flat" cmpd="sng">
            <a:solidFill>
              <a:srgbClr val="FF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cxnSp>
        <p:nvCxnSpPr>
          <p:cNvPr id="189" name="Google Shape;189;p8"/>
          <p:cNvCxnSpPr/>
          <p:nvPr/>
        </p:nvCxnSpPr>
        <p:spPr>
          <a:xfrm rot="10800000">
            <a:off x="6713220" y="1662249"/>
            <a:ext cx="596810" cy="509451"/>
          </a:xfrm>
          <a:prstGeom prst="straightConnector1">
            <a:avLst/>
          </a:prstGeom>
          <a:noFill/>
          <a:ln w="114300" cap="flat" cmpd="sng">
            <a:solidFill>
              <a:srgbClr val="00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cxnSp>
        <p:nvCxnSpPr>
          <p:cNvPr id="190" name="Google Shape;190;p8"/>
          <p:cNvCxnSpPr/>
          <p:nvPr/>
        </p:nvCxnSpPr>
        <p:spPr>
          <a:xfrm rot="10800000" flipH="1">
            <a:off x="5911487" y="3481252"/>
            <a:ext cx="1495697" cy="509451"/>
          </a:xfrm>
          <a:prstGeom prst="straightConnector1">
            <a:avLst/>
          </a:prstGeom>
          <a:noFill/>
          <a:ln w="114300" cap="flat" cmpd="sng">
            <a:solidFill>
              <a:srgbClr val="00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sp>
        <p:nvSpPr>
          <p:cNvPr id="191" name="Google Shape;191;p8"/>
          <p:cNvSpPr/>
          <p:nvPr/>
        </p:nvSpPr>
        <p:spPr>
          <a:xfrm>
            <a:off x="3189514" y="2259874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89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Handle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89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Input</a:t>
            </a:r>
            <a:endParaRPr/>
          </a:p>
        </p:txBody>
      </p:sp>
      <p:cxnSp>
        <p:nvCxnSpPr>
          <p:cNvPr id="192" name="Google Shape;192;p8"/>
          <p:cNvCxnSpPr/>
          <p:nvPr/>
        </p:nvCxnSpPr>
        <p:spPr>
          <a:xfrm>
            <a:off x="4154533" y="3541667"/>
            <a:ext cx="1171575" cy="412297"/>
          </a:xfrm>
          <a:prstGeom prst="straightConnector1">
            <a:avLst/>
          </a:prstGeom>
          <a:noFill/>
          <a:ln w="114300" cap="flat" cmpd="sng">
            <a:solidFill>
              <a:srgbClr val="FF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sp>
        <p:nvSpPr>
          <p:cNvPr id="193" name="Google Shape;193;p8"/>
          <p:cNvSpPr/>
          <p:nvPr/>
        </p:nvSpPr>
        <p:spPr>
          <a:xfrm>
            <a:off x="5762897" y="450669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86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Retrieve</a:t>
            </a:r>
            <a:endParaRPr sz="3137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37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Data</a:t>
            </a: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6814457" y="2259874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89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Build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89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HTML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Linux</a:t>
            </a:r>
            <a:endParaRPr/>
          </a:p>
        </p:txBody>
      </p:sp>
      <p:sp>
        <p:nvSpPr>
          <p:cNvPr id="200" name="Google Shape;200;p9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/>
          </a:p>
        </p:txBody>
      </p:sp>
      <p:sp>
        <p:nvSpPr>
          <p:cNvPr id="201" name="Google Shape;201;p9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Django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9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WGSIConfig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9"/>
          <p:cNvSpPr/>
          <p:nvPr/>
        </p:nvSpPr>
        <p:spPr>
          <a:xfrm>
            <a:off x="6347167" y="1101696"/>
            <a:ext cx="1086678" cy="10336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Routing</a:t>
            </a:r>
            <a:endParaRPr/>
          </a:p>
        </p:txBody>
      </p:sp>
      <p:sp>
        <p:nvSpPr>
          <p:cNvPr id="204" name="Google Shape;204;p9"/>
          <p:cNvSpPr/>
          <p:nvPr/>
        </p:nvSpPr>
        <p:spPr>
          <a:xfrm>
            <a:off x="6347167" y="2675805"/>
            <a:ext cx="1086678" cy="1033669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</a:t>
            </a:r>
            <a:endParaRPr/>
          </a:p>
        </p:txBody>
      </p:sp>
      <p:sp>
        <p:nvSpPr>
          <p:cNvPr id="205" name="Google Shape;205;p9"/>
          <p:cNvSpPr/>
          <p:nvPr/>
        </p:nvSpPr>
        <p:spPr>
          <a:xfrm>
            <a:off x="9813128" y="4173528"/>
            <a:ext cx="1577009" cy="646266"/>
          </a:xfrm>
          <a:prstGeom prst="can">
            <a:avLst>
              <a:gd name="adj" fmla="val 25000"/>
            </a:avLst>
          </a:prstGeom>
          <a:solidFill>
            <a:srgbClr val="0070C0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/>
          </a:p>
        </p:txBody>
      </p:sp>
      <p:sp>
        <p:nvSpPr>
          <p:cNvPr id="206" name="Google Shape;206;p9"/>
          <p:cNvSpPr/>
          <p:nvPr/>
        </p:nvSpPr>
        <p:spPr>
          <a:xfrm>
            <a:off x="10090027" y="2904193"/>
            <a:ext cx="1367113" cy="51683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9"/>
          <p:cNvSpPr/>
          <p:nvPr/>
        </p:nvSpPr>
        <p:spPr>
          <a:xfrm>
            <a:off x="7933975" y="404637"/>
            <a:ext cx="1603514" cy="36955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p9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9" name="Google Shape;209;p9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p9"/>
          <p:cNvCxnSpPr>
            <a:stCxn id="211" idx="1"/>
            <a:endCxn id="203" idx="3"/>
          </p:cNvCxnSpPr>
          <p:nvPr/>
        </p:nvCxnSpPr>
        <p:spPr>
          <a:xfrm flipH="1">
            <a:off x="7433812" y="1610800"/>
            <a:ext cx="1404900" cy="78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2" name="Google Shape;212;p9"/>
          <p:cNvCxnSpPr>
            <a:stCxn id="213" idx="1"/>
            <a:endCxn id="204" idx="3"/>
          </p:cNvCxnSpPr>
          <p:nvPr/>
        </p:nvCxnSpPr>
        <p:spPr>
          <a:xfrm flipH="1">
            <a:off x="7433824" y="2574964"/>
            <a:ext cx="1026000" cy="6177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4" name="Google Shape;214;p9"/>
          <p:cNvCxnSpPr>
            <a:stCxn id="206" idx="1"/>
            <a:endCxn id="204" idx="3"/>
          </p:cNvCxnSpPr>
          <p:nvPr/>
        </p:nvCxnSpPr>
        <p:spPr>
          <a:xfrm flipH="1">
            <a:off x="7433827" y="3162611"/>
            <a:ext cx="2656200" cy="30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5" name="Google Shape;215;p9"/>
          <p:cNvCxnSpPr>
            <a:stCxn id="216" idx="1"/>
            <a:endCxn id="204" idx="3"/>
          </p:cNvCxnSpPr>
          <p:nvPr/>
        </p:nvCxnSpPr>
        <p:spPr>
          <a:xfrm rot="10800000">
            <a:off x="7433824" y="3192750"/>
            <a:ext cx="1026000" cy="523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7" name="Google Shape;217;p9"/>
          <p:cNvCxnSpPr>
            <a:stCxn id="205" idx="2"/>
            <a:endCxn id="218" idx="3"/>
          </p:cNvCxnSpPr>
          <p:nvPr/>
        </p:nvCxnSpPr>
        <p:spPr>
          <a:xfrm flipH="1">
            <a:off x="9208028" y="4496661"/>
            <a:ext cx="605100" cy="4353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11" name="Google Shape;211;p9"/>
          <p:cNvSpPr/>
          <p:nvPr/>
        </p:nvSpPr>
        <p:spPr>
          <a:xfrm>
            <a:off x="8838712" y="1385733"/>
            <a:ext cx="1439996" cy="45013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8459824" y="2316546"/>
            <a:ext cx="1308844" cy="51683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9"/>
          <p:cNvSpPr/>
          <p:nvPr/>
        </p:nvSpPr>
        <p:spPr>
          <a:xfrm>
            <a:off x="8459824" y="3465107"/>
            <a:ext cx="1355820" cy="50168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9"/>
          <p:cNvSpPr/>
          <p:nvPr/>
        </p:nvSpPr>
        <p:spPr>
          <a:xfrm>
            <a:off x="8121287" y="4415134"/>
            <a:ext cx="1086678" cy="10336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endParaRPr/>
          </a:p>
        </p:txBody>
      </p:sp>
      <p:cxnSp>
        <p:nvCxnSpPr>
          <p:cNvPr id="219" name="Google Shape;219;p9"/>
          <p:cNvCxnSpPr>
            <a:stCxn id="220" idx="1"/>
            <a:endCxn id="218" idx="3"/>
          </p:cNvCxnSpPr>
          <p:nvPr/>
        </p:nvCxnSpPr>
        <p:spPr>
          <a:xfrm rot="10800000">
            <a:off x="9207828" y="4931903"/>
            <a:ext cx="682500" cy="5169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1" name="Google Shape;221;p9"/>
          <p:cNvCxnSpPr>
            <a:endCxn id="204" idx="0"/>
          </p:cNvCxnSpPr>
          <p:nvPr/>
        </p:nvCxnSpPr>
        <p:spPr>
          <a:xfrm>
            <a:off x="6890506" y="2135505"/>
            <a:ext cx="0" cy="5403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2" name="Google Shape;222;p9"/>
          <p:cNvCxnSpPr>
            <a:stCxn id="218" idx="0"/>
            <a:endCxn id="204" idx="2"/>
          </p:cNvCxnSpPr>
          <p:nvPr/>
        </p:nvCxnSpPr>
        <p:spPr>
          <a:xfrm rot="10800000">
            <a:off x="6890426" y="3709534"/>
            <a:ext cx="1774200" cy="7056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23" name="Google Shape;223;p9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9"/>
          <p:cNvSpPr/>
          <p:nvPr/>
        </p:nvSpPr>
        <p:spPr>
          <a:xfrm>
            <a:off x="9890328" y="5197960"/>
            <a:ext cx="1357391" cy="50168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2088487" y="2703730"/>
            <a:ext cx="1230519" cy="94779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226" name="Google Shape;226;p9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rgbClr val="7F7F7F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12497" y="2609953"/>
            <a:ext cx="1473755" cy="110531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9"/>
          <p:cNvSpPr/>
          <p:nvPr/>
        </p:nvSpPr>
        <p:spPr>
          <a:xfrm>
            <a:off x="8102028" y="5683135"/>
            <a:ext cx="1319815" cy="50168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9"/>
          <p:cNvSpPr/>
          <p:nvPr/>
        </p:nvSpPr>
        <p:spPr>
          <a:xfrm>
            <a:off x="6396262" y="4400416"/>
            <a:ext cx="1086678" cy="592481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Shell</a:t>
            </a:r>
            <a:endParaRPr/>
          </a:p>
        </p:txBody>
      </p:sp>
      <p:cxnSp>
        <p:nvCxnSpPr>
          <p:cNvPr id="230" name="Google Shape;230;p9"/>
          <p:cNvCxnSpPr>
            <a:endCxn id="203" idx="1"/>
          </p:cNvCxnSpPr>
          <p:nvPr/>
        </p:nvCxnSpPr>
        <p:spPr>
          <a:xfrm>
            <a:off x="1337167" y="1543230"/>
            <a:ext cx="5010000" cy="753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1" name="Google Shape;231;p9"/>
          <p:cNvCxnSpPr>
            <a:stCxn id="204" idx="1"/>
            <a:endCxn id="225" idx="3"/>
          </p:cNvCxnSpPr>
          <p:nvPr/>
        </p:nvCxnSpPr>
        <p:spPr>
          <a:xfrm rot="10800000">
            <a:off x="3318967" y="3177640"/>
            <a:ext cx="3028200" cy="150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2" name="Google Shape;232;p9"/>
          <p:cNvCxnSpPr>
            <a:stCxn id="225" idx="1"/>
            <a:endCxn id="224" idx="3"/>
          </p:cNvCxnSpPr>
          <p:nvPr/>
        </p:nvCxnSpPr>
        <p:spPr>
          <a:xfrm flipH="1">
            <a:off x="1595587" y="3177625"/>
            <a:ext cx="492900" cy="2799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3" name="Google Shape;233;p9"/>
          <p:cNvSpPr/>
          <p:nvPr/>
        </p:nvSpPr>
        <p:spPr>
          <a:xfrm>
            <a:off x="6428560" y="5430454"/>
            <a:ext cx="1086678" cy="592481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/admin</a:t>
            </a:r>
            <a:endParaRPr/>
          </a:p>
        </p:txBody>
      </p:sp>
      <p:cxnSp>
        <p:nvCxnSpPr>
          <p:cNvPr id="234" name="Google Shape;234;p9"/>
          <p:cNvCxnSpPr>
            <a:stCxn id="218" idx="1"/>
            <a:endCxn id="229" idx="3"/>
          </p:cNvCxnSpPr>
          <p:nvPr/>
        </p:nvCxnSpPr>
        <p:spPr>
          <a:xfrm rot="10800000">
            <a:off x="7482887" y="4696768"/>
            <a:ext cx="638400" cy="235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5" name="Google Shape;235;p9"/>
          <p:cNvCxnSpPr>
            <a:stCxn id="218" idx="1"/>
            <a:endCxn id="233" idx="3"/>
          </p:cNvCxnSpPr>
          <p:nvPr/>
        </p:nvCxnSpPr>
        <p:spPr>
          <a:xfrm flipH="1">
            <a:off x="7515287" y="4931968"/>
            <a:ext cx="606000" cy="7947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36" name="Google Shape;236;p9"/>
          <p:cNvCxnSpPr>
            <a:stCxn id="228" idx="1"/>
            <a:endCxn id="233" idx="3"/>
          </p:cNvCxnSpPr>
          <p:nvPr/>
        </p:nvCxnSpPr>
        <p:spPr>
          <a:xfrm rot="10800000">
            <a:off x="7515228" y="5726678"/>
            <a:ext cx="586800" cy="2073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7" name="Google Shape;237;p9"/>
          <p:cNvCxnSpPr>
            <a:stCxn id="220" idx="1"/>
            <a:endCxn id="228" idx="3"/>
          </p:cNvCxnSpPr>
          <p:nvPr/>
        </p:nvCxnSpPr>
        <p:spPr>
          <a:xfrm flipH="1">
            <a:off x="9421728" y="5448803"/>
            <a:ext cx="468600" cy="4851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8" name="Google Shape;238;p9"/>
          <p:cNvCxnSpPr>
            <a:endCxn id="239" idx="2"/>
          </p:cNvCxnSpPr>
          <p:nvPr/>
        </p:nvCxnSpPr>
        <p:spPr>
          <a:xfrm rot="10800000" flipH="1">
            <a:off x="691331" y="1668102"/>
            <a:ext cx="345600" cy="13845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0" name="Google Shape;240;p9"/>
          <p:cNvCxnSpPr>
            <a:stCxn id="224" idx="1"/>
          </p:cNvCxnSpPr>
          <p:nvPr/>
        </p:nvCxnSpPr>
        <p:spPr>
          <a:xfrm rot="10800000">
            <a:off x="669262" y="3052616"/>
            <a:ext cx="409500" cy="4050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9" name="Google Shape;239;p9"/>
          <p:cNvSpPr/>
          <p:nvPr/>
        </p:nvSpPr>
        <p:spPr>
          <a:xfrm>
            <a:off x="692725" y="1396262"/>
            <a:ext cx="688412" cy="2718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</a:t>
            </a:r>
            <a:endParaRPr/>
          </a:p>
        </p:txBody>
      </p:sp>
      <p:cxnSp>
        <p:nvCxnSpPr>
          <p:cNvPr id="241" name="Google Shape;241;p9"/>
          <p:cNvCxnSpPr/>
          <p:nvPr/>
        </p:nvCxnSpPr>
        <p:spPr>
          <a:xfrm>
            <a:off x="6890506" y="2135365"/>
            <a:ext cx="196094" cy="54044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2" name="Google Shape;242;p9"/>
          <p:cNvCxnSpPr/>
          <p:nvPr/>
        </p:nvCxnSpPr>
        <p:spPr>
          <a:xfrm flipH="1">
            <a:off x="6629400" y="2135365"/>
            <a:ext cx="261106" cy="54044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3" name="Google Shape;243;p9"/>
          <p:cNvCxnSpPr>
            <a:stCxn id="216" idx="3"/>
            <a:endCxn id="206" idx="2"/>
          </p:cNvCxnSpPr>
          <p:nvPr/>
        </p:nvCxnSpPr>
        <p:spPr>
          <a:xfrm rot="10800000" flipH="1">
            <a:off x="9815644" y="3421050"/>
            <a:ext cx="957900" cy="2949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4" name="Google Shape;244;p9"/>
          <p:cNvCxnSpPr>
            <a:stCxn id="218" idx="0"/>
            <a:endCxn id="216" idx="2"/>
          </p:cNvCxnSpPr>
          <p:nvPr/>
        </p:nvCxnSpPr>
        <p:spPr>
          <a:xfrm rot="10800000" flipH="1">
            <a:off x="8664626" y="3966934"/>
            <a:ext cx="473100" cy="448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</Words>
  <Application>Microsoft Macintosh PowerPoint</Application>
  <PresentationFormat>Widescreen</PresentationFormat>
  <Paragraphs>131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</vt:lpstr>
      <vt:lpstr>Helvetica Neue</vt:lpstr>
      <vt:lpstr>Office Theme</vt:lpstr>
      <vt:lpstr>Model View Controller (MVC)</vt:lpstr>
      <vt:lpstr>PowerPoint Presentation</vt:lpstr>
      <vt:lpstr>PowerPoint Presentation</vt:lpstr>
      <vt:lpstr>Model-View-Controller</vt:lpstr>
      <vt:lpstr>Model View Controller</vt:lpstr>
      <vt:lpstr>Controller “Orchestrates”</vt:lpstr>
      <vt:lpstr>Tasks Inside the Server</vt:lpstr>
      <vt:lpstr>PowerPoint Presentation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View Controller (MVC)</dc:title>
  <dc:creator>Severance, Charles</dc:creator>
  <cp:lastModifiedBy>Severance, Charles</cp:lastModifiedBy>
  <cp:revision>2</cp:revision>
  <dcterms:created xsi:type="dcterms:W3CDTF">2019-01-19T02:12:54Z</dcterms:created>
  <dcterms:modified xsi:type="dcterms:W3CDTF">2020-09-18T13:30:35Z</dcterms:modified>
</cp:coreProperties>
</file>