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16"/>
  </p:notesMasterIdLst>
  <p:sldIdLst>
    <p:sldId id="403" r:id="rId2"/>
    <p:sldId id="699" r:id="rId3"/>
    <p:sldId id="700" r:id="rId4"/>
    <p:sldId id="701" r:id="rId5"/>
    <p:sldId id="702" r:id="rId6"/>
    <p:sldId id="703" r:id="rId7"/>
    <p:sldId id="705" r:id="rId8"/>
    <p:sldId id="706" r:id="rId9"/>
    <p:sldId id="659" r:id="rId10"/>
    <p:sldId id="695" r:id="rId11"/>
    <p:sldId id="696" r:id="rId12"/>
    <p:sldId id="698" r:id="rId13"/>
    <p:sldId id="707" r:id="rId14"/>
    <p:sldId id="7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7" autoAdjust="0"/>
    <p:restoredTop sz="82624" autoAdjust="0"/>
  </p:normalViewPr>
  <p:slideViewPr>
    <p:cSldViewPr snapToGrid="0">
      <p:cViewPr varScale="1">
        <p:scale>
          <a:sx n="50" d="100"/>
          <a:sy n="50" d="100"/>
        </p:scale>
        <p:origin x="38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CC0A6-9A39-4B2D-B7AB-B22FB9290655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1826-AA81-4D15-8D2E-1F022C1BA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71826-AA81-4D15-8D2E-1F022C1BAD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71826-AA81-4D15-8D2E-1F022C1BA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71826-AA81-4D15-8D2E-1F022C1BA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4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2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4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0A40D40-F586-4529-B311-594E26B5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10982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hyperlink" Target="https://www.pexels.com/photo/black-smart-car-steering-wheel-217330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10982" TargetMode="External"/><Relationship Id="rId13" Type="http://schemas.openxmlformats.org/officeDocument/2006/relationships/image" Target="../media/image38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hyperlink" Target="https://www.pexels.com/photo/black-smart-car-steering-wheel-217330/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ym.openai.com/env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lack-smart-car-steering-wheel-21733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lack-smart-car-steering-wheel-21733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10982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10" Type="http://schemas.openxmlformats.org/officeDocument/2006/relationships/image" Target="../media/image34.png"/><Relationship Id="rId4" Type="http://schemas.openxmlformats.org/officeDocument/2006/relationships/hyperlink" Target="https://www.pexels.com/photo/black-smart-car-steering-wheel-21733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293C-4B29-485F-8E3A-FAF17FCE6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sz="7200" dirty="0"/>
              <a:t>Reinforcement learning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0205B-DE55-46A3-B0F0-ABEBE36F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275" y="4850803"/>
            <a:ext cx="4657061" cy="1853345"/>
          </a:xfrm>
        </p:spPr>
        <p:txBody>
          <a:bodyPr>
            <a:normAutofit/>
          </a:bodyPr>
          <a:lstStyle/>
          <a:p>
            <a:r>
              <a:rPr lang="en-US" sz="4000" dirty="0"/>
              <a:t>Lei Ying</a:t>
            </a:r>
          </a:p>
        </p:txBody>
      </p:sp>
    </p:spTree>
    <p:extLst>
      <p:ext uri="{BB962C8B-B14F-4D97-AF65-F5344CB8AC3E}">
        <p14:creationId xmlns:p14="http://schemas.microsoft.com/office/powerpoint/2010/main" val="34959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-Parallel Computing">
            <a:extLst>
              <a:ext uri="{FF2B5EF4-FFF2-40B4-BE49-F238E27FC236}">
                <a16:creationId xmlns:a16="http://schemas.microsoft.com/office/drawing/2014/main" id="{8A4A2681-36B9-47DD-8410-D1866FA9C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54" y="273102"/>
            <a:ext cx="11283138" cy="9822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Reinforcement learning and dynamic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FC74C-8236-49B2-A17C-1D51092BB4F9}"/>
              </a:ext>
            </a:extLst>
          </p:cNvPr>
          <p:cNvSpPr txBox="1"/>
          <p:nvPr/>
        </p:nvSpPr>
        <p:spPr>
          <a:xfrm>
            <a:off x="-569743" y="3514062"/>
            <a:ext cx="217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Action</a:t>
            </a:r>
          </a:p>
        </p:txBody>
      </p:sp>
      <p:pic>
        <p:nvPicPr>
          <p:cNvPr id="14" name="Picture 2" descr="Image result for autonomous driving">
            <a:extLst>
              <a:ext uri="{FF2B5EF4-FFF2-40B4-BE49-F238E27FC236}">
                <a16:creationId xmlns:a16="http://schemas.microsoft.com/office/drawing/2014/main" id="{5C1FF0B0-558E-4BFE-8BF0-07AE5899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" y="4074327"/>
            <a:ext cx="2856965" cy="16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A28E47-7137-4DE4-9B9B-86F6E2BB3399}"/>
              </a:ext>
            </a:extLst>
          </p:cNvPr>
          <p:cNvSpPr txBox="1"/>
          <p:nvPr/>
        </p:nvSpPr>
        <p:spPr>
          <a:xfrm>
            <a:off x="0" y="6044171"/>
            <a:ext cx="32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BE4C-D114-47A1-8B65-870C3789A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6108" y="2011939"/>
            <a:ext cx="2503357" cy="1406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BEC52B-47EF-40A0-AAC7-B2576F7CF593}"/>
              </a:ext>
            </a:extLst>
          </p:cNvPr>
          <p:cNvSpPr txBox="1"/>
          <p:nvPr/>
        </p:nvSpPr>
        <p:spPr>
          <a:xfrm>
            <a:off x="494317" y="1457479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017E-2C9C-4A02-86D9-EA55AB5C791F}"/>
              </a:ext>
            </a:extLst>
          </p:cNvPr>
          <p:cNvSpPr/>
          <p:nvPr/>
        </p:nvSpPr>
        <p:spPr>
          <a:xfrm>
            <a:off x="2440551" y="3587825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State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0F5956-46DB-4363-B701-F62DA6A7B8C2}"/>
              </a:ext>
            </a:extLst>
          </p:cNvPr>
          <p:cNvSpPr/>
          <p:nvPr/>
        </p:nvSpPr>
        <p:spPr>
          <a:xfrm rot="16200000">
            <a:off x="1927163" y="3563565"/>
            <a:ext cx="461666" cy="36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D8F83F-3249-4082-B90A-2203FD243641}"/>
              </a:ext>
            </a:extLst>
          </p:cNvPr>
          <p:cNvSpPr/>
          <p:nvPr/>
        </p:nvSpPr>
        <p:spPr>
          <a:xfrm rot="16200000" flipH="1">
            <a:off x="999371" y="3537226"/>
            <a:ext cx="429617" cy="42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5EA40-AC63-417B-8251-AACF71A5E6C5}"/>
                  </a:ext>
                </a:extLst>
              </p:cNvPr>
              <p:cNvSpPr txBox="1"/>
              <p:nvPr/>
            </p:nvSpPr>
            <p:spPr>
              <a:xfrm>
                <a:off x="3119937" y="1254238"/>
                <a:ext cx="8577746" cy="1224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we indeed know the future, in particular, are given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</a:rPr>
                      <m:t>Q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 Q-function, </a:t>
                </a: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optimal</a:t>
                </a:r>
                <a:r>
                  <a:rPr lang="en-US" sz="2400" dirty="0"/>
                  <a:t> reward of taking action u at state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(assuming optimal actions after stage k)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5EA40-AC63-417B-8251-AACF71A5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7" y="1254238"/>
                <a:ext cx="8577746" cy="1224310"/>
              </a:xfrm>
              <a:prstGeom prst="rect">
                <a:avLst/>
              </a:prstGeom>
              <a:blipFill>
                <a:blip r:embed="rId6"/>
                <a:stretch>
                  <a:fillRect l="-1137" t="-4478" r="-284" b="-7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A8D7F-CAC0-4737-9E0D-4CDBC9ED5978}"/>
              </a:ext>
            </a:extLst>
          </p:cNvPr>
          <p:cNvCxnSpPr>
            <a:cxnSpLocks/>
          </p:cNvCxnSpPr>
          <p:nvPr/>
        </p:nvCxnSpPr>
        <p:spPr>
          <a:xfrm>
            <a:off x="3648456" y="4967609"/>
            <a:ext cx="959015" cy="0"/>
          </a:xfrm>
          <a:prstGeom prst="straightConnector1">
            <a:avLst/>
          </a:prstGeom>
          <a:ln w="25400"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917567-CD27-495C-9796-8DD454AC1EC9}"/>
              </a:ext>
            </a:extLst>
          </p:cNvPr>
          <p:cNvCxnSpPr>
            <a:cxnSpLocks/>
          </p:cNvCxnSpPr>
          <p:nvPr/>
        </p:nvCxnSpPr>
        <p:spPr>
          <a:xfrm flipV="1">
            <a:off x="5001820" y="4641439"/>
            <a:ext cx="1016665" cy="344288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2A880-A8AE-4356-9BDA-CA8FCB9A4B3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001820" y="5009079"/>
            <a:ext cx="968494" cy="26569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B18176-E7DE-4629-9A5A-94C304CD3B4A}"/>
              </a:ext>
            </a:extLst>
          </p:cNvPr>
          <p:cNvSpPr txBox="1"/>
          <p:nvPr/>
        </p:nvSpPr>
        <p:spPr>
          <a:xfrm>
            <a:off x="5218348" y="4409735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8D715A-DDCE-4902-AE68-9A54F75EE51C}"/>
              </a:ext>
            </a:extLst>
          </p:cNvPr>
          <p:cNvSpPr txBox="1"/>
          <p:nvPr/>
        </p:nvSpPr>
        <p:spPr>
          <a:xfrm>
            <a:off x="5362311" y="4875275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979C4A-5977-475C-9205-C43BA691F766}"/>
              </a:ext>
            </a:extLst>
          </p:cNvPr>
          <p:cNvSpPr txBox="1"/>
          <p:nvPr/>
        </p:nvSpPr>
        <p:spPr>
          <a:xfrm>
            <a:off x="4354649" y="4943800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927E845-81A7-4F90-AB4B-EFC810E7EE83}"/>
              </a:ext>
            </a:extLst>
          </p:cNvPr>
          <p:cNvGrpSpPr/>
          <p:nvPr/>
        </p:nvGrpSpPr>
        <p:grpSpPr>
          <a:xfrm>
            <a:off x="4553668" y="3429000"/>
            <a:ext cx="6472134" cy="3230840"/>
            <a:chOff x="4553668" y="3429000"/>
            <a:chExt cx="6472134" cy="32308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F48868-89E9-4510-BE44-284AF1F63E2B}"/>
                </a:ext>
              </a:extLst>
            </p:cNvPr>
            <p:cNvGrpSpPr/>
            <p:nvPr/>
          </p:nvGrpSpPr>
          <p:grpSpPr>
            <a:xfrm>
              <a:off x="4714987" y="3429000"/>
              <a:ext cx="6310815" cy="3230840"/>
              <a:chOff x="4714987" y="3429000"/>
              <a:chExt cx="6310815" cy="32308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C1CE53-4EA7-4A6B-875E-7B8651BE0FCE}"/>
                  </a:ext>
                </a:extLst>
              </p:cNvPr>
              <p:cNvSpPr/>
              <p:nvPr/>
            </p:nvSpPr>
            <p:spPr>
              <a:xfrm>
                <a:off x="5970314" y="4382393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345ECE-984E-4314-AD7E-0EACB79172B8}"/>
                  </a:ext>
                </a:extLst>
              </p:cNvPr>
              <p:cNvSpPr/>
              <p:nvPr/>
            </p:nvSpPr>
            <p:spPr>
              <a:xfrm>
                <a:off x="4714987" y="4844663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2BD5ADD-2ED1-4F70-BB7C-6C23D23D3E59}"/>
                  </a:ext>
                </a:extLst>
              </p:cNvPr>
              <p:cNvSpPr/>
              <p:nvPr/>
            </p:nvSpPr>
            <p:spPr>
              <a:xfrm>
                <a:off x="5970314" y="5128466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3F04264-77E4-4D32-9986-99F6C9ED96C7}"/>
                  </a:ext>
                </a:extLst>
              </p:cNvPr>
              <p:cNvSpPr/>
              <p:nvPr/>
            </p:nvSpPr>
            <p:spPr>
              <a:xfrm>
                <a:off x="5970314" y="5874539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11C2BA-CB90-417C-A2E9-491E85DA593E}"/>
                  </a:ext>
                </a:extLst>
              </p:cNvPr>
              <p:cNvSpPr/>
              <p:nvPr/>
            </p:nvSpPr>
            <p:spPr>
              <a:xfrm>
                <a:off x="7171156" y="3928928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85228D5-272E-41B6-A243-E4B4FF64486B}"/>
                  </a:ext>
                </a:extLst>
              </p:cNvPr>
              <p:cNvSpPr/>
              <p:nvPr/>
            </p:nvSpPr>
            <p:spPr>
              <a:xfrm>
                <a:off x="7171156" y="4675001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C960D5A-02BD-4DBA-B192-7E7B2CB3DEDB}"/>
                  </a:ext>
                </a:extLst>
              </p:cNvPr>
              <p:cNvSpPr/>
              <p:nvPr/>
            </p:nvSpPr>
            <p:spPr>
              <a:xfrm>
                <a:off x="7171156" y="5421074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B12EAF1-46C9-4575-A531-E52DA5AB2538}"/>
                  </a:ext>
                </a:extLst>
              </p:cNvPr>
              <p:cNvSpPr/>
              <p:nvPr/>
            </p:nvSpPr>
            <p:spPr>
              <a:xfrm>
                <a:off x="7171155" y="6157475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2B7865-80B4-4AF4-BD3E-569C69B1B9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429000"/>
                <a:ext cx="2032996" cy="646232"/>
              </a:xfrm>
              <a:prstGeom prst="line">
                <a:avLst/>
              </a:prstGeom>
              <a:ln w="381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FAFFF0-B9C9-4006-86C1-4633A6E29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040" y="6206730"/>
                <a:ext cx="2343666" cy="453110"/>
              </a:xfrm>
              <a:prstGeom prst="line">
                <a:avLst/>
              </a:prstGeom>
              <a:ln w="381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38AA45-094B-447A-B782-652234B47D9A}"/>
                  </a:ext>
                </a:extLst>
              </p:cNvPr>
              <p:cNvCxnSpPr/>
              <p:nvPr/>
            </p:nvCxnSpPr>
            <p:spPr>
              <a:xfrm>
                <a:off x="7914040" y="5128466"/>
                <a:ext cx="3111762" cy="0"/>
              </a:xfrm>
              <a:prstGeom prst="straightConnector1">
                <a:avLst/>
              </a:prstGeom>
              <a:ln w="25400">
                <a:prstDash val="lg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247A66-3AE0-4076-88B5-980A753B4471}"/>
                  </a:ext>
                </a:extLst>
              </p:cNvPr>
              <p:cNvSpPr txBox="1"/>
              <p:nvPr/>
            </p:nvSpPr>
            <p:spPr>
              <a:xfrm>
                <a:off x="8474654" y="4659997"/>
                <a:ext cx="1783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infinite horizon</a:t>
                </a:r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BC03B66-C69F-49E0-8A53-96927B56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553668" y="4550974"/>
              <a:ext cx="540662" cy="54066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468A5AA-6293-4DF5-8755-5FC50B57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837907" y="4090741"/>
              <a:ext cx="540662" cy="54066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7536AEE-3E36-4DCA-9725-0606402BD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837907" y="4837110"/>
              <a:ext cx="540662" cy="54066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1F88AC-0E1D-43D2-8AD7-79E3ED0C1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837907" y="5541535"/>
              <a:ext cx="540662" cy="54066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8B25F5A-9A60-4DBF-AA1B-F84BFFC85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42556" y="3648823"/>
              <a:ext cx="540662" cy="54066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FC769FF-2D49-444B-ADCA-2C93CDC40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60753" y="4369592"/>
              <a:ext cx="540662" cy="54066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CEEF230-B372-442A-84F1-D2C320DC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26521" y="5141071"/>
              <a:ext cx="540662" cy="54066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FAC3356-3595-42C5-9651-029FB341B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26521" y="5855195"/>
              <a:ext cx="540662" cy="540662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4D9662-A74E-419F-B27E-07555FD0BA4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931396" y="5036421"/>
            <a:ext cx="906511" cy="775445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CCE6E8-01C5-49DF-9412-36927B048B08}"/>
                  </a:ext>
                </a:extLst>
              </p:cNvPr>
              <p:cNvSpPr txBox="1"/>
              <p:nvPr/>
            </p:nvSpPr>
            <p:spPr>
              <a:xfrm>
                <a:off x="4272680" y="5300094"/>
                <a:ext cx="3926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C00000"/>
                          </a:solidFill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CCE6E8-01C5-49DF-9412-36927B04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680" y="5300094"/>
                <a:ext cx="3926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D6437FD-29D9-49D5-BFB5-18A3B57E7F99}"/>
              </a:ext>
            </a:extLst>
          </p:cNvPr>
          <p:cNvSpPr txBox="1"/>
          <p:nvPr/>
        </p:nvSpPr>
        <p:spPr>
          <a:xfrm>
            <a:off x="5447197" y="5274770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E539F4-A2E3-4811-8202-5CD54A196B1B}"/>
                  </a:ext>
                </a:extLst>
              </p:cNvPr>
              <p:cNvSpPr/>
              <p:nvPr/>
            </p:nvSpPr>
            <p:spPr>
              <a:xfrm>
                <a:off x="3142637" y="3605481"/>
                <a:ext cx="3217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/>
                        <m:t>Q</m:t>
                      </m:r>
                      <m:r>
                        <m:rPr>
                          <m:nor/>
                        </m:rPr>
                        <a:rPr lang="en-US" sz="2800" smtClean="0"/>
                        <m:t>(</m:t>
                      </m:r>
                      <m:r>
                        <m:rPr>
                          <m:nor/>
                        </m:rPr>
                        <a:rPr lang="en-US" sz="2800" b="0" i="0" smtClean="0"/>
                        <m:t>i</m:t>
                      </m:r>
                      <m:r>
                        <m:rPr>
                          <m:nor/>
                        </m:rPr>
                        <a:rPr lang="en-US" sz="2800" smtClean="0"/>
                        <m:t>, </m:t>
                      </m:r>
                      <m:r>
                        <m:rPr>
                          <m:nor/>
                        </m:rPr>
                        <a:rPr lang="en-US" sz="2800" b="0" i="0" smtClean="0"/>
                        <m:t>u</m:t>
                      </m:r>
                      <m:r>
                        <m:rPr>
                          <m:nor/>
                        </m:rPr>
                        <a:rPr lang="en-US" sz="2800" smtClean="0"/>
                        <m:t>)</m:t>
                      </m:r>
                      <m:r>
                        <m:rPr>
                          <m:nor/>
                        </m:rPr>
                        <a:rPr lang="en-US" sz="2800" b="0" i="0" smtClean="0"/>
                        <m:t> &gt; ?&lt;</m:t>
                      </m:r>
                      <m:r>
                        <m:rPr>
                          <m:nor/>
                        </m:rPr>
                        <a:rPr lang="en-US" sz="2800" smtClean="0"/>
                        <m:t>Q</m:t>
                      </m:r>
                      <m:r>
                        <m:rPr>
                          <m:nor/>
                        </m:rPr>
                        <a:rPr lang="en-US" sz="2800" smtClean="0"/>
                        <m:t>(</m:t>
                      </m:r>
                      <m:r>
                        <m:rPr>
                          <m:nor/>
                        </m:rPr>
                        <a:rPr lang="en-US" sz="2800" b="0" i="0" smtClean="0"/>
                        <m:t>i</m:t>
                      </m:r>
                      <m:r>
                        <m:rPr>
                          <m:nor/>
                        </m:rPr>
                        <a:rPr lang="en-US" sz="2800"/>
                        <m:t>, </m:t>
                      </m:r>
                      <m:r>
                        <m:rPr>
                          <m:nor/>
                        </m:rPr>
                        <a:rPr lang="en-US" sz="2800" b="0" i="0" smtClean="0"/>
                        <m:t>v</m:t>
                      </m:r>
                      <m:r>
                        <m:rPr>
                          <m:nor/>
                        </m:rPr>
                        <a:rPr lang="en-US" sz="2800"/>
                        <m:t>)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E539F4-A2E3-4811-8202-5CD54A196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37" y="3605481"/>
                <a:ext cx="321754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Up 4">
            <a:extLst>
              <a:ext uri="{FF2B5EF4-FFF2-40B4-BE49-F238E27FC236}">
                <a16:creationId xmlns:a16="http://schemas.microsoft.com/office/drawing/2014/main" id="{0566C6CA-36AF-4887-B502-5ED7973DCBFE}"/>
              </a:ext>
            </a:extLst>
          </p:cNvPr>
          <p:cNvSpPr/>
          <p:nvPr/>
        </p:nvSpPr>
        <p:spPr>
          <a:xfrm>
            <a:off x="4714987" y="4059795"/>
            <a:ext cx="418590" cy="3527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9A0F59-4498-4BF2-8088-42ABE267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/>
      <p:bldP spid="73" grpId="0"/>
      <p:bldP spid="76" grpId="0"/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-Parallel Computing">
            <a:extLst>
              <a:ext uri="{FF2B5EF4-FFF2-40B4-BE49-F238E27FC236}">
                <a16:creationId xmlns:a16="http://schemas.microsoft.com/office/drawing/2014/main" id="{8A4A2681-36B9-47DD-8410-D1866FA9C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54" y="273102"/>
            <a:ext cx="11273994" cy="9822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Reinforcement learning and dynamic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FC74C-8236-49B2-A17C-1D51092BB4F9}"/>
              </a:ext>
            </a:extLst>
          </p:cNvPr>
          <p:cNvSpPr txBox="1"/>
          <p:nvPr/>
        </p:nvSpPr>
        <p:spPr>
          <a:xfrm>
            <a:off x="-569743" y="3514062"/>
            <a:ext cx="217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Action</a:t>
            </a:r>
          </a:p>
        </p:txBody>
      </p:sp>
      <p:pic>
        <p:nvPicPr>
          <p:cNvPr id="14" name="Picture 2" descr="Image result for autonomous driving">
            <a:extLst>
              <a:ext uri="{FF2B5EF4-FFF2-40B4-BE49-F238E27FC236}">
                <a16:creationId xmlns:a16="http://schemas.microsoft.com/office/drawing/2014/main" id="{5C1FF0B0-558E-4BFE-8BF0-07AE5899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" y="4074327"/>
            <a:ext cx="2856965" cy="16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A28E47-7137-4DE4-9B9B-86F6E2BB3399}"/>
              </a:ext>
            </a:extLst>
          </p:cNvPr>
          <p:cNvSpPr txBox="1"/>
          <p:nvPr/>
        </p:nvSpPr>
        <p:spPr>
          <a:xfrm>
            <a:off x="0" y="6044171"/>
            <a:ext cx="32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BE4C-D114-47A1-8B65-870C3789A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6108" y="2011939"/>
            <a:ext cx="2503357" cy="1406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BEC52B-47EF-40A0-AAC7-B2576F7CF593}"/>
              </a:ext>
            </a:extLst>
          </p:cNvPr>
          <p:cNvSpPr txBox="1"/>
          <p:nvPr/>
        </p:nvSpPr>
        <p:spPr>
          <a:xfrm>
            <a:off x="494317" y="1457479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017E-2C9C-4A02-86D9-EA55AB5C791F}"/>
              </a:ext>
            </a:extLst>
          </p:cNvPr>
          <p:cNvSpPr/>
          <p:nvPr/>
        </p:nvSpPr>
        <p:spPr>
          <a:xfrm>
            <a:off x="2440551" y="3587825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State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0F5956-46DB-4363-B701-F62DA6A7B8C2}"/>
              </a:ext>
            </a:extLst>
          </p:cNvPr>
          <p:cNvSpPr/>
          <p:nvPr/>
        </p:nvSpPr>
        <p:spPr>
          <a:xfrm rot="16200000">
            <a:off x="1927163" y="3563565"/>
            <a:ext cx="461666" cy="36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D8F83F-3249-4082-B90A-2203FD243641}"/>
              </a:ext>
            </a:extLst>
          </p:cNvPr>
          <p:cNvSpPr/>
          <p:nvPr/>
        </p:nvSpPr>
        <p:spPr>
          <a:xfrm rot="16200000" flipH="1">
            <a:off x="999371" y="3537226"/>
            <a:ext cx="429617" cy="42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5EA40-AC63-417B-8251-AACF71A5E6C5}"/>
                  </a:ext>
                </a:extLst>
              </p:cNvPr>
              <p:cNvSpPr txBox="1"/>
              <p:nvPr/>
            </p:nvSpPr>
            <p:spPr>
              <a:xfrm>
                <a:off x="3119937" y="1254238"/>
                <a:ext cx="8577746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Compute Q-function with a model: The Bellman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Q</m:t>
                      </m:r>
                      <m:r>
                        <m:rPr>
                          <m:nor/>
                        </m:rPr>
                        <a:rPr lang="en-US" sz="2800" dirty="0"/>
                        <m:t>(</m:t>
                      </m:r>
                      <m:r>
                        <m:rPr>
                          <m:nor/>
                        </m:rPr>
                        <a:rPr lang="en-US" sz="2800" dirty="0"/>
                        <m:t>i</m:t>
                      </m:r>
                      <m:r>
                        <m:rPr>
                          <m:nor/>
                        </m:rPr>
                        <a:rPr lang="en-US" sz="2800" dirty="0"/>
                        <m:t>,</m:t>
                      </m:r>
                      <m:r>
                        <m:rPr>
                          <m:nor/>
                        </m:rPr>
                        <a:rPr lang="en-US" sz="2800" dirty="0"/>
                        <m:t>u</m:t>
                      </m:r>
                      <m:r>
                        <m:rPr>
                          <m:nor/>
                        </m:rPr>
                        <a:rPr lang="en-US" sz="2800" dirty="0"/>
                        <m:t>)=</m:t>
                      </m:r>
                      <m:r>
                        <m:rPr>
                          <m:nor/>
                        </m:rPr>
                        <a:rPr lang="en-US" sz="2800"/>
                        <m:t>r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/>
                            <m:t>i</m:t>
                          </m:r>
                          <m:r>
                            <m:rPr>
                              <m:nor/>
                            </m:rPr>
                            <a:rPr lang="en-US" sz="2800"/>
                            <m:t>,</m:t>
                          </m:r>
                          <m:r>
                            <m:rPr>
                              <m:nor/>
                            </m:rPr>
                            <a:rPr lang="en-US" sz="2800"/>
                            <m:t>u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/>
                        <m:t>+</m:t>
                      </m:r>
                      <m:r>
                        <m:rPr>
                          <m:nor/>
                        </m:rPr>
                        <a:rPr lang="en-US" sz="2800"/>
                        <m:t>α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/>
                            <m:t>j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/>
                                <m:t>ij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/>
                                <m:t>u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/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n-US" sz="2800"/>
                                    <m:t>v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/>
                                    <m:t>A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/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5EA40-AC63-417B-8251-AACF71A5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7" y="1254238"/>
                <a:ext cx="8577746" cy="1633268"/>
              </a:xfrm>
              <a:prstGeom prst="rect">
                <a:avLst/>
              </a:prstGeom>
              <a:blipFill>
                <a:blip r:embed="rId6"/>
                <a:stretch>
                  <a:fillRect l="-1137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917567-CD27-495C-9796-8DD454AC1EC9}"/>
              </a:ext>
            </a:extLst>
          </p:cNvPr>
          <p:cNvCxnSpPr>
            <a:cxnSpLocks/>
          </p:cNvCxnSpPr>
          <p:nvPr/>
        </p:nvCxnSpPr>
        <p:spPr>
          <a:xfrm flipV="1">
            <a:off x="5260673" y="3557179"/>
            <a:ext cx="1016665" cy="344288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2A880-A8AE-4356-9BDA-CA8FCB9A4B3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260673" y="3924819"/>
            <a:ext cx="968494" cy="26569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B18176-E7DE-4629-9A5A-94C304CD3B4A}"/>
              </a:ext>
            </a:extLst>
          </p:cNvPr>
          <p:cNvSpPr txBox="1"/>
          <p:nvPr/>
        </p:nvSpPr>
        <p:spPr>
          <a:xfrm>
            <a:off x="5477201" y="3325475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8D715A-DDCE-4902-AE68-9A54F75EE51C}"/>
              </a:ext>
            </a:extLst>
          </p:cNvPr>
          <p:cNvSpPr txBox="1"/>
          <p:nvPr/>
        </p:nvSpPr>
        <p:spPr>
          <a:xfrm>
            <a:off x="5621164" y="3791015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979C4A-5977-475C-9205-C43BA691F766}"/>
              </a:ext>
            </a:extLst>
          </p:cNvPr>
          <p:cNvSpPr txBox="1"/>
          <p:nvPr/>
        </p:nvSpPr>
        <p:spPr>
          <a:xfrm>
            <a:off x="4593285" y="3951226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C1CE53-4EA7-4A6B-875E-7B8651BE0FCE}"/>
              </a:ext>
            </a:extLst>
          </p:cNvPr>
          <p:cNvSpPr/>
          <p:nvPr/>
        </p:nvSpPr>
        <p:spPr>
          <a:xfrm>
            <a:off x="6229167" y="3298133"/>
            <a:ext cx="283464" cy="292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345ECE-984E-4314-AD7E-0EACB79172B8}"/>
              </a:ext>
            </a:extLst>
          </p:cNvPr>
          <p:cNvSpPr/>
          <p:nvPr/>
        </p:nvSpPr>
        <p:spPr>
          <a:xfrm>
            <a:off x="4973840" y="3760403"/>
            <a:ext cx="283464" cy="292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BD5ADD-2ED1-4F70-BB7C-6C23D23D3E59}"/>
              </a:ext>
            </a:extLst>
          </p:cNvPr>
          <p:cNvSpPr/>
          <p:nvPr/>
        </p:nvSpPr>
        <p:spPr>
          <a:xfrm>
            <a:off x="6229167" y="4044206"/>
            <a:ext cx="283464" cy="292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F04264-77E4-4D32-9986-99F6C9ED96C7}"/>
              </a:ext>
            </a:extLst>
          </p:cNvPr>
          <p:cNvSpPr/>
          <p:nvPr/>
        </p:nvSpPr>
        <p:spPr>
          <a:xfrm>
            <a:off x="6229167" y="4790279"/>
            <a:ext cx="283464" cy="292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BC03B66-C69F-49E0-8A53-96927B5694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12521" y="3466714"/>
            <a:ext cx="540662" cy="5406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468A5AA-6293-4DF5-8755-5FC50B577B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760" y="3006481"/>
            <a:ext cx="540662" cy="5406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7536AEE-3E36-4DCA-9725-0606402BD3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760" y="3752850"/>
            <a:ext cx="540662" cy="5406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31F88AC-0E1D-43D2-8AD7-79E3ED0C1B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760" y="4457275"/>
            <a:ext cx="540662" cy="540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AF61A-1E84-45F3-A371-3ADFB5FDD775}"/>
              </a:ext>
            </a:extLst>
          </p:cNvPr>
          <p:cNvSpPr txBox="1"/>
          <p:nvPr/>
        </p:nvSpPr>
        <p:spPr>
          <a:xfrm>
            <a:off x="4946818" y="400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8D99B-09F6-48B3-9529-9EF8FD8ACC44}"/>
              </a:ext>
            </a:extLst>
          </p:cNvPr>
          <p:cNvSpPr txBox="1"/>
          <p:nvPr/>
        </p:nvSpPr>
        <p:spPr>
          <a:xfrm>
            <a:off x="6232891" y="35560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1B4C3-BEFC-46EC-99B3-38CF59CF12F7}"/>
              </a:ext>
            </a:extLst>
          </p:cNvPr>
          <p:cNvSpPr txBox="1"/>
          <p:nvPr/>
        </p:nvSpPr>
        <p:spPr>
          <a:xfrm>
            <a:off x="6226987" y="43045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36EB65-9F58-4F56-AC53-AFA7E76E9796}"/>
              </a:ext>
            </a:extLst>
          </p:cNvPr>
          <p:cNvSpPr txBox="1"/>
          <p:nvPr/>
        </p:nvSpPr>
        <p:spPr>
          <a:xfrm>
            <a:off x="6200003" y="50828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4B74B0-4832-4163-9197-91C2288A3CB4}"/>
                  </a:ext>
                </a:extLst>
              </p:cNvPr>
              <p:cNvSpPr/>
              <p:nvPr/>
            </p:nvSpPr>
            <p:spPr>
              <a:xfrm>
                <a:off x="4134809" y="5709047"/>
                <a:ext cx="7204152" cy="670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 dirty="0" smtClean="0"/>
                        <m:t>Q</m:t>
                      </m:r>
                      <m:r>
                        <m:rPr>
                          <m:nor/>
                        </m:rPr>
                        <a:rPr lang="en-US" sz="2400" i="0" dirty="0" smtClean="0"/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i="0" dirty="0" smtClean="0"/>
                        <m:t>,</m:t>
                      </m:r>
                      <m:r>
                        <m:rPr>
                          <m:nor/>
                        </m:rPr>
                        <a:rPr lang="en-US" sz="2400" i="0" dirty="0" smtClean="0"/>
                        <m:t>u</m:t>
                      </m:r>
                      <m:r>
                        <m:rPr>
                          <m:nor/>
                        </m:rPr>
                        <a:rPr lang="en-US" sz="2400" i="0" dirty="0" smtClean="0"/>
                        <m:t>)=</m:t>
                      </m:r>
                      <m:r>
                        <m:rPr>
                          <m:nor/>
                        </m:rPr>
                        <a:rPr lang="en-US" sz="2400" i="0" smtClean="0"/>
                        <m:t>r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400" i="0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0"/>
                            <m:t>u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i="0"/>
                        <m:t>+</m:t>
                      </m:r>
                      <m:r>
                        <m:rPr>
                          <m:nor/>
                        </m:rPr>
                        <a:rPr lang="en-US" sz="2400" i="0"/>
                        <m:t>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/>
                            <m:t>0.5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v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A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Q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v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b="0" i="0" smtClean="0"/>
                                <m:t>+0.5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/>
                                        <m:t>max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/>
                                        <m:t>v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/>
                                        <m:t>A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(2,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/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4B74B0-4832-4163-9197-91C2288A3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09" y="5709047"/>
                <a:ext cx="7204152" cy="670248"/>
              </a:xfrm>
              <a:prstGeom prst="rect">
                <a:avLst/>
              </a:prstGeom>
              <a:blipFill>
                <a:blip r:embed="rId10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73C8A3-AA53-436C-9F75-D670B17B3BD5}"/>
                  </a:ext>
                </a:extLst>
              </p:cNvPr>
              <p:cNvSpPr/>
              <p:nvPr/>
            </p:nvSpPr>
            <p:spPr>
              <a:xfrm>
                <a:off x="6581058" y="2988630"/>
                <a:ext cx="1565620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000"/>
                                <m:t>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2000"/>
                                <m:t>v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000"/>
                            <m:t>Q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/>
                                <m:t>v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73C8A3-AA53-436C-9F75-D670B17B3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8" y="2988630"/>
                <a:ext cx="1565620" cy="495328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8E9F2E-3DDB-4A04-ADB3-FE43D7E33379}"/>
                  </a:ext>
                </a:extLst>
              </p:cNvPr>
              <p:cNvSpPr/>
              <p:nvPr/>
            </p:nvSpPr>
            <p:spPr>
              <a:xfrm>
                <a:off x="6598821" y="3752850"/>
                <a:ext cx="1565621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000"/>
                                <m:t>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2000"/>
                                <m:t>v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000"/>
                            <m:t>Q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00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/>
                                <m:t>v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8E9F2E-3DDB-4A04-ADB3-FE43D7E33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21" y="3752850"/>
                <a:ext cx="1565621" cy="495328"/>
              </a:xfrm>
              <a:prstGeom prst="rect">
                <a:avLst/>
              </a:prstGeom>
              <a:blipFill>
                <a:blip r:embed="rId1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2F6810-6336-4171-97DF-4C5D96E75E24}"/>
                  </a:ext>
                </a:extLst>
              </p:cNvPr>
              <p:cNvSpPr/>
              <p:nvPr/>
            </p:nvSpPr>
            <p:spPr>
              <a:xfrm>
                <a:off x="4497968" y="3133130"/>
                <a:ext cx="10086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Q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,</m:t>
                      </m:r>
                      <m:r>
                        <m:rPr>
                          <m:nor/>
                        </m:rPr>
                        <a:rPr lang="en-US" sz="2000" dirty="0"/>
                        <m:t>u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2F6810-6336-4171-97DF-4C5D96E75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68" y="3133130"/>
                <a:ext cx="1008609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C780F-2B45-4A35-8058-0976DD50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/>
      <p:bldP spid="7" grpId="0" animBg="1"/>
      <p:bldP spid="19" grpId="0" animBg="1"/>
      <p:bldP spid="25" grpId="0" animBg="1"/>
      <p:bldP spid="26" grpId="0" animBg="1"/>
      <p:bldP spid="5" grpId="0"/>
      <p:bldP spid="47" grpId="0"/>
      <p:bldP spid="48" grpId="0"/>
      <p:bldP spid="49" grpId="0"/>
      <p:bldP spid="8" grpId="0"/>
      <p:bldP spid="9" grpId="0"/>
      <p:bldP spid="53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-Parallel Computing">
            <a:extLst>
              <a:ext uri="{FF2B5EF4-FFF2-40B4-BE49-F238E27FC236}">
                <a16:creationId xmlns:a16="http://schemas.microsoft.com/office/drawing/2014/main" id="{8A4A2681-36B9-47DD-8410-D1866FA9C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54" y="273102"/>
            <a:ext cx="10265377" cy="982285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D2283-4789-4674-986F-F8C59183B1EC}"/>
                  </a:ext>
                </a:extLst>
              </p:cNvPr>
              <p:cNvSpPr txBox="1"/>
              <p:nvPr/>
            </p:nvSpPr>
            <p:spPr>
              <a:xfrm>
                <a:off x="897358" y="1467609"/>
                <a:ext cx="10674531" cy="169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Bellman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Q</m:t>
                      </m:r>
                      <m:r>
                        <m:rPr>
                          <m:nor/>
                        </m:rPr>
                        <a:rPr lang="en-US" sz="2800" dirty="0"/>
                        <m:t>(</m:t>
                      </m:r>
                      <m:r>
                        <m:rPr>
                          <m:nor/>
                        </m:rPr>
                        <a:rPr lang="en-US" sz="2800" dirty="0"/>
                        <m:t>i</m:t>
                      </m:r>
                      <m:r>
                        <m:rPr>
                          <m:nor/>
                        </m:rPr>
                        <a:rPr lang="en-US" sz="2800" dirty="0"/>
                        <m:t>,</m:t>
                      </m:r>
                      <m:r>
                        <m:rPr>
                          <m:nor/>
                        </m:rPr>
                        <a:rPr lang="en-US" sz="2800" dirty="0"/>
                        <m:t>u</m:t>
                      </m:r>
                      <m:r>
                        <m:rPr>
                          <m:nor/>
                        </m:rPr>
                        <a:rPr lang="en-US" sz="2800" dirty="0"/>
                        <m:t>)=</m:t>
                      </m:r>
                      <m:r>
                        <m:rPr>
                          <m:nor/>
                        </m:rPr>
                        <a:rPr lang="en-US" sz="2800"/>
                        <m:t>r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/>
                            <m:t>i</m:t>
                          </m:r>
                          <m:r>
                            <m:rPr>
                              <m:nor/>
                            </m:rPr>
                            <a:rPr lang="en-US" sz="2800"/>
                            <m:t>,</m:t>
                          </m:r>
                          <m:r>
                            <m:rPr>
                              <m:nor/>
                            </m:rPr>
                            <a:rPr lang="en-US" sz="2800"/>
                            <m:t>u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/>
                        <m:t>+</m:t>
                      </m:r>
                      <m:r>
                        <m:rPr>
                          <m:nor/>
                        </m:rPr>
                        <a:rPr lang="en-US" sz="2800"/>
                        <m:t>α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i="0"/>
                            <m:t>j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∈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/>
                                <m:t>ij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/>
                                <m:t>u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/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n-US" sz="2800" i="0"/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/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/>
                                    <m:t>A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sz="2800"/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800"/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D2283-4789-4674-986F-F8C59183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58" y="1467609"/>
                <a:ext cx="10674531" cy="1694823"/>
              </a:xfrm>
              <a:prstGeom prst="rect">
                <a:avLst/>
              </a:prstGeom>
              <a:blipFill>
                <a:blip r:embed="rId2"/>
                <a:stretch>
                  <a:fillRect l="-1142" t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B6205C-3802-4DAA-B340-21392ABECE0D}"/>
                  </a:ext>
                </a:extLst>
              </p:cNvPr>
              <p:cNvSpPr/>
              <p:nvPr/>
            </p:nvSpPr>
            <p:spPr>
              <a:xfrm>
                <a:off x="637303" y="3345296"/>
                <a:ext cx="10168128" cy="1761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rgbClr val="C00000"/>
                    </a:solidFill>
                  </a:rPr>
                  <a:t>The curse of dimensionality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Computer go (9 by 9):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</a:rPr>
                          <m:t>35</m:t>
                        </m:r>
                      </m:sup>
                    </m:sSup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rgbClr val="0070C0"/>
                    </a:solidFill>
                  </a:rPr>
                  <a:t>Require a model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rgbClr val="00B050"/>
                    </a:solidFill>
                  </a:rPr>
                  <a:t>Maximization over a large (often uncountable) space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B6205C-3802-4DAA-B340-21392ABEC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3" y="3345296"/>
                <a:ext cx="10168128" cy="1761957"/>
              </a:xfrm>
              <a:prstGeom prst="rect">
                <a:avLst/>
              </a:prstGeom>
              <a:blipFill>
                <a:blip r:embed="rId3"/>
                <a:stretch>
                  <a:fillRect l="-1079" t="-4152" b="-7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0BA940-D04A-415D-B506-20742B7B4E16}"/>
              </a:ext>
            </a:extLst>
          </p:cNvPr>
          <p:cNvCxnSpPr>
            <a:cxnSpLocks/>
          </p:cNvCxnSpPr>
          <p:nvPr/>
        </p:nvCxnSpPr>
        <p:spPr>
          <a:xfrm>
            <a:off x="5741604" y="3177071"/>
            <a:ext cx="82700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A5A78D-7521-4E69-8F62-D0FF90567341}"/>
              </a:ext>
            </a:extLst>
          </p:cNvPr>
          <p:cNvCxnSpPr>
            <a:cxnSpLocks/>
          </p:cNvCxnSpPr>
          <p:nvPr/>
        </p:nvCxnSpPr>
        <p:spPr>
          <a:xfrm>
            <a:off x="6470947" y="2741642"/>
            <a:ext cx="8270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FEE6A0-6367-4718-80B9-2F306673C6F5}"/>
              </a:ext>
            </a:extLst>
          </p:cNvPr>
          <p:cNvCxnSpPr>
            <a:cxnSpLocks/>
          </p:cNvCxnSpPr>
          <p:nvPr/>
        </p:nvCxnSpPr>
        <p:spPr>
          <a:xfrm>
            <a:off x="7396233" y="3002900"/>
            <a:ext cx="82700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AA10E-A823-457F-ABD5-CB7BD29C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4A8A8-AF34-431A-8066-B18D6478E184}"/>
              </a:ext>
            </a:extLst>
          </p:cNvPr>
          <p:cNvSpPr/>
          <p:nvPr/>
        </p:nvSpPr>
        <p:spPr>
          <a:xfrm>
            <a:off x="743919" y="1332854"/>
            <a:ext cx="9957661" cy="2012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6CA-DF1B-4A91-9C32-B3BDE1E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7599-A137-4C77-AB34-0098710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38" y="1749449"/>
            <a:ext cx="9480229" cy="4523336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Dynamic programming and the principle of optimality </a:t>
            </a:r>
          </a:p>
          <a:p>
            <a:r>
              <a:rPr lang="en-US" sz="3300" dirty="0"/>
              <a:t>Markov chains and Markov Decision Process (MDP)</a:t>
            </a:r>
          </a:p>
          <a:p>
            <a:r>
              <a:rPr lang="en-US" sz="3300" dirty="0"/>
              <a:t>Value iteration, policy iteration, and LP formulation</a:t>
            </a:r>
          </a:p>
          <a:p>
            <a:r>
              <a:rPr lang="en-US" sz="3300" dirty="0"/>
              <a:t>Q-Learning and SARSA</a:t>
            </a:r>
          </a:p>
          <a:p>
            <a:r>
              <a:rPr lang="en-US" sz="3300" dirty="0"/>
              <a:t>Temporal-difference learning</a:t>
            </a:r>
          </a:p>
          <a:p>
            <a:r>
              <a:rPr lang="en-US" sz="3300" dirty="0"/>
              <a:t>Linear and nonlinear function approximation</a:t>
            </a:r>
          </a:p>
          <a:p>
            <a:r>
              <a:rPr lang="en-US" sz="3300" dirty="0"/>
              <a:t>Deep RL based on Q-learning</a:t>
            </a:r>
          </a:p>
          <a:p>
            <a:r>
              <a:rPr lang="en-US" sz="3300" dirty="0"/>
              <a:t>Policy gradient algorithm and variance reduction</a:t>
            </a:r>
          </a:p>
          <a:p>
            <a:r>
              <a:rPr lang="en-US" sz="3300" dirty="0"/>
              <a:t>Deep RL based on policy gradient</a:t>
            </a:r>
          </a:p>
          <a:p>
            <a:r>
              <a:rPr lang="en-US" sz="3300" dirty="0"/>
              <a:t>Convergence analysis</a:t>
            </a:r>
          </a:p>
          <a:p>
            <a:r>
              <a:rPr lang="en-US" sz="3300" dirty="0"/>
              <a:t>Multi-armed bandit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7AE-E585-452D-85DC-E9ED038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A40D40-F586-4529-B311-594E26B5F0C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BDD8-5124-414A-B20E-A9BAFD37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DD91-5B7F-46A3-A8E7-D76BE992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https://gym.openai.com/envs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87D4-0703-4B54-86AD-682F243B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6CA-DF1B-4A91-9C32-B3BDE1E9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67599-A137-4C77-AB34-0098710C5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86" y="5323605"/>
                <a:ext cx="9333824" cy="11158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u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u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(reward)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u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(next state)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67599-A137-4C77-AB34-0098710C5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86" y="5323605"/>
                <a:ext cx="9333824" cy="1115817"/>
              </a:xfrm>
              <a:blipFill>
                <a:blip r:embed="rId2"/>
                <a:stretch>
                  <a:fillRect l="-261" t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7AE-E585-452D-85DC-E9ED038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F9DA6A-5F7D-4086-B654-C4D04BB70EA3}"/>
              </a:ext>
            </a:extLst>
          </p:cNvPr>
          <p:cNvGrpSpPr/>
          <p:nvPr/>
        </p:nvGrpSpPr>
        <p:grpSpPr>
          <a:xfrm>
            <a:off x="1964367" y="1899300"/>
            <a:ext cx="6601510" cy="3157083"/>
            <a:chOff x="2122497" y="2765574"/>
            <a:chExt cx="6601510" cy="31570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3C54D0-F9D0-4883-9324-63DC9F0303B4}"/>
                </a:ext>
              </a:extLst>
            </p:cNvPr>
            <p:cNvSpPr txBox="1"/>
            <p:nvPr/>
          </p:nvSpPr>
          <p:spPr>
            <a:xfrm>
              <a:off x="4375413" y="5091660"/>
              <a:ext cx="3070415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Environment</a:t>
              </a:r>
            </a:p>
            <a:p>
              <a:pPr algn="ctr"/>
              <a:r>
                <a:rPr lang="en-US" sz="2400" dirty="0"/>
                <a:t>(Dynamical System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51D1D7E-3B27-468B-87F3-B392D8AD630A}"/>
                    </a:ext>
                  </a:extLst>
                </p:cNvPr>
                <p:cNvSpPr txBox="1"/>
                <p:nvPr/>
              </p:nvSpPr>
              <p:spPr>
                <a:xfrm>
                  <a:off x="2122497" y="3937086"/>
                  <a:ext cx="21735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Action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/>
                            <m:t>u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51D1D7E-3B27-468B-87F3-B392D8AD6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497" y="3937086"/>
                  <a:ext cx="2173574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2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38E4255-ED8E-4B85-BEE0-B4145B33B60B}"/>
                </a:ext>
              </a:extLst>
            </p:cNvPr>
            <p:cNvSpPr/>
            <p:nvPr/>
          </p:nvSpPr>
          <p:spPr>
            <a:xfrm rot="5400000">
              <a:off x="4276150" y="4128319"/>
              <a:ext cx="1080089" cy="318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3F4BF86-09F9-4CAA-8EF0-2D26C1FF5F33}"/>
                </a:ext>
              </a:extLst>
            </p:cNvPr>
            <p:cNvSpPr/>
            <p:nvPr/>
          </p:nvSpPr>
          <p:spPr>
            <a:xfrm rot="5400000" flipH="1">
              <a:off x="6214134" y="4142879"/>
              <a:ext cx="1080089" cy="318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69E7380-C1FB-49B1-8860-B619BBB70A8A}"/>
                    </a:ext>
                  </a:extLst>
                </p:cNvPr>
                <p:cNvSpPr/>
                <p:nvPr/>
              </p:nvSpPr>
              <p:spPr>
                <a:xfrm>
                  <a:off x="7216735" y="3937086"/>
                  <a:ext cx="15072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/>
                    <a:t>State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/>
                            <m:t>x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69E7380-C1FB-49B1-8860-B619BBB70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735" y="3937086"/>
                  <a:ext cx="150727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073" t="-12000" r="-5668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E497D-7FDA-4548-B174-F889ADEF89F9}"/>
                </a:ext>
              </a:extLst>
            </p:cNvPr>
            <p:cNvSpPr txBox="1"/>
            <p:nvPr/>
          </p:nvSpPr>
          <p:spPr>
            <a:xfrm>
              <a:off x="4754931" y="2765574"/>
              <a:ext cx="2173574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Agent (Controller)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28B749-01DE-4BC2-BD1E-6194D9DC1AA2}"/>
              </a:ext>
            </a:extLst>
          </p:cNvPr>
          <p:cNvSpPr txBox="1"/>
          <p:nvPr/>
        </p:nvSpPr>
        <p:spPr>
          <a:xfrm>
            <a:off x="7341565" y="1916238"/>
            <a:ext cx="3780587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Learning from Interaction</a:t>
            </a:r>
          </a:p>
        </p:txBody>
      </p:sp>
    </p:spTree>
    <p:extLst>
      <p:ext uri="{BB962C8B-B14F-4D97-AF65-F5344CB8AC3E}">
        <p14:creationId xmlns:p14="http://schemas.microsoft.com/office/powerpoint/2010/main" val="185721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6CA-DF1B-4A91-9C32-B3BDE1E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Example: cart-pole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7599-A137-4C77-AB34-0098710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54410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Objective: Balance a pole on top of a movable cart </a:t>
            </a:r>
          </a:p>
          <a:p>
            <a:r>
              <a:rPr lang="en-US" sz="2400" dirty="0"/>
              <a:t>State: angle, position, horizontal velocity, … </a:t>
            </a:r>
          </a:p>
          <a:p>
            <a:r>
              <a:rPr lang="en-US" sz="2400" dirty="0"/>
              <a:t>Action: horizontal force</a:t>
            </a:r>
          </a:p>
          <a:p>
            <a:r>
              <a:rPr lang="en-US" sz="2400" dirty="0"/>
              <a:t>Reward: unit reward at each time step when the pole is upright</a:t>
            </a:r>
          </a:p>
        </p:txBody>
      </p:sp>
      <p:pic>
        <p:nvPicPr>
          <p:cNvPr id="1026" name="Picture 2" descr="Image result for cartpole cartoon">
            <a:extLst>
              <a:ext uri="{FF2B5EF4-FFF2-40B4-BE49-F238E27FC236}">
                <a16:creationId xmlns:a16="http://schemas.microsoft.com/office/drawing/2014/main" id="{FF798F7F-1E26-43AC-901D-07398DC6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080" y="2363261"/>
            <a:ext cx="4773168" cy="36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7AE-E585-452D-85DC-E9ED038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A40D40-F586-4529-B311-594E26B5F0C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6CA-DF1B-4A91-9C32-B3BDE1E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Example: Tetris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7599-A137-4C77-AB34-0098710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54664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Objective:  stay in the game as long as possible </a:t>
            </a:r>
          </a:p>
          <a:p>
            <a:r>
              <a:rPr lang="en-US" sz="2400" dirty="0"/>
              <a:t>State: the state of the tiles </a:t>
            </a:r>
          </a:p>
          <a:p>
            <a:r>
              <a:rPr lang="en-US" sz="2400" dirty="0"/>
              <a:t>Action: orientation of the falling piece </a:t>
            </a:r>
          </a:p>
          <a:p>
            <a:r>
              <a:rPr lang="en-US" sz="2400" dirty="0"/>
              <a:t>Reward: unit reward at each time staying in the game </a:t>
            </a:r>
          </a:p>
        </p:txBody>
      </p:sp>
      <p:pic>
        <p:nvPicPr>
          <p:cNvPr id="2050" name="Picture 2" descr="Image result for tetris">
            <a:extLst>
              <a:ext uri="{FF2B5EF4-FFF2-40B4-BE49-F238E27FC236}">
                <a16:creationId xmlns:a16="http://schemas.microsoft.com/office/drawing/2014/main" id="{F6DC19AD-CAD2-4947-8858-EC4C1741D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r="28585" b="2"/>
          <a:stretch/>
        </p:blipFill>
        <p:spPr bwMode="auto">
          <a:xfrm>
            <a:off x="6996113" y="1854370"/>
            <a:ext cx="4061354" cy="338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7AE-E585-452D-85DC-E9ED038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A40D40-F586-4529-B311-594E26B5F0C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6CA-DF1B-4A91-9C32-B3BDE1E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Example: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7599-A137-4C77-AB34-0098710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sz="2400" dirty="0"/>
              <a:t>Objective:  win the game</a:t>
            </a:r>
          </a:p>
          <a:p>
            <a:r>
              <a:rPr lang="en-US" sz="2400" dirty="0"/>
              <a:t>State: position of all pieces </a:t>
            </a:r>
          </a:p>
          <a:p>
            <a:r>
              <a:rPr lang="en-US" sz="2400" dirty="0"/>
              <a:t>Action: location of the next piece </a:t>
            </a:r>
          </a:p>
          <a:p>
            <a:r>
              <a:rPr lang="en-US" sz="2400" dirty="0"/>
              <a:t>Reward: 1 when winning the game and 0 otherwise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2935C-E661-44F6-A2A5-7431980D5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67" b="1"/>
          <a:stretch/>
        </p:blipFill>
        <p:spPr>
          <a:xfrm>
            <a:off x="7128556" y="2267472"/>
            <a:ext cx="3680958" cy="30698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7AE-E585-452D-85DC-E9ED038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A40D40-F586-4529-B311-594E26B5F0C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B6CA-DF1B-4A91-9C32-B3BDE1E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Example: self-driving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7599-A137-4C77-AB34-0098710C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sz="2400" dirty="0"/>
              <a:t>Objective:  safe and efficient transportation </a:t>
            </a:r>
          </a:p>
          <a:p>
            <a:r>
              <a:rPr lang="en-US" sz="2400" dirty="0"/>
              <a:t>State: position of the car and the surrounding environment </a:t>
            </a:r>
          </a:p>
          <a:p>
            <a:r>
              <a:rPr lang="en-US" sz="2400" dirty="0"/>
              <a:t>Action: steering, brakes, accelerates</a:t>
            </a:r>
          </a:p>
          <a:p>
            <a:r>
              <a:rPr lang="en-US" sz="2400" dirty="0"/>
              <a:t>Reward:  reward when keeping in the lane, avoid accident </a:t>
            </a:r>
          </a:p>
        </p:txBody>
      </p:sp>
      <p:pic>
        <p:nvPicPr>
          <p:cNvPr id="7" name="Picture 2" descr="Image result for autonomous driving">
            <a:extLst>
              <a:ext uri="{FF2B5EF4-FFF2-40B4-BE49-F238E27FC236}">
                <a16:creationId xmlns:a16="http://schemas.microsoft.com/office/drawing/2014/main" id="{0BAA79E8-9AF0-4C7B-859F-8E456B77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8984" y="2252782"/>
            <a:ext cx="4773168" cy="28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327AE-E585-452D-85DC-E9ED038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A40D40-F586-4529-B311-594E26B5F0C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-Parallel Computing">
            <a:extLst>
              <a:ext uri="{FF2B5EF4-FFF2-40B4-BE49-F238E27FC236}">
                <a16:creationId xmlns:a16="http://schemas.microsoft.com/office/drawing/2014/main" id="{8A4A2681-36B9-47DD-8410-D1866FA9C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54" y="273102"/>
            <a:ext cx="11091114" cy="982285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Reinforcement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FC74C-8236-49B2-A17C-1D51092BB4F9}"/>
              </a:ext>
            </a:extLst>
          </p:cNvPr>
          <p:cNvSpPr txBox="1"/>
          <p:nvPr/>
        </p:nvSpPr>
        <p:spPr>
          <a:xfrm>
            <a:off x="-569743" y="3514062"/>
            <a:ext cx="217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Action</a:t>
            </a:r>
          </a:p>
        </p:txBody>
      </p:sp>
      <p:pic>
        <p:nvPicPr>
          <p:cNvPr id="14" name="Picture 2" descr="Image result for autonomous driving">
            <a:extLst>
              <a:ext uri="{FF2B5EF4-FFF2-40B4-BE49-F238E27FC236}">
                <a16:creationId xmlns:a16="http://schemas.microsoft.com/office/drawing/2014/main" id="{5C1FF0B0-558E-4BFE-8BF0-07AE5899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" y="4074327"/>
            <a:ext cx="2856965" cy="16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A28E47-7137-4DE4-9B9B-86F6E2BB3399}"/>
              </a:ext>
            </a:extLst>
          </p:cNvPr>
          <p:cNvSpPr txBox="1"/>
          <p:nvPr/>
        </p:nvSpPr>
        <p:spPr>
          <a:xfrm>
            <a:off x="0" y="6044171"/>
            <a:ext cx="32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BE4C-D114-47A1-8B65-870C3789A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6108" y="2011939"/>
            <a:ext cx="2503357" cy="1406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BEC52B-47EF-40A0-AAC7-B2576F7CF593}"/>
              </a:ext>
            </a:extLst>
          </p:cNvPr>
          <p:cNvSpPr txBox="1"/>
          <p:nvPr/>
        </p:nvSpPr>
        <p:spPr>
          <a:xfrm>
            <a:off x="494317" y="1457479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017E-2C9C-4A02-86D9-EA55AB5C791F}"/>
              </a:ext>
            </a:extLst>
          </p:cNvPr>
          <p:cNvSpPr/>
          <p:nvPr/>
        </p:nvSpPr>
        <p:spPr>
          <a:xfrm>
            <a:off x="2440551" y="3587825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State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0F5956-46DB-4363-B701-F62DA6A7B8C2}"/>
              </a:ext>
            </a:extLst>
          </p:cNvPr>
          <p:cNvSpPr/>
          <p:nvPr/>
        </p:nvSpPr>
        <p:spPr>
          <a:xfrm rot="16200000">
            <a:off x="1927163" y="3563565"/>
            <a:ext cx="461666" cy="36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D8F83F-3249-4082-B90A-2203FD243641}"/>
              </a:ext>
            </a:extLst>
          </p:cNvPr>
          <p:cNvSpPr/>
          <p:nvPr/>
        </p:nvSpPr>
        <p:spPr>
          <a:xfrm rot="16200000" flipH="1">
            <a:off x="999371" y="3537226"/>
            <a:ext cx="429617" cy="42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5EA40-AC63-417B-8251-AACF71A5E6C5}"/>
              </a:ext>
            </a:extLst>
          </p:cNvPr>
          <p:cNvSpPr txBox="1"/>
          <p:nvPr/>
        </p:nvSpPr>
        <p:spPr>
          <a:xfrm>
            <a:off x="3629209" y="1826811"/>
            <a:ext cx="800195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Important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Discover optimal actions by trying them (trial-and-error search)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action affects next state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Maximize long-term return instead of instantaneous rewards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270C6-0A27-46E8-B724-86FE532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-Parallel Computing">
            <a:extLst>
              <a:ext uri="{FF2B5EF4-FFF2-40B4-BE49-F238E27FC236}">
                <a16:creationId xmlns:a16="http://schemas.microsoft.com/office/drawing/2014/main" id="{8A4A2681-36B9-47DD-8410-D1866FA9C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54" y="273102"/>
            <a:ext cx="11091114" cy="982285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Reinforcement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FC74C-8236-49B2-A17C-1D51092BB4F9}"/>
              </a:ext>
            </a:extLst>
          </p:cNvPr>
          <p:cNvSpPr txBox="1"/>
          <p:nvPr/>
        </p:nvSpPr>
        <p:spPr>
          <a:xfrm>
            <a:off x="-569743" y="3514062"/>
            <a:ext cx="217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Action</a:t>
            </a:r>
          </a:p>
        </p:txBody>
      </p:sp>
      <p:pic>
        <p:nvPicPr>
          <p:cNvPr id="14" name="Picture 2" descr="Image result for autonomous driving">
            <a:extLst>
              <a:ext uri="{FF2B5EF4-FFF2-40B4-BE49-F238E27FC236}">
                <a16:creationId xmlns:a16="http://schemas.microsoft.com/office/drawing/2014/main" id="{5C1FF0B0-558E-4BFE-8BF0-07AE5899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" y="4074327"/>
            <a:ext cx="2856965" cy="16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A28E47-7137-4DE4-9B9B-86F6E2BB3399}"/>
              </a:ext>
            </a:extLst>
          </p:cNvPr>
          <p:cNvSpPr txBox="1"/>
          <p:nvPr/>
        </p:nvSpPr>
        <p:spPr>
          <a:xfrm>
            <a:off x="0" y="6044171"/>
            <a:ext cx="32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BE4C-D114-47A1-8B65-870C3789A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6108" y="2011939"/>
            <a:ext cx="2503357" cy="1406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BEC52B-47EF-40A0-AAC7-B2576F7CF593}"/>
              </a:ext>
            </a:extLst>
          </p:cNvPr>
          <p:cNvSpPr txBox="1"/>
          <p:nvPr/>
        </p:nvSpPr>
        <p:spPr>
          <a:xfrm>
            <a:off x="494317" y="1457479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017E-2C9C-4A02-86D9-EA55AB5C791F}"/>
              </a:ext>
            </a:extLst>
          </p:cNvPr>
          <p:cNvSpPr/>
          <p:nvPr/>
        </p:nvSpPr>
        <p:spPr>
          <a:xfrm>
            <a:off x="2440551" y="3587825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State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0F5956-46DB-4363-B701-F62DA6A7B8C2}"/>
              </a:ext>
            </a:extLst>
          </p:cNvPr>
          <p:cNvSpPr/>
          <p:nvPr/>
        </p:nvSpPr>
        <p:spPr>
          <a:xfrm rot="16200000">
            <a:off x="1927163" y="3563565"/>
            <a:ext cx="461666" cy="36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D8F83F-3249-4082-B90A-2203FD243641}"/>
              </a:ext>
            </a:extLst>
          </p:cNvPr>
          <p:cNvSpPr/>
          <p:nvPr/>
        </p:nvSpPr>
        <p:spPr>
          <a:xfrm rot="16200000" flipH="1">
            <a:off x="999371" y="3537226"/>
            <a:ext cx="429617" cy="42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5EA40-AC63-417B-8251-AACF71A5E6C5}"/>
              </a:ext>
            </a:extLst>
          </p:cNvPr>
          <p:cNvSpPr txBox="1"/>
          <p:nvPr/>
        </p:nvSpPr>
        <p:spPr>
          <a:xfrm>
            <a:off x="3478125" y="1082627"/>
            <a:ext cx="80019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Difference from supervised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access to labelled data (state, </a:t>
            </a:r>
            <a:r>
              <a:rPr lang="en-US" sz="2400" dirty="0">
                <a:solidFill>
                  <a:srgbClr val="FF0000"/>
                </a:solidFill>
              </a:rPr>
              <a:t>correct</a:t>
            </a:r>
            <a:r>
              <a:rPr lang="en-US" sz="2400" dirty="0"/>
              <a:t> action)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RL: learning from its own experience (have to explore)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Difference from unsupervised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Unsupervised learning: finding hidden structure (e.g. clustering using PCA or K-means)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RL: maximizing the long-term return. 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RL: Data-driven decision/control engines (instead of knowledge engines)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270C6-0A27-46E8-B724-86FE532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a-Parallel Computing">
            <a:extLst>
              <a:ext uri="{FF2B5EF4-FFF2-40B4-BE49-F238E27FC236}">
                <a16:creationId xmlns:a16="http://schemas.microsoft.com/office/drawing/2014/main" id="{8A4A2681-36B9-47DD-8410-D1866FA9C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54" y="273102"/>
            <a:ext cx="11091114" cy="9822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/>
              <a:t>Reinforcement learning and dynamic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FC74C-8236-49B2-A17C-1D51092BB4F9}"/>
              </a:ext>
            </a:extLst>
          </p:cNvPr>
          <p:cNvSpPr txBox="1"/>
          <p:nvPr/>
        </p:nvSpPr>
        <p:spPr>
          <a:xfrm>
            <a:off x="-569743" y="3514062"/>
            <a:ext cx="217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Action</a:t>
            </a:r>
          </a:p>
        </p:txBody>
      </p:sp>
      <p:pic>
        <p:nvPicPr>
          <p:cNvPr id="14" name="Picture 2" descr="Image result for autonomous driving">
            <a:extLst>
              <a:ext uri="{FF2B5EF4-FFF2-40B4-BE49-F238E27FC236}">
                <a16:creationId xmlns:a16="http://schemas.microsoft.com/office/drawing/2014/main" id="{5C1FF0B0-558E-4BFE-8BF0-07AE5899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7" y="4074327"/>
            <a:ext cx="2856965" cy="16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A28E47-7137-4DE4-9B9B-86F6E2BB3399}"/>
              </a:ext>
            </a:extLst>
          </p:cNvPr>
          <p:cNvSpPr txBox="1"/>
          <p:nvPr/>
        </p:nvSpPr>
        <p:spPr>
          <a:xfrm>
            <a:off x="0" y="6044171"/>
            <a:ext cx="32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BE4C-D114-47A1-8B65-870C3789A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6108" y="2011939"/>
            <a:ext cx="2503357" cy="1406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BEC52B-47EF-40A0-AAC7-B2576F7CF593}"/>
              </a:ext>
            </a:extLst>
          </p:cNvPr>
          <p:cNvSpPr txBox="1"/>
          <p:nvPr/>
        </p:nvSpPr>
        <p:spPr>
          <a:xfrm>
            <a:off x="494317" y="1457479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017E-2C9C-4A02-86D9-EA55AB5C791F}"/>
              </a:ext>
            </a:extLst>
          </p:cNvPr>
          <p:cNvSpPr/>
          <p:nvPr/>
        </p:nvSpPr>
        <p:spPr>
          <a:xfrm>
            <a:off x="2440551" y="3587825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State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0F5956-46DB-4363-B701-F62DA6A7B8C2}"/>
              </a:ext>
            </a:extLst>
          </p:cNvPr>
          <p:cNvSpPr/>
          <p:nvPr/>
        </p:nvSpPr>
        <p:spPr>
          <a:xfrm rot="16200000">
            <a:off x="1927163" y="3563565"/>
            <a:ext cx="461666" cy="365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D8F83F-3249-4082-B90A-2203FD243641}"/>
              </a:ext>
            </a:extLst>
          </p:cNvPr>
          <p:cNvSpPr/>
          <p:nvPr/>
        </p:nvSpPr>
        <p:spPr>
          <a:xfrm rot="16200000" flipH="1">
            <a:off x="999371" y="3537226"/>
            <a:ext cx="429617" cy="42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5EA40-AC63-417B-8251-AACF71A5E6C5}"/>
                  </a:ext>
                </a:extLst>
              </p:cNvPr>
              <p:cNvSpPr txBox="1"/>
              <p:nvPr/>
            </p:nvSpPr>
            <p:spPr>
              <a:xfrm>
                <a:off x="3119937" y="1254238"/>
                <a:ext cx="85777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/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/>
                  <a:t>: state;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/>
                          <m:t>u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action;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/>
                          <m:t>u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/>
                      <m:t>μ</m:t>
                    </m:r>
                    <m:r>
                      <m:rPr>
                        <m:nor/>
                      </m:rPr>
                      <a:rPr lang="en-US" sz="2400" b="0" i="0" smtClean="0"/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/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mtClean="0"/>
                      <m:t>)</m:t>
                    </m:r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dirty="0" smtClean="0"/>
                      <m:t>r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x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0" dirty="0" smtClean="0"/>
                          <m:t>,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u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reward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discount factor </a:t>
                </a:r>
              </a:p>
              <a:p>
                <a:r>
                  <a:rPr lang="en-US" sz="2400" dirty="0"/>
                  <a:t>Find a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that solves the infinite-horizon discounted problem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5EA40-AC63-417B-8251-AACF71A5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7" y="1254238"/>
                <a:ext cx="8577746" cy="1569660"/>
              </a:xfrm>
              <a:prstGeom prst="rect">
                <a:avLst/>
              </a:prstGeom>
              <a:blipFill>
                <a:blip r:embed="rId5"/>
                <a:stretch>
                  <a:fillRect l="-1137" t="-3502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28F42-8943-4CF9-8633-9669A74911DB}"/>
                  </a:ext>
                </a:extLst>
              </p:cNvPr>
              <p:cNvSpPr/>
              <p:nvPr/>
            </p:nvSpPr>
            <p:spPr>
              <a:xfrm>
                <a:off x="4607471" y="2334389"/>
                <a:ext cx="4601644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sz="2400"/>
                                <m:t>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2400"/>
                                <m:t>μ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sz="2400"/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/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μ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/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)</m:t>
                                  </m:r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x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28F42-8943-4CF9-8633-9669A7491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71" y="2334389"/>
                <a:ext cx="4601644" cy="109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A8D7F-CAC0-4737-9E0D-4CDBC9ED5978}"/>
              </a:ext>
            </a:extLst>
          </p:cNvPr>
          <p:cNvCxnSpPr>
            <a:cxnSpLocks/>
          </p:cNvCxnSpPr>
          <p:nvPr/>
        </p:nvCxnSpPr>
        <p:spPr>
          <a:xfrm>
            <a:off x="3648456" y="4967609"/>
            <a:ext cx="959015" cy="0"/>
          </a:xfrm>
          <a:prstGeom prst="straightConnector1">
            <a:avLst/>
          </a:prstGeom>
          <a:ln w="25400"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917567-CD27-495C-9796-8DD454AC1EC9}"/>
              </a:ext>
            </a:extLst>
          </p:cNvPr>
          <p:cNvCxnSpPr>
            <a:cxnSpLocks/>
          </p:cNvCxnSpPr>
          <p:nvPr/>
        </p:nvCxnSpPr>
        <p:spPr>
          <a:xfrm flipV="1">
            <a:off x="5001820" y="4641439"/>
            <a:ext cx="1016665" cy="344288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2A880-A8AE-4356-9BDA-CA8FCB9A4B3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001820" y="5009079"/>
            <a:ext cx="968494" cy="26569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B18176-E7DE-4629-9A5A-94C304CD3B4A}"/>
              </a:ext>
            </a:extLst>
          </p:cNvPr>
          <p:cNvSpPr txBox="1"/>
          <p:nvPr/>
        </p:nvSpPr>
        <p:spPr>
          <a:xfrm>
            <a:off x="5218348" y="4409735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8D715A-DDCE-4902-AE68-9A54F75EE51C}"/>
              </a:ext>
            </a:extLst>
          </p:cNvPr>
          <p:cNvSpPr txBox="1"/>
          <p:nvPr/>
        </p:nvSpPr>
        <p:spPr>
          <a:xfrm>
            <a:off x="5362311" y="4875275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979C4A-5977-475C-9205-C43BA691F766}"/>
              </a:ext>
            </a:extLst>
          </p:cNvPr>
          <p:cNvSpPr txBox="1"/>
          <p:nvPr/>
        </p:nvSpPr>
        <p:spPr>
          <a:xfrm>
            <a:off x="4494435" y="4943800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927E845-81A7-4F90-AB4B-EFC810E7EE83}"/>
              </a:ext>
            </a:extLst>
          </p:cNvPr>
          <p:cNvGrpSpPr/>
          <p:nvPr/>
        </p:nvGrpSpPr>
        <p:grpSpPr>
          <a:xfrm>
            <a:off x="3756322" y="3429000"/>
            <a:ext cx="7269480" cy="3230840"/>
            <a:chOff x="3756322" y="3429000"/>
            <a:chExt cx="7269480" cy="32308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F48868-89E9-4510-BE44-284AF1F63E2B}"/>
                </a:ext>
              </a:extLst>
            </p:cNvPr>
            <p:cNvGrpSpPr/>
            <p:nvPr/>
          </p:nvGrpSpPr>
          <p:grpSpPr>
            <a:xfrm>
              <a:off x="3756322" y="3429000"/>
              <a:ext cx="7269480" cy="3230840"/>
              <a:chOff x="3756322" y="3429000"/>
              <a:chExt cx="7269480" cy="32308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C1CE53-4EA7-4A6B-875E-7B8651BE0FCE}"/>
                  </a:ext>
                </a:extLst>
              </p:cNvPr>
              <p:cNvSpPr/>
              <p:nvPr/>
            </p:nvSpPr>
            <p:spPr>
              <a:xfrm>
                <a:off x="5970314" y="4382393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345ECE-984E-4314-AD7E-0EACB79172B8}"/>
                  </a:ext>
                </a:extLst>
              </p:cNvPr>
              <p:cNvSpPr/>
              <p:nvPr/>
            </p:nvSpPr>
            <p:spPr>
              <a:xfrm>
                <a:off x="4714987" y="4844663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2BD5ADD-2ED1-4F70-BB7C-6C23D23D3E59}"/>
                  </a:ext>
                </a:extLst>
              </p:cNvPr>
              <p:cNvSpPr/>
              <p:nvPr/>
            </p:nvSpPr>
            <p:spPr>
              <a:xfrm>
                <a:off x="5970314" y="5128466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3F04264-77E4-4D32-9986-99F6C9ED96C7}"/>
                  </a:ext>
                </a:extLst>
              </p:cNvPr>
              <p:cNvSpPr/>
              <p:nvPr/>
            </p:nvSpPr>
            <p:spPr>
              <a:xfrm>
                <a:off x="5970314" y="5874539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16413-F80D-46D0-A1C3-6CC161B4BD5F}"/>
                  </a:ext>
                </a:extLst>
              </p:cNvPr>
              <p:cNvSpPr txBox="1"/>
              <p:nvPr/>
            </p:nvSpPr>
            <p:spPr>
              <a:xfrm>
                <a:off x="3756322" y="4048315"/>
                <a:ext cx="1638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current stage </a:t>
                </a:r>
              </a:p>
              <a:p>
                <a:pPr algn="ctr"/>
                <a:r>
                  <a:rPr lang="en-US" dirty="0"/>
                  <a:t>(stage T)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89279B-3897-42A8-8C68-B52147CFAF7D}"/>
                  </a:ext>
                </a:extLst>
              </p:cNvPr>
              <p:cNvSpPr txBox="1"/>
              <p:nvPr/>
            </p:nvSpPr>
            <p:spPr>
              <a:xfrm>
                <a:off x="5408917" y="3678983"/>
                <a:ext cx="121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T+1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11C2BA-CB90-417C-A2E9-491E85DA593E}"/>
                  </a:ext>
                </a:extLst>
              </p:cNvPr>
              <p:cNvSpPr/>
              <p:nvPr/>
            </p:nvSpPr>
            <p:spPr>
              <a:xfrm>
                <a:off x="7171156" y="3928928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85228D5-272E-41B6-A243-E4B4FF64486B}"/>
                  </a:ext>
                </a:extLst>
              </p:cNvPr>
              <p:cNvSpPr/>
              <p:nvPr/>
            </p:nvSpPr>
            <p:spPr>
              <a:xfrm>
                <a:off x="7171156" y="4675001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C960D5A-02BD-4DBA-B192-7E7B2CB3DEDB}"/>
                  </a:ext>
                </a:extLst>
              </p:cNvPr>
              <p:cNvSpPr/>
              <p:nvPr/>
            </p:nvSpPr>
            <p:spPr>
              <a:xfrm>
                <a:off x="7171156" y="5421074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095B74-A5D5-47F8-844A-A96C1C53A339}"/>
                  </a:ext>
                </a:extLst>
              </p:cNvPr>
              <p:cNvSpPr txBox="1"/>
              <p:nvPr/>
            </p:nvSpPr>
            <p:spPr>
              <a:xfrm>
                <a:off x="6705702" y="3452046"/>
                <a:ext cx="121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T+2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B12EAF1-46C9-4575-A531-E52DA5AB2538}"/>
                  </a:ext>
                </a:extLst>
              </p:cNvPr>
              <p:cNvSpPr/>
              <p:nvPr/>
            </p:nvSpPr>
            <p:spPr>
              <a:xfrm>
                <a:off x="7171155" y="6157475"/>
                <a:ext cx="283464" cy="29260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2B7865-80B4-4AF4-BD3E-569C69B1B9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429000"/>
                <a:ext cx="2032996" cy="646232"/>
              </a:xfrm>
              <a:prstGeom prst="line">
                <a:avLst/>
              </a:prstGeom>
              <a:ln w="381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FAFFF0-B9C9-4006-86C1-4633A6E29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040" y="6206730"/>
                <a:ext cx="2343666" cy="453110"/>
              </a:xfrm>
              <a:prstGeom prst="line">
                <a:avLst/>
              </a:prstGeom>
              <a:ln w="381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38AA45-094B-447A-B782-652234B47D9A}"/>
                  </a:ext>
                </a:extLst>
              </p:cNvPr>
              <p:cNvCxnSpPr/>
              <p:nvPr/>
            </p:nvCxnSpPr>
            <p:spPr>
              <a:xfrm>
                <a:off x="7914040" y="5128466"/>
                <a:ext cx="3111762" cy="0"/>
              </a:xfrm>
              <a:prstGeom prst="straightConnector1">
                <a:avLst/>
              </a:prstGeom>
              <a:ln w="25400">
                <a:prstDash val="lg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247A66-3AE0-4076-88B5-980A753B4471}"/>
                  </a:ext>
                </a:extLst>
              </p:cNvPr>
              <p:cNvSpPr txBox="1"/>
              <p:nvPr/>
            </p:nvSpPr>
            <p:spPr>
              <a:xfrm>
                <a:off x="8474654" y="4659997"/>
                <a:ext cx="1783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infinite horizon</a:t>
                </a:r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BC03B66-C69F-49E0-8A53-96927B56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553668" y="4550974"/>
              <a:ext cx="540662" cy="54066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468A5AA-6293-4DF5-8755-5FC50B57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837907" y="4090741"/>
              <a:ext cx="540662" cy="54066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7536AEE-3E36-4DCA-9725-0606402BD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837907" y="4837110"/>
              <a:ext cx="540662" cy="54066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1F88AC-0E1D-43D2-8AD7-79E3ED0C1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837907" y="5541535"/>
              <a:ext cx="540662" cy="54066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8B25F5A-9A60-4DBF-AA1B-F84BFFC85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42556" y="3648823"/>
              <a:ext cx="540662" cy="54066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FC769FF-2D49-444B-ADCA-2C93CDC40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60753" y="4369592"/>
              <a:ext cx="540662" cy="54066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CEEF230-B372-442A-84F1-D2C320DC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26521" y="5141071"/>
              <a:ext cx="540662" cy="54066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FAC3356-3595-42C5-9651-029FB341B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26521" y="5855195"/>
              <a:ext cx="540662" cy="540662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4D9662-A74E-419F-B27E-07555FD0BA4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931396" y="5036421"/>
            <a:ext cx="906511" cy="775445"/>
          </a:xfrm>
          <a:prstGeom prst="straightConnector1">
            <a:avLst/>
          </a:prstGeom>
          <a:ln w="28575">
            <a:solidFill>
              <a:srgbClr val="C00000"/>
            </a:solidFill>
            <a:prstDash val="lgDash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CCE6E8-01C5-49DF-9412-36927B048B08}"/>
                  </a:ext>
                </a:extLst>
              </p:cNvPr>
              <p:cNvSpPr txBox="1"/>
              <p:nvPr/>
            </p:nvSpPr>
            <p:spPr>
              <a:xfrm>
                <a:off x="4364634" y="5317454"/>
                <a:ext cx="3926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C00000"/>
                          </a:solidFill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CCE6E8-01C5-49DF-9412-36927B04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34" y="5317454"/>
                <a:ext cx="3926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CD6437FD-29D9-49D5-BFB5-18A3B57E7F99}"/>
              </a:ext>
            </a:extLst>
          </p:cNvPr>
          <p:cNvSpPr txBox="1"/>
          <p:nvPr/>
        </p:nvSpPr>
        <p:spPr>
          <a:xfrm>
            <a:off x="5447197" y="5274770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07D4AE-C86D-43E5-B7AF-82E3A24F1F7D}"/>
              </a:ext>
            </a:extLst>
          </p:cNvPr>
          <p:cNvSpPr txBox="1"/>
          <p:nvPr/>
        </p:nvSpPr>
        <p:spPr>
          <a:xfrm>
            <a:off x="2845391" y="5949387"/>
            <a:ext cx="62532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Need to know the total future reward!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270C6-0A27-46E8-B724-86FE532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0D40-F586-4529-B311-594E26B5F0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/>
      <p:bldP spid="73" grpId="0"/>
      <p:bldP spid="76" grpId="0"/>
      <p:bldP spid="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618</Words>
  <Application>Microsoft Office PowerPoint</Application>
  <PresentationFormat>Widescreen</PresentationFormat>
  <Paragraphs>143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Reinforcement learning theory</vt:lpstr>
      <vt:lpstr>Reinforcement learning</vt:lpstr>
      <vt:lpstr>Example: cart-pole</vt:lpstr>
      <vt:lpstr>Example: Tetris </vt:lpstr>
      <vt:lpstr>Example: Go</vt:lpstr>
      <vt:lpstr>Example: self-driving </vt:lpstr>
      <vt:lpstr>Reinforcement learning</vt:lpstr>
      <vt:lpstr>Reinforcement learning</vt:lpstr>
      <vt:lpstr>Reinforcement learning and dynamic programming</vt:lpstr>
      <vt:lpstr>Reinforcement learning and dynamic programming</vt:lpstr>
      <vt:lpstr>Reinforcement learning and dynamic programming</vt:lpstr>
      <vt:lpstr>Reinforcement learning</vt:lpstr>
      <vt:lpstr>Topics to cover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theory</dc:title>
  <dc:creator>Ying, Lei</dc:creator>
  <cp:lastModifiedBy>Ying, Lei</cp:lastModifiedBy>
  <cp:revision>33</cp:revision>
  <dcterms:created xsi:type="dcterms:W3CDTF">2020-01-08T15:45:26Z</dcterms:created>
  <dcterms:modified xsi:type="dcterms:W3CDTF">2020-08-31T15:49:47Z</dcterms:modified>
</cp:coreProperties>
</file>