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0" r:id="rId3"/>
    <p:sldId id="271" r:id="rId4"/>
    <p:sldId id="273" r:id="rId5"/>
    <p:sldId id="274" r:id="rId6"/>
    <p:sldId id="27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2" autoAdjust="0"/>
    <p:restoredTop sz="94660"/>
  </p:normalViewPr>
  <p:slideViewPr>
    <p:cSldViewPr>
      <p:cViewPr varScale="1">
        <p:scale>
          <a:sx n="59" d="100"/>
          <a:sy n="59" d="100"/>
        </p:scale>
        <p:origin x="90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27CEC-A774-43C0-8D14-405F12205CF5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18C66-52D8-4BDB-9734-99D8882AC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8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B2F0-CC83-41A9-B530-EA390768B204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3C7-C335-4DA5-9FB9-3A6364AC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5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B2F0-CC83-41A9-B530-EA390768B204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3C7-C335-4DA5-9FB9-3A6364AC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B2F0-CC83-41A9-B530-EA390768B204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3C7-C335-4DA5-9FB9-3A6364AC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8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B2F0-CC83-41A9-B530-EA390768B204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3C7-C335-4DA5-9FB9-3A6364AC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B2F0-CC83-41A9-B530-EA390768B204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3C7-C335-4DA5-9FB9-3A6364AC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6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B2F0-CC83-41A9-B530-EA390768B204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3C7-C335-4DA5-9FB9-3A6364AC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B2F0-CC83-41A9-B530-EA390768B204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3C7-C335-4DA5-9FB9-3A6364AC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2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B2F0-CC83-41A9-B530-EA390768B204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3C7-C335-4DA5-9FB9-3A6364AC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B2F0-CC83-41A9-B530-EA390768B204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3C7-C335-4DA5-9FB9-3A6364AC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7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B2F0-CC83-41A9-B530-EA390768B204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3C7-C335-4DA5-9FB9-3A6364AC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2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B2F0-CC83-41A9-B530-EA390768B204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3C7-C335-4DA5-9FB9-3A6364AC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1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B2F0-CC83-41A9-B530-EA390768B204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83C7-C335-4DA5-9FB9-3A6364AC5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2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3384" y="6486233"/>
            <a:ext cx="7350617" cy="154547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ea typeface="문체부 돋음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37833"/>
            <a:ext cx="1620000" cy="154547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ea typeface="문체부 돋음체" panose="020B060900010101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2660" y="404081"/>
            <a:ext cx="77521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데이터 분석</a:t>
            </a:r>
            <a:endParaRPr lang="en-US" altLang="ko-KR" sz="800" b="1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2016</a:t>
            </a:r>
            <a:r>
              <a:rPr lang="ko-KR" altLang="en-US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5</a:t>
            </a:r>
            <a:r>
              <a:rPr lang="ko-KR" altLang="en-US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 </a:t>
            </a:r>
            <a:r>
              <a:rPr lang="en-US" altLang="ko-KR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8</a:t>
            </a:r>
            <a:r>
              <a:rPr lang="ko-KR" altLang="en-US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 </a:t>
            </a:r>
            <a:r>
              <a:rPr lang="en-US" altLang="ko-KR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10</a:t>
            </a:r>
            <a:r>
              <a:rPr lang="ko-KR" altLang="en-US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 </a:t>
            </a:r>
            <a:r>
              <a:rPr lang="en-US" altLang="ko-KR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12</a:t>
            </a:r>
            <a:r>
              <a:rPr lang="ko-KR" altLang="en-US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월의 </a:t>
            </a:r>
            <a:r>
              <a:rPr lang="en-US" altLang="ko-KR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03-05</a:t>
            </a:r>
            <a:r>
              <a:rPr lang="ko-KR" altLang="en-US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시의 교통량</a:t>
            </a:r>
            <a:r>
              <a:rPr lang="en-US" altLang="ko-KR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, 07-09</a:t>
            </a:r>
            <a:r>
              <a:rPr lang="ko-KR" altLang="en-US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시의 교통량과 같은 시각의 미세먼지량을 비교한다</a:t>
            </a:r>
            <a:r>
              <a:rPr lang="en-US" altLang="ko-KR" sz="20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.</a:t>
            </a:r>
            <a:endParaRPr lang="en-US" altLang="ko-KR" sz="2000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D9FF2-AC37-44DF-93EF-D3CC5916F59A}"/>
              </a:ext>
            </a:extLst>
          </p:cNvPr>
          <p:cNvSpPr txBox="1"/>
          <p:nvPr/>
        </p:nvSpPr>
        <p:spPr>
          <a:xfrm>
            <a:off x="1997985" y="89057"/>
            <a:ext cx="659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B5999"/>
                </a:solidFill>
                <a:latin typeface="돋움" panose="020B0600000101010101" pitchFamily="50" charset="-127"/>
                <a:ea typeface="문체부 제목 돋음체" panose="020B0609000101010101" pitchFamily="49" charset="-127"/>
              </a:rPr>
              <a:t>교통량과 미세먼지의 연관관계 분석</a:t>
            </a:r>
            <a:endParaRPr lang="en-US" sz="2800" dirty="0">
              <a:solidFill>
                <a:srgbClr val="3B5999"/>
              </a:solidFill>
              <a:latin typeface="돋움" panose="020B0600000101010101" pitchFamily="50" charset="-127"/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939" y="4728467"/>
            <a:ext cx="4523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2016</a:t>
            </a: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5</a:t>
            </a: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 </a:t>
            </a:r>
            <a:r>
              <a:rPr lang="en-US" altLang="ko-KR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03</a:t>
            </a: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</a:t>
            </a:r>
            <a:r>
              <a:rPr lang="en-US" altLang="ko-KR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-05</a:t>
            </a: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 평균</a:t>
            </a:r>
            <a:endParaRPr lang="en-US" altLang="ko-KR" sz="1600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시간별</a:t>
            </a:r>
            <a:r>
              <a:rPr lang="ko-KR" altLang="en-US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교통량</a:t>
            </a:r>
            <a:r>
              <a:rPr lang="en-US" altLang="ko-KR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빨강선</a:t>
            </a:r>
            <a:r>
              <a:rPr lang="en-US" altLang="ko-KR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/ </a:t>
            </a:r>
            <a:r>
              <a:rPr lang="ko-KR" altLang="en-US" sz="16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미세먼지량</a:t>
            </a:r>
            <a:r>
              <a:rPr lang="en-US" altLang="ko-KR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파랑선</a:t>
            </a:r>
            <a:r>
              <a:rPr lang="en-US" altLang="ko-KR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47482" y="4721395"/>
            <a:ext cx="4389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2016</a:t>
            </a: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5</a:t>
            </a: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 </a:t>
            </a:r>
            <a:r>
              <a:rPr lang="en-US" altLang="ko-KR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05</a:t>
            </a: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</a:t>
            </a:r>
            <a:r>
              <a:rPr lang="en-US" altLang="ko-KR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-07</a:t>
            </a: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 평균</a:t>
            </a:r>
            <a:endParaRPr lang="en-US" altLang="ko-KR" sz="160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시간별 </a:t>
            </a:r>
            <a:r>
              <a:rPr lang="ko-KR" altLang="en-US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교통량</a:t>
            </a:r>
            <a:r>
              <a:rPr lang="en-US" altLang="ko-KR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(</a:t>
            </a:r>
            <a:r>
              <a:rPr lang="ko-KR" altLang="en-US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빨강선</a:t>
            </a:r>
            <a:r>
              <a:rPr lang="en-US" altLang="ko-KR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/ </a:t>
            </a:r>
            <a:r>
              <a:rPr lang="ko-KR" altLang="en-US" sz="16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미세먼지량</a:t>
            </a:r>
            <a:r>
              <a:rPr lang="en-US" altLang="ko-KR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(</a:t>
            </a:r>
            <a:r>
              <a:rPr lang="ko-KR" altLang="en-US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파랑선</a:t>
            </a:r>
            <a:r>
              <a:rPr lang="en-US" altLang="ko-KR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2454" y="5559464"/>
            <a:ext cx="7582341" cy="781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위 두 그래프를 </a:t>
            </a: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비교하였을 때 </a:t>
            </a:r>
            <a:r>
              <a:rPr lang="en-US" altLang="ko-KR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(03~05</a:t>
            </a: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</a:t>
            </a:r>
            <a:r>
              <a:rPr lang="en-US" altLang="ko-KR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교통량과 미세먼지량이 </a:t>
            </a:r>
            <a:r>
              <a:rPr lang="en-US" altLang="ko-KR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(07~09</a:t>
            </a: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</a:t>
            </a:r>
            <a:r>
              <a:rPr lang="en-US" altLang="ko-KR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 </a:t>
            </a:r>
            <a:r>
              <a:rPr lang="ko-KR" altLang="en-US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교통량과 미세먼지량 보다 적음을 알 수 있다</a:t>
            </a:r>
            <a:r>
              <a:rPr lang="en-US" altLang="ko-KR" sz="16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.</a:t>
            </a:r>
            <a:endParaRPr lang="en-US" altLang="ko-KR" sz="1600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</p:txBody>
      </p:sp>
      <p:pic>
        <p:nvPicPr>
          <p:cNvPr id="6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39021934-E0F5-4E08-B257-926E97EC0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5" y="1819790"/>
            <a:ext cx="3912928" cy="2955578"/>
          </a:xfrm>
          <a:prstGeom prst="rect">
            <a:avLst/>
          </a:prstGeom>
        </p:spPr>
      </p:pic>
      <p:pic>
        <p:nvPicPr>
          <p:cNvPr id="9" name="그림 8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73C4AA80-5E27-4728-BF0D-0A65420FB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61" y="1828319"/>
            <a:ext cx="4043703" cy="3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8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3384" y="6486233"/>
            <a:ext cx="7350617" cy="154547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ea typeface="문체부 돋음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37833"/>
            <a:ext cx="1620000" cy="154547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ea typeface="문체부 돋음체" panose="020B060900010101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2660" y="612277"/>
            <a:ext cx="77521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데이터 분석 </a:t>
            </a:r>
            <a:r>
              <a:rPr lang="en-US" altLang="ko-KR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– 2016</a:t>
            </a:r>
            <a:r>
              <a:rPr lang="ko-KR" altLang="en-US" sz="2000" b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5</a:t>
            </a:r>
            <a:r>
              <a:rPr lang="ko-KR" altLang="en-US" sz="2000" b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</a:t>
            </a:r>
            <a:endParaRPr lang="en-US" altLang="ko-KR" sz="2000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D9FF2-AC37-44DF-93EF-D3CC5916F59A}"/>
              </a:ext>
            </a:extLst>
          </p:cNvPr>
          <p:cNvSpPr txBox="1"/>
          <p:nvPr/>
        </p:nvSpPr>
        <p:spPr>
          <a:xfrm>
            <a:off x="1997985" y="89057"/>
            <a:ext cx="659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B5999"/>
                </a:solidFill>
                <a:latin typeface="돋움" panose="020B0600000101010101" pitchFamily="50" charset="-127"/>
                <a:ea typeface="문체부 제목 돋음체" panose="020B0609000101010101" pitchFamily="49" charset="-127"/>
              </a:rPr>
              <a:t>교통량과 미세먼지의 연관관계 분석</a:t>
            </a:r>
            <a:endParaRPr lang="en-US" sz="2800" dirty="0">
              <a:solidFill>
                <a:srgbClr val="3B5999"/>
              </a:solidFill>
              <a:latin typeface="돋움" panose="020B0600000101010101" pitchFamily="50" charset="-127"/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91" y="3104757"/>
            <a:ext cx="32144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2016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5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03-05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 평균</a:t>
            </a:r>
            <a:endParaRPr lang="en-US" altLang="ko-KR" sz="1100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시간별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교통량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빨강선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/ </a:t>
            </a:r>
            <a:r>
              <a:rPr lang="ko-KR" altLang="en-US" sz="11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미세먼지량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파랑선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525" y="5805264"/>
            <a:ext cx="31669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2016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5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07-09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 평균</a:t>
            </a:r>
            <a:endParaRPr lang="en-US" altLang="ko-KR" sz="110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시간별 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교통량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빨강선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/ </a:t>
            </a:r>
            <a:r>
              <a:rPr lang="ko-KR" altLang="en-US" sz="11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미세먼지량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파랑선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26733"/>
              </p:ext>
            </p:extLst>
          </p:nvPr>
        </p:nvGraphicFramePr>
        <p:xfrm>
          <a:off x="4139952" y="1571171"/>
          <a:ext cx="329066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평균교통량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646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922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미세먼지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5840"/>
              </p:ext>
            </p:extLst>
          </p:nvPr>
        </p:nvGraphicFramePr>
        <p:xfrm>
          <a:off x="4139952" y="3770458"/>
          <a:ext cx="329066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평균교통량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1492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1536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1486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미세먼지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µm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204609" y="1104656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5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월 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03-05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시 한달 간 평균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74843" y="5457040"/>
            <a:ext cx="5969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평일의 출근시간</a:t>
            </a:r>
            <a:r>
              <a:rPr lang="en-US" altLang="ko-KR" sz="1400" dirty="0"/>
              <a:t>(07~09</a:t>
            </a:r>
            <a:r>
              <a:rPr lang="ko-KR" altLang="en-US" sz="1400" dirty="0"/>
              <a:t>시</a:t>
            </a:r>
            <a:r>
              <a:rPr lang="en-US" altLang="ko-KR" sz="1400" dirty="0"/>
              <a:t>)</a:t>
            </a:r>
            <a:r>
              <a:rPr lang="ko-KR" altLang="en-US" sz="1400" dirty="0"/>
              <a:t> 교통량이 주말 출근시간 교통량보다 높으며</a:t>
            </a:r>
            <a:r>
              <a:rPr lang="en-US" altLang="ko-KR" sz="1400" dirty="0"/>
              <a:t> </a:t>
            </a:r>
            <a:r>
              <a:rPr lang="ko-KR" altLang="en-US" sz="1400" dirty="0"/>
              <a:t>출근시간 미세먼지 </a:t>
            </a:r>
            <a:r>
              <a:rPr lang="ko-KR" altLang="en-US" sz="1400" dirty="0" err="1"/>
              <a:t>변화량이</a:t>
            </a:r>
            <a:r>
              <a:rPr lang="ko-KR" altLang="en-US" sz="1400" dirty="0"/>
              <a:t> 주말보다 평일이 더 높은 것을 알 수 있다</a:t>
            </a:r>
          </a:p>
        </p:txBody>
      </p:sp>
      <p:pic>
        <p:nvPicPr>
          <p:cNvPr id="6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3B668D74-5969-4948-AB76-023D3F918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0" y="1212440"/>
            <a:ext cx="2627576" cy="1984705"/>
          </a:xfrm>
          <a:prstGeom prst="rect">
            <a:avLst/>
          </a:prstGeom>
        </p:spPr>
      </p:pic>
      <p:pic>
        <p:nvPicPr>
          <p:cNvPr id="10" name="그림 9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B93D163B-1CDE-4629-B2C1-38CB6243A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6" y="3704921"/>
            <a:ext cx="2858718" cy="214174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A726A5-DECE-403B-AE61-13B9E5EE86E8}"/>
              </a:ext>
            </a:extLst>
          </p:cNvPr>
          <p:cNvSpPr/>
          <p:nvPr/>
        </p:nvSpPr>
        <p:spPr>
          <a:xfrm>
            <a:off x="3204609" y="3401126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5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월 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07-09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시 한달 간 평균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6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3384" y="6486233"/>
            <a:ext cx="7350617" cy="154547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ea typeface="문체부 돋음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37833"/>
            <a:ext cx="1620000" cy="154547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ea typeface="문체부 돋음체" panose="020B060900010101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2660" y="612277"/>
            <a:ext cx="77521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데이터 분석 </a:t>
            </a:r>
            <a:r>
              <a:rPr lang="en-US" altLang="ko-KR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– 2016</a:t>
            </a:r>
            <a:r>
              <a:rPr lang="ko-KR" altLang="en-US" sz="2000" b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8</a:t>
            </a:r>
            <a:r>
              <a:rPr lang="ko-KR" altLang="en-US" sz="2000" b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</a:t>
            </a:r>
            <a:endParaRPr lang="en-US" altLang="ko-KR" sz="2000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D9FF2-AC37-44DF-93EF-D3CC5916F59A}"/>
              </a:ext>
            </a:extLst>
          </p:cNvPr>
          <p:cNvSpPr txBox="1"/>
          <p:nvPr/>
        </p:nvSpPr>
        <p:spPr>
          <a:xfrm>
            <a:off x="1997985" y="89057"/>
            <a:ext cx="659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B5999"/>
                </a:solidFill>
                <a:latin typeface="돋움" panose="020B0600000101010101" pitchFamily="50" charset="-127"/>
                <a:ea typeface="문체부 제목 돋음체" panose="020B0609000101010101" pitchFamily="49" charset="-127"/>
              </a:rPr>
              <a:t>교통량과 미세먼지의 연관관계 분석</a:t>
            </a:r>
            <a:endParaRPr lang="en-US" sz="2800" dirty="0">
              <a:solidFill>
                <a:srgbClr val="3B5999"/>
              </a:solidFill>
              <a:latin typeface="돋움" panose="020B0600000101010101" pitchFamily="50" charset="-127"/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91" y="3104757"/>
            <a:ext cx="32144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2016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8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03-05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 평균</a:t>
            </a:r>
            <a:endParaRPr lang="en-US" altLang="ko-KR" sz="1100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시간별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교통량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빨강선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/ </a:t>
            </a:r>
            <a:r>
              <a:rPr lang="ko-KR" altLang="en-US" sz="11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미세먼지량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파랑선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525" y="5805264"/>
            <a:ext cx="31669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2016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8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07-09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 평균</a:t>
            </a:r>
            <a:endParaRPr lang="en-US" altLang="ko-KR" sz="110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시간별 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교통량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빨강선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/ </a:t>
            </a:r>
            <a:r>
              <a:rPr lang="ko-KR" altLang="en-US" sz="11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미세먼지량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파랑선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71185"/>
              </p:ext>
            </p:extLst>
          </p:nvPr>
        </p:nvGraphicFramePr>
        <p:xfrm>
          <a:off x="4139952" y="1571171"/>
          <a:ext cx="329066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평균교통량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749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1075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미세먼지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61881"/>
              </p:ext>
            </p:extLst>
          </p:nvPr>
        </p:nvGraphicFramePr>
        <p:xfrm>
          <a:off x="4139952" y="3770458"/>
          <a:ext cx="329066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평균교통량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1675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1737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1678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미세먼지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µm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204609" y="1104656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8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월 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03-05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시 한달 간 평균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74843" y="5457040"/>
            <a:ext cx="5969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평일의 출근시간</a:t>
            </a:r>
            <a:r>
              <a:rPr lang="en-US" altLang="ko-KR" sz="1400" dirty="0"/>
              <a:t>(07~09</a:t>
            </a:r>
            <a:r>
              <a:rPr lang="ko-KR" altLang="en-US" sz="1400" dirty="0"/>
              <a:t>시</a:t>
            </a:r>
            <a:r>
              <a:rPr lang="en-US" altLang="ko-KR" sz="1400" dirty="0"/>
              <a:t>)</a:t>
            </a:r>
            <a:r>
              <a:rPr lang="ko-KR" altLang="en-US" sz="1400" dirty="0"/>
              <a:t> 교통량이 주말 출근시간 교통량보다 높으며</a:t>
            </a:r>
            <a:r>
              <a:rPr lang="en-US" altLang="ko-KR" sz="1400" dirty="0"/>
              <a:t> </a:t>
            </a:r>
            <a:r>
              <a:rPr lang="ko-KR" altLang="en-US" sz="1400" dirty="0"/>
              <a:t>출근시간 미세먼지 </a:t>
            </a:r>
            <a:r>
              <a:rPr lang="ko-KR" altLang="en-US" sz="1400" dirty="0" err="1"/>
              <a:t>변화량이</a:t>
            </a:r>
            <a:r>
              <a:rPr lang="ko-KR" altLang="en-US" sz="1400" dirty="0"/>
              <a:t> 주말보다 평일이 더 높은 것을 알 수 있다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A726A5-DECE-403B-AE61-13B9E5EE86E8}"/>
              </a:ext>
            </a:extLst>
          </p:cNvPr>
          <p:cNvSpPr/>
          <p:nvPr/>
        </p:nvSpPr>
        <p:spPr>
          <a:xfrm>
            <a:off x="3204609" y="3401126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8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월 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07-09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시 한달 간 평균</a:t>
            </a:r>
            <a:endParaRPr lang="ko-KR" altLang="en-US" dirty="0"/>
          </a:p>
        </p:txBody>
      </p:sp>
      <p:pic>
        <p:nvPicPr>
          <p:cNvPr id="8" name="그림 7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7E0FA7A1-2C21-4865-8FD3-79039EFD2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9" y="1004605"/>
            <a:ext cx="2967524" cy="2166534"/>
          </a:xfrm>
          <a:prstGeom prst="rect">
            <a:avLst/>
          </a:prstGeom>
        </p:spPr>
      </p:pic>
      <p:pic>
        <p:nvPicPr>
          <p:cNvPr id="15" name="그림 1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4C3E01BB-2F27-4E8A-AE62-D220736DD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5" y="3704389"/>
            <a:ext cx="2925200" cy="21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3384" y="6486233"/>
            <a:ext cx="7350617" cy="154547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ea typeface="문체부 돋음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37833"/>
            <a:ext cx="1620000" cy="154547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ea typeface="문체부 돋음체" panose="020B060900010101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2660" y="612277"/>
            <a:ext cx="77521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데이터 분석 </a:t>
            </a:r>
            <a:r>
              <a:rPr lang="en-US" altLang="ko-KR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– 2016</a:t>
            </a:r>
            <a:r>
              <a:rPr lang="ko-KR" altLang="en-US" sz="2000" b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2000" b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1</a:t>
            </a:r>
            <a:r>
              <a:rPr lang="en-US" altLang="ko-KR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</a:t>
            </a:r>
            <a:r>
              <a:rPr lang="ko-KR" altLang="en-US" sz="2000" b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</a:t>
            </a:r>
            <a:endParaRPr lang="en-US" altLang="ko-KR" sz="2000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D9FF2-AC37-44DF-93EF-D3CC5916F59A}"/>
              </a:ext>
            </a:extLst>
          </p:cNvPr>
          <p:cNvSpPr txBox="1"/>
          <p:nvPr/>
        </p:nvSpPr>
        <p:spPr>
          <a:xfrm>
            <a:off x="1997985" y="89057"/>
            <a:ext cx="659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B5999"/>
                </a:solidFill>
                <a:latin typeface="돋움" panose="020B0600000101010101" pitchFamily="50" charset="-127"/>
                <a:ea typeface="문체부 제목 돋음체" panose="020B0609000101010101" pitchFamily="49" charset="-127"/>
              </a:rPr>
              <a:t>교통량과 미세먼지의 연관관계 분석</a:t>
            </a:r>
            <a:endParaRPr lang="en-US" sz="2800" dirty="0">
              <a:solidFill>
                <a:srgbClr val="3B5999"/>
              </a:solidFill>
              <a:latin typeface="돋움" panose="020B0600000101010101" pitchFamily="50" charset="-127"/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91" y="3104757"/>
            <a:ext cx="32144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2016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1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03-05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 평균</a:t>
            </a:r>
            <a:endParaRPr lang="en-US" altLang="ko-KR" sz="1100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시간별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교통량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빨강선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/ </a:t>
            </a:r>
            <a:r>
              <a:rPr lang="ko-KR" altLang="en-US" sz="11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미세먼지량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파랑선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525" y="5805264"/>
            <a:ext cx="31669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2016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10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07-09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 평균</a:t>
            </a:r>
            <a:endParaRPr lang="en-US" altLang="ko-KR" sz="110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시간별 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교통량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빨강선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/ </a:t>
            </a:r>
            <a:r>
              <a:rPr lang="ko-KR" altLang="en-US" sz="11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미세먼지량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파랑선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91668"/>
              </p:ext>
            </p:extLst>
          </p:nvPr>
        </p:nvGraphicFramePr>
        <p:xfrm>
          <a:off x="4139952" y="1571171"/>
          <a:ext cx="329066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평균교통량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768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848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1143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미세먼지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54231"/>
              </p:ext>
            </p:extLst>
          </p:nvPr>
        </p:nvGraphicFramePr>
        <p:xfrm>
          <a:off x="4139952" y="3770458"/>
          <a:ext cx="329066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평균교통량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1643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1700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1672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미세먼지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µm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204609" y="1104656"/>
            <a:ext cx="298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10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월 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03-05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시 한달 간 평균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74843" y="5457040"/>
            <a:ext cx="5969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평일의 출근시간</a:t>
            </a:r>
            <a:r>
              <a:rPr lang="en-US" altLang="ko-KR" sz="1400" dirty="0"/>
              <a:t>(07~09</a:t>
            </a:r>
            <a:r>
              <a:rPr lang="ko-KR" altLang="en-US" sz="1400" dirty="0"/>
              <a:t>시</a:t>
            </a:r>
            <a:r>
              <a:rPr lang="en-US" altLang="ko-KR" sz="1400" dirty="0"/>
              <a:t>)</a:t>
            </a:r>
            <a:r>
              <a:rPr lang="ko-KR" altLang="en-US" sz="1400" dirty="0"/>
              <a:t> 교통량이 주말 출근시간 교통량보다 높으며</a:t>
            </a:r>
            <a:r>
              <a:rPr lang="en-US" altLang="ko-KR" sz="1400" dirty="0"/>
              <a:t> </a:t>
            </a:r>
            <a:r>
              <a:rPr lang="ko-KR" altLang="en-US" sz="1400" dirty="0"/>
              <a:t>출근시간 미세먼지 </a:t>
            </a:r>
            <a:r>
              <a:rPr lang="ko-KR" altLang="en-US" sz="1400" dirty="0" err="1"/>
              <a:t>변화량이</a:t>
            </a:r>
            <a:r>
              <a:rPr lang="ko-KR" altLang="en-US" sz="1400" dirty="0"/>
              <a:t> 주말보다 평일이 더 높은 것을 알 수 있다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A726A5-DECE-403B-AE61-13B9E5EE86E8}"/>
              </a:ext>
            </a:extLst>
          </p:cNvPr>
          <p:cNvSpPr/>
          <p:nvPr/>
        </p:nvSpPr>
        <p:spPr>
          <a:xfrm>
            <a:off x="3204609" y="3401126"/>
            <a:ext cx="298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10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월 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07-09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시 한달 간 평균</a:t>
            </a:r>
            <a:endParaRPr lang="ko-KR" altLang="en-US" dirty="0"/>
          </a:p>
        </p:txBody>
      </p:sp>
      <p:pic>
        <p:nvPicPr>
          <p:cNvPr id="8" name="그림 7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69BAF17-FA15-45A4-89D4-0371B98B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4" y="1090488"/>
            <a:ext cx="2821804" cy="2090056"/>
          </a:xfrm>
          <a:prstGeom prst="rect">
            <a:avLst/>
          </a:prstGeom>
        </p:spPr>
      </p:pic>
      <p:pic>
        <p:nvPicPr>
          <p:cNvPr id="15" name="그림 1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D470239-6EF8-48C1-813F-F4106B327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2" y="3671129"/>
            <a:ext cx="2819365" cy="21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6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3384" y="6486233"/>
            <a:ext cx="7350617" cy="154547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ea typeface="문체부 돋음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37833"/>
            <a:ext cx="1620000" cy="154547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ea typeface="문체부 돋음체" panose="020B060900010101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2660" y="612277"/>
            <a:ext cx="77521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데이터 분석 </a:t>
            </a:r>
            <a:r>
              <a:rPr lang="en-US" altLang="ko-KR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– 2016</a:t>
            </a:r>
            <a:r>
              <a:rPr lang="ko-KR" altLang="en-US" sz="2000" b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2000" b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1</a:t>
            </a:r>
            <a:r>
              <a:rPr lang="en-US" altLang="ko-KR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2</a:t>
            </a:r>
            <a:r>
              <a:rPr lang="ko-KR" altLang="en-US" sz="2000" b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</a:t>
            </a:r>
            <a:endParaRPr lang="en-US" altLang="ko-KR" sz="2000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D9FF2-AC37-44DF-93EF-D3CC5916F59A}"/>
              </a:ext>
            </a:extLst>
          </p:cNvPr>
          <p:cNvSpPr txBox="1"/>
          <p:nvPr/>
        </p:nvSpPr>
        <p:spPr>
          <a:xfrm>
            <a:off x="1997985" y="89057"/>
            <a:ext cx="659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B5999"/>
                </a:solidFill>
                <a:latin typeface="돋움" panose="020B0600000101010101" pitchFamily="50" charset="-127"/>
                <a:ea typeface="문체부 제목 돋음체" panose="020B0609000101010101" pitchFamily="49" charset="-127"/>
              </a:rPr>
              <a:t>교통량과 미세먼지의 연관관계 분석</a:t>
            </a:r>
            <a:endParaRPr lang="en-US" sz="2800" dirty="0">
              <a:solidFill>
                <a:srgbClr val="3B5999"/>
              </a:solidFill>
              <a:latin typeface="돋움" panose="020B0600000101010101" pitchFamily="50" charset="-127"/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91" y="3104757"/>
            <a:ext cx="32144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2016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1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2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03-05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 평균</a:t>
            </a:r>
            <a:endParaRPr lang="en-US" altLang="ko-KR" sz="1100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시간별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교통량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빨강선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/ </a:t>
            </a:r>
            <a:r>
              <a:rPr lang="ko-KR" altLang="en-US" sz="11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미세먼지량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파랑선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525" y="5805264"/>
            <a:ext cx="31669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2016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년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12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 </a:t>
            </a:r>
            <a:r>
              <a:rPr lang="en-US" altLang="ko-KR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07-09</a:t>
            </a: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 평균</a:t>
            </a:r>
            <a:endParaRPr lang="en-US" altLang="ko-KR" sz="110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10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시간별 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교통량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빨강선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/ </a:t>
            </a:r>
            <a:r>
              <a:rPr lang="ko-KR" altLang="en-US" sz="1100" dirty="0" err="1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미세먼지량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 (</a:t>
            </a:r>
            <a:r>
              <a:rPr lang="ko-KR" altLang="en-US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파랑선</a:t>
            </a:r>
            <a:r>
              <a:rPr lang="en-US" altLang="ko-KR" sz="1100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06552"/>
              </p:ext>
            </p:extLst>
          </p:nvPr>
        </p:nvGraphicFramePr>
        <p:xfrm>
          <a:off x="4139952" y="1571171"/>
          <a:ext cx="329066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평균교통량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866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1219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미세먼지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120504"/>
              </p:ext>
            </p:extLst>
          </p:nvPr>
        </p:nvGraphicFramePr>
        <p:xfrm>
          <a:off x="4139952" y="3770458"/>
          <a:ext cx="329066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평균교통량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1782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1803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1771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미세먼지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µm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204609" y="1104656"/>
            <a:ext cx="298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12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월 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03-05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시 한달 간 평균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74843" y="5457040"/>
            <a:ext cx="5969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평일의 출근시간</a:t>
            </a:r>
            <a:r>
              <a:rPr lang="en-US" altLang="ko-KR" sz="1400" dirty="0"/>
              <a:t>(07~09</a:t>
            </a:r>
            <a:r>
              <a:rPr lang="ko-KR" altLang="en-US" sz="1400" dirty="0"/>
              <a:t>시</a:t>
            </a:r>
            <a:r>
              <a:rPr lang="en-US" altLang="ko-KR" sz="1400" dirty="0"/>
              <a:t>)</a:t>
            </a:r>
            <a:r>
              <a:rPr lang="ko-KR" altLang="en-US" sz="1400" dirty="0"/>
              <a:t> 교통량이 주말 출근시간 교통량보다 높으며</a:t>
            </a:r>
            <a:r>
              <a:rPr lang="en-US" altLang="ko-KR" sz="1400" dirty="0"/>
              <a:t> </a:t>
            </a:r>
            <a:r>
              <a:rPr lang="ko-KR" altLang="en-US" sz="1400" dirty="0"/>
              <a:t>출근시간 미세먼지 </a:t>
            </a:r>
            <a:r>
              <a:rPr lang="ko-KR" altLang="en-US" sz="1400" dirty="0" err="1"/>
              <a:t>변화량이</a:t>
            </a:r>
            <a:r>
              <a:rPr lang="ko-KR" altLang="en-US" sz="1400" dirty="0"/>
              <a:t> 주말보다 평일이 더 높은 것을 알 수 있다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A726A5-DECE-403B-AE61-13B9E5EE86E8}"/>
              </a:ext>
            </a:extLst>
          </p:cNvPr>
          <p:cNvSpPr/>
          <p:nvPr/>
        </p:nvSpPr>
        <p:spPr>
          <a:xfrm>
            <a:off x="3204609" y="3401126"/>
            <a:ext cx="298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12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월 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</a:rPr>
              <a:t>07-09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</a:rPr>
              <a:t>시 한달 간 평균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17729B-9C99-48F7-A540-934A9E6A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5" y="1054715"/>
            <a:ext cx="2929542" cy="2161603"/>
          </a:xfrm>
          <a:prstGeom prst="rect">
            <a:avLst/>
          </a:prstGeom>
        </p:spPr>
      </p:pic>
      <p:pic>
        <p:nvPicPr>
          <p:cNvPr id="15" name="그림 1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146E1E5-856E-4EFA-872B-AD70C5888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0" y="3643266"/>
            <a:ext cx="3003675" cy="22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7833"/>
            <a:ext cx="1620000" cy="154547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ea typeface="문체부 돋음체" panose="020B060900010101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2660" y="612277"/>
            <a:ext cx="7752135" cy="492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분석 정리</a:t>
            </a:r>
            <a:endParaRPr lang="en-US" altLang="ko-KR" sz="2000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D9FF2-AC37-44DF-93EF-D3CC5916F59A}"/>
              </a:ext>
            </a:extLst>
          </p:cNvPr>
          <p:cNvSpPr txBox="1"/>
          <p:nvPr/>
        </p:nvSpPr>
        <p:spPr>
          <a:xfrm>
            <a:off x="1997985" y="89057"/>
            <a:ext cx="659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B5999"/>
                </a:solidFill>
                <a:latin typeface="돋움" panose="020B0600000101010101" pitchFamily="50" charset="-127"/>
                <a:ea typeface="문체부 제목 돋음체" panose="020B0609000101010101" pitchFamily="49" charset="-127"/>
              </a:rPr>
              <a:t>교통량과 미세먼지의 연관관계 분석</a:t>
            </a:r>
            <a:endParaRPr lang="en-US" sz="2800" dirty="0">
              <a:solidFill>
                <a:srgbClr val="3B5999"/>
              </a:solidFill>
              <a:latin typeface="돋움" panose="020B0600000101010101" pitchFamily="50" charset="-127"/>
              <a:ea typeface="문체부 제목 돋음체" panose="020B060900010101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3384" y="6486233"/>
            <a:ext cx="7350617" cy="154547"/>
          </a:xfrm>
          <a:prstGeom prst="rect">
            <a:avLst/>
          </a:prstGeom>
          <a:solidFill>
            <a:srgbClr val="3B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ea typeface="문체부 돋음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1987" y="1268760"/>
            <a:ext cx="768464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07~09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시의 교통량은 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03~05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시의 교통량 보다 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1.5~2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배 높다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미세먼지량은 교통량에 비례하여 커지나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같은 비율로 증가하지는 않는다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동일한 교통량 대비 미세먼지량은 봄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(5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이 가장 높고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, 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가을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(10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월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)</a:t>
            </a: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이 가장 낮다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미세먼지 변화량에 대해 교통량의 변화가 영향을 준다</a:t>
            </a:r>
            <a:r>
              <a:rPr lang="en-US" altLang="ko-KR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>
              <a:lnSpc>
                <a:spcPct val="150000"/>
              </a:lnSpc>
            </a:pPr>
            <a:endParaRPr lang="en-US" altLang="ko-KR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>
              <a:lnSpc>
                <a:spcPct val="150000"/>
              </a:lnSpc>
            </a:pPr>
            <a:endParaRPr lang="en-US" altLang="ko-KR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출퇴근시간에 </a:t>
            </a:r>
            <a:r>
              <a:rPr lang="ko-KR" altLang="en-US" dirty="0">
                <a:solidFill>
                  <a:prstClr val="black"/>
                </a:solidFill>
                <a:ea typeface="문체부 돋음체" panose="020B0609000101010101" pitchFamily="49" charset="-127"/>
                <a:cs typeface="THE삐끗삐끗" panose="02020503020101020101" pitchFamily="18" charset="-127"/>
              </a:rPr>
              <a:t>단기적인 교통량 증가가 미세먼지 수치에 영향을 미친다</a:t>
            </a:r>
            <a:endParaRPr lang="en-US" altLang="ko-KR" dirty="0">
              <a:solidFill>
                <a:prstClr val="black"/>
              </a:solidFill>
              <a:ea typeface="문체부 돋음체" panose="020B0609000101010101" pitchFamily="49" charset="-127"/>
              <a:cs typeface="THE삐끗삐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84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600</Words>
  <Application>Microsoft Office PowerPoint</Application>
  <PresentationFormat>화면 슬라이드 쇼(4:3)</PresentationFormat>
  <Paragraphs>151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THE삐끗삐끗</vt:lpstr>
      <vt:lpstr>돋움</vt:lpstr>
      <vt:lpstr>맑은 고딕</vt:lpstr>
      <vt:lpstr>문체부 돋음체</vt:lpstr>
      <vt:lpstr>문체부 제목 돋음체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김현우</cp:lastModifiedBy>
  <cp:revision>48</cp:revision>
  <dcterms:created xsi:type="dcterms:W3CDTF">2017-10-19T03:00:08Z</dcterms:created>
  <dcterms:modified xsi:type="dcterms:W3CDTF">2017-10-20T06:38:36Z</dcterms:modified>
</cp:coreProperties>
</file>