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59" r:id="rId5"/>
    <p:sldId id="265" r:id="rId6"/>
    <p:sldId id="292" r:id="rId7"/>
    <p:sldId id="291" r:id="rId8"/>
    <p:sldId id="266" r:id="rId9"/>
    <p:sldId id="267" r:id="rId10"/>
    <p:sldId id="268" r:id="rId11"/>
    <p:sldId id="264" r:id="rId12"/>
    <p:sldId id="269" r:id="rId13"/>
    <p:sldId id="270" r:id="rId14"/>
    <p:sldId id="271" r:id="rId15"/>
    <p:sldId id="278" r:id="rId16"/>
    <p:sldId id="279" r:id="rId17"/>
    <p:sldId id="274" r:id="rId18"/>
    <p:sldId id="275" r:id="rId19"/>
    <p:sldId id="272" r:id="rId20"/>
    <p:sldId id="273" r:id="rId21"/>
    <p:sldId id="276" r:id="rId22"/>
    <p:sldId id="277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81" r:id="rId33"/>
    <p:sldId id="290" r:id="rId34"/>
    <p:sldId id="29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89"/>
  </p:normalViewPr>
  <p:slideViewPr>
    <p:cSldViewPr snapToGrid="0" snapToObjects="1">
      <p:cViewPr>
        <p:scale>
          <a:sx n="95" d="100"/>
          <a:sy n="95" d="100"/>
        </p:scale>
        <p:origin x="-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7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6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83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050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06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22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419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0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3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4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4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1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8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8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9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2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8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130000"/>
              </a:schemeClr>
            </a:gs>
            <a:gs pos="95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40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" TargetMode="External"/><Relationship Id="rId2" Type="http://schemas.openxmlformats.org/officeDocument/2006/relationships/hyperlink" Target="https://data.world/awram/us-police-involved-fatalitie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F66A-D351-114E-B6AC-E6C5A4203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373070"/>
          </a:xfrm>
        </p:spPr>
        <p:txBody>
          <a:bodyPr/>
          <a:lstStyle/>
          <a:p>
            <a:r>
              <a:rPr lang="en-US" sz="2800" dirty="0"/>
              <a:t>Project 1: Analysis of Police-Inflicted Fatalities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A0162-403D-9A49-8575-0F374DB83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3730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Darren Pardo</a:t>
            </a:r>
          </a:p>
          <a:p>
            <a:r>
              <a:rPr lang="en-US" dirty="0"/>
              <a:t>Henry Sanchez</a:t>
            </a:r>
          </a:p>
          <a:p>
            <a:r>
              <a:rPr lang="en-US" dirty="0"/>
              <a:t>Jakub Tamulewicz</a:t>
            </a:r>
          </a:p>
          <a:p>
            <a:r>
              <a:rPr lang="en-US" dirty="0"/>
              <a:t>Joshua Marcus</a:t>
            </a:r>
          </a:p>
        </p:txBody>
      </p:sp>
    </p:spTree>
    <p:extLst>
      <p:ext uri="{BB962C8B-B14F-4D97-AF65-F5344CB8AC3E}">
        <p14:creationId xmlns:p14="http://schemas.microsoft.com/office/powerpoint/2010/main" val="1544375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5B8A-3692-3645-BC34-F5DA9206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Fatality Rate vs. US Population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813EA-E163-FF45-B3D2-D079AF0C9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29297"/>
            <a:ext cx="4212749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Recorded police fatalities have, overall, grown at an alarmingly higher rate, as compared to overall US Population growth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4C8F7-5171-BA48-BFC0-12BA308235CB}"/>
              </a:ext>
            </a:extLst>
          </p:cNvPr>
          <p:cNvSpPr/>
          <p:nvPr/>
        </p:nvSpPr>
        <p:spPr>
          <a:xfrm>
            <a:off x="5024222" y="2087461"/>
            <a:ext cx="5793359" cy="456080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D81C1-9E59-6347-B9B0-2C8D6205E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457" y="2123808"/>
            <a:ext cx="5594972" cy="447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2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2686-6DC8-FC4B-981D-78FADC93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692D-66CF-9744-B550-464B0CE34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Planning: Excel and Pivot Tables</a:t>
            </a:r>
          </a:p>
          <a:p>
            <a:pPr lvl="1"/>
            <a:r>
              <a:rPr lang="en-US" dirty="0"/>
              <a:t>Opening our primary data source (Police Fatalities CSV file) in Excel</a:t>
            </a:r>
          </a:p>
          <a:p>
            <a:pPr lvl="1"/>
            <a:r>
              <a:rPr lang="en-US" dirty="0"/>
              <a:t>Planning how to clean CSV files in a formulaic manner</a:t>
            </a:r>
          </a:p>
          <a:p>
            <a:pPr lvl="1"/>
            <a:r>
              <a:rPr lang="en-US" dirty="0"/>
              <a:t>Creating pivot tables to visualize the data quickly and to get a sense of trends</a:t>
            </a:r>
          </a:p>
          <a:p>
            <a:r>
              <a:rPr lang="en-US" dirty="0"/>
              <a:t>Jupyter Notebook</a:t>
            </a:r>
          </a:p>
          <a:p>
            <a:pPr lvl="1"/>
            <a:r>
              <a:rPr lang="en-US" dirty="0"/>
              <a:t>Read in CSVs</a:t>
            </a:r>
          </a:p>
          <a:p>
            <a:pPr lvl="1"/>
            <a:r>
              <a:rPr lang="en-US" dirty="0"/>
              <a:t>Convert CSVs into data frames and clean data</a:t>
            </a:r>
          </a:p>
          <a:p>
            <a:pPr lvl="1"/>
            <a:r>
              <a:rPr lang="en-US" dirty="0"/>
              <a:t>Plot graphs from data in data frames</a:t>
            </a:r>
          </a:p>
        </p:txBody>
      </p:sp>
    </p:spTree>
    <p:extLst>
      <p:ext uri="{BB962C8B-B14F-4D97-AF65-F5344CB8AC3E}">
        <p14:creationId xmlns:p14="http://schemas.microsoft.com/office/powerpoint/2010/main" val="332092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F66A-D351-114E-B6AC-E6C5A4203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373070"/>
          </a:xfrm>
        </p:spPr>
        <p:txBody>
          <a:bodyPr/>
          <a:lstStyle/>
          <a:p>
            <a:r>
              <a:rPr lang="en-US" sz="3200" dirty="0"/>
              <a:t>Jupyter Notebook Code Breakdown</a:t>
            </a:r>
          </a:p>
        </p:txBody>
      </p:sp>
    </p:spTree>
    <p:extLst>
      <p:ext uri="{BB962C8B-B14F-4D97-AF65-F5344CB8AC3E}">
        <p14:creationId xmlns:p14="http://schemas.microsoft.com/office/powerpoint/2010/main" val="107286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95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570D92-B4BC-4645-99EE-4A473A01303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ADD63-5939-7547-A44C-A1AFA6FE1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128797"/>
            <a:ext cx="11083636" cy="460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56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95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570D92-B4BC-4645-99EE-4A473A01303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64C28D-53FB-9546-9882-7371C1467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210408"/>
            <a:ext cx="11083636" cy="443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7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95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570D92-B4BC-4645-99EE-4A473A01303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ABE8A2-DE88-1644-9C87-043105665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995488"/>
            <a:ext cx="11083636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6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95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570D92-B4BC-4645-99EE-4A473A01303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1A61B5-9119-3B40-B7F1-CDAD5BB9B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46" y="311728"/>
            <a:ext cx="9584309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72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95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570D92-B4BC-4645-99EE-4A473A01303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2B7F9-3C99-594A-925A-E2E51DCCA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979458"/>
            <a:ext cx="11083636" cy="28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00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95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570D92-B4BC-4645-99EE-4A473A01303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991A0-E18C-284B-99EA-A048CB356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47" y="311728"/>
            <a:ext cx="9937705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60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95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570D92-B4BC-4645-99EE-4A473A01303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029EC9-53C2-D347-9834-B0470B6EE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907449"/>
            <a:ext cx="11083636" cy="504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6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0C60-2B46-5040-B74D-C5131B87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547B-6112-1F4B-93CE-E57C0DD3B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uncover patterns related to US police-inflicted fatalities</a:t>
            </a:r>
          </a:p>
          <a:p>
            <a:r>
              <a:rPr lang="en-US" dirty="0"/>
              <a:t>Clean data for useful and relevant information</a:t>
            </a:r>
          </a:p>
          <a:p>
            <a:r>
              <a:rPr lang="en-US" dirty="0"/>
              <a:t>Combine with US Census population data to investigate trends related to fatalities</a:t>
            </a:r>
          </a:p>
        </p:txBody>
      </p:sp>
    </p:spTree>
    <p:extLst>
      <p:ext uri="{BB962C8B-B14F-4D97-AF65-F5344CB8AC3E}">
        <p14:creationId xmlns:p14="http://schemas.microsoft.com/office/powerpoint/2010/main" val="405215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95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570D92-B4BC-4645-99EE-4A473A01303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600C2-D40B-5F41-87CB-C1E490C58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453528"/>
            <a:ext cx="11083636" cy="59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07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95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570D92-B4BC-4645-99EE-4A473A01303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FC18BF-F819-2F43-8BAE-DC9EFC1F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2204703"/>
            <a:ext cx="11083636" cy="244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77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95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570D92-B4BC-4645-99EE-4A473A01303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8AD56-B1E7-674D-921C-0D74D57E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6" y="311728"/>
            <a:ext cx="9347186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48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95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570D92-B4BC-4645-99EE-4A473A01303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A8B767-4A9F-E346-88FA-8A7F2D42B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418787"/>
            <a:ext cx="11083636" cy="40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03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95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570D92-B4BC-4645-99EE-4A473A01303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20B75-F568-534A-A217-6482709F8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228734"/>
            <a:ext cx="11083636" cy="440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98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95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570D92-B4BC-4645-99EE-4A473A01303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4A3D4-E15E-5543-ABDC-9272C7A7C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18" y="311728"/>
            <a:ext cx="9055363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26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95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570D92-B4BC-4645-99EE-4A473A01303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A541D-43D1-114D-841F-E3BFC36B3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501172"/>
            <a:ext cx="11083636" cy="385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77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95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570D92-B4BC-4645-99EE-4A473A01303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0ED59-E15D-B140-AC23-F70F57C9D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993" y="311728"/>
            <a:ext cx="9106012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48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95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570D92-B4BC-4645-99EE-4A473A01303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11286-CF37-B844-B9FB-124C543D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855621"/>
            <a:ext cx="11083636" cy="514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51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95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570D92-B4BC-4645-99EE-4A473A01303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316DF1-0C5F-D548-9307-5A271593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49" y="311728"/>
            <a:ext cx="9455101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0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FF33-DF6A-4D48-93CA-21A2EAB6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0D33-72D5-734D-8E6D-8466E218E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source: </a:t>
            </a:r>
            <a:r>
              <a:rPr lang="en-US" u="sng" dirty="0"/>
              <a:t>Individuals Killed by Police in the US from 2000 – 2016 </a:t>
            </a:r>
          </a:p>
          <a:p>
            <a:pPr lvl="1"/>
            <a:r>
              <a:rPr lang="en-US" dirty="0"/>
              <a:t>CSV of people killed by police over a 16 year span in the US</a:t>
            </a:r>
          </a:p>
          <a:p>
            <a:pPr lvl="1"/>
            <a:r>
              <a:rPr lang="en-US" dirty="0"/>
              <a:t>Victim data includes: age, gender, location, manner of death, etc.</a:t>
            </a:r>
          </a:p>
          <a:p>
            <a:pPr lvl="1"/>
            <a:r>
              <a:rPr lang="en-US" u="sng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https://data.world/awram/us-police-involved-fatalities</a:t>
            </a:r>
            <a:endParaRPr lang="en-US" u="sng" dirty="0">
              <a:solidFill>
                <a:schemeClr val="accent4"/>
              </a:solidFill>
            </a:endParaRPr>
          </a:p>
          <a:p>
            <a:r>
              <a:rPr lang="en-US" dirty="0"/>
              <a:t>Secondary source: </a:t>
            </a:r>
            <a:r>
              <a:rPr lang="en-US" u="sng" dirty="0"/>
              <a:t>United States Census Bureau</a:t>
            </a:r>
          </a:p>
          <a:p>
            <a:pPr lvl="1"/>
            <a:r>
              <a:rPr lang="en-US" dirty="0"/>
              <a:t>Used to investigate trends between fatalities and population change</a:t>
            </a:r>
          </a:p>
          <a:p>
            <a:pPr lvl="1"/>
            <a:r>
              <a:rPr lang="en-US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https://www.census.gov/</a:t>
            </a:r>
            <a:endParaRPr lang="en-US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05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95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570D92-B4BC-4645-99EE-4A473A01303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432496-87EC-374E-A63E-EB7F282DD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23329"/>
            <a:ext cx="11083636" cy="42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87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95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570D92-B4BC-4645-99EE-4A473A01303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71A250-9A12-E246-9C44-6EBB0E492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509353"/>
            <a:ext cx="11083636" cy="58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53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95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570D92-B4BC-4645-99EE-4A473A01303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4E58C8-07A4-714E-8508-EE9B5AD66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95" y="311728"/>
            <a:ext cx="10937608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40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2">
                <a:shade val="100000"/>
                <a:hueMod val="100000"/>
                <a:satMod val="110000"/>
                <a:lumMod val="130000"/>
              </a:schemeClr>
            </a:gs>
            <a:gs pos="95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570D92-B4BC-4645-99EE-4A473A01303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6D1A1-0C24-7B47-AEB8-64A243BD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08" y="311728"/>
            <a:ext cx="8545383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21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F66A-D351-114E-B6AC-E6C5A4203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733709"/>
            <a:ext cx="8824456" cy="1373070"/>
          </a:xfrm>
        </p:spPr>
        <p:txBody>
          <a:bodyPr/>
          <a:lstStyle/>
          <a:p>
            <a:r>
              <a:rPr lang="en-US" sz="3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9115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51BB-8EB5-A84D-82CD-FB3038DC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7FC1-5B98-FD49-97E4-BE32CC9D1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trends can we uncover regarding the frequency of police-involved fatalities from 2000 to 2016?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What state has the highest recorded number of fatalities?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What is the most common manner of death?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Does the month of the year influence the number of fatalities?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Which gender is the most affected?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What age group is most affected?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Combining census info with our dataset, can we show a direct correlation between increase in population and increase in fatalities?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9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8FBD5-8BCF-3441-9CE8-2E911408DAF6}"/>
              </a:ext>
            </a:extLst>
          </p:cNvPr>
          <p:cNvSpPr/>
          <p:nvPr/>
        </p:nvSpPr>
        <p:spPr>
          <a:xfrm>
            <a:off x="3070117" y="2891116"/>
            <a:ext cx="4834267" cy="381555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B5901-F14C-C448-811F-373EB517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 Discovered the Following Trends: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27AE-0318-1441-AEA4-692625C5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49331"/>
            <a:ext cx="11126197" cy="39592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n-US" dirty="0"/>
              <a:t>The state with the highest recorded police-inflicted fatalities over the 16 year span is California.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28927D-12AA-D440-B66F-9FE76DFAD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116" y="2891115"/>
            <a:ext cx="4834267" cy="38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3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8FBD5-8BCF-3441-9CE8-2E911408DAF6}"/>
              </a:ext>
            </a:extLst>
          </p:cNvPr>
          <p:cNvSpPr/>
          <p:nvPr/>
        </p:nvSpPr>
        <p:spPr>
          <a:xfrm>
            <a:off x="1974878" y="2498242"/>
            <a:ext cx="8242243" cy="401128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B5901-F14C-C448-811F-373EB517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 Discovered the Following Trends: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27AE-0318-1441-AEA4-692625C5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47" y="2049331"/>
            <a:ext cx="10650071" cy="3959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most common manner of death in these fatalities is by firearm.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CF106-E244-C544-B8F8-937946A3B8BA}"/>
              </a:ext>
            </a:extLst>
          </p:cNvPr>
          <p:cNvSpPr txBox="1"/>
          <p:nvPr/>
        </p:nvSpPr>
        <p:spPr>
          <a:xfrm>
            <a:off x="680321" y="2049331"/>
            <a:ext cx="476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0A123B-B48D-EA4A-84CF-AE11117E2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84" y="2568305"/>
            <a:ext cx="5288771" cy="3871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DA78FC-F7DB-0647-85D0-AF7626F00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268" y="2568305"/>
            <a:ext cx="2528550" cy="17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41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78FBD5-8BCF-3441-9CE8-2E911408DAF6}"/>
              </a:ext>
            </a:extLst>
          </p:cNvPr>
          <p:cNvSpPr/>
          <p:nvPr/>
        </p:nvSpPr>
        <p:spPr>
          <a:xfrm>
            <a:off x="1911908" y="3122925"/>
            <a:ext cx="8368183" cy="358374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B5901-F14C-C448-811F-373EB517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 Discovered the Following Trends: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27AE-0318-1441-AEA4-692625C5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447" y="2049331"/>
            <a:ext cx="10650071" cy="3959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month with the overall lowest police fatalities was December, with 901 fatalities. The highest was March, with 1167. Our dataset shows a marginal spike for March, and a general decrease throughout the subsequent months.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97CDF-2CAA-064A-8FDD-EA0F6EF59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431" y="3331588"/>
            <a:ext cx="4999534" cy="3375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32CC2D-B649-6F4B-A033-4EBA0F96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241" y="3228458"/>
            <a:ext cx="2555857" cy="3372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9CF106-E244-C544-B8F8-937946A3B8BA}"/>
              </a:ext>
            </a:extLst>
          </p:cNvPr>
          <p:cNvSpPr txBox="1"/>
          <p:nvPr/>
        </p:nvSpPr>
        <p:spPr>
          <a:xfrm>
            <a:off x="680321" y="2049331"/>
            <a:ext cx="476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357558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47B5-68DA-444D-B527-D578981E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 Discovered the Following Trends: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0F7F-031F-8146-BF94-AA21FCE2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30013"/>
            <a:ext cx="9613861" cy="3959248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d.</a:t>
            </a:r>
            <a:r>
              <a:rPr lang="en-US" dirty="0"/>
              <a:t>   The most affected gender, by a significant margin, is male.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2393E6-4010-C641-A52B-C7FDA942F319}"/>
              </a:ext>
            </a:extLst>
          </p:cNvPr>
          <p:cNvSpPr/>
          <p:nvPr/>
        </p:nvSpPr>
        <p:spPr>
          <a:xfrm>
            <a:off x="2881624" y="2688753"/>
            <a:ext cx="6428750" cy="395924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E2329-10B2-DE4E-960B-1D2B65E64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52" y="2804316"/>
            <a:ext cx="1752600" cy="153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5970FE-F236-9743-A38C-BC0C3AAF9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080" y="2750528"/>
            <a:ext cx="4075368" cy="38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4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C97-BD81-674A-A473-B0A7F2F5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 Discovered the Following Trends: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310A-05FD-504E-89D9-393F6F23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81379"/>
            <a:ext cx="9613861" cy="3599316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e.</a:t>
            </a:r>
            <a:r>
              <a:rPr lang="en-US" dirty="0"/>
              <a:t>   The most affected age group is 25 to 50 year-olds. The second highest group was 25 years and younger.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25464D-3B52-8543-88E6-3A3DF6036345}"/>
              </a:ext>
            </a:extLst>
          </p:cNvPr>
          <p:cNvSpPr/>
          <p:nvPr/>
        </p:nvSpPr>
        <p:spPr>
          <a:xfrm>
            <a:off x="3058941" y="2927661"/>
            <a:ext cx="6074117" cy="374084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13938-08BD-E044-B873-A68C2CA42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859"/>
          <a:stretch/>
        </p:blipFill>
        <p:spPr>
          <a:xfrm>
            <a:off x="3137329" y="3018912"/>
            <a:ext cx="2073176" cy="2129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16439D-3B45-9C43-81BA-F7CD12893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325" y="2979123"/>
            <a:ext cx="3549621" cy="366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814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2708</TotalTime>
  <Words>460</Words>
  <Application>Microsoft Macintosh PowerPoint</Application>
  <PresentationFormat>Widescreen</PresentationFormat>
  <Paragraphs>50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Trebuchet MS</vt:lpstr>
      <vt:lpstr>Berlin</vt:lpstr>
      <vt:lpstr>Project 1: Analysis of Police-Inflicted Fatalities</vt:lpstr>
      <vt:lpstr>Abstract</vt:lpstr>
      <vt:lpstr>Sources</vt:lpstr>
      <vt:lpstr>Questions</vt:lpstr>
      <vt:lpstr>1. We Discovered the Following Trends:</vt:lpstr>
      <vt:lpstr>1. We Discovered the Following Trends:</vt:lpstr>
      <vt:lpstr>1. We Discovered the Following Trends:</vt:lpstr>
      <vt:lpstr>1. We Discovered the Following Trends:</vt:lpstr>
      <vt:lpstr>1. We Discovered the Following Trends:</vt:lpstr>
      <vt:lpstr>2. Fatality Rate vs. US Population Growth</vt:lpstr>
      <vt:lpstr>Coding Workflow</vt:lpstr>
      <vt:lpstr>Jupyter Notebook Code Breakdown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Analysis of Police Fatality Trends  (2000 – 2016)</dc:title>
  <dc:creator>Jakub Tamulewicz - Work</dc:creator>
  <cp:lastModifiedBy>Jakub Tamulewicz - Work</cp:lastModifiedBy>
  <cp:revision>32</cp:revision>
  <dcterms:created xsi:type="dcterms:W3CDTF">2019-06-13T22:22:48Z</dcterms:created>
  <dcterms:modified xsi:type="dcterms:W3CDTF">2019-06-15T19:30:59Z</dcterms:modified>
</cp:coreProperties>
</file>