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19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8078F047-3B7B-4123-BED6-61825744F0ED}" type="datetimeFigureOut">
              <a:rPr lang="en-IE" smtClean="0"/>
              <a:t>08/12/2012</a:t>
            </a:fld>
            <a:endParaRPr lang="en-IE" dirty="0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I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37557762-EC3B-43FB-AE23-9A5C2259CC5B}" type="slidenum">
              <a:rPr lang="en-IE" smtClean="0"/>
              <a:t>‹#›</a:t>
            </a:fld>
            <a:endParaRPr lang="en-IE" dirty="0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8F047-3B7B-4123-BED6-61825744F0ED}" type="datetimeFigureOut">
              <a:rPr lang="en-IE" smtClean="0"/>
              <a:t>08/12/2012</a:t>
            </a:fld>
            <a:endParaRPr lang="en-I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57762-EC3B-43FB-AE23-9A5C2259CC5B}" type="slidenum">
              <a:rPr lang="en-IE" smtClean="0"/>
              <a:t>‹#›</a:t>
            </a:fld>
            <a:endParaRPr lang="en-IE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8F047-3B7B-4123-BED6-61825744F0ED}" type="datetimeFigureOut">
              <a:rPr lang="en-IE" smtClean="0"/>
              <a:t>08/12/2012</a:t>
            </a:fld>
            <a:endParaRPr lang="en-I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57762-EC3B-43FB-AE23-9A5C2259CC5B}" type="slidenum">
              <a:rPr lang="en-IE" smtClean="0"/>
              <a:t>‹#›</a:t>
            </a:fld>
            <a:endParaRPr lang="en-IE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8F047-3B7B-4123-BED6-61825744F0ED}" type="datetimeFigureOut">
              <a:rPr lang="en-IE" smtClean="0"/>
              <a:t>08/12/2012</a:t>
            </a:fld>
            <a:endParaRPr lang="en-I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57762-EC3B-43FB-AE23-9A5C2259CC5B}" type="slidenum">
              <a:rPr lang="en-IE" smtClean="0"/>
              <a:t>‹#›</a:t>
            </a:fld>
            <a:endParaRPr lang="en-IE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8F047-3B7B-4123-BED6-61825744F0ED}" type="datetimeFigureOut">
              <a:rPr lang="en-IE" smtClean="0"/>
              <a:t>08/12/2012</a:t>
            </a:fld>
            <a:endParaRPr lang="en-I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57762-EC3B-43FB-AE23-9A5C2259CC5B}" type="slidenum">
              <a:rPr lang="en-IE" smtClean="0"/>
              <a:t>‹#›</a:t>
            </a:fld>
            <a:endParaRPr lang="en-IE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8F047-3B7B-4123-BED6-61825744F0ED}" type="datetimeFigureOut">
              <a:rPr lang="en-IE" smtClean="0"/>
              <a:t>08/12/2012</a:t>
            </a:fld>
            <a:endParaRPr lang="en-I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57762-EC3B-43FB-AE23-9A5C2259CC5B}" type="slidenum">
              <a:rPr lang="en-IE" smtClean="0"/>
              <a:t>‹#›</a:t>
            </a:fld>
            <a:endParaRPr lang="en-IE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8F047-3B7B-4123-BED6-61825744F0ED}" type="datetimeFigureOut">
              <a:rPr lang="en-IE" smtClean="0"/>
              <a:t>08/12/2012</a:t>
            </a:fld>
            <a:endParaRPr lang="en-IE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57762-EC3B-43FB-AE23-9A5C2259CC5B}" type="slidenum">
              <a:rPr lang="en-IE" smtClean="0"/>
              <a:t>‹#›</a:t>
            </a:fld>
            <a:endParaRPr lang="en-IE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8F047-3B7B-4123-BED6-61825744F0ED}" type="datetimeFigureOut">
              <a:rPr lang="en-IE" smtClean="0"/>
              <a:t>08/12/2012</a:t>
            </a:fld>
            <a:endParaRPr lang="en-I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57762-EC3B-43FB-AE23-9A5C2259CC5B}" type="slidenum">
              <a:rPr lang="en-IE" smtClean="0"/>
              <a:t>‹#›</a:t>
            </a:fld>
            <a:endParaRPr lang="en-IE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8F047-3B7B-4123-BED6-61825744F0ED}" type="datetimeFigureOut">
              <a:rPr lang="en-IE" smtClean="0"/>
              <a:t>08/12/2012</a:t>
            </a:fld>
            <a:endParaRPr lang="en-I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57762-EC3B-43FB-AE23-9A5C2259CC5B}" type="slidenum">
              <a:rPr lang="en-IE" smtClean="0"/>
              <a:t>‹#›</a:t>
            </a:fld>
            <a:endParaRPr lang="en-IE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8F047-3B7B-4123-BED6-61825744F0ED}" type="datetimeFigureOut">
              <a:rPr lang="en-IE" smtClean="0"/>
              <a:t>08/12/2012</a:t>
            </a:fld>
            <a:endParaRPr lang="en-I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57762-EC3B-43FB-AE23-9A5C2259CC5B}" type="slidenum">
              <a:rPr lang="en-IE" smtClean="0"/>
              <a:t>‹#›</a:t>
            </a:fld>
            <a:endParaRPr lang="en-IE" dirty="0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IE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8F047-3B7B-4123-BED6-61825744F0ED}" type="datetimeFigureOut">
              <a:rPr lang="en-IE" smtClean="0"/>
              <a:t>08/12/2012</a:t>
            </a:fld>
            <a:endParaRPr lang="en-I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I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57762-EC3B-43FB-AE23-9A5C2259CC5B}" type="slidenum">
              <a:rPr lang="en-IE" smtClean="0"/>
              <a:t>‹#›</a:t>
            </a:fld>
            <a:endParaRPr lang="en-IE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8078F047-3B7B-4123-BED6-61825744F0ED}" type="datetimeFigureOut">
              <a:rPr lang="en-IE" smtClean="0"/>
              <a:t>08/12/2012</a:t>
            </a:fld>
            <a:endParaRPr lang="en-I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I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37557762-EC3B-43FB-AE23-9A5C2259CC5B}" type="slidenum">
              <a:rPr lang="en-IE" smtClean="0"/>
              <a:t>‹#›</a:t>
            </a:fld>
            <a:endParaRPr lang="en-I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16016" y="2420888"/>
            <a:ext cx="3313355" cy="1702160"/>
          </a:xfrm>
        </p:spPr>
        <p:txBody>
          <a:bodyPr/>
          <a:lstStyle/>
          <a:p>
            <a:pPr algn="ctr"/>
            <a:r>
              <a:rPr lang="en-IE" dirty="0" smtClean="0"/>
              <a:t>Indie Platform Game</a:t>
            </a:r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55977" y="4421080"/>
            <a:ext cx="4104456" cy="1528200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en-IE" sz="1900" dirty="0" smtClean="0"/>
              <a:t>Research Phase Presentation</a:t>
            </a:r>
          </a:p>
          <a:p>
            <a:pPr algn="ctr"/>
            <a:endParaRPr lang="en-IE" dirty="0" smtClean="0"/>
          </a:p>
          <a:p>
            <a:pPr algn="ctr"/>
            <a:endParaRPr lang="en-IE" dirty="0"/>
          </a:p>
          <a:p>
            <a:pPr algn="ctr"/>
            <a:endParaRPr lang="en-IE" dirty="0" smtClean="0"/>
          </a:p>
          <a:p>
            <a:pPr algn="ctr"/>
            <a:r>
              <a:rPr lang="en-IE" b="1" dirty="0" smtClean="0"/>
              <a:t>Hugh Desmond</a:t>
            </a:r>
            <a:endParaRPr lang="en-IE" b="1" dirty="0"/>
          </a:p>
        </p:txBody>
      </p:sp>
    </p:spTree>
    <p:extLst>
      <p:ext uri="{BB962C8B-B14F-4D97-AF65-F5344CB8AC3E}">
        <p14:creationId xmlns:p14="http://schemas.microsoft.com/office/powerpoint/2010/main" val="3517584472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817160"/>
          </a:xfrm>
        </p:spPr>
        <p:txBody>
          <a:bodyPr>
            <a:normAutofit fontScale="90000"/>
          </a:bodyPr>
          <a:lstStyle/>
          <a:p>
            <a:r>
              <a:rPr lang="en-IE" dirty="0" smtClean="0"/>
              <a:t>Fun Gameplay – The Science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584" y="2204864"/>
            <a:ext cx="7200800" cy="3508977"/>
          </a:xfrm>
        </p:spPr>
        <p:txBody>
          <a:bodyPr>
            <a:normAutofit/>
          </a:bodyPr>
          <a:lstStyle/>
          <a:p>
            <a:r>
              <a:rPr lang="en-IE" sz="2200" dirty="0" smtClean="0"/>
              <a:t>Popular game mechanics:</a:t>
            </a:r>
          </a:p>
          <a:p>
            <a:pPr marL="685800" lvl="2" indent="0">
              <a:buNone/>
            </a:pPr>
            <a:r>
              <a:rPr lang="en-IE" sz="1800" dirty="0" smtClean="0"/>
              <a:t>- Behavioural Momentum </a:t>
            </a:r>
          </a:p>
          <a:p>
            <a:pPr marL="685800" lvl="2" indent="0">
              <a:buNone/>
            </a:pPr>
            <a:r>
              <a:rPr lang="en-IE" sz="1800" dirty="0" smtClean="0"/>
              <a:t>- Blissful productivity</a:t>
            </a:r>
          </a:p>
          <a:p>
            <a:pPr marL="685800" lvl="2" indent="0">
              <a:buNone/>
            </a:pPr>
            <a:r>
              <a:rPr lang="en-IE" sz="1800" dirty="0" smtClean="0"/>
              <a:t>- Cascading Information</a:t>
            </a:r>
          </a:p>
          <a:p>
            <a:pPr marL="685800" lvl="2" indent="0">
              <a:buNone/>
            </a:pPr>
            <a:r>
              <a:rPr lang="en-IE" sz="1800" dirty="0" smtClean="0"/>
              <a:t>- Discovery</a:t>
            </a:r>
          </a:p>
          <a:p>
            <a:pPr marL="685800" lvl="2" indent="0">
              <a:buNone/>
            </a:pPr>
            <a:r>
              <a:rPr lang="en-IE" sz="1800" dirty="0" smtClean="0"/>
              <a:t>- Time-Constraint</a:t>
            </a:r>
          </a:p>
          <a:p>
            <a:pPr marL="685800" lvl="2" indent="0">
              <a:buNone/>
            </a:pPr>
            <a:r>
              <a:rPr lang="en-IE" sz="1800" dirty="0" smtClean="0"/>
              <a:t>- Loss Aversion</a:t>
            </a:r>
            <a:endParaRPr lang="en-IE" sz="1800" dirty="0"/>
          </a:p>
          <a:p>
            <a:pPr marL="685800" lvl="2" indent="0">
              <a:buNone/>
            </a:pPr>
            <a:endParaRPr lang="en-IE" sz="1800" dirty="0"/>
          </a:p>
          <a:p>
            <a:endParaRPr lang="en-IE" dirty="0" smtClean="0"/>
          </a:p>
          <a:p>
            <a:endParaRPr lang="en-IE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2996952"/>
            <a:ext cx="3657923" cy="28312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01984218"/>
      </p:ext>
    </p:extLst>
  </p:cSld>
  <p:clrMapOvr>
    <a:masterClrMapping/>
  </p:clrMapOvr>
  <p:transition spd="med">
    <p:circl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961176"/>
          </a:xfrm>
        </p:spPr>
        <p:txBody>
          <a:bodyPr>
            <a:normAutofit fontScale="90000"/>
          </a:bodyPr>
          <a:lstStyle/>
          <a:p>
            <a:r>
              <a:rPr lang="en-IE" dirty="0" smtClean="0"/>
              <a:t>Game Development Approach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584" y="2420888"/>
            <a:ext cx="7200800" cy="3292953"/>
          </a:xfrm>
        </p:spPr>
        <p:txBody>
          <a:bodyPr>
            <a:normAutofit/>
          </a:bodyPr>
          <a:lstStyle/>
          <a:p>
            <a:r>
              <a:rPr lang="en-IE" sz="2200" dirty="0" smtClean="0"/>
              <a:t>Iterative Development</a:t>
            </a:r>
          </a:p>
          <a:p>
            <a:endParaRPr lang="en-IE" sz="2200" dirty="0"/>
          </a:p>
          <a:p>
            <a:r>
              <a:rPr lang="en-IE" sz="2200" dirty="0" smtClean="0"/>
              <a:t>Prototype-Heavy Approach</a:t>
            </a:r>
          </a:p>
          <a:p>
            <a:endParaRPr lang="en-IE" sz="2200" dirty="0"/>
          </a:p>
          <a:p>
            <a:r>
              <a:rPr lang="en-IE" sz="2200" dirty="0" smtClean="0"/>
              <a:t>Feedback-driven =&gt; </a:t>
            </a:r>
            <a:r>
              <a:rPr lang="en-IE" sz="2200" dirty="0" err="1" smtClean="0">
                <a:solidFill>
                  <a:srgbClr val="C00000"/>
                </a:solidFill>
              </a:rPr>
              <a:t>Playtesting</a:t>
            </a:r>
            <a:endParaRPr lang="en-IE" sz="2200" dirty="0" smtClean="0">
              <a:solidFill>
                <a:srgbClr val="C00000"/>
              </a:solidFill>
            </a:endParaRPr>
          </a:p>
          <a:p>
            <a:endParaRPr lang="en-IE" sz="2200" dirty="0"/>
          </a:p>
          <a:p>
            <a:endParaRPr lang="en-IE" sz="2200" dirty="0" smtClean="0"/>
          </a:p>
          <a:p>
            <a:pPr marL="685800" lvl="2" indent="0">
              <a:buNone/>
            </a:pPr>
            <a:endParaRPr lang="en-IE" sz="1800" dirty="0"/>
          </a:p>
          <a:p>
            <a:endParaRPr lang="en-IE" dirty="0" smtClean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493748100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961176"/>
          </a:xfrm>
        </p:spPr>
        <p:txBody>
          <a:bodyPr>
            <a:normAutofit/>
          </a:bodyPr>
          <a:lstStyle/>
          <a:p>
            <a:r>
              <a:rPr lang="en-IE" dirty="0" smtClean="0"/>
              <a:t>Requirements Specification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584" y="2420888"/>
            <a:ext cx="7200800" cy="3744416"/>
          </a:xfrm>
        </p:spPr>
        <p:txBody>
          <a:bodyPr>
            <a:normAutofit/>
          </a:bodyPr>
          <a:lstStyle/>
          <a:p>
            <a:r>
              <a:rPr lang="en-IE" sz="1800" dirty="0" smtClean="0"/>
              <a:t>Functional Requirements Summary:</a:t>
            </a:r>
            <a:endParaRPr lang="en-IE" sz="1800" dirty="0"/>
          </a:p>
          <a:p>
            <a:pPr marL="685800" lvl="2" indent="0">
              <a:buNone/>
            </a:pPr>
            <a:r>
              <a:rPr lang="en-IE" sz="1800" dirty="0" smtClean="0"/>
              <a:t>- 3 unique levels </a:t>
            </a:r>
            <a:endParaRPr lang="en-IE" sz="1800" dirty="0"/>
          </a:p>
          <a:p>
            <a:pPr marL="685800" lvl="2" indent="0">
              <a:buNone/>
            </a:pPr>
            <a:r>
              <a:rPr lang="en-IE" sz="1800" dirty="0" smtClean="0"/>
              <a:t>- 2 unique weapons</a:t>
            </a:r>
          </a:p>
          <a:p>
            <a:pPr marL="685800" lvl="2" indent="0">
              <a:buNone/>
            </a:pPr>
            <a:r>
              <a:rPr lang="en-IE" sz="1800" dirty="0" smtClean="0"/>
              <a:t>- 2 unique enemies</a:t>
            </a:r>
            <a:endParaRPr lang="en-IE" sz="1800" dirty="0"/>
          </a:p>
          <a:p>
            <a:pPr marL="685800" lvl="2" indent="0">
              <a:buNone/>
            </a:pPr>
            <a:r>
              <a:rPr lang="en-IE" sz="1800" dirty="0" smtClean="0"/>
              <a:t>- 3 or more puzzles</a:t>
            </a:r>
          </a:p>
          <a:p>
            <a:pPr lvl="2">
              <a:buFontTx/>
              <a:buChar char="-"/>
            </a:pPr>
            <a:endParaRPr lang="en-IE" sz="1800" dirty="0"/>
          </a:p>
          <a:p>
            <a:r>
              <a:rPr lang="en-IE" sz="1800" dirty="0" smtClean="0"/>
              <a:t>Non-functional:</a:t>
            </a:r>
            <a:endParaRPr lang="en-IE" sz="1800" dirty="0"/>
          </a:p>
          <a:p>
            <a:pPr marL="685800" lvl="2" indent="0">
              <a:buNone/>
            </a:pPr>
            <a:r>
              <a:rPr lang="en-IE" sz="1800" dirty="0"/>
              <a:t>- Usability &amp; </a:t>
            </a:r>
            <a:r>
              <a:rPr lang="en-IE" sz="1800" dirty="0" smtClean="0"/>
              <a:t>Humanity </a:t>
            </a:r>
            <a:r>
              <a:rPr lang="en-IE" sz="1800" dirty="0"/>
              <a:t>Requirements</a:t>
            </a:r>
          </a:p>
          <a:p>
            <a:pPr marL="685800" lvl="2" indent="0">
              <a:buNone/>
            </a:pPr>
            <a:r>
              <a:rPr lang="en-IE" sz="1800" dirty="0" smtClean="0"/>
              <a:t>- Design Requirements</a:t>
            </a:r>
          </a:p>
          <a:p>
            <a:pPr marL="685800" lvl="2" indent="0">
              <a:buNone/>
            </a:pPr>
            <a:r>
              <a:rPr lang="en-IE" sz="1800" dirty="0" smtClean="0"/>
              <a:t>- Performance Requirements</a:t>
            </a:r>
          </a:p>
          <a:p>
            <a:pPr marL="685800" lvl="2" indent="0">
              <a:buNone/>
            </a:pPr>
            <a:r>
              <a:rPr lang="en-IE" sz="1800" dirty="0"/>
              <a:t>- Implementation and Testing Requirements</a:t>
            </a:r>
            <a:endParaRPr lang="en-IE" sz="1800" dirty="0" smtClean="0"/>
          </a:p>
          <a:p>
            <a:pPr lvl="2">
              <a:buFontTx/>
              <a:buChar char="-"/>
            </a:pPr>
            <a:endParaRPr lang="en-IE" sz="1800" dirty="0"/>
          </a:p>
          <a:p>
            <a:endParaRPr lang="en-IE" sz="2200" dirty="0"/>
          </a:p>
          <a:p>
            <a:endParaRPr lang="en-IE" sz="2200" dirty="0" smtClean="0"/>
          </a:p>
          <a:p>
            <a:pPr marL="685800" lvl="2" indent="0">
              <a:buNone/>
            </a:pPr>
            <a:endParaRPr lang="en-IE" sz="1800" dirty="0"/>
          </a:p>
          <a:p>
            <a:endParaRPr lang="en-IE" dirty="0" smtClean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655357166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7644" y="426417"/>
            <a:ext cx="7024744" cy="961176"/>
          </a:xfrm>
        </p:spPr>
        <p:txBody>
          <a:bodyPr>
            <a:normAutofit/>
          </a:bodyPr>
          <a:lstStyle/>
          <a:p>
            <a:r>
              <a:rPr lang="en-IE" dirty="0" smtClean="0"/>
              <a:t>Use Cases</a:t>
            </a:r>
            <a:endParaRPr lang="en-IE" dirty="0"/>
          </a:p>
        </p:txBody>
      </p:sp>
      <p:pic>
        <p:nvPicPr>
          <p:cNvPr id="6145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700808"/>
            <a:ext cx="6250580" cy="41310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75603836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48089" y="980728"/>
            <a:ext cx="4896544" cy="961176"/>
          </a:xfrm>
        </p:spPr>
        <p:txBody>
          <a:bodyPr>
            <a:normAutofit fontScale="90000"/>
          </a:bodyPr>
          <a:lstStyle/>
          <a:p>
            <a:r>
              <a:rPr lang="en-IE" dirty="0" smtClean="0"/>
              <a:t>Game State Diagram</a:t>
            </a:r>
            <a:endParaRPr lang="en-IE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5777" y="393545"/>
            <a:ext cx="4104456" cy="6057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75793616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7644" y="426417"/>
            <a:ext cx="7024744" cy="961176"/>
          </a:xfrm>
        </p:spPr>
        <p:txBody>
          <a:bodyPr>
            <a:normAutofit/>
          </a:bodyPr>
          <a:lstStyle/>
          <a:p>
            <a:r>
              <a:rPr lang="en-IE" dirty="0" smtClean="0"/>
              <a:t>Concept Art</a:t>
            </a:r>
            <a:endParaRPr lang="en-IE" dirty="0"/>
          </a:p>
        </p:txBody>
      </p:sp>
      <p:pic>
        <p:nvPicPr>
          <p:cNvPr id="4" name="Picture 3" descr="C:\Users\R00040951\Downloads\HEROMAN\HEROMAN\JUMPING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772815"/>
            <a:ext cx="5442346" cy="400671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sysDash"/>
          </a:ln>
        </p:spPr>
      </p:pic>
    </p:spTree>
    <p:extLst>
      <p:ext uri="{BB962C8B-B14F-4D97-AF65-F5344CB8AC3E}">
        <p14:creationId xmlns:p14="http://schemas.microsoft.com/office/powerpoint/2010/main" val="1102873782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7644" y="426417"/>
            <a:ext cx="7024744" cy="961176"/>
          </a:xfrm>
        </p:spPr>
        <p:txBody>
          <a:bodyPr>
            <a:normAutofit/>
          </a:bodyPr>
          <a:lstStyle/>
          <a:p>
            <a:r>
              <a:rPr lang="en-IE" dirty="0" smtClean="0"/>
              <a:t>Concept Art</a:t>
            </a:r>
            <a:endParaRPr lang="en-IE" dirty="0"/>
          </a:p>
        </p:txBody>
      </p:sp>
      <p:pic>
        <p:nvPicPr>
          <p:cNvPr id="6" name="Picture 5" descr="C:\Users\R00040951\Downloads\HEROMAN\HEROMAN\PUZZLE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844824"/>
            <a:ext cx="5374120" cy="3956273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sysDash"/>
          </a:ln>
        </p:spPr>
      </p:pic>
    </p:spTree>
    <p:extLst>
      <p:ext uri="{BB962C8B-B14F-4D97-AF65-F5344CB8AC3E}">
        <p14:creationId xmlns:p14="http://schemas.microsoft.com/office/powerpoint/2010/main" val="3648685211"/>
      </p:ext>
    </p:extLst>
  </p:cSld>
  <p:clrMapOvr>
    <a:masterClrMapping/>
  </p:clrMapOvr>
  <p:transition spd="med">
    <p:circl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7644" y="426417"/>
            <a:ext cx="7024744" cy="961176"/>
          </a:xfrm>
        </p:spPr>
        <p:txBody>
          <a:bodyPr>
            <a:normAutofit/>
          </a:bodyPr>
          <a:lstStyle/>
          <a:p>
            <a:r>
              <a:rPr lang="en-IE" dirty="0" smtClean="0"/>
              <a:t>Concept Art</a:t>
            </a:r>
            <a:endParaRPr lang="en-IE" dirty="0"/>
          </a:p>
        </p:txBody>
      </p:sp>
      <p:pic>
        <p:nvPicPr>
          <p:cNvPr id="5" name="Picture 4" descr="C:\Users\R00040951\Downloads\HEROMAN\HEROMAN\SHOOTING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628800"/>
            <a:ext cx="5911552" cy="4351559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sysDash"/>
          </a:ln>
        </p:spPr>
      </p:pic>
    </p:spTree>
    <p:extLst>
      <p:ext uri="{BB962C8B-B14F-4D97-AF65-F5344CB8AC3E}">
        <p14:creationId xmlns:p14="http://schemas.microsoft.com/office/powerpoint/2010/main" val="3648685211"/>
      </p:ext>
    </p:extLst>
  </p:cSld>
  <p:clrMapOvr>
    <a:masterClrMapping/>
  </p:clrMapOvr>
  <p:transition spd="med">
    <p:circl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2" y="620688"/>
            <a:ext cx="7024744" cy="961176"/>
          </a:xfrm>
        </p:spPr>
        <p:txBody>
          <a:bodyPr>
            <a:normAutofit/>
          </a:bodyPr>
          <a:lstStyle/>
          <a:p>
            <a:r>
              <a:rPr lang="en-IE" dirty="0" smtClean="0"/>
              <a:t>Implementation Plan</a:t>
            </a:r>
            <a:endParaRPr lang="en-IE" dirty="0"/>
          </a:p>
        </p:txBody>
      </p:sp>
      <p:pic>
        <p:nvPicPr>
          <p:cNvPr id="4" name="Picture 3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267"/>
          <a:stretch/>
        </p:blipFill>
        <p:spPr bwMode="auto">
          <a:xfrm>
            <a:off x="1979711" y="1766838"/>
            <a:ext cx="5587913" cy="356044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4733096"/>
              </p:ext>
            </p:extLst>
          </p:nvPr>
        </p:nvGraphicFramePr>
        <p:xfrm>
          <a:off x="1475656" y="5517232"/>
          <a:ext cx="6199677" cy="667385"/>
        </p:xfrm>
        <a:graphic>
          <a:graphicData uri="http://schemas.openxmlformats.org/drawingml/2006/table">
            <a:tbl>
              <a:tblPr firstRow="1" firstCol="1" bandRow="1"/>
              <a:tblGrid>
                <a:gridCol w="764479"/>
                <a:gridCol w="675679"/>
                <a:gridCol w="626401"/>
                <a:gridCol w="688853"/>
                <a:gridCol w="688853"/>
                <a:gridCol w="688853"/>
                <a:gridCol w="688853"/>
                <a:gridCol w="688853"/>
                <a:gridCol w="688853"/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050" dirty="0">
                          <a:solidFill>
                            <a:srgbClr val="2E2D21"/>
                          </a:solidFill>
                          <a:effectLst/>
                          <a:latin typeface="Century Schoolbook"/>
                          <a:ea typeface="Century Gothic"/>
                          <a:cs typeface="Century Gothic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050">
                          <a:solidFill>
                            <a:srgbClr val="2E2D21"/>
                          </a:solidFill>
                          <a:effectLst/>
                          <a:latin typeface="Century Schoolbook"/>
                          <a:ea typeface="Century Gothic"/>
                          <a:cs typeface="Century Gothic"/>
                        </a:rPr>
                        <a:t>Mon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EA2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050">
                          <a:solidFill>
                            <a:srgbClr val="2E2D21"/>
                          </a:solidFill>
                          <a:effectLst/>
                          <a:latin typeface="Century Schoolbook"/>
                          <a:ea typeface="Century Gothic"/>
                          <a:cs typeface="Century Gothic"/>
                        </a:rPr>
                        <a:t>Tue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EA2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050">
                          <a:solidFill>
                            <a:srgbClr val="2E2D21"/>
                          </a:solidFill>
                          <a:effectLst/>
                          <a:latin typeface="Century Schoolbook"/>
                          <a:ea typeface="Century Gothic"/>
                          <a:cs typeface="Century Gothic"/>
                        </a:rPr>
                        <a:t>Wed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EA2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050">
                          <a:solidFill>
                            <a:srgbClr val="2E2D21"/>
                          </a:solidFill>
                          <a:effectLst/>
                          <a:latin typeface="Century Schoolbook"/>
                          <a:ea typeface="Century Gothic"/>
                          <a:cs typeface="Century Gothic"/>
                        </a:rPr>
                        <a:t>Thu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EA2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050">
                          <a:solidFill>
                            <a:srgbClr val="2E2D21"/>
                          </a:solidFill>
                          <a:effectLst/>
                          <a:latin typeface="Century Schoolbook"/>
                          <a:ea typeface="Century Gothic"/>
                          <a:cs typeface="Century Gothic"/>
                        </a:rPr>
                        <a:t>Fri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EA2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050">
                          <a:solidFill>
                            <a:srgbClr val="2E2D21"/>
                          </a:solidFill>
                          <a:effectLst/>
                          <a:latin typeface="Century Schoolbook"/>
                          <a:ea typeface="Century Gothic"/>
                          <a:cs typeface="Century Gothic"/>
                        </a:rPr>
                        <a:t>Sat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EA2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050">
                          <a:solidFill>
                            <a:srgbClr val="2E2D21"/>
                          </a:solidFill>
                          <a:effectLst/>
                          <a:latin typeface="Century Schoolbook"/>
                          <a:ea typeface="Century Gothic"/>
                          <a:cs typeface="Century Gothic"/>
                        </a:rPr>
                        <a:t>Sun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EA2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050" b="1">
                          <a:solidFill>
                            <a:srgbClr val="2E2D21"/>
                          </a:solidFill>
                          <a:effectLst/>
                          <a:latin typeface="Century Schoolbook"/>
                          <a:ea typeface="Century Gothic"/>
                          <a:cs typeface="Century Gothic"/>
                        </a:rPr>
                        <a:t>Total</a:t>
                      </a:r>
                      <a:endParaRPr lang="en-IE" sz="1050">
                        <a:solidFill>
                          <a:srgbClr val="2E2D21"/>
                        </a:solidFill>
                        <a:effectLst/>
                        <a:latin typeface="Century Schoolbook"/>
                        <a:ea typeface="Century Gothic"/>
                        <a:cs typeface="Century Gothic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EA25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050" dirty="0">
                          <a:solidFill>
                            <a:srgbClr val="2E2D21"/>
                          </a:solidFill>
                          <a:effectLst/>
                          <a:latin typeface="Century Schoolbook"/>
                          <a:ea typeface="Century Gothic"/>
                          <a:cs typeface="Century Gothic"/>
                        </a:rPr>
                        <a:t>Max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EA2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050">
                          <a:solidFill>
                            <a:srgbClr val="2E2D21"/>
                          </a:solidFill>
                          <a:effectLst/>
                          <a:latin typeface="Century Schoolbook"/>
                          <a:ea typeface="Century Gothic"/>
                          <a:cs typeface="Century Gothic"/>
                        </a:rPr>
                        <a:t>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050">
                          <a:solidFill>
                            <a:srgbClr val="2E2D21"/>
                          </a:solidFill>
                          <a:effectLst/>
                          <a:latin typeface="Century Schoolbook"/>
                          <a:ea typeface="Century Gothic"/>
                          <a:cs typeface="Century Gothic"/>
                        </a:rPr>
                        <a:t>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050">
                          <a:solidFill>
                            <a:srgbClr val="2E2D21"/>
                          </a:solidFill>
                          <a:effectLst/>
                          <a:latin typeface="Century Schoolbook"/>
                          <a:ea typeface="Century Gothic"/>
                          <a:cs typeface="Century Gothic"/>
                        </a:rPr>
                        <a:t>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050">
                          <a:solidFill>
                            <a:srgbClr val="2E2D21"/>
                          </a:solidFill>
                          <a:effectLst/>
                          <a:latin typeface="Century Schoolbook"/>
                          <a:ea typeface="Century Gothic"/>
                          <a:cs typeface="Century Gothic"/>
                        </a:rPr>
                        <a:t>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050">
                          <a:solidFill>
                            <a:srgbClr val="2E2D21"/>
                          </a:solidFill>
                          <a:effectLst/>
                          <a:latin typeface="Century Schoolbook"/>
                          <a:ea typeface="Century Gothic"/>
                          <a:cs typeface="Century Gothic"/>
                        </a:rPr>
                        <a:t>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050">
                          <a:solidFill>
                            <a:srgbClr val="2E2D21"/>
                          </a:solidFill>
                          <a:effectLst/>
                          <a:latin typeface="Century Schoolbook"/>
                          <a:ea typeface="Century Gothic"/>
                          <a:cs typeface="Century Gothic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050">
                          <a:solidFill>
                            <a:srgbClr val="2E2D21"/>
                          </a:solidFill>
                          <a:effectLst/>
                          <a:latin typeface="Century Schoolbook"/>
                          <a:ea typeface="Century Gothic"/>
                          <a:cs typeface="Century Gothic"/>
                        </a:rPr>
                        <a:t>10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050">
                          <a:solidFill>
                            <a:srgbClr val="2E2D21"/>
                          </a:solidFill>
                          <a:effectLst/>
                          <a:latin typeface="Century Schoolbook"/>
                          <a:ea typeface="Century Gothic"/>
                          <a:cs typeface="Century Gothic"/>
                        </a:rPr>
                        <a:t>42</a:t>
                      </a: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050">
                          <a:solidFill>
                            <a:srgbClr val="2E2D21"/>
                          </a:solidFill>
                          <a:effectLst/>
                          <a:latin typeface="Century Schoolbook"/>
                          <a:ea typeface="Century Gothic"/>
                          <a:cs typeface="Century Gothic"/>
                        </a:rPr>
                        <a:t>Safe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EA2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050">
                          <a:solidFill>
                            <a:srgbClr val="2E2D21"/>
                          </a:solidFill>
                          <a:effectLst/>
                          <a:latin typeface="Century Schoolbook"/>
                          <a:ea typeface="Century Gothic"/>
                          <a:cs typeface="Century Gothic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9C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050">
                          <a:solidFill>
                            <a:srgbClr val="2E2D21"/>
                          </a:solidFill>
                          <a:effectLst/>
                          <a:latin typeface="Century Schoolbook"/>
                          <a:ea typeface="Century Gothic"/>
                          <a:cs typeface="Century Gothic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9C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050">
                          <a:solidFill>
                            <a:srgbClr val="2E2D21"/>
                          </a:solidFill>
                          <a:effectLst/>
                          <a:latin typeface="Century Schoolbook"/>
                          <a:ea typeface="Century Gothic"/>
                          <a:cs typeface="Century Gothic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9C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050">
                          <a:solidFill>
                            <a:srgbClr val="2E2D21"/>
                          </a:solidFill>
                          <a:effectLst/>
                          <a:latin typeface="Century Schoolbook"/>
                          <a:ea typeface="Century Gothic"/>
                          <a:cs typeface="Century Gothic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9C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050">
                          <a:solidFill>
                            <a:srgbClr val="2E2D21"/>
                          </a:solidFill>
                          <a:effectLst/>
                          <a:latin typeface="Century Schoolbook"/>
                          <a:ea typeface="Century Gothic"/>
                          <a:cs typeface="Century Gothic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9C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050">
                          <a:solidFill>
                            <a:srgbClr val="2E2D21"/>
                          </a:solidFill>
                          <a:effectLst/>
                          <a:latin typeface="Century Schoolbook"/>
                          <a:ea typeface="Century Gothic"/>
                          <a:cs typeface="Century Gothic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9C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050">
                          <a:solidFill>
                            <a:srgbClr val="2E2D21"/>
                          </a:solidFill>
                          <a:effectLst/>
                          <a:latin typeface="Century Schoolbook"/>
                          <a:ea typeface="Century Gothic"/>
                          <a:cs typeface="Century Gothic"/>
                        </a:rPr>
                        <a:t>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9C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050">
                          <a:solidFill>
                            <a:srgbClr val="2E2D21"/>
                          </a:solidFill>
                          <a:effectLst/>
                          <a:latin typeface="Century Schoolbook"/>
                          <a:ea typeface="Century Gothic"/>
                          <a:cs typeface="Century Gothic"/>
                        </a:rPr>
                        <a:t>23</a:t>
                      </a: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9C8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050" dirty="0">
                          <a:solidFill>
                            <a:srgbClr val="2E2D21"/>
                          </a:solidFill>
                          <a:effectLst/>
                          <a:latin typeface="Century Schoolbook"/>
                          <a:ea typeface="Century Gothic"/>
                          <a:cs typeface="Century Gothic"/>
                        </a:rPr>
                        <a:t>Overflow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EA2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050">
                          <a:solidFill>
                            <a:srgbClr val="2E2D21"/>
                          </a:solidFill>
                          <a:effectLst/>
                          <a:latin typeface="Century Schoolbook"/>
                          <a:ea typeface="Century Gothic"/>
                          <a:cs typeface="Century Gothic"/>
                        </a:rPr>
                        <a:t>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050">
                          <a:solidFill>
                            <a:srgbClr val="2E2D21"/>
                          </a:solidFill>
                          <a:effectLst/>
                          <a:latin typeface="Century Schoolbook"/>
                          <a:ea typeface="Century Gothic"/>
                          <a:cs typeface="Century Gothic"/>
                        </a:rPr>
                        <a:t>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050">
                          <a:solidFill>
                            <a:srgbClr val="2E2D21"/>
                          </a:solidFill>
                          <a:effectLst/>
                          <a:latin typeface="Century Schoolbook"/>
                          <a:ea typeface="Century Gothic"/>
                          <a:cs typeface="Century Gothic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050">
                          <a:solidFill>
                            <a:srgbClr val="2E2D21"/>
                          </a:solidFill>
                          <a:effectLst/>
                          <a:latin typeface="Century Schoolbook"/>
                          <a:ea typeface="Century Gothic"/>
                          <a:cs typeface="Century Gothic"/>
                        </a:rPr>
                        <a:t>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050">
                          <a:solidFill>
                            <a:srgbClr val="2E2D21"/>
                          </a:solidFill>
                          <a:effectLst/>
                          <a:latin typeface="Century Schoolbook"/>
                          <a:ea typeface="Century Gothic"/>
                          <a:cs typeface="Century Gothic"/>
                        </a:rPr>
                        <a:t>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050" dirty="0">
                          <a:solidFill>
                            <a:srgbClr val="2E2D21"/>
                          </a:solidFill>
                          <a:effectLst/>
                          <a:latin typeface="Century Schoolbook"/>
                          <a:ea typeface="Century Gothic"/>
                          <a:cs typeface="Century Gothic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050">
                          <a:solidFill>
                            <a:srgbClr val="2E2D21"/>
                          </a:solidFill>
                          <a:effectLst/>
                          <a:latin typeface="Century Schoolbook"/>
                          <a:ea typeface="Century Gothic"/>
                          <a:cs typeface="Century Gothic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050" dirty="0">
                          <a:solidFill>
                            <a:srgbClr val="2E2D21"/>
                          </a:solidFill>
                          <a:effectLst/>
                          <a:latin typeface="Century Schoolbook"/>
                          <a:ea typeface="Century Gothic"/>
                          <a:cs typeface="Century Gothic"/>
                        </a:rPr>
                        <a:t>19</a:t>
                      </a: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851920" y="5122035"/>
            <a:ext cx="2952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400" b="1" dirty="0" smtClean="0"/>
              <a:t>Available Hours</a:t>
            </a:r>
            <a:endParaRPr lang="en-IE" sz="1400" b="1" dirty="0"/>
          </a:p>
        </p:txBody>
      </p:sp>
    </p:spTree>
    <p:extLst>
      <p:ext uri="{BB962C8B-B14F-4D97-AF65-F5344CB8AC3E}">
        <p14:creationId xmlns:p14="http://schemas.microsoft.com/office/powerpoint/2010/main" val="405726960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961176"/>
          </a:xfrm>
        </p:spPr>
        <p:txBody>
          <a:bodyPr>
            <a:normAutofit/>
          </a:bodyPr>
          <a:lstStyle/>
          <a:p>
            <a:r>
              <a:rPr lang="en-IE" dirty="0" smtClean="0"/>
              <a:t>Conclusion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584" y="2420888"/>
            <a:ext cx="7200800" cy="3292953"/>
          </a:xfrm>
        </p:spPr>
        <p:txBody>
          <a:bodyPr>
            <a:normAutofit/>
          </a:bodyPr>
          <a:lstStyle/>
          <a:p>
            <a:r>
              <a:rPr lang="en-IE" sz="2200" dirty="0" smtClean="0"/>
              <a:t>Lessons learned:</a:t>
            </a:r>
          </a:p>
          <a:p>
            <a:pPr marL="685800" lvl="2" indent="0">
              <a:buNone/>
            </a:pPr>
            <a:r>
              <a:rPr lang="en-IE" sz="1800" dirty="0"/>
              <a:t>- </a:t>
            </a:r>
            <a:r>
              <a:rPr lang="en-IE" sz="1800" dirty="0" smtClean="0"/>
              <a:t>Professional perspective is hard to find </a:t>
            </a:r>
            <a:endParaRPr lang="en-IE" sz="1800" dirty="0"/>
          </a:p>
          <a:p>
            <a:pPr marL="685800" lvl="2" indent="0">
              <a:buNone/>
            </a:pPr>
            <a:r>
              <a:rPr lang="en-IE" sz="1800" dirty="0"/>
              <a:t>- </a:t>
            </a:r>
            <a:r>
              <a:rPr lang="en-IE" sz="1800" dirty="0" smtClean="0"/>
              <a:t>Use </a:t>
            </a:r>
            <a:r>
              <a:rPr lang="en-IE" sz="1800" dirty="0"/>
              <a:t>s</a:t>
            </a:r>
            <a:r>
              <a:rPr lang="en-IE" sz="1800" dirty="0" smtClean="0"/>
              <a:t>cience to create a better game</a:t>
            </a:r>
            <a:endParaRPr lang="en-IE" sz="1800" dirty="0"/>
          </a:p>
          <a:p>
            <a:pPr marL="685800" lvl="2" indent="0">
              <a:buNone/>
            </a:pPr>
            <a:r>
              <a:rPr lang="en-IE" sz="1800" dirty="0"/>
              <a:t>- </a:t>
            </a:r>
            <a:r>
              <a:rPr lang="en-IE" sz="1800" dirty="0" smtClean="0"/>
              <a:t>The Importance of feedback</a:t>
            </a:r>
            <a:endParaRPr lang="en-IE" sz="2200" dirty="0" smtClean="0"/>
          </a:p>
          <a:p>
            <a:endParaRPr lang="en-IE" sz="2200" dirty="0" smtClean="0"/>
          </a:p>
          <a:p>
            <a:r>
              <a:rPr lang="en-IE" sz="2200" dirty="0" smtClean="0"/>
              <a:t>Explored the domain</a:t>
            </a:r>
            <a:endParaRPr lang="en-IE" sz="2200" dirty="0"/>
          </a:p>
          <a:p>
            <a:endParaRPr lang="en-IE" sz="2200" dirty="0"/>
          </a:p>
          <a:p>
            <a:r>
              <a:rPr lang="en-IE" sz="2200" dirty="0" smtClean="0"/>
              <a:t>Minimised risk due to preparedness</a:t>
            </a:r>
          </a:p>
          <a:p>
            <a:endParaRPr lang="en-IE" sz="2200" dirty="0"/>
          </a:p>
          <a:p>
            <a:endParaRPr lang="en-IE" sz="2200" dirty="0"/>
          </a:p>
          <a:p>
            <a:endParaRPr lang="en-IE" sz="2200" dirty="0" smtClean="0"/>
          </a:p>
          <a:p>
            <a:pPr marL="685800" lvl="2" indent="0">
              <a:buNone/>
            </a:pPr>
            <a:endParaRPr lang="en-IE" sz="1800" dirty="0"/>
          </a:p>
          <a:p>
            <a:endParaRPr lang="en-IE" dirty="0" smtClean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640592619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817160"/>
          </a:xfrm>
        </p:spPr>
        <p:txBody>
          <a:bodyPr/>
          <a:lstStyle/>
          <a:p>
            <a:r>
              <a:rPr lang="en-IE" dirty="0" smtClean="0"/>
              <a:t>Introduction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2D </a:t>
            </a:r>
            <a:r>
              <a:rPr lang="en-IE" dirty="0" err="1" smtClean="0"/>
              <a:t>Platformer</a:t>
            </a:r>
            <a:endParaRPr lang="en-IE" dirty="0" smtClean="0"/>
          </a:p>
          <a:p>
            <a:endParaRPr lang="en-IE" dirty="0"/>
          </a:p>
          <a:p>
            <a:r>
              <a:rPr lang="en-IE" dirty="0" smtClean="0"/>
              <a:t>Microsoft XBOX 360</a:t>
            </a:r>
          </a:p>
          <a:p>
            <a:endParaRPr lang="en-IE" dirty="0"/>
          </a:p>
          <a:p>
            <a:r>
              <a:rPr lang="en-IE" dirty="0" smtClean="0"/>
              <a:t>XBLIG – Xbox Live Indie Games</a:t>
            </a:r>
          </a:p>
          <a:p>
            <a:endParaRPr lang="en-IE" dirty="0"/>
          </a:p>
          <a:p>
            <a:r>
              <a:rPr lang="en-IE" dirty="0" smtClean="0"/>
              <a:t>C# – Visual Studio with XNA</a:t>
            </a:r>
          </a:p>
          <a:p>
            <a:endParaRPr lang="en-IE" dirty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65709451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817160"/>
          </a:xfrm>
        </p:spPr>
        <p:txBody>
          <a:bodyPr/>
          <a:lstStyle/>
          <a:p>
            <a:r>
              <a:rPr lang="en-IE" dirty="0" smtClean="0"/>
              <a:t>The </a:t>
            </a:r>
            <a:r>
              <a:rPr lang="en-IE" dirty="0" err="1" smtClean="0"/>
              <a:t>Platformer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C</a:t>
            </a:r>
            <a:r>
              <a:rPr lang="en-IE" dirty="0" smtClean="0"/>
              <a:t>haracterized </a:t>
            </a:r>
            <a:r>
              <a:rPr lang="en-IE" dirty="0"/>
              <a:t>by having the </a:t>
            </a:r>
            <a:r>
              <a:rPr lang="en-IE" dirty="0" smtClean="0"/>
              <a:t>player jump </a:t>
            </a:r>
            <a:r>
              <a:rPr lang="en-IE" dirty="0"/>
              <a:t>to and from suspended platforms or manoeuvre around obstacles</a:t>
            </a:r>
          </a:p>
          <a:p>
            <a:endParaRPr lang="en-IE" dirty="0"/>
          </a:p>
          <a:p>
            <a:r>
              <a:rPr lang="en-IE" dirty="0" smtClean="0"/>
              <a:t>Often Mixed with:</a:t>
            </a:r>
          </a:p>
          <a:p>
            <a:pPr marL="365760" lvl="1" indent="0">
              <a:buNone/>
            </a:pPr>
            <a:r>
              <a:rPr lang="en-IE" sz="2000" dirty="0" smtClean="0"/>
              <a:t>- Puzzle Solving</a:t>
            </a:r>
          </a:p>
          <a:p>
            <a:pPr marL="365760" lvl="1" indent="0">
              <a:buNone/>
            </a:pPr>
            <a:r>
              <a:rPr lang="en-IE" sz="2000" dirty="0" smtClean="0"/>
              <a:t>- Shooting</a:t>
            </a:r>
          </a:p>
          <a:p>
            <a:pPr marL="365760" lvl="1" indent="0">
              <a:buNone/>
            </a:pPr>
            <a:r>
              <a:rPr lang="en-IE" sz="2000" dirty="0" smtClean="0"/>
              <a:t>- Role-Playing Elements</a:t>
            </a:r>
            <a:endParaRPr lang="en-IE" sz="2000" dirty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942019646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817160"/>
          </a:xfrm>
        </p:spPr>
        <p:txBody>
          <a:bodyPr/>
          <a:lstStyle/>
          <a:p>
            <a:r>
              <a:rPr lang="en-IE" dirty="0" smtClean="0"/>
              <a:t>The </a:t>
            </a:r>
            <a:r>
              <a:rPr lang="en-IE" dirty="0" err="1" smtClean="0"/>
              <a:t>Platformer</a:t>
            </a:r>
            <a:r>
              <a:rPr lang="en-IE" dirty="0" smtClean="0"/>
              <a:t> – Brief History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3" y="2323652"/>
            <a:ext cx="3528508" cy="3508977"/>
          </a:xfrm>
        </p:spPr>
        <p:txBody>
          <a:bodyPr>
            <a:normAutofit/>
          </a:bodyPr>
          <a:lstStyle/>
          <a:p>
            <a:r>
              <a:rPr lang="en-IE" dirty="0" smtClean="0"/>
              <a:t>Early 80s</a:t>
            </a:r>
          </a:p>
          <a:p>
            <a:r>
              <a:rPr lang="en-IE" dirty="0" smtClean="0"/>
              <a:t>Limited Hardware</a:t>
            </a:r>
          </a:p>
          <a:p>
            <a:r>
              <a:rPr lang="en-IE" dirty="0"/>
              <a:t>Single </a:t>
            </a:r>
            <a:r>
              <a:rPr lang="en-IE" dirty="0" smtClean="0"/>
              <a:t>Screen</a:t>
            </a:r>
          </a:p>
          <a:p>
            <a:r>
              <a:rPr lang="en-IE" dirty="0" smtClean="0"/>
              <a:t>Jumping &amp; climbing</a:t>
            </a:r>
          </a:p>
          <a:p>
            <a:r>
              <a:rPr lang="en-IE" dirty="0" smtClean="0"/>
              <a:t>Chip-tune audio</a:t>
            </a:r>
          </a:p>
          <a:p>
            <a:r>
              <a:rPr lang="en-IE" dirty="0" smtClean="0"/>
              <a:t>e.g. </a:t>
            </a:r>
            <a:r>
              <a:rPr lang="en-IE" i="1" dirty="0" smtClean="0">
                <a:solidFill>
                  <a:srgbClr val="C00000"/>
                </a:solidFill>
              </a:rPr>
              <a:t>Donkey Kong</a:t>
            </a:r>
          </a:p>
          <a:p>
            <a:pPr marL="68580" indent="0">
              <a:buNone/>
            </a:pPr>
            <a:endParaRPr lang="en-IE" dirty="0"/>
          </a:p>
          <a:p>
            <a:endParaRPr lang="en-IE" dirty="0" smtClean="0"/>
          </a:p>
          <a:p>
            <a:endParaRPr lang="en-I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2122569"/>
            <a:ext cx="3069704" cy="35082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21703847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817160"/>
          </a:xfrm>
        </p:spPr>
        <p:txBody>
          <a:bodyPr/>
          <a:lstStyle/>
          <a:p>
            <a:r>
              <a:rPr lang="en-IE" dirty="0" smtClean="0"/>
              <a:t>The </a:t>
            </a:r>
            <a:r>
              <a:rPr lang="en-IE" dirty="0" err="1" smtClean="0"/>
              <a:t>Platformer</a:t>
            </a:r>
            <a:r>
              <a:rPr lang="en-IE" dirty="0" smtClean="0"/>
              <a:t> – Brief History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3" y="2323652"/>
            <a:ext cx="3528508" cy="3508977"/>
          </a:xfrm>
        </p:spPr>
        <p:txBody>
          <a:bodyPr>
            <a:normAutofit/>
          </a:bodyPr>
          <a:lstStyle/>
          <a:p>
            <a:r>
              <a:rPr lang="en-IE" dirty="0" smtClean="0"/>
              <a:t>Mid 80s</a:t>
            </a:r>
          </a:p>
          <a:p>
            <a:r>
              <a:rPr lang="en-IE" dirty="0" smtClean="0"/>
              <a:t>Popular Genre</a:t>
            </a:r>
          </a:p>
          <a:p>
            <a:r>
              <a:rPr lang="en-IE" dirty="0" smtClean="0"/>
              <a:t>Transitional</a:t>
            </a:r>
          </a:p>
          <a:p>
            <a:r>
              <a:rPr lang="en-IE" dirty="0" smtClean="0"/>
              <a:t>Side-Scrolling</a:t>
            </a:r>
          </a:p>
          <a:p>
            <a:r>
              <a:rPr lang="en-IE" dirty="0" smtClean="0"/>
              <a:t>2-Player </a:t>
            </a:r>
            <a:r>
              <a:rPr lang="en-IE" dirty="0" err="1" smtClean="0"/>
              <a:t>Platformers</a:t>
            </a:r>
            <a:endParaRPr lang="en-IE" dirty="0" smtClean="0"/>
          </a:p>
          <a:p>
            <a:r>
              <a:rPr lang="en-IE" dirty="0" smtClean="0"/>
              <a:t>e.g. </a:t>
            </a:r>
            <a:r>
              <a:rPr lang="en-IE" i="1" dirty="0" smtClean="0">
                <a:solidFill>
                  <a:srgbClr val="C00000"/>
                </a:solidFill>
              </a:rPr>
              <a:t>Super Mario Bros</a:t>
            </a:r>
          </a:p>
          <a:p>
            <a:pPr marL="68580" indent="0">
              <a:buNone/>
            </a:pPr>
            <a:endParaRPr lang="en-IE" dirty="0"/>
          </a:p>
          <a:p>
            <a:endParaRPr lang="en-IE" dirty="0" smtClean="0"/>
          </a:p>
          <a:p>
            <a:endParaRPr lang="en-IE" dirty="0"/>
          </a:p>
        </p:txBody>
      </p:sp>
      <p:pic>
        <p:nvPicPr>
          <p:cNvPr id="2050" name="Picture 2" descr="http://1.bp.blogspot.com/-Ojd4iijuBqM/TmWESQwdKMI/AAAAAAAABzE/KbrvY1r9DUE/s1600/Super-Mario-Brothers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2050" y="2276872"/>
            <a:ext cx="3898404" cy="2978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0601981"/>
      </p:ext>
    </p:extLst>
  </p:cSld>
  <p:clrMapOvr>
    <a:masterClrMapping/>
  </p:clrMapOvr>
  <p:transition spd="med">
    <p:circl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817160"/>
          </a:xfrm>
        </p:spPr>
        <p:txBody>
          <a:bodyPr/>
          <a:lstStyle/>
          <a:p>
            <a:r>
              <a:rPr lang="en-IE" dirty="0" smtClean="0"/>
              <a:t>The </a:t>
            </a:r>
            <a:r>
              <a:rPr lang="en-IE" dirty="0" err="1" smtClean="0"/>
              <a:t>Platformer</a:t>
            </a:r>
            <a:r>
              <a:rPr lang="en-IE" dirty="0" smtClean="0"/>
              <a:t> – Brief History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0101" y="2276872"/>
            <a:ext cx="4032564" cy="3508977"/>
          </a:xfrm>
        </p:spPr>
        <p:txBody>
          <a:bodyPr>
            <a:normAutofit/>
          </a:bodyPr>
          <a:lstStyle/>
          <a:p>
            <a:r>
              <a:rPr lang="en-IE" sz="2200" dirty="0" smtClean="0"/>
              <a:t>Late 80s/Early 90s</a:t>
            </a:r>
          </a:p>
          <a:p>
            <a:r>
              <a:rPr lang="en-IE" sz="2200" dirty="0" smtClean="0"/>
              <a:t>Flagship Genre</a:t>
            </a:r>
          </a:p>
          <a:p>
            <a:r>
              <a:rPr lang="en-IE" sz="2200" dirty="0" smtClean="0"/>
              <a:t>16-bit</a:t>
            </a:r>
          </a:p>
          <a:p>
            <a:r>
              <a:rPr lang="en-IE" sz="2200" dirty="0"/>
              <a:t>Parallax Backgrounds</a:t>
            </a:r>
            <a:endParaRPr lang="en-IE" sz="2200" dirty="0" smtClean="0"/>
          </a:p>
          <a:p>
            <a:r>
              <a:rPr lang="en-IE" sz="2200" dirty="0" smtClean="0"/>
              <a:t>Multi-directional Scrolling</a:t>
            </a:r>
          </a:p>
          <a:p>
            <a:r>
              <a:rPr lang="en-IE" sz="2200" dirty="0" smtClean="0"/>
              <a:t>Detailed art &amp; sound</a:t>
            </a:r>
          </a:p>
          <a:p>
            <a:r>
              <a:rPr lang="en-IE" sz="2200" dirty="0" smtClean="0"/>
              <a:t>e.g. </a:t>
            </a:r>
            <a:r>
              <a:rPr lang="en-IE" sz="2200" i="1" dirty="0" smtClean="0">
                <a:solidFill>
                  <a:srgbClr val="C00000"/>
                </a:solidFill>
              </a:rPr>
              <a:t>Sonic The Hedgehog</a:t>
            </a:r>
          </a:p>
          <a:p>
            <a:pPr marL="68580" indent="0">
              <a:buNone/>
            </a:pPr>
            <a:endParaRPr lang="en-IE" dirty="0"/>
          </a:p>
          <a:p>
            <a:endParaRPr lang="en-IE" dirty="0" smtClean="0"/>
          </a:p>
          <a:p>
            <a:endParaRPr lang="en-IE" dirty="0"/>
          </a:p>
        </p:txBody>
      </p:sp>
      <p:sp>
        <p:nvSpPr>
          <p:cNvPr id="5" name="Rectangle 4"/>
          <p:cNvSpPr/>
          <p:nvPr/>
        </p:nvSpPr>
        <p:spPr>
          <a:xfrm>
            <a:off x="4932040" y="2587324"/>
            <a:ext cx="3664650" cy="2497279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  <a:ln w="15875" cap="flat" cmpd="sng" algn="ctr"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383581685"/>
      </p:ext>
    </p:extLst>
  </p:cSld>
  <p:clrMapOvr>
    <a:masterClrMapping/>
  </p:clrMapOvr>
  <p:transition spd="med">
    <p:circl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817160"/>
          </a:xfrm>
        </p:spPr>
        <p:txBody>
          <a:bodyPr/>
          <a:lstStyle/>
          <a:p>
            <a:r>
              <a:rPr lang="en-IE" dirty="0" smtClean="0"/>
              <a:t>The </a:t>
            </a:r>
            <a:r>
              <a:rPr lang="en-IE" dirty="0" err="1" smtClean="0"/>
              <a:t>Platformer</a:t>
            </a:r>
            <a:r>
              <a:rPr lang="en-IE" dirty="0" smtClean="0"/>
              <a:t> – Brief History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3" y="2323652"/>
            <a:ext cx="3528508" cy="3508977"/>
          </a:xfrm>
        </p:spPr>
        <p:txBody>
          <a:bodyPr>
            <a:normAutofit fontScale="92500"/>
          </a:bodyPr>
          <a:lstStyle/>
          <a:p>
            <a:r>
              <a:rPr lang="en-IE" dirty="0"/>
              <a:t>Late </a:t>
            </a:r>
            <a:r>
              <a:rPr lang="en-IE" dirty="0" smtClean="0"/>
              <a:t>90s+</a:t>
            </a:r>
            <a:endParaRPr lang="en-IE" dirty="0"/>
          </a:p>
          <a:p>
            <a:r>
              <a:rPr lang="en-IE" dirty="0" smtClean="0"/>
              <a:t>Decline in Popularity</a:t>
            </a:r>
            <a:endParaRPr lang="en-IE" dirty="0"/>
          </a:p>
          <a:p>
            <a:r>
              <a:rPr lang="en-IE" dirty="0" smtClean="0"/>
              <a:t>32-bit, 3D games</a:t>
            </a:r>
            <a:endParaRPr lang="en-IE" dirty="0"/>
          </a:p>
          <a:p>
            <a:r>
              <a:rPr lang="en-IE" dirty="0" smtClean="0"/>
              <a:t>Vast Environments</a:t>
            </a:r>
            <a:endParaRPr lang="en-IE" dirty="0"/>
          </a:p>
          <a:p>
            <a:r>
              <a:rPr lang="en-IE" dirty="0" smtClean="0"/>
              <a:t>Huge Development Teams</a:t>
            </a:r>
            <a:endParaRPr lang="en-IE" dirty="0"/>
          </a:p>
          <a:p>
            <a:r>
              <a:rPr lang="en-IE" dirty="0" smtClean="0"/>
              <a:t>Genre Ambiguity</a:t>
            </a:r>
            <a:endParaRPr lang="en-IE" dirty="0"/>
          </a:p>
          <a:p>
            <a:r>
              <a:rPr lang="en-IE" dirty="0"/>
              <a:t>e.g. </a:t>
            </a:r>
            <a:r>
              <a:rPr lang="en-IE" i="1" dirty="0" smtClean="0">
                <a:solidFill>
                  <a:srgbClr val="C00000"/>
                </a:solidFill>
              </a:rPr>
              <a:t>Ratchet &amp; Clank</a:t>
            </a:r>
            <a:endParaRPr lang="en-IE" i="1" dirty="0">
              <a:solidFill>
                <a:srgbClr val="C00000"/>
              </a:solidFill>
            </a:endParaRPr>
          </a:p>
          <a:p>
            <a:pPr marL="68580" indent="0">
              <a:buNone/>
            </a:pPr>
            <a:endParaRPr lang="en-IE" dirty="0"/>
          </a:p>
          <a:p>
            <a:endParaRPr lang="en-IE" dirty="0" smtClean="0"/>
          </a:p>
          <a:p>
            <a:endParaRPr lang="en-IE" dirty="0"/>
          </a:p>
        </p:txBody>
      </p:sp>
      <p:sp>
        <p:nvSpPr>
          <p:cNvPr id="5" name="Rectangle 4"/>
          <p:cNvSpPr/>
          <p:nvPr/>
        </p:nvSpPr>
        <p:spPr>
          <a:xfrm>
            <a:off x="4644008" y="2564904"/>
            <a:ext cx="3853425" cy="2526627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  <a:ln w="15875" cap="flat" cmpd="sng" algn="ctr"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2102382385"/>
      </p:ext>
    </p:extLst>
  </p:cSld>
  <p:clrMapOvr>
    <a:masterClrMapping/>
  </p:clrMapOvr>
  <p:transition spd="med">
    <p:circl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817160"/>
          </a:xfrm>
        </p:spPr>
        <p:txBody>
          <a:bodyPr>
            <a:normAutofit fontScale="90000"/>
          </a:bodyPr>
          <a:lstStyle/>
          <a:p>
            <a:r>
              <a:rPr lang="en-IE" dirty="0" smtClean="0"/>
              <a:t>Fun Gameplay – The Science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5616" y="2060848"/>
            <a:ext cx="7056784" cy="3508977"/>
          </a:xfrm>
        </p:spPr>
        <p:txBody>
          <a:bodyPr>
            <a:normAutofit/>
          </a:bodyPr>
          <a:lstStyle/>
          <a:p>
            <a:r>
              <a:rPr lang="en-IE" sz="2200" dirty="0" smtClean="0"/>
              <a:t>Traced back to basic human needs</a:t>
            </a:r>
          </a:p>
          <a:p>
            <a:r>
              <a:rPr lang="en-IE" sz="2200" dirty="0" smtClean="0"/>
              <a:t>Need fulfilled = release of dopamine </a:t>
            </a:r>
          </a:p>
          <a:p>
            <a:r>
              <a:rPr lang="en-IE" sz="2200" dirty="0" smtClean="0"/>
              <a:t>4 Experiences present in games (Roger </a:t>
            </a:r>
            <a:r>
              <a:rPr lang="en-IE" sz="2200" dirty="0" err="1" smtClean="0"/>
              <a:t>Caillois</a:t>
            </a:r>
            <a:r>
              <a:rPr lang="en-IE" sz="2200" dirty="0" smtClean="0"/>
              <a:t>)</a:t>
            </a:r>
          </a:p>
          <a:p>
            <a:pPr marL="822960" lvl="1" indent="-457200">
              <a:buFont typeface="+mj-lt"/>
              <a:buAutoNum type="arabicPeriod"/>
            </a:pPr>
            <a:r>
              <a:rPr lang="en-IE" sz="2000" dirty="0" smtClean="0"/>
              <a:t>Competition</a:t>
            </a:r>
          </a:p>
          <a:p>
            <a:pPr marL="822960" lvl="1" indent="-457200">
              <a:buFont typeface="+mj-lt"/>
              <a:buAutoNum type="arabicPeriod"/>
            </a:pPr>
            <a:r>
              <a:rPr lang="en-IE" sz="2000" dirty="0" smtClean="0"/>
              <a:t>Chance</a:t>
            </a:r>
          </a:p>
          <a:p>
            <a:pPr marL="822960" lvl="1" indent="-457200">
              <a:buFont typeface="+mj-lt"/>
              <a:buAutoNum type="arabicPeriod"/>
            </a:pPr>
            <a:r>
              <a:rPr lang="en-IE" sz="2000" dirty="0" smtClean="0"/>
              <a:t>Vertigo</a:t>
            </a:r>
          </a:p>
          <a:p>
            <a:pPr marL="822960" lvl="1" indent="-457200">
              <a:buFont typeface="+mj-lt"/>
              <a:buAutoNum type="arabicPeriod"/>
            </a:pPr>
            <a:r>
              <a:rPr lang="en-IE" sz="2000" dirty="0" smtClean="0"/>
              <a:t>Make-believe</a:t>
            </a:r>
          </a:p>
          <a:p>
            <a:endParaRPr lang="en-IE" dirty="0" smtClean="0"/>
          </a:p>
          <a:p>
            <a:pPr marL="68580" indent="0">
              <a:buNone/>
            </a:pPr>
            <a:endParaRPr lang="en-IE" dirty="0"/>
          </a:p>
          <a:p>
            <a:endParaRPr lang="en-IE" dirty="0" smtClean="0"/>
          </a:p>
          <a:p>
            <a:endParaRPr lang="en-IE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3573016"/>
            <a:ext cx="2431157" cy="24311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35070178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817160"/>
          </a:xfrm>
        </p:spPr>
        <p:txBody>
          <a:bodyPr>
            <a:normAutofit fontScale="90000"/>
          </a:bodyPr>
          <a:lstStyle/>
          <a:p>
            <a:r>
              <a:rPr lang="en-IE" dirty="0" smtClean="0"/>
              <a:t>Fun Gameplay – The Science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960" y="2276872"/>
            <a:ext cx="4104456" cy="3508977"/>
          </a:xfrm>
        </p:spPr>
        <p:txBody>
          <a:bodyPr>
            <a:normAutofit/>
          </a:bodyPr>
          <a:lstStyle/>
          <a:p>
            <a:r>
              <a:rPr lang="en-IE" sz="2200" dirty="0" smtClean="0"/>
              <a:t>Key factor in video games is </a:t>
            </a:r>
            <a:r>
              <a:rPr lang="en-IE" sz="2200" dirty="0" err="1">
                <a:solidFill>
                  <a:srgbClr val="C00000"/>
                </a:solidFill>
              </a:rPr>
              <a:t>C</a:t>
            </a:r>
            <a:r>
              <a:rPr lang="en-IE" sz="2200" dirty="0" err="1" smtClean="0">
                <a:solidFill>
                  <a:srgbClr val="C00000"/>
                </a:solidFill>
              </a:rPr>
              <a:t>hallange</a:t>
            </a:r>
            <a:r>
              <a:rPr lang="en-IE" sz="2200" dirty="0" smtClean="0">
                <a:solidFill>
                  <a:srgbClr val="C00000"/>
                </a:solidFill>
              </a:rPr>
              <a:t> </a:t>
            </a:r>
          </a:p>
          <a:p>
            <a:r>
              <a:rPr lang="en-IE" sz="2000" i="1" dirty="0"/>
              <a:t>“Pleasure comes in the area between boredom and anxiety at the distinct moment where our options are in line with our abilities</a:t>
            </a:r>
            <a:r>
              <a:rPr lang="en-IE" sz="2000" i="1" dirty="0" smtClean="0"/>
              <a:t>”</a:t>
            </a:r>
            <a:endParaRPr lang="en-IE" sz="2200" dirty="0" smtClean="0">
              <a:solidFill>
                <a:srgbClr val="C00000"/>
              </a:solidFill>
            </a:endParaRPr>
          </a:p>
          <a:p>
            <a:r>
              <a:rPr lang="en-IE" sz="2200" dirty="0" smtClean="0"/>
              <a:t>State of flow A.K.A. “The Zone” </a:t>
            </a:r>
            <a:endParaRPr lang="en-IE" dirty="0" smtClean="0"/>
          </a:p>
          <a:p>
            <a:pPr marL="68580" indent="0">
              <a:buNone/>
            </a:pPr>
            <a:endParaRPr lang="en-IE" dirty="0"/>
          </a:p>
          <a:p>
            <a:endParaRPr lang="en-IE" dirty="0" smtClean="0"/>
          </a:p>
          <a:p>
            <a:endParaRPr lang="en-IE" dirty="0"/>
          </a:p>
        </p:txBody>
      </p:sp>
      <p:sp>
        <p:nvSpPr>
          <p:cNvPr id="5" name="Rectangle 4" descr="http://twinfinite.net/wp-content/uploads/2012/07/mirror-precision.jpg" title="czxbcvxb"/>
          <p:cNvSpPr/>
          <p:nvPr/>
        </p:nvSpPr>
        <p:spPr>
          <a:xfrm>
            <a:off x="695567" y="2348880"/>
            <a:ext cx="3450535" cy="2923618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  <a:ln w="12700">
            <a:solidFill>
              <a:schemeClr val="tx1">
                <a:alpha val="19000"/>
              </a:schemeClr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1544604199"/>
      </p:ext>
    </p:extLst>
  </p:cSld>
  <p:clrMapOvr>
    <a:masterClrMapping/>
  </p:clrMapOvr>
  <p:transition spd="med">
    <p:circl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342</TotalTime>
  <Words>378</Words>
  <Application>Microsoft Office PowerPoint</Application>
  <PresentationFormat>On-screen Show (4:3)</PresentationFormat>
  <Paragraphs>160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Austin</vt:lpstr>
      <vt:lpstr>Indie Platform Game</vt:lpstr>
      <vt:lpstr>Introduction</vt:lpstr>
      <vt:lpstr>The Platformer</vt:lpstr>
      <vt:lpstr>The Platformer – Brief History</vt:lpstr>
      <vt:lpstr>The Platformer – Brief History</vt:lpstr>
      <vt:lpstr>The Platformer – Brief History</vt:lpstr>
      <vt:lpstr>The Platformer – Brief History</vt:lpstr>
      <vt:lpstr>Fun Gameplay – The Science</vt:lpstr>
      <vt:lpstr>Fun Gameplay – The Science</vt:lpstr>
      <vt:lpstr>Fun Gameplay – The Science</vt:lpstr>
      <vt:lpstr>Game Development Approach</vt:lpstr>
      <vt:lpstr>Requirements Specification</vt:lpstr>
      <vt:lpstr>Use Cases</vt:lpstr>
      <vt:lpstr>Game State Diagram</vt:lpstr>
      <vt:lpstr>Concept Art</vt:lpstr>
      <vt:lpstr>Concept Art</vt:lpstr>
      <vt:lpstr>Concept Art</vt:lpstr>
      <vt:lpstr>Implementation Plan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citadmin</dc:creator>
  <cp:lastModifiedBy>Hugh</cp:lastModifiedBy>
  <cp:revision>25</cp:revision>
  <dcterms:created xsi:type="dcterms:W3CDTF">2012-12-07T14:29:58Z</dcterms:created>
  <dcterms:modified xsi:type="dcterms:W3CDTF">2012-12-08T18:10:51Z</dcterms:modified>
</cp:coreProperties>
</file>