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5" r:id="rId9"/>
    <p:sldId id="266" r:id="rId10"/>
    <p:sldId id="262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1"/>
    <p:restoredTop sz="94609"/>
  </p:normalViewPr>
  <p:slideViewPr>
    <p:cSldViewPr snapToGrid="0" snapToObjects="1">
      <p:cViewPr varScale="1">
        <p:scale>
          <a:sx n="75" d="100"/>
          <a:sy n="75" d="100"/>
        </p:scale>
        <p:origin x="11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1169517375_2880x1920.jpg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184386109_2439x1626.jpg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OGS 118B: Final Project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COGS 118B: Final Project</a:t>
            </a:r>
          </a:p>
        </p:txBody>
      </p:sp>
      <p:sp>
        <p:nvSpPr>
          <p:cNvPr id="152" name="By Rahul, Nour, Manan, Bryan, Darren and Zack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/>
              <a:t>By Bryan, Darren</a:t>
            </a:r>
            <a:r>
              <a:rPr lang="en-US" dirty="0"/>
              <a:t>,</a:t>
            </a:r>
            <a:r>
              <a:rPr dirty="0"/>
              <a:t> </a:t>
            </a:r>
            <a:r>
              <a:rPr lang="en-US" dirty="0"/>
              <a:t>Rahul, Manan, Nour, </a:t>
            </a:r>
            <a:r>
              <a:rPr dirty="0"/>
              <a:t>and </a:t>
            </a:r>
            <a:r>
              <a:rPr lang="en-US" dirty="0"/>
              <a:t>Zakaria</a:t>
            </a:r>
            <a:endParaRPr dirty="0"/>
          </a:p>
        </p:txBody>
      </p:sp>
      <p:sp>
        <p:nvSpPr>
          <p:cNvPr id="153" name="Analyzing the Relationship between Genre and Song Features using Unsupervised Machine Learning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Analyzing the Relationship between Song Features </a:t>
            </a:r>
            <a:r>
              <a:rPr lang="en-US" dirty="0"/>
              <a:t>and Genre U</a:t>
            </a:r>
            <a:r>
              <a:rPr dirty="0"/>
              <a:t>sing Unsupervised Machine Learning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port and Pres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Report and Presentation</a:t>
            </a:r>
          </a:p>
        </p:txBody>
      </p:sp>
      <p:sp>
        <p:nvSpPr>
          <p:cNvPr id="171" name="Github and Discord used to facilitate team collaboration and communication.…"/>
          <p:cNvSpPr txBox="1">
            <a:spLocks noGrp="1"/>
          </p:cNvSpPr>
          <p:nvPr>
            <p:ph type="body" idx="1"/>
          </p:nvPr>
        </p:nvSpPr>
        <p:spPr>
          <a:xfrm>
            <a:off x="1270000" y="3440949"/>
            <a:ext cx="21844000" cy="897118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53212" indent="-553212" defTabSz="2414016">
              <a:lnSpc>
                <a:spcPct val="150000"/>
              </a:lnSpc>
              <a:spcBef>
                <a:spcPts val="2300"/>
              </a:spcBef>
              <a:defRPr sz="4752"/>
            </a:pPr>
            <a:r>
              <a:rPr dirty="0" err="1"/>
              <a:t>Github</a:t>
            </a:r>
            <a:r>
              <a:rPr dirty="0"/>
              <a:t> and Discord used to facilitate team collaboration and communication.</a:t>
            </a:r>
          </a:p>
          <a:p>
            <a:pPr marL="553212" indent="-553212" defTabSz="2414016">
              <a:lnSpc>
                <a:spcPct val="150000"/>
              </a:lnSpc>
              <a:spcBef>
                <a:spcPts val="2300"/>
              </a:spcBef>
              <a:defRPr sz="4752"/>
            </a:pPr>
            <a:r>
              <a:rPr dirty="0"/>
              <a:t>Consistent meetings and communication facilitated the working of all team members together throughout all modules of the project.</a:t>
            </a:r>
          </a:p>
          <a:p>
            <a:pPr marL="553212" indent="-553212" defTabSz="2414016">
              <a:lnSpc>
                <a:spcPct val="150000"/>
              </a:lnSpc>
              <a:spcBef>
                <a:spcPts val="2300"/>
              </a:spcBef>
              <a:defRPr sz="4752"/>
            </a:pPr>
            <a:r>
              <a:rPr dirty="0" err="1"/>
              <a:t>Juptyer</a:t>
            </a:r>
            <a:r>
              <a:rPr dirty="0"/>
              <a:t> Notebook and Keynote used to create Report and Presentation.</a:t>
            </a:r>
          </a:p>
          <a:p>
            <a:pPr marL="553212" indent="-553212" defTabSz="2414016">
              <a:lnSpc>
                <a:spcPct val="150000"/>
              </a:lnSpc>
              <a:spcBef>
                <a:spcPts val="2300"/>
              </a:spcBef>
              <a:defRPr sz="4752"/>
            </a:pPr>
            <a:r>
              <a:rPr dirty="0"/>
              <a:t>If we had more time with this project, we would have definitely added an extension, or even modified our current project.</a:t>
            </a:r>
          </a:p>
          <a:p>
            <a:pPr marL="553212" indent="-553212" defTabSz="2414016">
              <a:lnSpc>
                <a:spcPct val="150000"/>
              </a:lnSpc>
              <a:spcBef>
                <a:spcPts val="2300"/>
              </a:spcBef>
              <a:defRPr sz="4752"/>
            </a:pPr>
            <a:r>
              <a:rPr dirty="0"/>
              <a:t>With regards to the goal of our project, we learnt that based on our dataset, the features of a song cannot really control the genre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oject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Overview</a:t>
            </a:r>
          </a:p>
        </p:txBody>
      </p:sp>
      <p:sp>
        <p:nvSpPr>
          <p:cNvPr id="156" name="Goal: To determine to what extent the features of a song decide its genre.…"/>
          <p:cNvSpPr txBox="1">
            <a:spLocks noGrp="1"/>
          </p:cNvSpPr>
          <p:nvPr>
            <p:ph type="body" idx="1"/>
          </p:nvPr>
        </p:nvSpPr>
        <p:spPr>
          <a:xfrm>
            <a:off x="1270000" y="3210367"/>
            <a:ext cx="21844000" cy="84328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14095" indent="-514095" defTabSz="2243327">
              <a:lnSpc>
                <a:spcPct val="150000"/>
              </a:lnSpc>
              <a:spcBef>
                <a:spcPts val="2200"/>
              </a:spcBef>
              <a:defRPr sz="4416"/>
            </a:pPr>
            <a:r>
              <a:rPr b="1" dirty="0"/>
              <a:t>Goal</a:t>
            </a:r>
            <a:r>
              <a:rPr dirty="0"/>
              <a:t>: To determine to what extent the features of a song decide its genre.</a:t>
            </a:r>
          </a:p>
          <a:p>
            <a:pPr marL="514095" indent="-514095" defTabSz="2243327">
              <a:lnSpc>
                <a:spcPct val="150000"/>
              </a:lnSpc>
              <a:spcBef>
                <a:spcPts val="2200"/>
              </a:spcBef>
              <a:defRPr sz="4416"/>
            </a:pPr>
            <a:r>
              <a:rPr b="1" dirty="0"/>
              <a:t>Motivation</a:t>
            </a:r>
            <a:r>
              <a:rPr dirty="0"/>
              <a:t>: For artists who create music, knowing this information will allow them to continue creating music as part of a group (genre) that they hope to be a part of.</a:t>
            </a:r>
          </a:p>
          <a:p>
            <a:pPr marL="514095" indent="-514095" defTabSz="2243327">
              <a:lnSpc>
                <a:spcPct val="150000"/>
              </a:lnSpc>
              <a:spcBef>
                <a:spcPts val="2200"/>
              </a:spcBef>
              <a:defRPr sz="4416"/>
            </a:pPr>
            <a:r>
              <a:rPr b="1" dirty="0"/>
              <a:t>Related Work</a:t>
            </a:r>
            <a:r>
              <a:rPr dirty="0"/>
              <a:t>: The most common use of </a:t>
            </a:r>
            <a:r>
              <a:rPr lang="en-US" dirty="0"/>
              <a:t>M</a:t>
            </a:r>
            <a:r>
              <a:rPr dirty="0"/>
              <a:t>achine </a:t>
            </a:r>
            <a:r>
              <a:rPr lang="en-US" dirty="0"/>
              <a:t>L</a:t>
            </a:r>
            <a:r>
              <a:rPr dirty="0"/>
              <a:t>earning with music revolves around the process of Specific Song Recommendation. </a:t>
            </a:r>
          </a:p>
          <a:p>
            <a:pPr marL="514095" indent="-514095" defTabSz="2243327">
              <a:lnSpc>
                <a:spcPct val="150000"/>
              </a:lnSpc>
              <a:spcBef>
                <a:spcPts val="2200"/>
              </a:spcBef>
              <a:defRPr sz="4416"/>
            </a:pPr>
            <a:r>
              <a:rPr b="1" dirty="0"/>
              <a:t>Technique</a:t>
            </a:r>
            <a:r>
              <a:rPr dirty="0"/>
              <a:t>: We reach our goal using </a:t>
            </a:r>
            <a:r>
              <a:rPr lang="en-US" dirty="0"/>
              <a:t>three</a:t>
            </a:r>
            <a:r>
              <a:rPr dirty="0"/>
              <a:t> unsupervised </a:t>
            </a:r>
            <a:r>
              <a:rPr lang="en-US" dirty="0"/>
              <a:t>M</a:t>
            </a:r>
            <a:r>
              <a:rPr dirty="0"/>
              <a:t>achine </a:t>
            </a:r>
            <a:r>
              <a:rPr lang="en-US" dirty="0"/>
              <a:t>L</a:t>
            </a:r>
            <a:r>
              <a:rPr dirty="0"/>
              <a:t>earning algorithms</a:t>
            </a:r>
            <a:r>
              <a:rPr lang="en-US" dirty="0"/>
              <a:t>: Principal Component Analysis (PCA), K-Means Clustering, and Gaussian Mixture Model (GMM)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re-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Exploring and Preparing the Data</a:t>
            </a:r>
            <a:endParaRPr dirty="0"/>
          </a:p>
        </p:txBody>
      </p:sp>
      <p:sp>
        <p:nvSpPr>
          <p:cNvPr id="159" name="Exploration of the data.…"/>
          <p:cNvSpPr txBox="1">
            <a:spLocks noGrp="1"/>
          </p:cNvSpPr>
          <p:nvPr>
            <p:ph type="body" sz="half" idx="1"/>
          </p:nvPr>
        </p:nvSpPr>
        <p:spPr>
          <a:xfrm>
            <a:off x="1270000" y="3234986"/>
            <a:ext cx="21844000" cy="84320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i="1" dirty="0"/>
              <a:t>Spotify - All Time Top 2000s Mega Dataset</a:t>
            </a:r>
          </a:p>
          <a:p>
            <a:pPr>
              <a:lnSpc>
                <a:spcPct val="150000"/>
              </a:lnSpc>
            </a:pPr>
            <a:r>
              <a:rPr lang="en-US" dirty="0"/>
              <a:t>1994 songs with 14 of their features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 focused on 8 of them to help us with clustering</a:t>
            </a:r>
          </a:p>
          <a:p>
            <a:pPr>
              <a:lnSpc>
                <a:spcPct val="150000"/>
              </a:lnSpc>
            </a:pPr>
            <a:r>
              <a:rPr lang="en-US" dirty="0"/>
              <a:t>149 genres. This is too much….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 reduced the number of genres by grouping sub-genres together and only keeping the 10 most popular ones.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rincipal Component Analysis (PCA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Principal Component Analysis (PCA)</a:t>
            </a:r>
          </a:p>
        </p:txBody>
      </p:sp>
      <p:sp>
        <p:nvSpPr>
          <p:cNvPr id="165" name="Principal Component Analysis (PCA) focuses on dimensionality reduction.…"/>
          <p:cNvSpPr txBox="1">
            <a:spLocks noGrp="1"/>
          </p:cNvSpPr>
          <p:nvPr>
            <p:ph type="body" idx="1"/>
          </p:nvPr>
        </p:nvSpPr>
        <p:spPr>
          <a:xfrm>
            <a:off x="1270000" y="3921327"/>
            <a:ext cx="21844000" cy="8432801"/>
          </a:xfrm>
          <a:prstGeom prst="rect">
            <a:avLst/>
          </a:prstGeom>
        </p:spPr>
        <p:txBody>
          <a:bodyPr/>
          <a:lstStyle/>
          <a:p>
            <a:r>
              <a:t>Principal Component Analysis (PCA) focuses on dimensionality reduction.</a:t>
            </a:r>
          </a:p>
          <a:p>
            <a:r>
              <a:t>In our project, we used PCA once, and used the results from PCA in a few different ways.</a:t>
            </a:r>
          </a:p>
          <a:p>
            <a:r>
              <a:t>Implementation of PCA.</a:t>
            </a:r>
          </a:p>
          <a:p>
            <a:r>
              <a:t>Results of PCA.</a:t>
            </a:r>
          </a:p>
          <a:p>
            <a:r>
              <a:t>We used the results from PCA in 2 different ways.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K-Mea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K-Means</a:t>
            </a:r>
          </a:p>
        </p:txBody>
      </p:sp>
      <p:sp>
        <p:nvSpPr>
          <p:cNvPr id="162" name="K-Means is an algorithm that iterates between two steps.…"/>
          <p:cNvSpPr txBox="1">
            <a:spLocks noGrp="1"/>
          </p:cNvSpPr>
          <p:nvPr>
            <p:ph type="body" idx="1"/>
          </p:nvPr>
        </p:nvSpPr>
        <p:spPr>
          <a:xfrm>
            <a:off x="1270000" y="3229582"/>
            <a:ext cx="21844000" cy="8711339"/>
          </a:xfrm>
          <a:prstGeom prst="rect">
            <a:avLst/>
          </a:prstGeom>
        </p:spPr>
        <p:txBody>
          <a:bodyPr/>
          <a:lstStyle/>
          <a:p>
            <a:r>
              <a:rPr dirty="0"/>
              <a:t>K-Means is an algorithm that iterates between two steps.</a:t>
            </a:r>
          </a:p>
          <a:p>
            <a:r>
              <a:rPr dirty="0"/>
              <a:t>In the context of our project, we executed K-Means two times: Pre-PCA and Post-PCA.</a:t>
            </a:r>
          </a:p>
          <a:p>
            <a:r>
              <a:rPr dirty="0"/>
              <a:t>Implementation process of K-Means.</a:t>
            </a:r>
            <a:endParaRPr lang="en-US" dirty="0"/>
          </a:p>
          <a:p>
            <a:r>
              <a:rPr lang="en-US" dirty="0"/>
              <a:t>K – Means results (# in clusters)</a:t>
            </a:r>
            <a:endParaRPr dirty="0"/>
          </a:p>
          <a:p>
            <a:r>
              <a:rPr dirty="0"/>
              <a:t>K-Means Pre-PCA and Post-PCA results are inaccurate.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aussian Mixture Model (GM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Gaussian Mixture Model (GMM)</a:t>
            </a:r>
          </a:p>
        </p:txBody>
      </p:sp>
      <p:sp>
        <p:nvSpPr>
          <p:cNvPr id="168" name="GMM was used to cluster the unlabeled data.…"/>
          <p:cNvSpPr txBox="1">
            <a:spLocks noGrp="1"/>
          </p:cNvSpPr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r>
              <a:rPr dirty="0"/>
              <a:t>GMM was used to cluster the unlabeled data.</a:t>
            </a:r>
          </a:p>
          <a:p>
            <a:r>
              <a:rPr dirty="0"/>
              <a:t>We opted to execute GMM two times, Pre-PCA and Post-PCA.</a:t>
            </a:r>
          </a:p>
          <a:p>
            <a:r>
              <a:rPr dirty="0"/>
              <a:t>Implementation of GMM.</a:t>
            </a:r>
            <a:endParaRPr lang="en-US" dirty="0"/>
          </a:p>
          <a:p>
            <a:r>
              <a:rPr lang="en-US" dirty="0"/>
              <a:t>GMM results (# in clusters)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aussian Mixture Model (GM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K – Means Results</a:t>
            </a:r>
            <a:endParaRPr dirty="0"/>
          </a:p>
        </p:txBody>
      </p:sp>
      <p:sp>
        <p:nvSpPr>
          <p:cNvPr id="168" name="GMM was used to cluster the unlabeled data.…"/>
          <p:cNvSpPr txBox="1">
            <a:spLocks noGrp="1"/>
          </p:cNvSpPr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Analysis of genre percentage in each cluster.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0409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aussian Mixture Model (GM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Gaussian Mixture Model Results</a:t>
            </a:r>
            <a:endParaRPr dirty="0"/>
          </a:p>
        </p:txBody>
      </p:sp>
      <p:sp>
        <p:nvSpPr>
          <p:cNvPr id="168" name="GMM was used to cluster the unlabeled data.…"/>
          <p:cNvSpPr txBox="1">
            <a:spLocks noGrp="1"/>
          </p:cNvSpPr>
          <p:nvPr>
            <p:ph type="body" idx="1"/>
          </p:nvPr>
        </p:nvSpPr>
        <p:spPr>
          <a:xfrm>
            <a:off x="1270000" y="3217333"/>
            <a:ext cx="21844000" cy="948683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Results using the best three features obtained from PCA were inaccurate.</a:t>
            </a:r>
          </a:p>
          <a:p>
            <a:pPr>
              <a:lnSpc>
                <a:spcPct val="150000"/>
              </a:lnSpc>
            </a:pPr>
            <a:r>
              <a:rPr lang="en-US" dirty="0"/>
              <a:t>Results using all eight features looked promising, but…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Even though the numbers matched up to the real clustering, looking at the percentage of genres in each clustered showed that no real clustering </a:t>
            </a:r>
            <a:r>
              <a:rPr lang="en-US"/>
              <a:t>occurred.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9906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aussian Mixture Model (GM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Further Analysis</a:t>
            </a:r>
            <a:endParaRPr dirty="0"/>
          </a:p>
        </p:txBody>
      </p:sp>
      <p:sp>
        <p:nvSpPr>
          <p:cNvPr id="168" name="GMM was used to cluster the unlabeled data.…"/>
          <p:cNvSpPr txBox="1">
            <a:spLocks noGrp="1"/>
          </p:cNvSpPr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One genre per artist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65209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505</Words>
  <Application>Microsoft Macintosh PowerPoint</Application>
  <PresentationFormat>Custom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Graphik</vt:lpstr>
      <vt:lpstr>Graphik Medium</vt:lpstr>
      <vt:lpstr>Graphik Semibold</vt:lpstr>
      <vt:lpstr>Helvetica Neue</vt:lpstr>
      <vt:lpstr>31_ColorGradientLight</vt:lpstr>
      <vt:lpstr>COGS 118B: Final Project</vt:lpstr>
      <vt:lpstr>Project Overview</vt:lpstr>
      <vt:lpstr>Exploring and Preparing the Data</vt:lpstr>
      <vt:lpstr>Principal Component Analysis (PCA)</vt:lpstr>
      <vt:lpstr>K-Means</vt:lpstr>
      <vt:lpstr>Gaussian Mixture Model (GMM)</vt:lpstr>
      <vt:lpstr>K – Means Results</vt:lpstr>
      <vt:lpstr>Gaussian Mixture Model Results</vt:lpstr>
      <vt:lpstr>Further Analysis</vt:lpstr>
      <vt:lpstr>Report and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COGS 118B: Final Project</dc:title>
  <cp:lastModifiedBy>Nour Yehia</cp:lastModifiedBy>
  <cp:revision>11</cp:revision>
  <dcterms:modified xsi:type="dcterms:W3CDTF">2021-06-06T13:54:27Z</dcterms:modified>
</cp:coreProperties>
</file>