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60" r:id="rId3"/>
    <p:sldId id="261" r:id="rId4"/>
    <p:sldId id="262" r:id="rId5"/>
    <p:sldId id="263" r:id="rId6"/>
    <p:sldId id="264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662"/>
  </p:normalViewPr>
  <p:slideViewPr>
    <p:cSldViewPr snapToGrid="0">
      <p:cViewPr varScale="1">
        <p:scale>
          <a:sx n="109" d="100"/>
          <a:sy n="109" d="100"/>
        </p:scale>
        <p:origin x="7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C53539-83C6-D84D-9672-D660DAD04FAB}" type="datetimeFigureOut">
              <a:rPr lang="en-US" smtClean="0"/>
              <a:t>3/16/24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044D39-DEFB-5140-B559-315433ABE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364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4F7E1-F9D5-EABA-7B7C-0D01E0AB1E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0B3703-22EA-9E0D-A351-300028FF75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BC226-82D9-3398-912B-E237B72BD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BBD7F-2A83-3A44-8F7B-A8B0F5E7761D}" type="datetime1">
              <a:rPr lang="en-AU" smtClean="0"/>
              <a:t>16/3/2024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05589B-5A23-8272-9750-56C33AD9D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908597-DC2A-FFD0-C02A-BAC8D30D7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4595C-9C68-584B-A7E1-ED5BCBBF7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571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47374-8885-F950-B3D0-61BC4C5A4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43EED4-EA0D-9376-71A1-3C7FDABB15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6DECE0-D024-16F0-849F-627E7B96B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B7988-BBB1-654A-A2A9-82731D5ED2D4}" type="datetime1">
              <a:rPr lang="en-AU" smtClean="0"/>
              <a:t>16/3/2024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D3601-1E8F-45EA-92EF-030AC8FB3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6AB88A-C572-B7BC-A56A-32EDA8731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4595C-9C68-584B-A7E1-ED5BCBBF7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530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8CDA09-9D4B-4391-D168-E671E00704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8A74E5-5AB6-B794-F974-2E0640E638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BCAA87-784B-53A8-3A7A-3380501E5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F88D3-F725-784B-A58B-58C3BC01E5B1}" type="datetime1">
              <a:rPr lang="en-AU" smtClean="0"/>
              <a:t>16/3/2024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3C1B4-70AF-4511-0CF8-6CE175618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6DDFEB-4195-E313-E2D3-26224D8CC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4595C-9C68-584B-A7E1-ED5BCBBF7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101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E0097-6F6A-7B5A-4693-48AD85BF7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7A60A-593A-9140-53D4-D4A51564F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39C873-C962-72D3-9BA6-FD5C13E5D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C1A2D-B960-B541-AC6A-A97CDE9FD547}" type="datetime1">
              <a:rPr lang="en-AU" smtClean="0"/>
              <a:t>16/3/2024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9FB59A-872D-5B52-BA76-1C85C4D71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901DF0-42E5-6ADA-679A-4AC1A18D6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4595C-9C68-584B-A7E1-ED5BCBBF7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379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BD5CB-EC8E-589B-42CE-4D72B622B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D0E6AC-25E1-8485-C501-BDDD0009A9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8F6E8-3085-A17D-3B77-DAF0ACA7E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027B5-B5AC-624A-9AD0-2C4E92A9C484}" type="datetime1">
              <a:rPr lang="en-AU" smtClean="0"/>
              <a:t>16/3/2024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E7939-63F5-303B-97FF-30DF5D18D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CB1E05-A8F9-99FE-DEB9-27385AE0A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4595C-9C68-584B-A7E1-ED5BCBBF7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326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5314A-3E57-574B-940E-22767E423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E3CE8-7D32-27DE-F8AD-9C37BFF913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D2B46F-115B-9419-E9DE-1E0D9D8ADC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A9BC58-BB8C-2DF5-3122-3A8F1E519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73D31-2091-114A-A9A0-351B2EA57809}" type="datetime1">
              <a:rPr lang="en-AU" smtClean="0"/>
              <a:t>16/3/2024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9D9BAD-F092-1C46-4C43-30447BCF0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BEEA6F-1731-E450-94A3-90D7607E7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4595C-9C68-584B-A7E1-ED5BCBBF7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963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05B69-0B96-61BB-7A36-C65781C54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09DCE-2E80-4180-D82B-7B8AEC348D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429DB5-435A-F47F-A1D3-FC4CA6B01A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B1F526-9E12-2FA9-8A38-49BD50BD88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962235-3147-E7CF-E405-FC052B23AC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EF1565-56D4-4500-1A2C-DAE4B4A86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98A6C-B02E-F845-9161-DD498248D0C7}" type="datetime1">
              <a:rPr lang="en-AU" smtClean="0"/>
              <a:t>16/3/2024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1B0BF2-A74C-387C-3AA2-800DA273E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A95684-C28F-BDB8-8B28-716553FFB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4595C-9C68-584B-A7E1-ED5BCBBF7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318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E7500-3BD5-C91D-F715-8E4AE35A6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2F3D08-BF60-B526-6D40-3105F44A6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FEDB0-4951-CD43-8AE1-F32E46D49F9D}" type="datetime1">
              <a:rPr lang="en-AU" smtClean="0"/>
              <a:t>16/3/2024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8C4DD0-CBAC-21B5-61FB-5DAE28556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E6362A-DC5C-C7B2-CF3D-82CB5716A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4595C-9C68-584B-A7E1-ED5BCBBF7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058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AC3BCC-51CA-B700-9E56-F512181B7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93229-93F3-9447-8940-FFF320D14432}" type="datetime1">
              <a:rPr lang="en-AU" smtClean="0"/>
              <a:t>16/3/2024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0257DB-FBCF-E44B-46D1-B21951627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9576EC-3AE6-5F40-F1D1-3A3875DFA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4595C-9C68-584B-A7E1-ED5BCBBF7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64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CF8B8-8454-DF65-C581-2910616DE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CF4E2-0BAF-BB0D-D2B7-BEB8E5A02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F61F0D-4DD4-F4DB-E686-C98AB5D30D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342D4F-C676-8480-F12F-7D1D84079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BFBBD-DDC6-CB45-80B9-C29DEB0B4EC3}" type="datetime1">
              <a:rPr lang="en-AU" smtClean="0"/>
              <a:t>16/3/2024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8A017B-7E7F-1E44-D4AD-7F9B89856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1A63BE-4905-FC77-5962-8288F9FB9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4595C-9C68-584B-A7E1-ED5BCBBF7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758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554DE-6470-5A2B-56B3-35CF7FEFA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BE0C9E-1E0C-C3F8-8B40-3FEA52ABC7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4E9B43-3E36-0941-40A7-A22D8BDDC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02F361-CDF5-D10D-0977-020DA0E71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6642B-0D09-7441-BC9A-3022E1533059}" type="datetime1">
              <a:rPr lang="en-AU" smtClean="0"/>
              <a:t>16/3/2024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A24D52-7D99-6AE8-B9CE-080B65F28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CBBCFD-56D8-9B6A-498E-B3DF21AA4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4595C-9C68-584B-A7E1-ED5BCBBF7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587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D9869C-4B9A-8CBA-A515-D326078E1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62B805-6732-0026-1086-D2BACE1D23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5EF6F3-73C7-280E-EEDA-B1A1F711FF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41E889-6D8C-394C-89E2-31FC2715FC0B}" type="datetime1">
              <a:rPr lang="en-AU" smtClean="0"/>
              <a:t>16/3/2024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CDE778-DADD-045D-38F7-3AB0B5D1B2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F6B335-78A5-DA06-AEFB-578A399827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595C-9C68-584B-A7E1-ED5BCBBF7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367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microsoft.com/en-au/office/save-a-presentation-as-a-video%E2%80%8B-in-powerpoint-ba919059-523d-40a8-b99c-08d18996c09d" TargetMode="External"/><Relationship Id="rId2" Type="http://schemas.openxmlformats.org/officeDocument/2006/relationships/hyperlink" Target="https://youtu.be/bP9VJ03s8Gw?si=ohs8Ao_LUEEwf-2X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A660C-3846-A1BB-C64E-D4F9938220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STUDENT NAME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6E8CD1-97D4-8068-460A-D028362E36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616671"/>
          </a:xfrm>
        </p:spPr>
        <p:txBody>
          <a:bodyPr>
            <a:normAutofit/>
          </a:bodyPr>
          <a:lstStyle/>
          <a:p>
            <a:r>
              <a:rPr lang="en-US" dirty="0"/>
              <a:t>STUDENT ID: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0FE03C35-B09B-EA60-0E28-23C0884C0141}"/>
              </a:ext>
            </a:extLst>
          </p:cNvPr>
          <p:cNvSpPr txBox="1">
            <a:spLocks/>
          </p:cNvSpPr>
          <p:nvPr/>
        </p:nvSpPr>
        <p:spPr>
          <a:xfrm>
            <a:off x="363682" y="5039591"/>
            <a:ext cx="11464636" cy="1713418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/>
              <a:t>How to record a presentation in power point? </a:t>
            </a:r>
            <a:r>
              <a:rPr lang="en-US" sz="2000" dirty="0">
                <a:hlinkClick r:id="rId2"/>
              </a:rPr>
              <a:t>Click here</a:t>
            </a:r>
            <a:r>
              <a:rPr lang="en-US" sz="2000" dirty="0"/>
              <a:t>.</a:t>
            </a:r>
          </a:p>
          <a:p>
            <a:pPr algn="l"/>
            <a:r>
              <a:rPr lang="en-US" sz="2000" dirty="0"/>
              <a:t>How to save your presentation as a video? </a:t>
            </a:r>
            <a:r>
              <a:rPr lang="en-US" sz="2000" dirty="0">
                <a:hlinkClick r:id="rId3"/>
              </a:rPr>
              <a:t>Click here</a:t>
            </a:r>
            <a:r>
              <a:rPr lang="en-US" sz="2000" dirty="0"/>
              <a:t>.</a:t>
            </a:r>
          </a:p>
          <a:p>
            <a:pPr marL="457200" indent="-457200" algn="l">
              <a:buAutoNum type="arabicParenBoth"/>
            </a:pPr>
            <a:r>
              <a:rPr lang="en-US" sz="2000" b="1" dirty="0"/>
              <a:t>Do NOT add or remove any slide from the provided template.</a:t>
            </a:r>
          </a:p>
          <a:p>
            <a:pPr marL="457200" indent="-457200" algn="l">
              <a:buAutoNum type="arabicParenBoth"/>
            </a:pPr>
            <a:r>
              <a:rPr lang="en-US" sz="2000" b="1" dirty="0"/>
              <a:t>The presentation length should NOT be longer than 5 minutes and NOT be shorter than 4.5 minutes.</a:t>
            </a:r>
          </a:p>
          <a:p>
            <a:pPr marL="457200" indent="-457200" algn="l">
              <a:buAutoNum type="arabicParenBoth"/>
            </a:pPr>
            <a:r>
              <a:rPr lang="en-US" sz="2000" b="1" dirty="0"/>
              <a:t>Your total assignment submission files should not exceed 500 MB. So choose the export quality accordingly.</a:t>
            </a:r>
          </a:p>
          <a:p>
            <a:pPr algn="l"/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7863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64B43538-F808-66DA-7A83-F66C1F5F2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83806" y="6398242"/>
            <a:ext cx="2743200" cy="365125"/>
          </a:xfrm>
        </p:spPr>
        <p:txBody>
          <a:bodyPr/>
          <a:lstStyle/>
          <a:p>
            <a:fld id="{6D84595C-9C68-584B-A7E1-ED5BCBBF7854}" type="slidenum">
              <a:rPr lang="en-US" smtClean="0"/>
              <a:t>2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B082517-F78A-300A-99B4-E02251D3C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2841"/>
            <a:ext cx="10515600" cy="697181"/>
          </a:xfrm>
        </p:spPr>
        <p:txBody>
          <a:bodyPr/>
          <a:lstStyle/>
          <a:p>
            <a:r>
              <a:rPr lang="en-US" dirty="0"/>
              <a:t>Analysis of </a:t>
            </a:r>
            <a:r>
              <a:rPr lang="en-US" dirty="0" err="1"/>
              <a:t>ChatGPT</a:t>
            </a:r>
            <a:r>
              <a:rPr lang="en-US" dirty="0"/>
              <a:t> failure for Q1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B1B61A9D-3922-0A78-DAE5-3171D508E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5218"/>
            <a:ext cx="10515600" cy="4279941"/>
          </a:xfrm>
          <a:ln w="15875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 err="1"/>
              <a:t>ChatGPT’s</a:t>
            </a:r>
            <a:r>
              <a:rPr lang="en-US" sz="1200" dirty="0"/>
              <a:t> Answer : … 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Analysis (Describe the failure. What is causing ChatGPT to fail? How this is related to existing reported issues in the literature? What potential implications this weakness could have?): ….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References (need to have at least 1 reference)</a:t>
            </a:r>
          </a:p>
          <a:p>
            <a:pPr marL="0" indent="0">
              <a:buNone/>
            </a:pPr>
            <a:r>
              <a:rPr lang="en-US" sz="1200" dirty="0"/>
              <a:t>[1] …</a:t>
            </a:r>
          </a:p>
          <a:p>
            <a:pPr marL="0" indent="0">
              <a:buNone/>
            </a:pPr>
            <a:r>
              <a:rPr lang="en-US" sz="1200" dirty="0"/>
              <a:t>[2]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64C3A-9D9D-120B-E817-148D9AC91699}"/>
              </a:ext>
            </a:extLst>
          </p:cNvPr>
          <p:cNvSpPr txBox="1">
            <a:spLocks/>
          </p:cNvSpPr>
          <p:nvPr/>
        </p:nvSpPr>
        <p:spPr>
          <a:xfrm>
            <a:off x="838200" y="1010022"/>
            <a:ext cx="10515600" cy="1155275"/>
          </a:xfrm>
          <a:prstGeom prst="rect">
            <a:avLst/>
          </a:prstGeom>
          <a:ln w="15875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200" dirty="0"/>
              <a:t>Category (1 or 2): …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dirty="0"/>
              <a:t>Question: …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2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dirty="0"/>
              <a:t>Correct Answer: …</a:t>
            </a:r>
          </a:p>
        </p:txBody>
      </p:sp>
    </p:spTree>
    <p:extLst>
      <p:ext uri="{BB962C8B-B14F-4D97-AF65-F5344CB8AC3E}">
        <p14:creationId xmlns:p14="http://schemas.microsoft.com/office/powerpoint/2010/main" val="2844487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64B43538-F808-66DA-7A83-F66C1F5F2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83806" y="6398242"/>
            <a:ext cx="2743200" cy="365125"/>
          </a:xfrm>
        </p:spPr>
        <p:txBody>
          <a:bodyPr/>
          <a:lstStyle/>
          <a:p>
            <a:fld id="{6D84595C-9C68-584B-A7E1-ED5BCBBF7854}" type="slidenum">
              <a:rPr lang="en-US" smtClean="0"/>
              <a:t>3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B082517-F78A-300A-99B4-E02251D3C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2841"/>
            <a:ext cx="10515600" cy="697181"/>
          </a:xfrm>
        </p:spPr>
        <p:txBody>
          <a:bodyPr/>
          <a:lstStyle/>
          <a:p>
            <a:r>
              <a:rPr lang="en-US" dirty="0"/>
              <a:t>Analysis of </a:t>
            </a:r>
            <a:r>
              <a:rPr lang="en-US" dirty="0" err="1"/>
              <a:t>ChatGPT</a:t>
            </a:r>
            <a:r>
              <a:rPr lang="en-US" dirty="0"/>
              <a:t> failure for Q2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D233B33-C1F4-BCAC-5C47-ABEEF2A83156}"/>
              </a:ext>
            </a:extLst>
          </p:cNvPr>
          <p:cNvSpPr txBox="1">
            <a:spLocks/>
          </p:cNvSpPr>
          <p:nvPr/>
        </p:nvSpPr>
        <p:spPr>
          <a:xfrm>
            <a:off x="838200" y="1010022"/>
            <a:ext cx="10515600" cy="1155275"/>
          </a:xfrm>
          <a:prstGeom prst="rect">
            <a:avLst/>
          </a:prstGeom>
          <a:ln w="15875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200" dirty="0"/>
              <a:t>Category (1 or 2): …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dirty="0"/>
              <a:t>Question: …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2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dirty="0"/>
              <a:t>Correct Answer: …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BC285E3-1536-5DA5-42CE-9DBB4AA00E17}"/>
              </a:ext>
            </a:extLst>
          </p:cNvPr>
          <p:cNvSpPr txBox="1">
            <a:spLocks/>
          </p:cNvSpPr>
          <p:nvPr/>
        </p:nvSpPr>
        <p:spPr>
          <a:xfrm>
            <a:off x="838200" y="2265218"/>
            <a:ext cx="10515600" cy="4279941"/>
          </a:xfrm>
          <a:prstGeom prst="rect">
            <a:avLst/>
          </a:prstGeom>
          <a:ln w="15875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200"/>
              <a:t>ChatGPT’s Answer : …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20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/>
              <a:t>Analysis (Describe the failure. What is causing ChatGPT to fail? How this is related to existing reported issues in the literature? What potential implications this weakness could have?): ….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200"/>
          </a:p>
          <a:p>
            <a:pPr marL="0" indent="0">
              <a:buFont typeface="Arial" panose="020B0604020202020204" pitchFamily="34" charset="0"/>
              <a:buNone/>
            </a:pPr>
            <a:endParaRPr lang="en-US" sz="1200"/>
          </a:p>
          <a:p>
            <a:pPr marL="0" indent="0">
              <a:buFont typeface="Arial" panose="020B0604020202020204" pitchFamily="34" charset="0"/>
              <a:buNone/>
            </a:pPr>
            <a:endParaRPr lang="en-US" sz="1200"/>
          </a:p>
          <a:p>
            <a:pPr marL="0" indent="0">
              <a:buFont typeface="Arial" panose="020B0604020202020204" pitchFamily="34" charset="0"/>
              <a:buNone/>
            </a:pPr>
            <a:endParaRPr lang="en-US" sz="1200"/>
          </a:p>
          <a:p>
            <a:pPr marL="0" indent="0">
              <a:buFont typeface="Arial" panose="020B0604020202020204" pitchFamily="34" charset="0"/>
              <a:buNone/>
            </a:pPr>
            <a:endParaRPr lang="en-US" sz="1200"/>
          </a:p>
          <a:p>
            <a:pPr marL="0" indent="0">
              <a:buFont typeface="Arial" panose="020B0604020202020204" pitchFamily="34" charset="0"/>
              <a:buNone/>
            </a:pPr>
            <a:endParaRPr lang="en-US" sz="1200"/>
          </a:p>
          <a:p>
            <a:pPr marL="0" indent="0">
              <a:buFont typeface="Arial" panose="020B0604020202020204" pitchFamily="34" charset="0"/>
              <a:buNone/>
            </a:pPr>
            <a:endParaRPr lang="en-US" sz="1200"/>
          </a:p>
          <a:p>
            <a:pPr marL="0" indent="0">
              <a:buFont typeface="Arial" panose="020B0604020202020204" pitchFamily="34" charset="0"/>
              <a:buNone/>
            </a:pPr>
            <a:endParaRPr lang="en-US" sz="120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/>
              <a:t>References (need to have at least 1 reference)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/>
              <a:t>[1] …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/>
              <a:t>[2] …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77016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64B43538-F808-66DA-7A83-F66C1F5F2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83806" y="6398242"/>
            <a:ext cx="2743200" cy="365125"/>
          </a:xfrm>
        </p:spPr>
        <p:txBody>
          <a:bodyPr/>
          <a:lstStyle/>
          <a:p>
            <a:fld id="{6D84595C-9C68-584B-A7E1-ED5BCBBF7854}" type="slidenum">
              <a:rPr lang="en-US" smtClean="0"/>
              <a:t>4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B082517-F78A-300A-99B4-E02251D3C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2841"/>
            <a:ext cx="10515600" cy="697181"/>
          </a:xfrm>
        </p:spPr>
        <p:txBody>
          <a:bodyPr/>
          <a:lstStyle/>
          <a:p>
            <a:r>
              <a:rPr lang="en-US" dirty="0"/>
              <a:t>Analysis of </a:t>
            </a:r>
            <a:r>
              <a:rPr lang="en-US" dirty="0" err="1"/>
              <a:t>ChatGPT</a:t>
            </a:r>
            <a:r>
              <a:rPr lang="en-US" dirty="0"/>
              <a:t> failure for Q3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EB55879-2DEA-5354-7024-5C87F41C7965}"/>
              </a:ext>
            </a:extLst>
          </p:cNvPr>
          <p:cNvSpPr txBox="1">
            <a:spLocks/>
          </p:cNvSpPr>
          <p:nvPr/>
        </p:nvSpPr>
        <p:spPr>
          <a:xfrm>
            <a:off x="838200" y="1010022"/>
            <a:ext cx="10515600" cy="1155275"/>
          </a:xfrm>
          <a:prstGeom prst="rect">
            <a:avLst/>
          </a:prstGeom>
          <a:ln w="15875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200" dirty="0"/>
              <a:t>Category (1 or 2): …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dirty="0"/>
              <a:t>Question: …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2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dirty="0"/>
              <a:t>Correct Answer: …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1646AC1-34E9-2BE3-8539-70DF7B35D8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5218"/>
            <a:ext cx="10515600" cy="4279941"/>
          </a:xfrm>
          <a:ln w="15875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 err="1"/>
              <a:t>ChatGPT’s</a:t>
            </a:r>
            <a:r>
              <a:rPr lang="en-US" sz="1200" dirty="0"/>
              <a:t> Answer : … 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Analysis (Describe the failure. What is causing ChatGPT to fail? How this is related to existing reported issues in the literature? What potential implications this weakness could have?): ….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References (need to have at least 1 reference)</a:t>
            </a:r>
          </a:p>
          <a:p>
            <a:pPr marL="0" indent="0">
              <a:buNone/>
            </a:pPr>
            <a:r>
              <a:rPr lang="en-US" sz="1200" dirty="0"/>
              <a:t>[1] …</a:t>
            </a:r>
          </a:p>
          <a:p>
            <a:pPr marL="0" indent="0">
              <a:buNone/>
            </a:pPr>
            <a:r>
              <a:rPr lang="en-US" sz="1200" dirty="0"/>
              <a:t>[2] …</a:t>
            </a:r>
          </a:p>
        </p:txBody>
      </p:sp>
    </p:spTree>
    <p:extLst>
      <p:ext uri="{BB962C8B-B14F-4D97-AF65-F5344CB8AC3E}">
        <p14:creationId xmlns:p14="http://schemas.microsoft.com/office/powerpoint/2010/main" val="3400706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64B43538-F808-66DA-7A83-F66C1F5F2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83806" y="6398242"/>
            <a:ext cx="2743200" cy="365125"/>
          </a:xfrm>
        </p:spPr>
        <p:txBody>
          <a:bodyPr/>
          <a:lstStyle/>
          <a:p>
            <a:fld id="{6D84595C-9C68-584B-A7E1-ED5BCBBF7854}" type="slidenum">
              <a:rPr lang="en-US" smtClean="0"/>
              <a:t>5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B082517-F78A-300A-99B4-E02251D3C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2841"/>
            <a:ext cx="10515600" cy="697181"/>
          </a:xfrm>
        </p:spPr>
        <p:txBody>
          <a:bodyPr/>
          <a:lstStyle/>
          <a:p>
            <a:r>
              <a:rPr lang="en-US" dirty="0"/>
              <a:t>Analysis of </a:t>
            </a:r>
            <a:r>
              <a:rPr lang="en-US" dirty="0" err="1"/>
              <a:t>ChatGPT</a:t>
            </a:r>
            <a:r>
              <a:rPr lang="en-US" dirty="0"/>
              <a:t> failure for Q4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BD5F235-161A-FF72-0419-C6FEF32286E9}"/>
              </a:ext>
            </a:extLst>
          </p:cNvPr>
          <p:cNvSpPr txBox="1">
            <a:spLocks/>
          </p:cNvSpPr>
          <p:nvPr/>
        </p:nvSpPr>
        <p:spPr>
          <a:xfrm>
            <a:off x="838200" y="1010022"/>
            <a:ext cx="10515600" cy="1155275"/>
          </a:xfrm>
          <a:prstGeom prst="rect">
            <a:avLst/>
          </a:prstGeom>
          <a:ln w="15875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200" dirty="0"/>
              <a:t>Category (1 or 2): …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dirty="0"/>
              <a:t>Question: …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2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dirty="0"/>
              <a:t>Correct Answer: …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2A6A147-1DA7-E675-4986-A901ADD265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5218"/>
            <a:ext cx="10515600" cy="4279941"/>
          </a:xfrm>
          <a:ln w="15875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 err="1"/>
              <a:t>ChatGPT’s</a:t>
            </a:r>
            <a:r>
              <a:rPr lang="en-US" sz="1200" dirty="0"/>
              <a:t> Answer : … 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Analysis (Describe the failure. What is causing ChatGPT to fail? How this is related to existing reported issues in the literature? What potential implications this weakness could have?): ….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References (need to have at least 1 reference)</a:t>
            </a:r>
          </a:p>
          <a:p>
            <a:pPr marL="0" indent="0">
              <a:buNone/>
            </a:pPr>
            <a:r>
              <a:rPr lang="en-US" sz="1200" dirty="0"/>
              <a:t>[1] …</a:t>
            </a:r>
          </a:p>
          <a:p>
            <a:pPr marL="0" indent="0">
              <a:buNone/>
            </a:pPr>
            <a:r>
              <a:rPr lang="en-US" sz="1200" dirty="0"/>
              <a:t>[2] …</a:t>
            </a:r>
          </a:p>
        </p:txBody>
      </p:sp>
    </p:spTree>
    <p:extLst>
      <p:ext uri="{BB962C8B-B14F-4D97-AF65-F5344CB8AC3E}">
        <p14:creationId xmlns:p14="http://schemas.microsoft.com/office/powerpoint/2010/main" val="2133217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64B43538-F808-66DA-7A83-F66C1F5F2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83806" y="6398242"/>
            <a:ext cx="2743200" cy="365125"/>
          </a:xfrm>
        </p:spPr>
        <p:txBody>
          <a:bodyPr/>
          <a:lstStyle/>
          <a:p>
            <a:fld id="{6D84595C-9C68-584B-A7E1-ED5BCBBF7854}" type="slidenum">
              <a:rPr lang="en-US" smtClean="0"/>
              <a:t>6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B082517-F78A-300A-99B4-E02251D3C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2841"/>
            <a:ext cx="10515600" cy="697181"/>
          </a:xfrm>
        </p:spPr>
        <p:txBody>
          <a:bodyPr/>
          <a:lstStyle/>
          <a:p>
            <a:r>
              <a:rPr lang="en-US" dirty="0"/>
              <a:t>Analysis of </a:t>
            </a:r>
            <a:r>
              <a:rPr lang="en-US" dirty="0" err="1"/>
              <a:t>ChatGPT</a:t>
            </a:r>
            <a:r>
              <a:rPr lang="en-US" dirty="0"/>
              <a:t> failure for Q5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3E2C8AB-54FF-7A1C-88A0-390A96E54DC1}"/>
              </a:ext>
            </a:extLst>
          </p:cNvPr>
          <p:cNvSpPr txBox="1">
            <a:spLocks/>
          </p:cNvSpPr>
          <p:nvPr/>
        </p:nvSpPr>
        <p:spPr>
          <a:xfrm>
            <a:off x="838200" y="1010022"/>
            <a:ext cx="10515600" cy="1155275"/>
          </a:xfrm>
          <a:prstGeom prst="rect">
            <a:avLst/>
          </a:prstGeom>
          <a:ln w="15875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200" dirty="0"/>
              <a:t>Category (1 or 2): …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dirty="0"/>
              <a:t>Question: …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2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dirty="0"/>
              <a:t>Correct Answer: …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506F476-E8E2-AAA0-D6A8-08D5F4E8E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5218"/>
            <a:ext cx="10515600" cy="4279941"/>
          </a:xfrm>
          <a:ln w="15875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 err="1"/>
              <a:t>ChatGPT’s</a:t>
            </a:r>
            <a:r>
              <a:rPr lang="en-US" sz="1200" dirty="0"/>
              <a:t> Answer : … 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Analysis (Describe the failure. What is causing ChatGPT to fail? How this is related to existing reported issues in the literature? What potential implications this weakness could have?): ….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References (need to have at least 1 reference)</a:t>
            </a:r>
          </a:p>
          <a:p>
            <a:pPr marL="0" indent="0">
              <a:buNone/>
            </a:pPr>
            <a:r>
              <a:rPr lang="en-US" sz="1200" dirty="0"/>
              <a:t>[1] …</a:t>
            </a:r>
          </a:p>
          <a:p>
            <a:pPr marL="0" indent="0">
              <a:buNone/>
            </a:pPr>
            <a:r>
              <a:rPr lang="en-US" sz="1200" dirty="0"/>
              <a:t>[2] …</a:t>
            </a:r>
          </a:p>
        </p:txBody>
      </p:sp>
    </p:spTree>
    <p:extLst>
      <p:ext uri="{BB962C8B-B14F-4D97-AF65-F5344CB8AC3E}">
        <p14:creationId xmlns:p14="http://schemas.microsoft.com/office/powerpoint/2010/main" val="1673277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64B43538-F808-66DA-7A83-F66C1F5F2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83806" y="6398242"/>
            <a:ext cx="2743200" cy="365125"/>
          </a:xfrm>
        </p:spPr>
        <p:txBody>
          <a:bodyPr/>
          <a:lstStyle/>
          <a:p>
            <a:fld id="{6D84595C-9C68-584B-A7E1-ED5BCBBF7854}" type="slidenum">
              <a:rPr lang="en-US" smtClean="0"/>
              <a:t>7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B082517-F78A-300A-99B4-E02251D3C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2841"/>
            <a:ext cx="10515600" cy="697181"/>
          </a:xfrm>
        </p:spPr>
        <p:txBody>
          <a:bodyPr/>
          <a:lstStyle/>
          <a:p>
            <a:r>
              <a:rPr lang="en-US" dirty="0"/>
              <a:t>Comparison Table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6FFC7A5B-CEB8-4583-BBBC-23F9C135C9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6272970"/>
              </p:ext>
            </p:extLst>
          </p:nvPr>
        </p:nvGraphicFramePr>
        <p:xfrm>
          <a:off x="1917700" y="2216845"/>
          <a:ext cx="8128000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85458182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60123221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04003945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3062446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OpenAI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ChatGPT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Cohere Chat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Anthropic Claude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644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824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0944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0397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2639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0493652"/>
                  </a:ext>
                </a:extLst>
              </a:tr>
            </a:tbl>
          </a:graphicData>
        </a:graphic>
      </p:graphicFrame>
      <p:pic>
        <p:nvPicPr>
          <p:cNvPr id="14" name="Graphic 13" descr="Badge Cross with solid fill">
            <a:extLst>
              <a:ext uri="{FF2B5EF4-FFF2-40B4-BE49-F238E27FC236}">
                <a16:creationId xmlns:a16="http://schemas.microsoft.com/office/drawing/2014/main" id="{41B968D1-5EED-9E93-C8A5-35E3B9C56F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03618" y="2587336"/>
            <a:ext cx="353291" cy="353291"/>
          </a:xfrm>
          <a:prstGeom prst="rect">
            <a:avLst/>
          </a:prstGeom>
        </p:spPr>
      </p:pic>
      <p:pic>
        <p:nvPicPr>
          <p:cNvPr id="17" name="Graphic 16" descr="Badge Cross with solid fill">
            <a:extLst>
              <a:ext uri="{FF2B5EF4-FFF2-40B4-BE49-F238E27FC236}">
                <a16:creationId xmlns:a16="http://schemas.microsoft.com/office/drawing/2014/main" id="{CE5BA9B6-EBC1-D37A-C265-52CDE59093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03618" y="2961409"/>
            <a:ext cx="353291" cy="353291"/>
          </a:xfrm>
          <a:prstGeom prst="rect">
            <a:avLst/>
          </a:prstGeom>
        </p:spPr>
      </p:pic>
      <p:pic>
        <p:nvPicPr>
          <p:cNvPr id="18" name="Graphic 17" descr="Badge Cross with solid fill">
            <a:extLst>
              <a:ext uri="{FF2B5EF4-FFF2-40B4-BE49-F238E27FC236}">
                <a16:creationId xmlns:a16="http://schemas.microsoft.com/office/drawing/2014/main" id="{3BD52C3C-B3E4-9D75-9348-AC40B1FAAD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03618" y="3345872"/>
            <a:ext cx="353291" cy="353291"/>
          </a:xfrm>
          <a:prstGeom prst="rect">
            <a:avLst/>
          </a:prstGeom>
        </p:spPr>
      </p:pic>
      <p:pic>
        <p:nvPicPr>
          <p:cNvPr id="19" name="Graphic 18" descr="Badge Cross with solid fill">
            <a:extLst>
              <a:ext uri="{FF2B5EF4-FFF2-40B4-BE49-F238E27FC236}">
                <a16:creationId xmlns:a16="http://schemas.microsoft.com/office/drawing/2014/main" id="{42EEA317-B554-2B33-2D09-DDC273C426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03618" y="3700595"/>
            <a:ext cx="353291" cy="353291"/>
          </a:xfrm>
          <a:prstGeom prst="rect">
            <a:avLst/>
          </a:prstGeom>
        </p:spPr>
      </p:pic>
      <p:pic>
        <p:nvPicPr>
          <p:cNvPr id="20" name="Graphic 19" descr="Badge Cross with solid fill">
            <a:extLst>
              <a:ext uri="{FF2B5EF4-FFF2-40B4-BE49-F238E27FC236}">
                <a16:creationId xmlns:a16="http://schemas.microsoft.com/office/drawing/2014/main" id="{B0B45829-7390-268A-2C2C-869D4DB484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03618" y="4086598"/>
            <a:ext cx="353291" cy="353291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6E324291-B97B-EF33-98AD-E4E8606991C8}"/>
              </a:ext>
            </a:extLst>
          </p:cNvPr>
          <p:cNvSpPr txBox="1"/>
          <p:nvPr/>
        </p:nvSpPr>
        <p:spPr>
          <a:xfrm>
            <a:off x="1158586" y="6028910"/>
            <a:ext cx="75697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dirty="0"/>
              <a:t>Use         and         to denote if the LLM failed or succeeded at the question.</a:t>
            </a:r>
          </a:p>
        </p:txBody>
      </p:sp>
      <p:pic>
        <p:nvPicPr>
          <p:cNvPr id="34" name="Graphic 33" descr="Badge Cross with solid fill">
            <a:extLst>
              <a:ext uri="{FF2B5EF4-FFF2-40B4-BE49-F238E27FC236}">
                <a16:creationId xmlns:a16="http://schemas.microsoft.com/office/drawing/2014/main" id="{742C9D78-3E53-7BC4-3DFC-E918666B49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47535" y="6024097"/>
            <a:ext cx="353291" cy="353291"/>
          </a:xfrm>
          <a:prstGeom prst="rect">
            <a:avLst/>
          </a:prstGeom>
        </p:spPr>
      </p:pic>
      <p:pic>
        <p:nvPicPr>
          <p:cNvPr id="35" name="Graphic 34" descr="Tick with solid fill">
            <a:extLst>
              <a:ext uri="{FF2B5EF4-FFF2-40B4-BE49-F238E27FC236}">
                <a16:creationId xmlns:a16="http://schemas.microsoft.com/office/drawing/2014/main" id="{B85FDF5C-1267-5A92-4F2F-4E13BE9909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56268" y="6034559"/>
            <a:ext cx="353292" cy="353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186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490</Words>
  <Application>Microsoft Macintosh PowerPoint</Application>
  <PresentationFormat>Widescreen</PresentationFormat>
  <Paragraphs>118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STUDENT NAME</vt:lpstr>
      <vt:lpstr>Analysis of ChatGPT failure for Q1</vt:lpstr>
      <vt:lpstr>Analysis of ChatGPT failure for Q2</vt:lpstr>
      <vt:lpstr>Analysis of ChatGPT failure for Q3</vt:lpstr>
      <vt:lpstr>Analysis of ChatGPT failure for Q4</vt:lpstr>
      <vt:lpstr>Analysis of ChatGPT failure for Q5</vt:lpstr>
      <vt:lpstr>Comparison Table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Ehsan Shareghi Nojehdeh</dc:creator>
  <cp:lastModifiedBy>Ehsan Shareghi Nojehdeh</cp:lastModifiedBy>
  <cp:revision>21</cp:revision>
  <dcterms:created xsi:type="dcterms:W3CDTF">2024-03-14T04:05:33Z</dcterms:created>
  <dcterms:modified xsi:type="dcterms:W3CDTF">2024-03-16T12:37:50Z</dcterms:modified>
</cp:coreProperties>
</file>