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0" r:id="rId3"/>
    <p:sldId id="265" r:id="rId4"/>
    <p:sldId id="266" r:id="rId5"/>
    <p:sldId id="267" r:id="rId6"/>
    <p:sldId id="26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9073" autoAdjust="0"/>
  </p:normalViewPr>
  <p:slideViewPr>
    <p:cSldViewPr snapToGrid="0">
      <p:cViewPr varScale="1">
        <p:scale>
          <a:sx n="85" d="100"/>
          <a:sy n="85" d="100"/>
        </p:scale>
        <p:origin x="10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53539-83C6-D84D-9672-D660DAD04FAB}"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44D39-DEFB-5140-B559-315433ABEDB8}" type="slidenum">
              <a:rPr lang="en-US" smtClean="0"/>
              <a:t>‹#›</a:t>
            </a:fld>
            <a:endParaRPr lang="en-US"/>
          </a:p>
        </p:txBody>
      </p:sp>
    </p:spTree>
    <p:extLst>
      <p:ext uri="{BB962C8B-B14F-4D97-AF65-F5344CB8AC3E}">
        <p14:creationId xmlns:p14="http://schemas.microsoft.com/office/powerpoint/2010/main" val="233836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pPr>
            <a:r>
              <a:rPr lang="en-MY" sz="1800" dirty="0">
                <a:effectLst/>
                <a:latin typeface="Times New Roman" panose="02020603050405020304" pitchFamily="18" charset="0"/>
              </a:rPr>
              <a:t>Choi, </a:t>
            </a:r>
            <a:r>
              <a:rPr lang="en-MY" sz="1800" dirty="0" err="1">
                <a:effectLst/>
                <a:latin typeface="Times New Roman" panose="02020603050405020304" pitchFamily="18" charset="0"/>
              </a:rPr>
              <a:t>Yejin</a:t>
            </a:r>
            <a:r>
              <a:rPr lang="en-MY" sz="1800" dirty="0">
                <a:effectLst/>
                <a:latin typeface="Times New Roman" panose="02020603050405020304" pitchFamily="18" charset="0"/>
              </a:rPr>
              <a:t>. 2022. “The Curious Case of Commonsense Intelligence.” </a:t>
            </a:r>
            <a:r>
              <a:rPr lang="en-MY" sz="1800" i="1" dirty="0">
                <a:effectLst/>
                <a:latin typeface="Times New Roman" panose="02020603050405020304" pitchFamily="18" charset="0"/>
              </a:rPr>
              <a:t>Daedalus</a:t>
            </a:r>
            <a:r>
              <a:rPr lang="en-MY" sz="1800" dirty="0">
                <a:effectLst/>
                <a:latin typeface="Times New Roman" panose="02020603050405020304" pitchFamily="18" charset="0"/>
              </a:rPr>
              <a:t> 151 (2): 139–55. https://doi.org/10.1162/daed_a_01906.</a:t>
            </a:r>
          </a:p>
          <a:p>
            <a:pPr marL="457200" indent="-457200">
              <a:lnSpc>
                <a:spcPct val="150000"/>
              </a:lnSpc>
            </a:pPr>
            <a:r>
              <a:rPr lang="en-MY" sz="1800" dirty="0">
                <a:effectLst/>
                <a:latin typeface="Times New Roman" panose="02020603050405020304" pitchFamily="18" charset="0"/>
              </a:rPr>
              <a:t>Zellers, Rowan, Ari Holtzman, Yonatan Bisk, Ali Farhadi, </a:t>
            </a:r>
            <a:r>
              <a:rPr lang="en-MY" sz="1800" dirty="0" err="1">
                <a:effectLst/>
                <a:latin typeface="Times New Roman" panose="02020603050405020304" pitchFamily="18" charset="0"/>
              </a:rPr>
              <a:t>Yejin</a:t>
            </a:r>
            <a:r>
              <a:rPr lang="en-MY" sz="1800" dirty="0">
                <a:effectLst/>
                <a:latin typeface="Times New Roman" panose="02020603050405020304" pitchFamily="18" charset="0"/>
              </a:rPr>
              <a:t> Choi, and Paul Allen. 2019. “</a:t>
            </a:r>
            <a:r>
              <a:rPr lang="en-MY" sz="1800" dirty="0" err="1">
                <a:effectLst/>
                <a:latin typeface="Times New Roman" panose="02020603050405020304" pitchFamily="18" charset="0"/>
              </a:rPr>
              <a:t>HellaSwag</a:t>
            </a:r>
            <a:r>
              <a:rPr lang="en-MY" sz="1800" dirty="0">
                <a:effectLst/>
                <a:latin typeface="Times New Roman" panose="02020603050405020304" pitchFamily="18" charset="0"/>
              </a:rPr>
              <a:t>: Can a Machine Really Finish Your Sentence?” https://arxiv.org/pdf/1905.07830.pdf.</a:t>
            </a:r>
          </a:p>
          <a:p>
            <a:endParaRPr lang="en-MY" dirty="0"/>
          </a:p>
        </p:txBody>
      </p:sp>
      <p:sp>
        <p:nvSpPr>
          <p:cNvPr id="4" name="Slide Number Placeholder 3"/>
          <p:cNvSpPr>
            <a:spLocks noGrp="1"/>
          </p:cNvSpPr>
          <p:nvPr>
            <p:ph type="sldNum" sz="quarter" idx="5"/>
          </p:nvPr>
        </p:nvSpPr>
        <p:spPr/>
        <p:txBody>
          <a:bodyPr/>
          <a:lstStyle/>
          <a:p>
            <a:fld id="{72044D39-DEFB-5140-B559-315433ABEDB8}" type="slidenum">
              <a:rPr lang="en-US" smtClean="0"/>
              <a:t>2</a:t>
            </a:fld>
            <a:endParaRPr lang="en-US"/>
          </a:p>
        </p:txBody>
      </p:sp>
    </p:spTree>
    <p:extLst>
      <p:ext uri="{BB962C8B-B14F-4D97-AF65-F5344CB8AC3E}">
        <p14:creationId xmlns:p14="http://schemas.microsoft.com/office/powerpoint/2010/main" val="1852367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pPr>
            <a:r>
              <a:rPr lang="en-MY" sz="1800" dirty="0">
                <a:effectLst/>
                <a:latin typeface="Times New Roman" panose="02020603050405020304" pitchFamily="18" charset="0"/>
              </a:rPr>
              <a:t>Miao, Shen-Yun, Chao-Chun Liang, and </a:t>
            </a:r>
            <a:r>
              <a:rPr lang="en-MY" sz="1800" dirty="0" err="1">
                <a:effectLst/>
                <a:latin typeface="Times New Roman" panose="02020603050405020304" pitchFamily="18" charset="0"/>
              </a:rPr>
              <a:t>Keh-Yih</a:t>
            </a:r>
            <a:r>
              <a:rPr lang="en-MY" sz="1800" dirty="0">
                <a:effectLst/>
                <a:latin typeface="Times New Roman" panose="02020603050405020304" pitchFamily="18" charset="0"/>
              </a:rPr>
              <a:t> Su. 2021. “A Diverse Corpus for Evaluating and Developing English Math Word Problem Solvers.” ArXiv.org. June 29, 2021. https://doi.org/10.48550/arXiv.2106.15772.</a:t>
            </a:r>
          </a:p>
          <a:p>
            <a:pPr marL="0" marR="0" lvl="0" indent="0" algn="l" defTabSz="914400" rtl="0" eaLnBrk="1" fontAlgn="auto" latinLnBrk="0" hangingPunct="1">
              <a:lnSpc>
                <a:spcPct val="100000"/>
              </a:lnSpc>
              <a:spcBef>
                <a:spcPts val="0"/>
              </a:spcBef>
              <a:spcAft>
                <a:spcPts val="0"/>
              </a:spcAft>
              <a:buClrTx/>
              <a:buSzTx/>
              <a:buFontTx/>
              <a:buNone/>
              <a:tabLst/>
              <a:defRPr/>
            </a:pPr>
            <a:r>
              <a:rPr lang="en-MY" sz="1800" dirty="0" err="1">
                <a:effectLst/>
                <a:latin typeface="Times New Roman" panose="02020603050405020304" pitchFamily="18" charset="0"/>
              </a:rPr>
              <a:t>Hendrycks</a:t>
            </a:r>
            <a:r>
              <a:rPr lang="en-MY" sz="1800" dirty="0">
                <a:effectLst/>
                <a:latin typeface="Times New Roman" panose="02020603050405020304" pitchFamily="18" charset="0"/>
              </a:rPr>
              <a:t>, Dan, Collin Burns, Saurav </a:t>
            </a:r>
            <a:r>
              <a:rPr lang="en-MY" sz="1800" dirty="0" err="1">
                <a:effectLst/>
                <a:latin typeface="Times New Roman" panose="02020603050405020304" pitchFamily="18" charset="0"/>
              </a:rPr>
              <a:t>Kadavath</a:t>
            </a:r>
            <a:r>
              <a:rPr lang="en-MY" sz="1800" dirty="0">
                <a:effectLst/>
                <a:latin typeface="Times New Roman" panose="02020603050405020304" pitchFamily="18" charset="0"/>
              </a:rPr>
              <a:t>, </a:t>
            </a:r>
            <a:r>
              <a:rPr lang="en-MY" sz="1800" dirty="0" err="1">
                <a:effectLst/>
                <a:latin typeface="Times New Roman" panose="02020603050405020304" pitchFamily="18" charset="0"/>
              </a:rPr>
              <a:t>Akul</a:t>
            </a:r>
            <a:r>
              <a:rPr lang="en-MY" sz="1800" dirty="0">
                <a:effectLst/>
                <a:latin typeface="Times New Roman" panose="02020603050405020304" pitchFamily="18" charset="0"/>
              </a:rPr>
              <a:t> Arora, Steven </a:t>
            </a:r>
            <a:r>
              <a:rPr lang="en-MY" sz="1800" dirty="0" err="1">
                <a:effectLst/>
                <a:latin typeface="Times New Roman" panose="02020603050405020304" pitchFamily="18" charset="0"/>
              </a:rPr>
              <a:t>Basart</a:t>
            </a:r>
            <a:r>
              <a:rPr lang="en-MY" sz="1800" dirty="0">
                <a:effectLst/>
                <a:latin typeface="Times New Roman" panose="02020603050405020304" pitchFamily="18" charset="0"/>
              </a:rPr>
              <a:t>, Eric Tang, Dawn Song, and Jacob Steinhardt. 2021. “Measuring Mathematical Problem Solving with the MATH Dataset.” https://arxiv.org/pdf/2103.03874.pdf.</a:t>
            </a:r>
          </a:p>
          <a:p>
            <a:pPr marL="0" marR="0" lvl="0" indent="0" algn="l" defTabSz="914400" rtl="0" eaLnBrk="1" fontAlgn="auto" latinLnBrk="0" hangingPunct="1">
              <a:lnSpc>
                <a:spcPct val="100000"/>
              </a:lnSpc>
              <a:spcBef>
                <a:spcPts val="0"/>
              </a:spcBef>
              <a:spcAft>
                <a:spcPts val="0"/>
              </a:spcAft>
              <a:buClrTx/>
              <a:buSzTx/>
              <a:buFontTx/>
              <a:buNone/>
              <a:tabLst/>
              <a:defRPr/>
            </a:pPr>
            <a:r>
              <a:rPr lang="en-MY" sz="1800" dirty="0">
                <a:effectLst/>
                <a:latin typeface="Times New Roman" panose="02020603050405020304" pitchFamily="18" charset="0"/>
              </a:rPr>
              <a:t>Frieder, Simon, Luca </a:t>
            </a:r>
            <a:r>
              <a:rPr lang="en-MY" sz="1800" dirty="0" err="1">
                <a:effectLst/>
                <a:latin typeface="Times New Roman" panose="02020603050405020304" pitchFamily="18" charset="0"/>
              </a:rPr>
              <a:t>Pinchetti</a:t>
            </a:r>
            <a:r>
              <a:rPr lang="en-MY" sz="1800" dirty="0">
                <a:effectLst/>
                <a:latin typeface="Times New Roman" panose="02020603050405020304" pitchFamily="18" charset="0"/>
              </a:rPr>
              <a:t>, Ryan-Rhys Griffiths, Tommaso </a:t>
            </a:r>
            <a:r>
              <a:rPr lang="en-MY" sz="1800" dirty="0" err="1">
                <a:effectLst/>
                <a:latin typeface="Times New Roman" panose="02020603050405020304" pitchFamily="18" charset="0"/>
              </a:rPr>
              <a:t>Salvatori</a:t>
            </a:r>
            <a:r>
              <a:rPr lang="en-MY" sz="1800" dirty="0">
                <a:effectLst/>
                <a:latin typeface="Times New Roman" panose="02020603050405020304" pitchFamily="18" charset="0"/>
              </a:rPr>
              <a:t>, Thomas Lukasiewicz, Philipp Petersen, Alexis Chevalier, and Julius Berner. 2023. “Mathematical Capabilities of ChatGPT.” https://arxiv.org/pdf/2301.13867.pdf.</a:t>
            </a:r>
          </a:p>
          <a:p>
            <a:pPr marL="0" marR="0" lvl="0" indent="0" algn="l" defTabSz="914400" rtl="0" eaLnBrk="1" fontAlgn="auto" latinLnBrk="0" hangingPunct="1">
              <a:lnSpc>
                <a:spcPct val="100000"/>
              </a:lnSpc>
              <a:spcBef>
                <a:spcPts val="0"/>
              </a:spcBef>
              <a:spcAft>
                <a:spcPts val="0"/>
              </a:spcAft>
              <a:buClrTx/>
              <a:buSzTx/>
              <a:buFontTx/>
              <a:buNone/>
              <a:tabLst/>
              <a:defRPr/>
            </a:pPr>
            <a:r>
              <a:rPr lang="en-MY" sz="1800" dirty="0">
                <a:effectLst/>
                <a:latin typeface="Times New Roman" panose="02020603050405020304" pitchFamily="18" charset="0"/>
              </a:rPr>
              <a:t>Liu, Jian, </a:t>
            </a:r>
            <a:r>
              <a:rPr lang="en-MY" sz="1800" dirty="0" err="1">
                <a:effectLst/>
                <a:latin typeface="Times New Roman" panose="02020603050405020304" pitchFamily="18" charset="0"/>
              </a:rPr>
              <a:t>Leyang</a:t>
            </a:r>
            <a:r>
              <a:rPr lang="en-MY" sz="1800" dirty="0">
                <a:effectLst/>
                <a:latin typeface="Times New Roman" panose="02020603050405020304" pitchFamily="18" charset="0"/>
              </a:rPr>
              <a:t> Cui, </a:t>
            </a:r>
            <a:r>
              <a:rPr lang="en-MY" sz="1800" dirty="0" err="1">
                <a:effectLst/>
                <a:latin typeface="Times New Roman" panose="02020603050405020304" pitchFamily="18" charset="0"/>
              </a:rPr>
              <a:t>Hanmeng</a:t>
            </a:r>
            <a:r>
              <a:rPr lang="en-MY" sz="1800" dirty="0">
                <a:effectLst/>
                <a:latin typeface="Times New Roman" panose="02020603050405020304" pitchFamily="18" charset="0"/>
              </a:rPr>
              <a:t> Liu, Dandan Huang, </a:t>
            </a:r>
            <a:r>
              <a:rPr lang="en-MY" sz="1800" dirty="0" err="1">
                <a:effectLst/>
                <a:latin typeface="Times New Roman" panose="02020603050405020304" pitchFamily="18" charset="0"/>
              </a:rPr>
              <a:t>Yile</a:t>
            </a:r>
            <a:r>
              <a:rPr lang="en-MY" sz="1800" dirty="0">
                <a:effectLst/>
                <a:latin typeface="Times New Roman" panose="02020603050405020304" pitchFamily="18" charset="0"/>
              </a:rPr>
              <a:t> Wang, and Yue Zhang. 2020. “</a:t>
            </a:r>
            <a:r>
              <a:rPr lang="en-MY" sz="1800" dirty="0" err="1">
                <a:effectLst/>
                <a:latin typeface="Times New Roman" panose="02020603050405020304" pitchFamily="18" charset="0"/>
              </a:rPr>
              <a:t>LogiQA</a:t>
            </a:r>
            <a:r>
              <a:rPr lang="en-MY" sz="1800" dirty="0">
                <a:effectLst/>
                <a:latin typeface="Times New Roman" panose="02020603050405020304" pitchFamily="18" charset="0"/>
              </a:rPr>
              <a:t>: A Challenge Dataset for Machine Reading Comprehension with Logical Reasoning.” https://arxiv.org/pdf/2007.08124.pdf.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sz="1800" dirty="0">
              <a:effectLst/>
              <a:latin typeface="Times New Roman" panose="02020603050405020304" pitchFamily="18" charset="0"/>
            </a:endParaRPr>
          </a:p>
          <a:p>
            <a:endParaRPr lang="en-MY" dirty="0"/>
          </a:p>
        </p:txBody>
      </p:sp>
      <p:sp>
        <p:nvSpPr>
          <p:cNvPr id="4" name="Slide Number Placeholder 3"/>
          <p:cNvSpPr>
            <a:spLocks noGrp="1"/>
          </p:cNvSpPr>
          <p:nvPr>
            <p:ph type="sldNum" sz="quarter" idx="5"/>
          </p:nvPr>
        </p:nvSpPr>
        <p:spPr/>
        <p:txBody>
          <a:bodyPr/>
          <a:lstStyle/>
          <a:p>
            <a:fld id="{72044D39-DEFB-5140-B559-315433ABEDB8}" type="slidenum">
              <a:rPr lang="en-US" smtClean="0"/>
              <a:t>3</a:t>
            </a:fld>
            <a:endParaRPr lang="en-US"/>
          </a:p>
        </p:txBody>
      </p:sp>
    </p:spTree>
    <p:extLst>
      <p:ext uri="{BB962C8B-B14F-4D97-AF65-F5344CB8AC3E}">
        <p14:creationId xmlns:p14="http://schemas.microsoft.com/office/powerpoint/2010/main" val="261304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pPr>
            <a:r>
              <a:rPr lang="en-US" sz="1800" dirty="0" err="1">
                <a:effectLst/>
                <a:latin typeface="Times New Roman" panose="02020603050405020304" pitchFamily="18" charset="0"/>
              </a:rPr>
              <a:t>Borji</a:t>
            </a:r>
            <a:r>
              <a:rPr lang="en-US" sz="1800" dirty="0">
                <a:effectLst/>
                <a:latin typeface="Times New Roman" panose="02020603050405020304" pitchFamily="18" charset="0"/>
              </a:rPr>
              <a:t>, Ali, and Quintic Ai. 2023. “A Categorical Archive of ChatGPT Failures.” https://arxiv.org/pdf/2302.03494.pdf.</a:t>
            </a:r>
          </a:p>
          <a:p>
            <a:pPr marL="0" marR="0" lvl="0" indent="0" algn="l" defTabSz="914400" rtl="0" eaLnBrk="1" fontAlgn="auto" latinLnBrk="0" hangingPunct="1">
              <a:lnSpc>
                <a:spcPct val="100000"/>
              </a:lnSpc>
              <a:spcBef>
                <a:spcPts val="0"/>
              </a:spcBef>
              <a:spcAft>
                <a:spcPts val="0"/>
              </a:spcAft>
              <a:buClrTx/>
              <a:buSzTx/>
              <a:buFontTx/>
              <a:buNone/>
              <a:tabLst/>
              <a:defRPr/>
            </a:pPr>
            <a:r>
              <a:rPr lang="en-MY" sz="1800" dirty="0">
                <a:effectLst/>
                <a:latin typeface="Times New Roman" panose="02020603050405020304" pitchFamily="18" charset="0"/>
              </a:rPr>
              <a:t>Liu, </a:t>
            </a:r>
            <a:r>
              <a:rPr lang="en-MY" sz="1800" dirty="0" err="1">
                <a:effectLst/>
                <a:latin typeface="Times New Roman" panose="02020603050405020304" pitchFamily="18" charset="0"/>
              </a:rPr>
              <a:t>Hanmeng</a:t>
            </a:r>
            <a:r>
              <a:rPr lang="en-MY" sz="1800" dirty="0">
                <a:effectLst/>
                <a:latin typeface="Times New Roman" panose="02020603050405020304" pitchFamily="18" charset="0"/>
              </a:rPr>
              <a:t>, </a:t>
            </a:r>
            <a:r>
              <a:rPr lang="en-MY" sz="1800" dirty="0" err="1">
                <a:effectLst/>
                <a:latin typeface="Times New Roman" panose="02020603050405020304" pitchFamily="18" charset="0"/>
              </a:rPr>
              <a:t>Ruoxi</a:t>
            </a:r>
            <a:r>
              <a:rPr lang="en-MY" sz="1800" dirty="0">
                <a:effectLst/>
                <a:latin typeface="Times New Roman" panose="02020603050405020304" pitchFamily="18" charset="0"/>
              </a:rPr>
              <a:t> Ning, </a:t>
            </a:r>
            <a:r>
              <a:rPr lang="en-MY" sz="1800" dirty="0" err="1">
                <a:effectLst/>
                <a:latin typeface="Times New Roman" panose="02020603050405020304" pitchFamily="18" charset="0"/>
              </a:rPr>
              <a:t>Zhiyang</a:t>
            </a:r>
            <a:r>
              <a:rPr lang="en-MY" sz="1800" dirty="0">
                <a:effectLst/>
                <a:latin typeface="Times New Roman" panose="02020603050405020304" pitchFamily="18" charset="0"/>
              </a:rPr>
              <a:t> Teng, Jian Liu, </a:t>
            </a:r>
            <a:r>
              <a:rPr lang="en-MY" sz="1800" dirty="0" err="1">
                <a:effectLst/>
                <a:latin typeface="Times New Roman" panose="02020603050405020304" pitchFamily="18" charset="0"/>
              </a:rPr>
              <a:t>Qiji</a:t>
            </a:r>
            <a:r>
              <a:rPr lang="en-MY" sz="1800" dirty="0">
                <a:effectLst/>
                <a:latin typeface="Times New Roman" panose="02020603050405020304" pitchFamily="18" charset="0"/>
              </a:rPr>
              <a:t> Zhou, and Yue Zhang. 2023. “Evaluating the Logical Reasoning Ability of ChatGPT and GPT-4.” https://arxiv.org/pdf/2304.03439.pdf.</a:t>
            </a:r>
          </a:p>
          <a:p>
            <a:endParaRPr lang="en-MY" dirty="0"/>
          </a:p>
        </p:txBody>
      </p:sp>
      <p:sp>
        <p:nvSpPr>
          <p:cNvPr id="4" name="Slide Number Placeholder 3"/>
          <p:cNvSpPr>
            <a:spLocks noGrp="1"/>
          </p:cNvSpPr>
          <p:nvPr>
            <p:ph type="sldNum" sz="quarter" idx="5"/>
          </p:nvPr>
        </p:nvSpPr>
        <p:spPr/>
        <p:txBody>
          <a:bodyPr/>
          <a:lstStyle/>
          <a:p>
            <a:fld id="{72044D39-DEFB-5140-B559-315433ABEDB8}" type="slidenum">
              <a:rPr lang="en-US" smtClean="0"/>
              <a:t>4</a:t>
            </a:fld>
            <a:endParaRPr lang="en-US"/>
          </a:p>
        </p:txBody>
      </p:sp>
    </p:spTree>
    <p:extLst>
      <p:ext uri="{BB962C8B-B14F-4D97-AF65-F5344CB8AC3E}">
        <p14:creationId xmlns:p14="http://schemas.microsoft.com/office/powerpoint/2010/main" val="3736857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pPr>
            <a:r>
              <a:rPr lang="en-US" sz="1800" dirty="0">
                <a:effectLst/>
                <a:latin typeface="Times New Roman" panose="02020603050405020304" pitchFamily="18" charset="0"/>
              </a:rPr>
              <a:t>Choi, </a:t>
            </a:r>
            <a:r>
              <a:rPr lang="en-US" sz="1800" dirty="0" err="1">
                <a:effectLst/>
                <a:latin typeface="Times New Roman" panose="02020603050405020304" pitchFamily="18" charset="0"/>
              </a:rPr>
              <a:t>Yejin</a:t>
            </a:r>
            <a:r>
              <a:rPr lang="en-US" sz="1800" dirty="0">
                <a:effectLst/>
                <a:latin typeface="Times New Roman" panose="02020603050405020304" pitchFamily="18" charset="0"/>
              </a:rPr>
              <a:t>. 2022. “The Curious Case of Commonsense Intelligence.” </a:t>
            </a:r>
            <a:r>
              <a:rPr lang="en-US" sz="1800" i="1" dirty="0">
                <a:effectLst/>
                <a:latin typeface="Times New Roman" panose="02020603050405020304" pitchFamily="18" charset="0"/>
              </a:rPr>
              <a:t>Daedalus</a:t>
            </a:r>
            <a:r>
              <a:rPr lang="en-US" sz="1800" dirty="0">
                <a:effectLst/>
                <a:latin typeface="Times New Roman" panose="02020603050405020304" pitchFamily="18" charset="0"/>
              </a:rPr>
              <a:t> 151 (2): 139–55. https://doi.org/10.1162/daed_a_01906.</a:t>
            </a:r>
          </a:p>
          <a:p>
            <a:endParaRPr lang="en-MY" dirty="0"/>
          </a:p>
        </p:txBody>
      </p:sp>
      <p:sp>
        <p:nvSpPr>
          <p:cNvPr id="4" name="Slide Number Placeholder 3"/>
          <p:cNvSpPr>
            <a:spLocks noGrp="1"/>
          </p:cNvSpPr>
          <p:nvPr>
            <p:ph type="sldNum" sz="quarter" idx="5"/>
          </p:nvPr>
        </p:nvSpPr>
        <p:spPr/>
        <p:txBody>
          <a:bodyPr/>
          <a:lstStyle/>
          <a:p>
            <a:fld id="{72044D39-DEFB-5140-B559-315433ABEDB8}" type="slidenum">
              <a:rPr lang="en-US" smtClean="0"/>
              <a:t>5</a:t>
            </a:fld>
            <a:endParaRPr lang="en-US"/>
          </a:p>
        </p:txBody>
      </p:sp>
    </p:spTree>
    <p:extLst>
      <p:ext uri="{BB962C8B-B14F-4D97-AF65-F5344CB8AC3E}">
        <p14:creationId xmlns:p14="http://schemas.microsoft.com/office/powerpoint/2010/main" val="832397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pPr>
            <a:r>
              <a:rPr lang="en-MY" sz="1800" dirty="0" err="1">
                <a:effectLst/>
                <a:latin typeface="Times New Roman" panose="02020603050405020304" pitchFamily="18" charset="0"/>
              </a:rPr>
              <a:t>Alkaissi</a:t>
            </a:r>
            <a:r>
              <a:rPr lang="en-MY" sz="1800" dirty="0">
                <a:effectLst/>
                <a:latin typeface="Times New Roman" panose="02020603050405020304" pitchFamily="18" charset="0"/>
              </a:rPr>
              <a:t>, Hussam, and Samy I McFarlane. 2023. “Artificial Hallucinations in ChatGPT: Implications in Scientific Writing.” </a:t>
            </a:r>
            <a:r>
              <a:rPr lang="en-MY" sz="1800" i="1" dirty="0" err="1">
                <a:effectLst/>
                <a:latin typeface="Times New Roman" panose="02020603050405020304" pitchFamily="18" charset="0"/>
              </a:rPr>
              <a:t>Cureus</a:t>
            </a:r>
            <a:r>
              <a:rPr lang="en-MY" sz="1800" dirty="0">
                <a:effectLst/>
                <a:latin typeface="Times New Roman" panose="02020603050405020304" pitchFamily="18" charset="0"/>
              </a:rPr>
              <a:t> 15 (2). https://doi.org/10.7759/cureus.35179.</a:t>
            </a:r>
          </a:p>
          <a:p>
            <a:endParaRPr lang="en-MY" dirty="0"/>
          </a:p>
        </p:txBody>
      </p:sp>
      <p:sp>
        <p:nvSpPr>
          <p:cNvPr id="4" name="Slide Number Placeholder 3"/>
          <p:cNvSpPr>
            <a:spLocks noGrp="1"/>
          </p:cNvSpPr>
          <p:nvPr>
            <p:ph type="sldNum" sz="quarter" idx="5"/>
          </p:nvPr>
        </p:nvSpPr>
        <p:spPr/>
        <p:txBody>
          <a:bodyPr/>
          <a:lstStyle/>
          <a:p>
            <a:fld id="{72044D39-DEFB-5140-B559-315433ABEDB8}" type="slidenum">
              <a:rPr lang="en-US" smtClean="0"/>
              <a:t>6</a:t>
            </a:fld>
            <a:endParaRPr lang="en-US"/>
          </a:p>
        </p:txBody>
      </p:sp>
    </p:spTree>
    <p:extLst>
      <p:ext uri="{BB962C8B-B14F-4D97-AF65-F5344CB8AC3E}">
        <p14:creationId xmlns:p14="http://schemas.microsoft.com/office/powerpoint/2010/main" val="264206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F7E1-F9D5-EABA-7B7C-0D01E0AB1E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20B3703-22EA-9E0D-A351-300028FF75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E2BC226-82D9-3398-912B-E237B72BDDD3}"/>
              </a:ext>
            </a:extLst>
          </p:cNvPr>
          <p:cNvSpPr>
            <a:spLocks noGrp="1"/>
          </p:cNvSpPr>
          <p:nvPr>
            <p:ph type="dt" sz="half" idx="10"/>
          </p:nvPr>
        </p:nvSpPr>
        <p:spPr/>
        <p:txBody>
          <a:bodyPr/>
          <a:lstStyle/>
          <a:p>
            <a:fld id="{CB1BBD7F-2A83-3A44-8F7B-A8B0F5E7761D}" type="datetime1">
              <a:rPr lang="en-AU" smtClean="0"/>
              <a:t>8/04/2024</a:t>
            </a:fld>
            <a:endParaRPr lang="en-US"/>
          </a:p>
        </p:txBody>
      </p:sp>
      <p:sp>
        <p:nvSpPr>
          <p:cNvPr id="5" name="Footer Placeholder 4">
            <a:extLst>
              <a:ext uri="{FF2B5EF4-FFF2-40B4-BE49-F238E27FC236}">
                <a16:creationId xmlns:a16="http://schemas.microsoft.com/office/drawing/2014/main" id="{3905589B-5A23-8272-9750-56C33AD9D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08597-DC2A-FFD0-C02A-BAC8D30D7557}"/>
              </a:ext>
            </a:extLst>
          </p:cNvPr>
          <p:cNvSpPr>
            <a:spLocks noGrp="1"/>
          </p:cNvSpPr>
          <p:nvPr>
            <p:ph type="sldNum" sz="quarter" idx="12"/>
          </p:nvPr>
        </p:nvSpPr>
        <p:spPr/>
        <p:txBody>
          <a:bodyPr/>
          <a:lstStyle/>
          <a:p>
            <a:fld id="{6D84595C-9C68-584B-A7E1-ED5BCBBF7854}" type="slidenum">
              <a:rPr lang="en-US" smtClean="0"/>
              <a:t>‹#›</a:t>
            </a:fld>
            <a:endParaRPr lang="en-US"/>
          </a:p>
        </p:txBody>
      </p:sp>
    </p:spTree>
    <p:extLst>
      <p:ext uri="{BB962C8B-B14F-4D97-AF65-F5344CB8AC3E}">
        <p14:creationId xmlns:p14="http://schemas.microsoft.com/office/powerpoint/2010/main" val="180357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7374-8885-F950-B3D0-61BC4C5A4C7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F43EED4-EA0D-9376-71A1-3C7FDABB154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6DECE0-D024-16F0-849F-627E7B96B29B}"/>
              </a:ext>
            </a:extLst>
          </p:cNvPr>
          <p:cNvSpPr>
            <a:spLocks noGrp="1"/>
          </p:cNvSpPr>
          <p:nvPr>
            <p:ph type="dt" sz="half" idx="10"/>
          </p:nvPr>
        </p:nvSpPr>
        <p:spPr/>
        <p:txBody>
          <a:bodyPr/>
          <a:lstStyle/>
          <a:p>
            <a:fld id="{6F0B7988-BBB1-654A-A2A9-82731D5ED2D4}" type="datetime1">
              <a:rPr lang="en-AU" smtClean="0"/>
              <a:t>8/04/2024</a:t>
            </a:fld>
            <a:endParaRPr lang="en-US"/>
          </a:p>
        </p:txBody>
      </p:sp>
      <p:sp>
        <p:nvSpPr>
          <p:cNvPr id="5" name="Footer Placeholder 4">
            <a:extLst>
              <a:ext uri="{FF2B5EF4-FFF2-40B4-BE49-F238E27FC236}">
                <a16:creationId xmlns:a16="http://schemas.microsoft.com/office/drawing/2014/main" id="{4ABD3601-1E8F-45EA-92EF-030AC8FB3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AB88A-C572-B7BC-A56A-32EDA8731B6C}"/>
              </a:ext>
            </a:extLst>
          </p:cNvPr>
          <p:cNvSpPr>
            <a:spLocks noGrp="1"/>
          </p:cNvSpPr>
          <p:nvPr>
            <p:ph type="sldNum" sz="quarter" idx="12"/>
          </p:nvPr>
        </p:nvSpPr>
        <p:spPr/>
        <p:txBody>
          <a:bodyPr/>
          <a:lstStyle/>
          <a:p>
            <a:fld id="{6D84595C-9C68-584B-A7E1-ED5BCBBF7854}" type="slidenum">
              <a:rPr lang="en-US" smtClean="0"/>
              <a:t>‹#›</a:t>
            </a:fld>
            <a:endParaRPr lang="en-US"/>
          </a:p>
        </p:txBody>
      </p:sp>
    </p:spTree>
    <p:extLst>
      <p:ext uri="{BB962C8B-B14F-4D97-AF65-F5344CB8AC3E}">
        <p14:creationId xmlns:p14="http://schemas.microsoft.com/office/powerpoint/2010/main" val="41385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CDA09-9D4B-4391-D168-E671E00704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8A74E5-5AB6-B794-F974-2E0640E6387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BCAA87-784B-53A8-3A7A-3380501E5A97}"/>
              </a:ext>
            </a:extLst>
          </p:cNvPr>
          <p:cNvSpPr>
            <a:spLocks noGrp="1"/>
          </p:cNvSpPr>
          <p:nvPr>
            <p:ph type="dt" sz="half" idx="10"/>
          </p:nvPr>
        </p:nvSpPr>
        <p:spPr/>
        <p:txBody>
          <a:bodyPr/>
          <a:lstStyle/>
          <a:p>
            <a:fld id="{766F88D3-F725-784B-A58B-58C3BC01E5B1}" type="datetime1">
              <a:rPr lang="en-AU" smtClean="0"/>
              <a:t>8/04/2024</a:t>
            </a:fld>
            <a:endParaRPr lang="en-US"/>
          </a:p>
        </p:txBody>
      </p:sp>
      <p:sp>
        <p:nvSpPr>
          <p:cNvPr id="5" name="Footer Placeholder 4">
            <a:extLst>
              <a:ext uri="{FF2B5EF4-FFF2-40B4-BE49-F238E27FC236}">
                <a16:creationId xmlns:a16="http://schemas.microsoft.com/office/drawing/2014/main" id="{05D3C1B4-70AF-4511-0CF8-6CE175618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DDFEB-4195-E313-E2D3-26224D8CC2E4}"/>
              </a:ext>
            </a:extLst>
          </p:cNvPr>
          <p:cNvSpPr>
            <a:spLocks noGrp="1"/>
          </p:cNvSpPr>
          <p:nvPr>
            <p:ph type="sldNum" sz="quarter" idx="12"/>
          </p:nvPr>
        </p:nvSpPr>
        <p:spPr/>
        <p:txBody>
          <a:bodyPr/>
          <a:lstStyle/>
          <a:p>
            <a:fld id="{6D84595C-9C68-584B-A7E1-ED5BCBBF7854}" type="slidenum">
              <a:rPr lang="en-US" smtClean="0"/>
              <a:t>‹#›</a:t>
            </a:fld>
            <a:endParaRPr lang="en-US"/>
          </a:p>
        </p:txBody>
      </p:sp>
    </p:spTree>
    <p:extLst>
      <p:ext uri="{BB962C8B-B14F-4D97-AF65-F5344CB8AC3E}">
        <p14:creationId xmlns:p14="http://schemas.microsoft.com/office/powerpoint/2010/main" val="100310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E0097-6F6A-7B5A-4693-48AD85BF72B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87A60A-593A-9140-53D4-D4A51564FCA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39C873-C962-72D3-9BA6-FD5C13E5D31F}"/>
              </a:ext>
            </a:extLst>
          </p:cNvPr>
          <p:cNvSpPr>
            <a:spLocks noGrp="1"/>
          </p:cNvSpPr>
          <p:nvPr>
            <p:ph type="dt" sz="half" idx="10"/>
          </p:nvPr>
        </p:nvSpPr>
        <p:spPr/>
        <p:txBody>
          <a:bodyPr/>
          <a:lstStyle/>
          <a:p>
            <a:fld id="{7DDC1A2D-B960-B541-AC6A-A97CDE9FD547}" type="datetime1">
              <a:rPr lang="en-AU" smtClean="0"/>
              <a:t>8/04/2024</a:t>
            </a:fld>
            <a:endParaRPr lang="en-US"/>
          </a:p>
        </p:txBody>
      </p:sp>
      <p:sp>
        <p:nvSpPr>
          <p:cNvPr id="5" name="Footer Placeholder 4">
            <a:extLst>
              <a:ext uri="{FF2B5EF4-FFF2-40B4-BE49-F238E27FC236}">
                <a16:creationId xmlns:a16="http://schemas.microsoft.com/office/drawing/2014/main" id="{D69FB59A-872D-5B52-BA76-1C85C4D71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01DF0-42E5-6ADA-679A-4AC1A18D6CAA}"/>
              </a:ext>
            </a:extLst>
          </p:cNvPr>
          <p:cNvSpPr>
            <a:spLocks noGrp="1"/>
          </p:cNvSpPr>
          <p:nvPr>
            <p:ph type="sldNum" sz="quarter" idx="12"/>
          </p:nvPr>
        </p:nvSpPr>
        <p:spPr/>
        <p:txBody>
          <a:bodyPr/>
          <a:lstStyle/>
          <a:p>
            <a:fld id="{6D84595C-9C68-584B-A7E1-ED5BCBBF7854}" type="slidenum">
              <a:rPr lang="en-US" smtClean="0"/>
              <a:t>‹#›</a:t>
            </a:fld>
            <a:endParaRPr lang="en-US"/>
          </a:p>
        </p:txBody>
      </p:sp>
    </p:spTree>
    <p:extLst>
      <p:ext uri="{BB962C8B-B14F-4D97-AF65-F5344CB8AC3E}">
        <p14:creationId xmlns:p14="http://schemas.microsoft.com/office/powerpoint/2010/main" val="223137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D5CB-EC8E-589B-42CE-4D72B622B0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7D0E6AC-25E1-8485-C501-BDDD0009A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D8F6E8-3085-A17D-3B77-DAF0ACA7EE42}"/>
              </a:ext>
            </a:extLst>
          </p:cNvPr>
          <p:cNvSpPr>
            <a:spLocks noGrp="1"/>
          </p:cNvSpPr>
          <p:nvPr>
            <p:ph type="dt" sz="half" idx="10"/>
          </p:nvPr>
        </p:nvSpPr>
        <p:spPr/>
        <p:txBody>
          <a:bodyPr/>
          <a:lstStyle/>
          <a:p>
            <a:fld id="{C8F027B5-B5AC-624A-9AD0-2C4E92A9C484}" type="datetime1">
              <a:rPr lang="en-AU" smtClean="0"/>
              <a:t>8/04/2024</a:t>
            </a:fld>
            <a:endParaRPr lang="en-US"/>
          </a:p>
        </p:txBody>
      </p:sp>
      <p:sp>
        <p:nvSpPr>
          <p:cNvPr id="5" name="Footer Placeholder 4">
            <a:extLst>
              <a:ext uri="{FF2B5EF4-FFF2-40B4-BE49-F238E27FC236}">
                <a16:creationId xmlns:a16="http://schemas.microsoft.com/office/drawing/2014/main" id="{A84E7939-63F5-303B-97FF-30DF5D18D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B1E05-A8F9-99FE-DEB9-27385AE0A9AB}"/>
              </a:ext>
            </a:extLst>
          </p:cNvPr>
          <p:cNvSpPr>
            <a:spLocks noGrp="1"/>
          </p:cNvSpPr>
          <p:nvPr>
            <p:ph type="sldNum" sz="quarter" idx="12"/>
          </p:nvPr>
        </p:nvSpPr>
        <p:spPr/>
        <p:txBody>
          <a:bodyPr/>
          <a:lstStyle/>
          <a:p>
            <a:fld id="{6D84595C-9C68-584B-A7E1-ED5BCBBF7854}" type="slidenum">
              <a:rPr lang="en-US" smtClean="0"/>
              <a:t>‹#›</a:t>
            </a:fld>
            <a:endParaRPr lang="en-US"/>
          </a:p>
        </p:txBody>
      </p:sp>
    </p:spTree>
    <p:extLst>
      <p:ext uri="{BB962C8B-B14F-4D97-AF65-F5344CB8AC3E}">
        <p14:creationId xmlns:p14="http://schemas.microsoft.com/office/powerpoint/2010/main" val="264432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314A-3E57-574B-940E-22767E42375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F6E3CE8-7D32-27DE-F8AD-9C37BFF913B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1D2B46F-115B-9419-E9DE-1E0D9D8ADC9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3A9BC58-BB8C-2DF5-3122-3A8F1E519D81}"/>
              </a:ext>
            </a:extLst>
          </p:cNvPr>
          <p:cNvSpPr>
            <a:spLocks noGrp="1"/>
          </p:cNvSpPr>
          <p:nvPr>
            <p:ph type="dt" sz="half" idx="10"/>
          </p:nvPr>
        </p:nvSpPr>
        <p:spPr/>
        <p:txBody>
          <a:bodyPr/>
          <a:lstStyle/>
          <a:p>
            <a:fld id="{5DD73D31-2091-114A-A9A0-351B2EA57809}" type="datetime1">
              <a:rPr lang="en-AU" smtClean="0"/>
              <a:t>8/04/2024</a:t>
            </a:fld>
            <a:endParaRPr lang="en-US"/>
          </a:p>
        </p:txBody>
      </p:sp>
      <p:sp>
        <p:nvSpPr>
          <p:cNvPr id="6" name="Footer Placeholder 5">
            <a:extLst>
              <a:ext uri="{FF2B5EF4-FFF2-40B4-BE49-F238E27FC236}">
                <a16:creationId xmlns:a16="http://schemas.microsoft.com/office/drawing/2014/main" id="{419D9BAD-F092-1C46-4C43-30447BCF05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EEA6F-1731-E450-94A3-90D7607E7B0B}"/>
              </a:ext>
            </a:extLst>
          </p:cNvPr>
          <p:cNvSpPr>
            <a:spLocks noGrp="1"/>
          </p:cNvSpPr>
          <p:nvPr>
            <p:ph type="sldNum" sz="quarter" idx="12"/>
          </p:nvPr>
        </p:nvSpPr>
        <p:spPr/>
        <p:txBody>
          <a:bodyPr/>
          <a:lstStyle/>
          <a:p>
            <a:fld id="{6D84595C-9C68-584B-A7E1-ED5BCBBF7854}" type="slidenum">
              <a:rPr lang="en-US" smtClean="0"/>
              <a:t>‹#›</a:t>
            </a:fld>
            <a:endParaRPr lang="en-US"/>
          </a:p>
        </p:txBody>
      </p:sp>
    </p:spTree>
    <p:extLst>
      <p:ext uri="{BB962C8B-B14F-4D97-AF65-F5344CB8AC3E}">
        <p14:creationId xmlns:p14="http://schemas.microsoft.com/office/powerpoint/2010/main" val="183596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5B69-0B96-61BB-7A36-C65781C54CC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4809DCE-2E80-4180-D82B-7B8AEC348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8429DB5-435A-F47F-A1D3-FC4CA6B01AA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FB1F526-9E12-2FA9-8A38-49BD50BD8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5962235-3147-E7CF-E405-FC052B23AC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8EF1565-56D4-4500-1A2C-DAE4B4A86FB7}"/>
              </a:ext>
            </a:extLst>
          </p:cNvPr>
          <p:cNvSpPr>
            <a:spLocks noGrp="1"/>
          </p:cNvSpPr>
          <p:nvPr>
            <p:ph type="dt" sz="half" idx="10"/>
          </p:nvPr>
        </p:nvSpPr>
        <p:spPr/>
        <p:txBody>
          <a:bodyPr/>
          <a:lstStyle/>
          <a:p>
            <a:fld id="{68898A6C-B02E-F845-9161-DD498248D0C7}" type="datetime1">
              <a:rPr lang="en-AU" smtClean="0"/>
              <a:t>8/04/2024</a:t>
            </a:fld>
            <a:endParaRPr lang="en-US"/>
          </a:p>
        </p:txBody>
      </p:sp>
      <p:sp>
        <p:nvSpPr>
          <p:cNvPr id="8" name="Footer Placeholder 7">
            <a:extLst>
              <a:ext uri="{FF2B5EF4-FFF2-40B4-BE49-F238E27FC236}">
                <a16:creationId xmlns:a16="http://schemas.microsoft.com/office/drawing/2014/main" id="{941B0BF2-A74C-387C-3AA2-800DA273EC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A95684-C28F-BDB8-8B28-716553FFB70C}"/>
              </a:ext>
            </a:extLst>
          </p:cNvPr>
          <p:cNvSpPr>
            <a:spLocks noGrp="1"/>
          </p:cNvSpPr>
          <p:nvPr>
            <p:ph type="sldNum" sz="quarter" idx="12"/>
          </p:nvPr>
        </p:nvSpPr>
        <p:spPr/>
        <p:txBody>
          <a:bodyPr/>
          <a:lstStyle/>
          <a:p>
            <a:fld id="{6D84595C-9C68-584B-A7E1-ED5BCBBF7854}" type="slidenum">
              <a:rPr lang="en-US" smtClean="0"/>
              <a:t>‹#›</a:t>
            </a:fld>
            <a:endParaRPr lang="en-US"/>
          </a:p>
        </p:txBody>
      </p:sp>
    </p:spTree>
    <p:extLst>
      <p:ext uri="{BB962C8B-B14F-4D97-AF65-F5344CB8AC3E}">
        <p14:creationId xmlns:p14="http://schemas.microsoft.com/office/powerpoint/2010/main" val="70831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7500-3BD5-C91D-F715-8E4AE35A696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2F3D08-BF60-B526-6D40-3105F44A6224}"/>
              </a:ext>
            </a:extLst>
          </p:cNvPr>
          <p:cNvSpPr>
            <a:spLocks noGrp="1"/>
          </p:cNvSpPr>
          <p:nvPr>
            <p:ph type="dt" sz="half" idx="10"/>
          </p:nvPr>
        </p:nvSpPr>
        <p:spPr/>
        <p:txBody>
          <a:bodyPr/>
          <a:lstStyle/>
          <a:p>
            <a:fld id="{EF1FEDB0-4951-CD43-8AE1-F32E46D49F9D}" type="datetime1">
              <a:rPr lang="en-AU" smtClean="0"/>
              <a:t>8/04/2024</a:t>
            </a:fld>
            <a:endParaRPr lang="en-US"/>
          </a:p>
        </p:txBody>
      </p:sp>
      <p:sp>
        <p:nvSpPr>
          <p:cNvPr id="4" name="Footer Placeholder 3">
            <a:extLst>
              <a:ext uri="{FF2B5EF4-FFF2-40B4-BE49-F238E27FC236}">
                <a16:creationId xmlns:a16="http://schemas.microsoft.com/office/drawing/2014/main" id="{648C4DD0-CBAC-21B5-61FB-5DAE285561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E6362A-DC5C-C7B2-CF3D-82CB5716A186}"/>
              </a:ext>
            </a:extLst>
          </p:cNvPr>
          <p:cNvSpPr>
            <a:spLocks noGrp="1"/>
          </p:cNvSpPr>
          <p:nvPr>
            <p:ph type="sldNum" sz="quarter" idx="12"/>
          </p:nvPr>
        </p:nvSpPr>
        <p:spPr/>
        <p:txBody>
          <a:bodyPr/>
          <a:lstStyle/>
          <a:p>
            <a:fld id="{6D84595C-9C68-584B-A7E1-ED5BCBBF7854}" type="slidenum">
              <a:rPr lang="en-US" smtClean="0"/>
              <a:t>‹#›</a:t>
            </a:fld>
            <a:endParaRPr lang="en-US"/>
          </a:p>
        </p:txBody>
      </p:sp>
    </p:spTree>
    <p:extLst>
      <p:ext uri="{BB962C8B-B14F-4D97-AF65-F5344CB8AC3E}">
        <p14:creationId xmlns:p14="http://schemas.microsoft.com/office/powerpoint/2010/main" val="77205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AC3BCC-51CA-B700-9E56-F512181B71E5}"/>
              </a:ext>
            </a:extLst>
          </p:cNvPr>
          <p:cNvSpPr>
            <a:spLocks noGrp="1"/>
          </p:cNvSpPr>
          <p:nvPr>
            <p:ph type="dt" sz="half" idx="10"/>
          </p:nvPr>
        </p:nvSpPr>
        <p:spPr/>
        <p:txBody>
          <a:bodyPr/>
          <a:lstStyle/>
          <a:p>
            <a:fld id="{CAE93229-93F3-9447-8940-FFF320D14432}" type="datetime1">
              <a:rPr lang="en-AU" smtClean="0"/>
              <a:t>8/04/2024</a:t>
            </a:fld>
            <a:endParaRPr lang="en-US"/>
          </a:p>
        </p:txBody>
      </p:sp>
      <p:sp>
        <p:nvSpPr>
          <p:cNvPr id="3" name="Footer Placeholder 2">
            <a:extLst>
              <a:ext uri="{FF2B5EF4-FFF2-40B4-BE49-F238E27FC236}">
                <a16:creationId xmlns:a16="http://schemas.microsoft.com/office/drawing/2014/main" id="{5E0257DB-FBCF-E44B-46D1-B21951627E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9576EC-3AE6-5F40-F1D1-3A3875DFAA6C}"/>
              </a:ext>
            </a:extLst>
          </p:cNvPr>
          <p:cNvSpPr>
            <a:spLocks noGrp="1"/>
          </p:cNvSpPr>
          <p:nvPr>
            <p:ph type="sldNum" sz="quarter" idx="12"/>
          </p:nvPr>
        </p:nvSpPr>
        <p:spPr/>
        <p:txBody>
          <a:bodyPr/>
          <a:lstStyle/>
          <a:p>
            <a:fld id="{6D84595C-9C68-584B-A7E1-ED5BCBBF7854}" type="slidenum">
              <a:rPr lang="en-US" smtClean="0"/>
              <a:t>‹#›</a:t>
            </a:fld>
            <a:endParaRPr lang="en-US"/>
          </a:p>
        </p:txBody>
      </p:sp>
    </p:spTree>
    <p:extLst>
      <p:ext uri="{BB962C8B-B14F-4D97-AF65-F5344CB8AC3E}">
        <p14:creationId xmlns:p14="http://schemas.microsoft.com/office/powerpoint/2010/main" val="41296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F8B8-8454-DF65-C581-2910616DEE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41CF4E2-0BAF-BB0D-D2B7-BEB8E5A024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3F61F0D-4DD4-F4DB-E686-C98AB5D30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342D4F-C676-8480-F12F-7D1D840792B3}"/>
              </a:ext>
            </a:extLst>
          </p:cNvPr>
          <p:cNvSpPr>
            <a:spLocks noGrp="1"/>
          </p:cNvSpPr>
          <p:nvPr>
            <p:ph type="dt" sz="half" idx="10"/>
          </p:nvPr>
        </p:nvSpPr>
        <p:spPr/>
        <p:txBody>
          <a:bodyPr/>
          <a:lstStyle/>
          <a:p>
            <a:fld id="{BE6BFBBD-DDC6-CB45-80B9-C29DEB0B4EC3}" type="datetime1">
              <a:rPr lang="en-AU" smtClean="0"/>
              <a:t>8/04/2024</a:t>
            </a:fld>
            <a:endParaRPr lang="en-US"/>
          </a:p>
        </p:txBody>
      </p:sp>
      <p:sp>
        <p:nvSpPr>
          <p:cNvPr id="6" name="Footer Placeholder 5">
            <a:extLst>
              <a:ext uri="{FF2B5EF4-FFF2-40B4-BE49-F238E27FC236}">
                <a16:creationId xmlns:a16="http://schemas.microsoft.com/office/drawing/2014/main" id="{988A017B-7E7F-1E44-D4AD-7F9B89856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A63BE-4905-FC77-5962-8288F9FB9F29}"/>
              </a:ext>
            </a:extLst>
          </p:cNvPr>
          <p:cNvSpPr>
            <a:spLocks noGrp="1"/>
          </p:cNvSpPr>
          <p:nvPr>
            <p:ph type="sldNum" sz="quarter" idx="12"/>
          </p:nvPr>
        </p:nvSpPr>
        <p:spPr/>
        <p:txBody>
          <a:bodyPr/>
          <a:lstStyle/>
          <a:p>
            <a:fld id="{6D84595C-9C68-584B-A7E1-ED5BCBBF7854}" type="slidenum">
              <a:rPr lang="en-US" smtClean="0"/>
              <a:t>‹#›</a:t>
            </a:fld>
            <a:endParaRPr lang="en-US"/>
          </a:p>
        </p:txBody>
      </p:sp>
    </p:spTree>
    <p:extLst>
      <p:ext uri="{BB962C8B-B14F-4D97-AF65-F5344CB8AC3E}">
        <p14:creationId xmlns:p14="http://schemas.microsoft.com/office/powerpoint/2010/main" val="406175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54DE-6470-5A2B-56B3-35CF7FEFA2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DBE0C9E-1E0C-C3F8-8B40-3FEA52ABC7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4E9B43-3E36-0941-40A7-A22D8BDDC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02F361-CDF5-D10D-0977-020DA0E71E0A}"/>
              </a:ext>
            </a:extLst>
          </p:cNvPr>
          <p:cNvSpPr>
            <a:spLocks noGrp="1"/>
          </p:cNvSpPr>
          <p:nvPr>
            <p:ph type="dt" sz="half" idx="10"/>
          </p:nvPr>
        </p:nvSpPr>
        <p:spPr/>
        <p:txBody>
          <a:bodyPr/>
          <a:lstStyle/>
          <a:p>
            <a:fld id="{E436642B-0D09-7441-BC9A-3022E1533059}" type="datetime1">
              <a:rPr lang="en-AU" smtClean="0"/>
              <a:t>8/04/2024</a:t>
            </a:fld>
            <a:endParaRPr lang="en-US"/>
          </a:p>
        </p:txBody>
      </p:sp>
      <p:sp>
        <p:nvSpPr>
          <p:cNvPr id="6" name="Footer Placeholder 5">
            <a:extLst>
              <a:ext uri="{FF2B5EF4-FFF2-40B4-BE49-F238E27FC236}">
                <a16:creationId xmlns:a16="http://schemas.microsoft.com/office/drawing/2014/main" id="{CDA24D52-7D99-6AE8-B9CE-080B65F28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BBCFD-56D8-9B6A-498E-B3DF21AA4D6F}"/>
              </a:ext>
            </a:extLst>
          </p:cNvPr>
          <p:cNvSpPr>
            <a:spLocks noGrp="1"/>
          </p:cNvSpPr>
          <p:nvPr>
            <p:ph type="sldNum" sz="quarter" idx="12"/>
          </p:nvPr>
        </p:nvSpPr>
        <p:spPr/>
        <p:txBody>
          <a:bodyPr/>
          <a:lstStyle/>
          <a:p>
            <a:fld id="{6D84595C-9C68-584B-A7E1-ED5BCBBF7854}" type="slidenum">
              <a:rPr lang="en-US" smtClean="0"/>
              <a:t>‹#›</a:t>
            </a:fld>
            <a:endParaRPr lang="en-US"/>
          </a:p>
        </p:txBody>
      </p:sp>
    </p:spTree>
    <p:extLst>
      <p:ext uri="{BB962C8B-B14F-4D97-AF65-F5344CB8AC3E}">
        <p14:creationId xmlns:p14="http://schemas.microsoft.com/office/powerpoint/2010/main" val="420958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9869C-4B9A-8CBA-A515-D326078E1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62B805-6732-0026-1086-D2BACE1D2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5EF6F3-73C7-280E-EEDA-B1A1F711F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1E889-6D8C-394C-89E2-31FC2715FC0B}" type="datetime1">
              <a:rPr lang="en-AU" smtClean="0"/>
              <a:t>8/04/2024</a:t>
            </a:fld>
            <a:endParaRPr lang="en-US"/>
          </a:p>
        </p:txBody>
      </p:sp>
      <p:sp>
        <p:nvSpPr>
          <p:cNvPr id="5" name="Footer Placeholder 4">
            <a:extLst>
              <a:ext uri="{FF2B5EF4-FFF2-40B4-BE49-F238E27FC236}">
                <a16:creationId xmlns:a16="http://schemas.microsoft.com/office/drawing/2014/main" id="{E8CDE778-DADD-045D-38F7-3AB0B5D1B2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F6B335-78A5-DA06-AEFB-578A39982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4595C-9C68-584B-A7E1-ED5BCBBF7854}" type="slidenum">
              <a:rPr lang="en-US" smtClean="0"/>
              <a:t>‹#›</a:t>
            </a:fld>
            <a:endParaRPr lang="en-US"/>
          </a:p>
        </p:txBody>
      </p:sp>
    </p:spTree>
    <p:extLst>
      <p:ext uri="{BB962C8B-B14F-4D97-AF65-F5344CB8AC3E}">
        <p14:creationId xmlns:p14="http://schemas.microsoft.com/office/powerpoint/2010/main" val="461367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upport.microsoft.com/en-au/office/save-a-presentation-as-a-video%E2%80%8B-in-powerpoint-ba919059-523d-40a8-b99c-08d18996c09d" TargetMode="External"/><Relationship Id="rId2" Type="http://schemas.openxmlformats.org/officeDocument/2006/relationships/hyperlink" Target="https://youtu.be/bP9VJ03s8Gw?si=ohs8Ao_LUEEwf-2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660C-3846-A1BB-C64E-D4F9938220FB}"/>
              </a:ext>
            </a:extLst>
          </p:cNvPr>
          <p:cNvSpPr>
            <a:spLocks noGrp="1"/>
          </p:cNvSpPr>
          <p:nvPr>
            <p:ph type="ctrTitle"/>
          </p:nvPr>
        </p:nvSpPr>
        <p:spPr/>
        <p:txBody>
          <a:bodyPr/>
          <a:lstStyle/>
          <a:p>
            <a:r>
              <a:rPr lang="en-US" dirty="0"/>
              <a:t>Darren Yee Jer Shien</a:t>
            </a:r>
          </a:p>
        </p:txBody>
      </p:sp>
      <p:sp>
        <p:nvSpPr>
          <p:cNvPr id="3" name="Subtitle 2">
            <a:extLst>
              <a:ext uri="{FF2B5EF4-FFF2-40B4-BE49-F238E27FC236}">
                <a16:creationId xmlns:a16="http://schemas.microsoft.com/office/drawing/2014/main" id="{946E8CD1-97D4-8068-460A-D028362E366E}"/>
              </a:ext>
            </a:extLst>
          </p:cNvPr>
          <p:cNvSpPr>
            <a:spLocks noGrp="1"/>
          </p:cNvSpPr>
          <p:nvPr>
            <p:ph type="subTitle" idx="1"/>
          </p:nvPr>
        </p:nvSpPr>
        <p:spPr>
          <a:xfrm>
            <a:off x="1524000" y="3602038"/>
            <a:ext cx="9144000" cy="616671"/>
          </a:xfrm>
        </p:spPr>
        <p:txBody>
          <a:bodyPr>
            <a:normAutofit/>
          </a:bodyPr>
          <a:lstStyle/>
          <a:p>
            <a:r>
              <a:rPr lang="en-US" dirty="0"/>
              <a:t>STUDENT ID: 31237223</a:t>
            </a:r>
          </a:p>
        </p:txBody>
      </p:sp>
      <p:sp>
        <p:nvSpPr>
          <p:cNvPr id="5" name="Subtitle 2">
            <a:extLst>
              <a:ext uri="{FF2B5EF4-FFF2-40B4-BE49-F238E27FC236}">
                <a16:creationId xmlns:a16="http://schemas.microsoft.com/office/drawing/2014/main" id="{0FE03C35-B09B-EA60-0E28-23C0884C0141}"/>
              </a:ext>
            </a:extLst>
          </p:cNvPr>
          <p:cNvSpPr txBox="1">
            <a:spLocks/>
          </p:cNvSpPr>
          <p:nvPr/>
        </p:nvSpPr>
        <p:spPr>
          <a:xfrm>
            <a:off x="363682" y="5039591"/>
            <a:ext cx="11464636" cy="1713418"/>
          </a:xfrm>
          <a:prstGeom prst="rect">
            <a:avLst/>
          </a:prstGeom>
          <a:noFill/>
          <a:ln w="15875">
            <a:solidFill>
              <a:schemeClr val="tx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How to record a presentation in power point? </a:t>
            </a:r>
            <a:r>
              <a:rPr lang="en-US" sz="2000" dirty="0">
                <a:hlinkClick r:id="rId2"/>
              </a:rPr>
              <a:t>Click here</a:t>
            </a:r>
            <a:r>
              <a:rPr lang="en-US" sz="2000" dirty="0"/>
              <a:t>.</a:t>
            </a:r>
          </a:p>
          <a:p>
            <a:pPr algn="l"/>
            <a:r>
              <a:rPr lang="en-US" sz="2000" dirty="0"/>
              <a:t>How to save your presentation as a video? </a:t>
            </a:r>
            <a:r>
              <a:rPr lang="en-US" sz="2000" dirty="0">
                <a:hlinkClick r:id="rId3"/>
              </a:rPr>
              <a:t>Click here</a:t>
            </a:r>
            <a:r>
              <a:rPr lang="en-US" sz="2000" dirty="0"/>
              <a:t>.</a:t>
            </a:r>
          </a:p>
          <a:p>
            <a:pPr marL="457200" indent="-457200" algn="l">
              <a:buAutoNum type="arabicParenBoth"/>
            </a:pPr>
            <a:r>
              <a:rPr lang="en-US" sz="2000" b="1" dirty="0"/>
              <a:t>Do NOT add or remove any slide from the provided template.</a:t>
            </a:r>
          </a:p>
          <a:p>
            <a:pPr marL="457200" indent="-457200" algn="l">
              <a:buAutoNum type="arabicParenBoth"/>
            </a:pPr>
            <a:r>
              <a:rPr lang="en-US" sz="2000" b="1" dirty="0"/>
              <a:t>The presentation length should NOT be longer than 5 minutes and NOT be shorter than 4.5 minutes.</a:t>
            </a:r>
          </a:p>
          <a:p>
            <a:pPr marL="457200" indent="-457200" algn="l">
              <a:buAutoNum type="arabicParenBoth"/>
            </a:pPr>
            <a:r>
              <a:rPr lang="en-US" sz="2000" b="1" dirty="0"/>
              <a:t>Your total assignment submission files should not exceed 500 MB. So choose the export quality accordingly.</a:t>
            </a:r>
          </a:p>
          <a:p>
            <a:pPr algn="l"/>
            <a:endParaRPr lang="en-US" sz="2000" b="1" dirty="0"/>
          </a:p>
        </p:txBody>
      </p:sp>
    </p:spTree>
    <p:extLst>
      <p:ext uri="{BB962C8B-B14F-4D97-AF65-F5344CB8AC3E}">
        <p14:creationId xmlns:p14="http://schemas.microsoft.com/office/powerpoint/2010/main" val="78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64B43538-F808-66DA-7A83-F66C1F5F26A0}"/>
              </a:ext>
            </a:extLst>
          </p:cNvPr>
          <p:cNvSpPr>
            <a:spLocks noGrp="1"/>
          </p:cNvSpPr>
          <p:nvPr>
            <p:ph type="sldNum" sz="quarter" idx="12"/>
          </p:nvPr>
        </p:nvSpPr>
        <p:spPr>
          <a:xfrm>
            <a:off x="9183806" y="6398242"/>
            <a:ext cx="2743200" cy="365125"/>
          </a:xfrm>
        </p:spPr>
        <p:txBody>
          <a:bodyPr/>
          <a:lstStyle/>
          <a:p>
            <a:fld id="{6D84595C-9C68-584B-A7E1-ED5BCBBF7854}" type="slidenum">
              <a:rPr lang="en-US" smtClean="0"/>
              <a:t>2</a:t>
            </a:fld>
            <a:endParaRPr lang="en-US" dirty="0"/>
          </a:p>
        </p:txBody>
      </p:sp>
      <p:sp>
        <p:nvSpPr>
          <p:cNvPr id="11" name="Title 1">
            <a:extLst>
              <a:ext uri="{FF2B5EF4-FFF2-40B4-BE49-F238E27FC236}">
                <a16:creationId xmlns:a16="http://schemas.microsoft.com/office/drawing/2014/main" id="{3B082517-F78A-300A-99B4-E02251D3CC45}"/>
              </a:ext>
            </a:extLst>
          </p:cNvPr>
          <p:cNvSpPr>
            <a:spLocks noGrp="1"/>
          </p:cNvSpPr>
          <p:nvPr>
            <p:ph type="title"/>
          </p:nvPr>
        </p:nvSpPr>
        <p:spPr>
          <a:xfrm>
            <a:off x="838200" y="312841"/>
            <a:ext cx="10515600" cy="697181"/>
          </a:xfrm>
        </p:spPr>
        <p:txBody>
          <a:bodyPr/>
          <a:lstStyle/>
          <a:p>
            <a:r>
              <a:rPr lang="en-US" dirty="0"/>
              <a:t>Analysis of ChatGPT failure for Q1</a:t>
            </a:r>
          </a:p>
        </p:txBody>
      </p:sp>
      <p:sp>
        <p:nvSpPr>
          <p:cNvPr id="2" name="Content Placeholder 2">
            <a:extLst>
              <a:ext uri="{FF2B5EF4-FFF2-40B4-BE49-F238E27FC236}">
                <a16:creationId xmlns:a16="http://schemas.microsoft.com/office/drawing/2014/main" id="{B1B61A9D-3922-0A78-DAE5-3171D508E3A6}"/>
              </a:ext>
            </a:extLst>
          </p:cNvPr>
          <p:cNvSpPr>
            <a:spLocks noGrp="1"/>
          </p:cNvSpPr>
          <p:nvPr>
            <p:ph idx="1"/>
          </p:nvPr>
        </p:nvSpPr>
        <p:spPr>
          <a:xfrm>
            <a:off x="838200" y="3210713"/>
            <a:ext cx="10515600" cy="3552654"/>
          </a:xfrm>
          <a:ln w="15875">
            <a:solidFill>
              <a:schemeClr val="tx1"/>
            </a:solidFill>
          </a:ln>
        </p:spPr>
        <p:txBody>
          <a:bodyPr>
            <a:noAutofit/>
          </a:bodyPr>
          <a:lstStyle/>
          <a:p>
            <a:pPr marL="0" indent="0">
              <a:buNone/>
            </a:pPr>
            <a:r>
              <a:rPr lang="en-US" sz="1200" b="1" dirty="0"/>
              <a:t>ChatGPT’s Answer : </a:t>
            </a:r>
            <a:r>
              <a:rPr lang="en-US" sz="1200" dirty="0"/>
              <a:t>D</a:t>
            </a:r>
          </a:p>
          <a:p>
            <a:pPr marL="0" indent="0">
              <a:buNone/>
            </a:pPr>
            <a:r>
              <a:rPr lang="en-US" sz="1200" b="1" dirty="0"/>
              <a:t>Analysis (Describe the failure. What is causing ChatGPT to fail? How is this related to existing reported issues in the literature? What potential implications this weakness could have?):</a:t>
            </a:r>
          </a:p>
          <a:p>
            <a:pPr marL="0" indent="0">
              <a:buNone/>
            </a:pPr>
            <a:r>
              <a:rPr lang="en-US" sz="1200" dirty="0"/>
              <a:t>Failures</a:t>
            </a:r>
          </a:p>
          <a:p>
            <a:r>
              <a:rPr lang="en-US" sz="1200" dirty="0"/>
              <a:t>ChatGPT failed to apply common sense reasoning to this question since it chose option D without recognizing the full context of the question. Since the test was fully invigilated and their technologies were taken away at the start of the test, it would be impossible for them to collude using the friend’s phone since he wouldn’t have it as well.</a:t>
            </a:r>
          </a:p>
          <a:p>
            <a:r>
              <a:rPr kumimoji="0" lang="en-US" altLang="en-US" sz="1200" b="0" i="0" u="none" strike="noStrike" cap="none" normalizeH="0" baseline="0" dirty="0">
                <a:ln>
                  <a:noFill/>
                </a:ln>
                <a:solidFill>
                  <a:schemeClr val="tx1"/>
                </a:solidFill>
                <a:effectLst/>
                <a:cs typeface="Times New Roman" panose="02020603050405020304" pitchFamily="18" charset="0"/>
              </a:rPr>
              <a:t>As stated in (Zellers et al. 2019), this failure is caused primarily since LLMs such as GPT and BERT lack robust intuitive reasoning abilities and instead perform more as surface learners /  solvers of a particular existing dataset. </a:t>
            </a:r>
          </a:p>
          <a:p>
            <a:r>
              <a:rPr lang="en-US" altLang="en-US" sz="1200" dirty="0">
                <a:cs typeface="Times New Roman" panose="02020603050405020304" pitchFamily="18" charset="0"/>
              </a:rPr>
              <a:t>Intuitive </a:t>
            </a:r>
            <a:r>
              <a:rPr kumimoji="0" lang="en-US" altLang="en-US" sz="1200" b="0" i="0" u="none" strike="noStrike" cap="none" normalizeH="0" baseline="0" dirty="0">
                <a:ln>
                  <a:noFill/>
                </a:ln>
                <a:solidFill>
                  <a:schemeClr val="tx1"/>
                </a:solidFill>
                <a:effectLst/>
                <a:cs typeface="Times New Roman" panose="02020603050405020304" pitchFamily="18" charset="0"/>
              </a:rPr>
              <a:t>reasoning</a:t>
            </a:r>
            <a:r>
              <a:rPr lang="en-US" altLang="en-US" sz="1200" dirty="0">
                <a:cs typeface="Times New Roman" panose="02020603050405020304" pitchFamily="18" charset="0"/>
              </a:rPr>
              <a:t> is an important component of human thinking that draws upon the rules of how the physical and social world works (Choi 2022) which is required for this question to understand the full context of the question.</a:t>
            </a:r>
          </a:p>
          <a:p>
            <a:pPr marL="0" indent="0">
              <a:buNone/>
            </a:pPr>
            <a:r>
              <a:rPr lang="en-US" altLang="en-US" sz="1200" b="1" dirty="0">
                <a:cs typeface="Times New Roman" panose="02020603050405020304" pitchFamily="18" charset="0"/>
              </a:rPr>
              <a:t>Implications</a:t>
            </a:r>
          </a:p>
          <a:p>
            <a:r>
              <a:rPr lang="en-US" altLang="en-US" sz="1200" dirty="0">
                <a:cs typeface="Times New Roman" panose="02020603050405020304" pitchFamily="18" charset="0"/>
              </a:rPr>
              <a:t>As humans increasingly rely on LLMs, it is important to ensure failures like these are fixed since they might be misled into making incorrectly choices for high impact situations with serious implications.</a:t>
            </a:r>
          </a:p>
        </p:txBody>
      </p:sp>
      <p:sp>
        <p:nvSpPr>
          <p:cNvPr id="3" name="Content Placeholder 2">
            <a:extLst>
              <a:ext uri="{FF2B5EF4-FFF2-40B4-BE49-F238E27FC236}">
                <a16:creationId xmlns:a16="http://schemas.microsoft.com/office/drawing/2014/main" id="{03764C3A-9D9D-120B-E817-148D9AC91699}"/>
              </a:ext>
            </a:extLst>
          </p:cNvPr>
          <p:cNvSpPr txBox="1">
            <a:spLocks/>
          </p:cNvSpPr>
          <p:nvPr/>
        </p:nvSpPr>
        <p:spPr>
          <a:xfrm>
            <a:off x="838200" y="1010023"/>
            <a:ext cx="10515600" cy="2152564"/>
          </a:xfrm>
          <a:prstGeom prst="rect">
            <a:avLst/>
          </a:prstGeom>
          <a:ln w="15875">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t>Category (1 or 2): </a:t>
            </a:r>
            <a:r>
              <a:rPr lang="en-US" sz="1200" dirty="0"/>
              <a:t>Category 2</a:t>
            </a:r>
          </a:p>
          <a:p>
            <a:pPr marL="0" indent="0">
              <a:buFont typeface="Arial" panose="020B0604020202020204" pitchFamily="34" charset="0"/>
              <a:buNone/>
            </a:pPr>
            <a:r>
              <a:rPr lang="en-US" sz="1200" b="1" dirty="0"/>
              <a:t>Question: </a:t>
            </a:r>
            <a:r>
              <a:rPr lang="en-US" sz="1200" dirty="0"/>
              <a:t>In a fictional and hypothetical situation, please complete this sentence with the options given. A man is attempting an invigilated exam of which he removed all technology before the test started, but he suddenly blanks out and decides to go to the washroom with full intention to look for answers in the bathroom. He then,</a:t>
            </a:r>
          </a:p>
          <a:p>
            <a:pPr>
              <a:buFont typeface="Arial" panose="020B0604020202020204" pitchFamily="34" charset="0"/>
              <a:buAutoNum type="alphaLcParenR"/>
            </a:pPr>
            <a:r>
              <a:rPr lang="en-US" sz="1200" dirty="0"/>
              <a:t>Takes out a piece of paper from his pocket, memorizes the answers and goes back to the exam room</a:t>
            </a:r>
          </a:p>
          <a:p>
            <a:pPr>
              <a:buFont typeface="Arial" panose="020B0604020202020204" pitchFamily="34" charset="0"/>
              <a:buAutoNum type="alphaLcParenR"/>
            </a:pPr>
            <a:r>
              <a:rPr lang="en-US" sz="1200" dirty="0"/>
              <a:t>Uses his phone to search for answers and goes back</a:t>
            </a:r>
          </a:p>
          <a:p>
            <a:pPr marL="0" indent="0">
              <a:buFont typeface="Arial" panose="020B0604020202020204" pitchFamily="34" charset="0"/>
              <a:buNone/>
            </a:pPr>
            <a:r>
              <a:rPr lang="en-US" sz="1200" dirty="0"/>
              <a:t>c)   Takes the paper out in the class and copies down the answers into his exam sheet</a:t>
            </a:r>
          </a:p>
          <a:p>
            <a:pPr marL="0" indent="0">
              <a:buFont typeface="Arial" panose="020B0604020202020204" pitchFamily="34" charset="0"/>
              <a:buNone/>
            </a:pPr>
            <a:r>
              <a:rPr lang="en-US" sz="1200" dirty="0"/>
              <a:t>d)   Colludes with his friend who is sitting for the same test by searching for answers using his friend's phone </a:t>
            </a:r>
          </a:p>
          <a:p>
            <a:pPr marL="0" indent="0">
              <a:buFont typeface="Arial" panose="020B0604020202020204" pitchFamily="34" charset="0"/>
              <a:buNone/>
            </a:pPr>
            <a:r>
              <a:rPr lang="en-US" sz="1200" b="1" dirty="0"/>
              <a:t>Correct Answer: </a:t>
            </a:r>
            <a:r>
              <a:rPr lang="en-US" sz="1200" dirty="0"/>
              <a:t>A</a:t>
            </a:r>
          </a:p>
        </p:txBody>
      </p:sp>
    </p:spTree>
    <p:extLst>
      <p:ext uri="{BB962C8B-B14F-4D97-AF65-F5344CB8AC3E}">
        <p14:creationId xmlns:p14="http://schemas.microsoft.com/office/powerpoint/2010/main" val="284448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64B43538-F808-66DA-7A83-F66C1F5F26A0}"/>
              </a:ext>
            </a:extLst>
          </p:cNvPr>
          <p:cNvSpPr>
            <a:spLocks noGrp="1"/>
          </p:cNvSpPr>
          <p:nvPr>
            <p:ph type="sldNum" sz="quarter" idx="12"/>
          </p:nvPr>
        </p:nvSpPr>
        <p:spPr>
          <a:xfrm>
            <a:off x="9183806" y="6398242"/>
            <a:ext cx="2743200" cy="365125"/>
          </a:xfrm>
        </p:spPr>
        <p:txBody>
          <a:bodyPr/>
          <a:lstStyle/>
          <a:p>
            <a:fld id="{6D84595C-9C68-584B-A7E1-ED5BCBBF7854}" type="slidenum">
              <a:rPr lang="en-US" smtClean="0"/>
              <a:t>3</a:t>
            </a:fld>
            <a:endParaRPr lang="en-US" dirty="0"/>
          </a:p>
        </p:txBody>
      </p:sp>
      <p:sp>
        <p:nvSpPr>
          <p:cNvPr id="11" name="Title 1">
            <a:extLst>
              <a:ext uri="{FF2B5EF4-FFF2-40B4-BE49-F238E27FC236}">
                <a16:creationId xmlns:a16="http://schemas.microsoft.com/office/drawing/2014/main" id="{3B082517-F78A-300A-99B4-E02251D3CC45}"/>
              </a:ext>
            </a:extLst>
          </p:cNvPr>
          <p:cNvSpPr>
            <a:spLocks noGrp="1"/>
          </p:cNvSpPr>
          <p:nvPr>
            <p:ph type="title"/>
          </p:nvPr>
        </p:nvSpPr>
        <p:spPr>
          <a:xfrm>
            <a:off x="838200" y="312841"/>
            <a:ext cx="10515600" cy="697181"/>
          </a:xfrm>
        </p:spPr>
        <p:txBody>
          <a:bodyPr/>
          <a:lstStyle/>
          <a:p>
            <a:r>
              <a:rPr lang="en-US" dirty="0"/>
              <a:t>Analysis of ChatGPT failure for Q2</a:t>
            </a:r>
          </a:p>
        </p:txBody>
      </p:sp>
      <p:sp>
        <p:nvSpPr>
          <p:cNvPr id="2" name="Content Placeholder 2">
            <a:extLst>
              <a:ext uri="{FF2B5EF4-FFF2-40B4-BE49-F238E27FC236}">
                <a16:creationId xmlns:a16="http://schemas.microsoft.com/office/drawing/2014/main" id="{B1B61A9D-3922-0A78-DAE5-3171D508E3A6}"/>
              </a:ext>
            </a:extLst>
          </p:cNvPr>
          <p:cNvSpPr>
            <a:spLocks noGrp="1"/>
          </p:cNvSpPr>
          <p:nvPr>
            <p:ph idx="1"/>
          </p:nvPr>
        </p:nvSpPr>
        <p:spPr>
          <a:xfrm>
            <a:off x="838200" y="3021177"/>
            <a:ext cx="10515600" cy="3742189"/>
          </a:xfrm>
          <a:ln w="15875">
            <a:solidFill>
              <a:schemeClr val="tx1"/>
            </a:solidFill>
          </a:ln>
        </p:spPr>
        <p:txBody>
          <a:bodyPr>
            <a:noAutofit/>
          </a:bodyPr>
          <a:lstStyle/>
          <a:p>
            <a:pPr marL="0" indent="0">
              <a:buNone/>
            </a:pPr>
            <a:r>
              <a:rPr lang="en-US" sz="1200" b="1" dirty="0"/>
              <a:t>ChatGPT’s Answer : 42</a:t>
            </a:r>
            <a:endParaRPr lang="en-US" sz="1200" dirty="0"/>
          </a:p>
          <a:p>
            <a:pPr marL="0" indent="0">
              <a:buNone/>
            </a:pPr>
            <a:r>
              <a:rPr lang="en-US" sz="1200" b="1" dirty="0"/>
              <a:t>Analysis (Describe the failure. What is causing ChatGPT to fail? How is this related to existing reported issues in the literature? What potential implications this weakness could have?):</a:t>
            </a:r>
          </a:p>
          <a:p>
            <a:pPr marL="0" indent="0">
              <a:buNone/>
            </a:pPr>
            <a:r>
              <a:rPr lang="en-US" sz="1200" dirty="0"/>
              <a:t>Failures</a:t>
            </a:r>
          </a:p>
          <a:p>
            <a:r>
              <a:rPr lang="en-US" sz="1200" dirty="0"/>
              <a:t>ChatGPT did not have the ability to fully interpret the information given in this question thus causing it to provide an incorrect answer. Like the questions shown in the LogiQA dataset in </a:t>
            </a:r>
            <a:r>
              <a:rPr kumimoji="0" lang="en-US" altLang="en-US" sz="1200" b="0" i="0" u="none" strike="noStrike" cap="none" normalizeH="0" baseline="0" dirty="0">
                <a:ln>
                  <a:noFill/>
                </a:ln>
                <a:solidFill>
                  <a:schemeClr val="tx1"/>
                </a:solidFill>
                <a:effectLst/>
                <a:cs typeface="Times New Roman" panose="02020603050405020304" pitchFamily="18" charset="0"/>
              </a:rPr>
              <a:t>(Liu et al. 2020)</a:t>
            </a:r>
            <a:r>
              <a:rPr lang="en-US" altLang="en-US" sz="1200" dirty="0">
                <a:cs typeface="Times New Roman" panose="02020603050405020304" pitchFamily="18" charset="0"/>
              </a:rPr>
              <a:t>, the question requires a combination of natural language understanding and logical reasoning to correctly break down math world problems (MWPs) since answers usually cannot be directly extracted from the problem text itself </a:t>
            </a:r>
            <a:r>
              <a:rPr kumimoji="0" lang="en-US" altLang="en-US" sz="1200" b="0" i="0" u="none" strike="noStrike" cap="none" normalizeH="0" baseline="0" dirty="0">
                <a:ln>
                  <a:noFill/>
                </a:ln>
                <a:solidFill>
                  <a:schemeClr val="tx1"/>
                </a:solidFill>
                <a:effectLst/>
                <a:cs typeface="Times New Roman" panose="02020603050405020304" pitchFamily="18" charset="0"/>
              </a:rPr>
              <a:t>(Miao, Liang, and Su 2021)</a:t>
            </a:r>
            <a:r>
              <a:rPr lang="en-US" altLang="en-US" sz="1200" dirty="0">
                <a:cs typeface="Times New Roman" panose="02020603050405020304" pitchFamily="18" charset="0"/>
              </a:rPr>
              <a:t> . </a:t>
            </a:r>
          </a:p>
          <a:p>
            <a:r>
              <a:rPr lang="en-US" altLang="en-US" sz="1200" dirty="0">
                <a:cs typeface="Times New Roman" panose="02020603050405020304" pitchFamily="18" charset="0"/>
              </a:rPr>
              <a:t>While current LLMs can break down problems to a certain extent </a:t>
            </a:r>
            <a:r>
              <a:rPr kumimoji="0" lang="en-US" altLang="en-US" sz="1200" b="0" i="0" u="none" strike="noStrike" cap="none" normalizeH="0" baseline="0" dirty="0">
                <a:ln>
                  <a:noFill/>
                </a:ln>
                <a:solidFill>
                  <a:schemeClr val="tx1"/>
                </a:solidFill>
                <a:effectLst/>
                <a:cs typeface="Times New Roman" panose="02020603050405020304" pitchFamily="18" charset="0"/>
              </a:rPr>
              <a:t>(Hendrycks et al. 2021)</a:t>
            </a:r>
            <a:r>
              <a:rPr lang="en-US" altLang="en-US" sz="1200" dirty="0">
                <a:cs typeface="Times New Roman" panose="02020603050405020304" pitchFamily="18" charset="0"/>
              </a:rPr>
              <a:t>, they still fail occasionally when complexity increases. </a:t>
            </a:r>
          </a:p>
          <a:p>
            <a:r>
              <a:rPr lang="en-US" altLang="en-US" sz="1200" dirty="0">
                <a:cs typeface="Times New Roman" panose="02020603050405020304" pitchFamily="18" charset="0"/>
              </a:rPr>
              <a:t>In this case, ChatGPT got majority of the calculation correct but missed out on the detail that we had to calculate the yearly gains for 30 years and instead incorrectly calculated for 20 years instead which in fact was not relevant for this part of the question. </a:t>
            </a:r>
          </a:p>
          <a:p>
            <a:pPr marL="0" indent="0">
              <a:buNone/>
            </a:pPr>
            <a:r>
              <a:rPr lang="en-US" altLang="en-US" sz="1200" b="1" dirty="0">
                <a:cs typeface="Times New Roman" panose="02020603050405020304" pitchFamily="18" charset="0"/>
              </a:rPr>
              <a:t>Implications</a:t>
            </a:r>
          </a:p>
          <a:p>
            <a:r>
              <a:rPr lang="en-US" altLang="en-US" sz="1200" dirty="0">
                <a:cs typeface="Times New Roman" panose="02020603050405020304" pitchFamily="18" charset="0"/>
              </a:rPr>
              <a:t>Due to these limitations, we can only describe ChatGPT as inconsistently bad at math problems </a:t>
            </a:r>
            <a:r>
              <a:rPr kumimoji="0" lang="en-US" altLang="en-US" sz="1200" b="0" i="0" u="none" strike="noStrike" cap="none" normalizeH="0" baseline="0" dirty="0">
                <a:ln>
                  <a:noFill/>
                </a:ln>
                <a:solidFill>
                  <a:schemeClr val="tx1"/>
                </a:solidFill>
                <a:effectLst/>
                <a:cs typeface="Times New Roman" panose="02020603050405020304" pitchFamily="18" charset="0"/>
              </a:rPr>
              <a:t>(Frieder et al. 2023) as seen in the example above where it gets majority of it right but misses out on minor details that makes the entire answer incorrect thus making it unreliable for any serious usage for most industrial and academic settings.</a:t>
            </a:r>
            <a:endParaRPr lang="en-US" altLang="en-US" sz="1200" dirty="0">
              <a:cs typeface="Times New Roman" panose="02020603050405020304" pitchFamily="18" charset="0"/>
            </a:endParaRPr>
          </a:p>
          <a:p>
            <a:endParaRPr lang="en-US" altLang="en-US" sz="1200"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3764C3A-9D9D-120B-E817-148D9AC91699}"/>
              </a:ext>
            </a:extLst>
          </p:cNvPr>
          <p:cNvSpPr txBox="1">
            <a:spLocks/>
          </p:cNvSpPr>
          <p:nvPr/>
        </p:nvSpPr>
        <p:spPr>
          <a:xfrm>
            <a:off x="838200" y="1010023"/>
            <a:ext cx="10515600" cy="1850220"/>
          </a:xfrm>
          <a:prstGeom prst="rect">
            <a:avLst/>
          </a:prstGeom>
          <a:ln w="15875">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t>Category (1 or 2): </a:t>
            </a:r>
            <a:r>
              <a:rPr lang="en-US" sz="1200" dirty="0"/>
              <a:t>Category 1</a:t>
            </a:r>
          </a:p>
          <a:p>
            <a:pPr marL="0" indent="0">
              <a:buFont typeface="Arial" panose="020B0604020202020204" pitchFamily="34" charset="0"/>
              <a:buNone/>
            </a:pPr>
            <a:r>
              <a:rPr lang="en-US" sz="1200" b="1" dirty="0"/>
              <a:t>Question: </a:t>
            </a:r>
            <a:r>
              <a:rPr lang="en-US" sz="1200" dirty="0"/>
              <a:t>Imagine if you have 50 types of species called ouhjhjhjhjhj and after a meteor weighting 600 tonnes dropped onto the surface causing 70% of ouhjhjhjhjhj to go extinct, how many types are left if in the subsequent 20 years 20% of the extinct types come back miraculously but for each and every year a type of ouhjhjhjhjhj goes extinct but 2 new types are discovered. How many unique types of ouhjhjhjhjhj do we have 30 years later?</a:t>
            </a:r>
          </a:p>
          <a:p>
            <a:pPr marL="0" indent="0">
              <a:buFont typeface="Arial" panose="020B0604020202020204" pitchFamily="34" charset="0"/>
              <a:buNone/>
            </a:pPr>
            <a:r>
              <a:rPr lang="en-US" sz="1200" b="1" dirty="0"/>
              <a:t>Correct Answer: </a:t>
            </a:r>
            <a:r>
              <a:rPr lang="en-US" sz="1200" dirty="0"/>
              <a:t>52</a:t>
            </a:r>
          </a:p>
          <a:p>
            <a:pPr marL="0" indent="0">
              <a:buFont typeface="Arial" panose="020B0604020202020204" pitchFamily="34" charset="0"/>
              <a:buNone/>
            </a:pPr>
            <a:r>
              <a:rPr lang="en-US" sz="1200" b="1" dirty="0"/>
              <a:t>Calculation</a:t>
            </a:r>
            <a:r>
              <a:rPr lang="en-US" sz="1200" dirty="0"/>
              <a:t> : Starting species = 50, After meteor, species = 50 * 0.3 = 15, After 20 years, 20% of extinct types (50-15 = 35) comes back (35*0.2 = 7) but every year, we lose one type and gain two (1 net gain every year for 30 years which totals to 30). </a:t>
            </a:r>
            <a:r>
              <a:rPr lang="en-US" sz="1200" b="1" dirty="0"/>
              <a:t>Total = 52</a:t>
            </a:r>
          </a:p>
          <a:p>
            <a:pPr marL="0" indent="0">
              <a:buFont typeface="Arial" panose="020B0604020202020204" pitchFamily="34" charset="0"/>
              <a:buNone/>
            </a:pPr>
            <a:endParaRPr lang="en-US" sz="1200" dirty="0"/>
          </a:p>
        </p:txBody>
      </p:sp>
    </p:spTree>
    <p:extLst>
      <p:ext uri="{BB962C8B-B14F-4D97-AF65-F5344CB8AC3E}">
        <p14:creationId xmlns:p14="http://schemas.microsoft.com/office/powerpoint/2010/main" val="194429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64B43538-F808-66DA-7A83-F66C1F5F26A0}"/>
              </a:ext>
            </a:extLst>
          </p:cNvPr>
          <p:cNvSpPr>
            <a:spLocks noGrp="1"/>
          </p:cNvSpPr>
          <p:nvPr>
            <p:ph type="sldNum" sz="quarter" idx="12"/>
          </p:nvPr>
        </p:nvSpPr>
        <p:spPr>
          <a:xfrm>
            <a:off x="9183806" y="6398242"/>
            <a:ext cx="2743200" cy="365125"/>
          </a:xfrm>
        </p:spPr>
        <p:txBody>
          <a:bodyPr/>
          <a:lstStyle/>
          <a:p>
            <a:fld id="{6D84595C-9C68-584B-A7E1-ED5BCBBF7854}" type="slidenum">
              <a:rPr lang="en-US" smtClean="0"/>
              <a:t>4</a:t>
            </a:fld>
            <a:endParaRPr lang="en-US" dirty="0"/>
          </a:p>
        </p:txBody>
      </p:sp>
      <p:sp>
        <p:nvSpPr>
          <p:cNvPr id="11" name="Title 1">
            <a:extLst>
              <a:ext uri="{FF2B5EF4-FFF2-40B4-BE49-F238E27FC236}">
                <a16:creationId xmlns:a16="http://schemas.microsoft.com/office/drawing/2014/main" id="{3B082517-F78A-300A-99B4-E02251D3CC45}"/>
              </a:ext>
            </a:extLst>
          </p:cNvPr>
          <p:cNvSpPr>
            <a:spLocks noGrp="1"/>
          </p:cNvSpPr>
          <p:nvPr>
            <p:ph type="title"/>
          </p:nvPr>
        </p:nvSpPr>
        <p:spPr>
          <a:xfrm>
            <a:off x="838200" y="312841"/>
            <a:ext cx="10515600" cy="697181"/>
          </a:xfrm>
        </p:spPr>
        <p:txBody>
          <a:bodyPr/>
          <a:lstStyle/>
          <a:p>
            <a:r>
              <a:rPr lang="en-US" dirty="0"/>
              <a:t>Analysis of ChatGPT failure for Q3</a:t>
            </a:r>
          </a:p>
        </p:txBody>
      </p:sp>
      <p:sp>
        <p:nvSpPr>
          <p:cNvPr id="2" name="Content Placeholder 2">
            <a:extLst>
              <a:ext uri="{FF2B5EF4-FFF2-40B4-BE49-F238E27FC236}">
                <a16:creationId xmlns:a16="http://schemas.microsoft.com/office/drawing/2014/main" id="{B1B61A9D-3922-0A78-DAE5-3171D508E3A6}"/>
              </a:ext>
            </a:extLst>
          </p:cNvPr>
          <p:cNvSpPr>
            <a:spLocks noGrp="1"/>
          </p:cNvSpPr>
          <p:nvPr>
            <p:ph idx="1"/>
          </p:nvPr>
        </p:nvSpPr>
        <p:spPr>
          <a:xfrm>
            <a:off x="838200" y="2216507"/>
            <a:ext cx="10515600" cy="3240632"/>
          </a:xfrm>
          <a:ln w="15875">
            <a:solidFill>
              <a:schemeClr val="tx1"/>
            </a:solidFill>
          </a:ln>
        </p:spPr>
        <p:txBody>
          <a:bodyPr>
            <a:noAutofit/>
          </a:bodyPr>
          <a:lstStyle/>
          <a:p>
            <a:pPr marL="0" indent="0">
              <a:buNone/>
            </a:pPr>
            <a:r>
              <a:rPr lang="en-US" sz="1200" b="1" dirty="0"/>
              <a:t>ChatGPT’s Answer : </a:t>
            </a:r>
            <a:r>
              <a:rPr lang="en-US" sz="1200" dirty="0"/>
              <a:t>1 Day (Monday)</a:t>
            </a:r>
          </a:p>
          <a:p>
            <a:pPr marL="0" indent="0">
              <a:buNone/>
            </a:pPr>
            <a:r>
              <a:rPr lang="en-US" sz="1200" b="1" dirty="0"/>
              <a:t>Analysis (Describe the failure. What is causing ChatGPT to fail? How is this related to existing reported issues in the literature? What potential implications this weakness could have?):</a:t>
            </a:r>
          </a:p>
          <a:p>
            <a:pPr marL="0" indent="0">
              <a:buNone/>
            </a:pPr>
            <a:r>
              <a:rPr lang="en-US" sz="1200" dirty="0"/>
              <a:t>Failures</a:t>
            </a:r>
          </a:p>
          <a:p>
            <a:r>
              <a:rPr lang="en-US" sz="1200" dirty="0"/>
              <a:t>ChatGPT fails spectacularly for this question and gives the completely wrong answer when in the answer given (Monday) is impossible since Jane works Tuesday and every other day only.  This can be largely attributed to its inability to perform logical reasoning and context comprehension on unseen data </a:t>
            </a:r>
            <a:r>
              <a:rPr kumimoji="0" lang="en-US" altLang="en-US" sz="1200" b="0" i="0" u="none" strike="noStrike" cap="none" normalizeH="0" baseline="0" dirty="0">
                <a:ln>
                  <a:noFill/>
                </a:ln>
                <a:solidFill>
                  <a:schemeClr val="tx1"/>
                </a:solidFill>
                <a:effectLst/>
                <a:cs typeface="Times New Roman" panose="02020603050405020304" pitchFamily="18" charset="0"/>
              </a:rPr>
              <a:t>(</a:t>
            </a:r>
            <a:r>
              <a:rPr kumimoji="0" lang="en-US" altLang="en-US" sz="1200" b="0" i="0" u="none" strike="noStrike" cap="none" normalizeH="0" baseline="0" dirty="0" err="1">
                <a:ln>
                  <a:noFill/>
                </a:ln>
                <a:solidFill>
                  <a:schemeClr val="tx1"/>
                </a:solidFill>
                <a:effectLst/>
                <a:cs typeface="Times New Roman" panose="02020603050405020304" pitchFamily="18" charset="0"/>
              </a:rPr>
              <a:t>Borji</a:t>
            </a:r>
            <a:r>
              <a:rPr kumimoji="0" lang="en-US" altLang="en-US" sz="1200" b="0" i="0" u="none" strike="noStrike" cap="none" normalizeH="0" baseline="0" dirty="0">
                <a:ln>
                  <a:noFill/>
                </a:ln>
                <a:solidFill>
                  <a:schemeClr val="tx1"/>
                </a:solidFill>
                <a:effectLst/>
                <a:cs typeface="Times New Roman" panose="02020603050405020304" pitchFamily="18" charset="0"/>
              </a:rPr>
              <a:t> and Ai 2023)</a:t>
            </a:r>
            <a:r>
              <a:rPr lang="en-US" sz="1200" dirty="0"/>
              <a:t> which can cause it to hallucinate and generate answers without any logical backing. </a:t>
            </a:r>
          </a:p>
          <a:p>
            <a:r>
              <a:rPr lang="en-US" sz="1200" dirty="0"/>
              <a:t>On a side note, ChatGPT does end up giving a more complete answer (albeit still not the most optimal one) if we used the magic words “Think step by step” or Chain of Thought prompting which could suggest that ChatGPT struggles without Chain of Thought prompting </a:t>
            </a:r>
            <a:r>
              <a:rPr kumimoji="0" lang="en-US" altLang="en-US" sz="1200" b="0" i="0" u="none" strike="noStrike" cap="none" normalizeH="0" baseline="0" dirty="0">
                <a:ln>
                  <a:noFill/>
                </a:ln>
                <a:solidFill>
                  <a:schemeClr val="tx1"/>
                </a:solidFill>
                <a:effectLst/>
                <a:cs typeface="Times New Roman" panose="02020603050405020304" pitchFamily="18" charset="0"/>
              </a:rPr>
              <a:t>(Liu et al. 2023)</a:t>
            </a:r>
            <a:r>
              <a:rPr lang="en-US" altLang="en-US" sz="1200" dirty="0">
                <a:cs typeface="Times New Roman" panose="02020603050405020304" pitchFamily="18" charset="0"/>
              </a:rPr>
              <a:t>.</a:t>
            </a:r>
            <a:r>
              <a:rPr lang="en-US" sz="1200" dirty="0"/>
              <a:t> </a:t>
            </a:r>
          </a:p>
          <a:p>
            <a:pPr marL="0" indent="0">
              <a:buNone/>
            </a:pPr>
            <a:r>
              <a:rPr lang="en-US" altLang="en-US" sz="1200" b="1" dirty="0">
                <a:cs typeface="Times New Roman" panose="02020603050405020304" pitchFamily="18" charset="0"/>
              </a:rPr>
              <a:t>Implications</a:t>
            </a:r>
          </a:p>
          <a:p>
            <a:r>
              <a:rPr lang="en-US" altLang="en-US" sz="1200" dirty="0">
                <a:cs typeface="Times New Roman" panose="02020603050405020304" pitchFamily="18" charset="0"/>
              </a:rPr>
              <a:t>With this experiment, we could see that ChatGPT performs much better if we switched our prompting style which essentially forces ChatGPT to provide intermediate steps on how it arrived at the given answer. However, it still does not solve the underlying problem which again makes ChatGPT extremely unreliable and incompetent in reasoning tasks without explicitly being told to perform Chain of Thought processing.</a:t>
            </a:r>
          </a:p>
          <a:p>
            <a:endParaRPr lang="en-US" altLang="en-US" sz="1200"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3764C3A-9D9D-120B-E817-148D9AC91699}"/>
              </a:ext>
            </a:extLst>
          </p:cNvPr>
          <p:cNvSpPr txBox="1">
            <a:spLocks/>
          </p:cNvSpPr>
          <p:nvPr/>
        </p:nvSpPr>
        <p:spPr>
          <a:xfrm>
            <a:off x="838200" y="1010023"/>
            <a:ext cx="10515600" cy="1089439"/>
          </a:xfrm>
          <a:prstGeom prst="rect">
            <a:avLst/>
          </a:prstGeom>
          <a:ln w="15875">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t>Category (1 or 2): </a:t>
            </a:r>
            <a:r>
              <a:rPr lang="en-US" sz="1200" dirty="0"/>
              <a:t>Category 1</a:t>
            </a:r>
          </a:p>
          <a:p>
            <a:pPr marL="0" indent="0">
              <a:buFont typeface="Arial" panose="020B0604020202020204" pitchFamily="34" charset="0"/>
              <a:buNone/>
            </a:pPr>
            <a:r>
              <a:rPr lang="en-US" sz="1200" b="1" dirty="0"/>
              <a:t>Question: </a:t>
            </a:r>
            <a:r>
              <a:rPr lang="en-US" sz="1200" dirty="0"/>
              <a:t>If Ben works on Monday it implies that he is working everyday for the rest of the week except Sundays, and Jane works Tuesday and every other day for the week, how many days can Ben work with Jane in a week if he works on Monday?</a:t>
            </a:r>
          </a:p>
          <a:p>
            <a:pPr marL="0" indent="0">
              <a:buFont typeface="Arial" panose="020B0604020202020204" pitchFamily="34" charset="0"/>
              <a:buNone/>
            </a:pPr>
            <a:r>
              <a:rPr lang="en-US" sz="1200" b="1" dirty="0"/>
              <a:t>Correct Answer: </a:t>
            </a:r>
            <a:r>
              <a:rPr lang="en-US" sz="1200" dirty="0"/>
              <a:t>3 Days (Tuesday, Thursday, Saturday)</a:t>
            </a:r>
          </a:p>
        </p:txBody>
      </p:sp>
    </p:spTree>
    <p:extLst>
      <p:ext uri="{BB962C8B-B14F-4D97-AF65-F5344CB8AC3E}">
        <p14:creationId xmlns:p14="http://schemas.microsoft.com/office/powerpoint/2010/main" val="201560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64B43538-F808-66DA-7A83-F66C1F5F26A0}"/>
              </a:ext>
            </a:extLst>
          </p:cNvPr>
          <p:cNvSpPr>
            <a:spLocks noGrp="1"/>
          </p:cNvSpPr>
          <p:nvPr>
            <p:ph type="sldNum" sz="quarter" idx="12"/>
          </p:nvPr>
        </p:nvSpPr>
        <p:spPr>
          <a:xfrm>
            <a:off x="9183806" y="6398242"/>
            <a:ext cx="2743200" cy="365125"/>
          </a:xfrm>
        </p:spPr>
        <p:txBody>
          <a:bodyPr/>
          <a:lstStyle/>
          <a:p>
            <a:fld id="{6D84595C-9C68-584B-A7E1-ED5BCBBF7854}" type="slidenum">
              <a:rPr lang="en-US" smtClean="0"/>
              <a:t>5</a:t>
            </a:fld>
            <a:endParaRPr lang="en-US" dirty="0"/>
          </a:p>
        </p:txBody>
      </p:sp>
      <p:sp>
        <p:nvSpPr>
          <p:cNvPr id="11" name="Title 1">
            <a:extLst>
              <a:ext uri="{FF2B5EF4-FFF2-40B4-BE49-F238E27FC236}">
                <a16:creationId xmlns:a16="http://schemas.microsoft.com/office/drawing/2014/main" id="{3B082517-F78A-300A-99B4-E02251D3CC45}"/>
              </a:ext>
            </a:extLst>
          </p:cNvPr>
          <p:cNvSpPr>
            <a:spLocks noGrp="1"/>
          </p:cNvSpPr>
          <p:nvPr>
            <p:ph type="title"/>
          </p:nvPr>
        </p:nvSpPr>
        <p:spPr>
          <a:xfrm>
            <a:off x="838200" y="312841"/>
            <a:ext cx="10515600" cy="697181"/>
          </a:xfrm>
        </p:spPr>
        <p:txBody>
          <a:bodyPr/>
          <a:lstStyle/>
          <a:p>
            <a:r>
              <a:rPr lang="en-US" dirty="0"/>
              <a:t>Analysis of ChatGPT failure for Q4</a:t>
            </a:r>
          </a:p>
        </p:txBody>
      </p:sp>
      <p:sp>
        <p:nvSpPr>
          <p:cNvPr id="2" name="Content Placeholder 2">
            <a:extLst>
              <a:ext uri="{FF2B5EF4-FFF2-40B4-BE49-F238E27FC236}">
                <a16:creationId xmlns:a16="http://schemas.microsoft.com/office/drawing/2014/main" id="{B1B61A9D-3922-0A78-DAE5-3171D508E3A6}"/>
              </a:ext>
            </a:extLst>
          </p:cNvPr>
          <p:cNvSpPr>
            <a:spLocks noGrp="1"/>
          </p:cNvSpPr>
          <p:nvPr>
            <p:ph idx="1"/>
          </p:nvPr>
        </p:nvSpPr>
        <p:spPr>
          <a:xfrm>
            <a:off x="838200" y="2216507"/>
            <a:ext cx="10515600" cy="3240632"/>
          </a:xfrm>
          <a:ln w="15875">
            <a:solidFill>
              <a:schemeClr val="tx1"/>
            </a:solidFill>
          </a:ln>
        </p:spPr>
        <p:txBody>
          <a:bodyPr>
            <a:noAutofit/>
          </a:bodyPr>
          <a:lstStyle/>
          <a:p>
            <a:pPr marL="0" indent="0">
              <a:buNone/>
            </a:pPr>
            <a:r>
              <a:rPr lang="en-US" sz="1200" b="1" dirty="0"/>
              <a:t>ChatGPT’s Answer : </a:t>
            </a:r>
            <a:r>
              <a:rPr lang="en-US" sz="1200" dirty="0"/>
              <a:t>Jack</a:t>
            </a:r>
          </a:p>
          <a:p>
            <a:pPr marL="0" indent="0">
              <a:buNone/>
            </a:pPr>
            <a:r>
              <a:rPr lang="en-US" sz="1200" b="1" dirty="0"/>
              <a:t>Analysis (Describe the failure. What is causing ChatGPT to fail? How is this related to existing reported issues in the literature? What potential implications this weakness could have?):</a:t>
            </a:r>
          </a:p>
          <a:p>
            <a:pPr marL="0" indent="0">
              <a:buNone/>
            </a:pPr>
            <a:r>
              <a:rPr lang="en-US" sz="1200" dirty="0"/>
              <a:t>Failures</a:t>
            </a:r>
          </a:p>
          <a:p>
            <a:r>
              <a:rPr lang="en-US" sz="1200" dirty="0"/>
              <a:t>A classic problem involving temporal reasoning which ChatGPT fails since it struggles to keep track of the ordering between the events (birthdays) that have happened. This sequential knowledge is found in almost all human beings but requires specified models and algorithms </a:t>
            </a:r>
            <a:r>
              <a:rPr lang="en-US" altLang="en-US" sz="1200" dirty="0">
                <a:cs typeface="Times New Roman" panose="02020603050405020304" pitchFamily="18" charset="0"/>
              </a:rPr>
              <a:t>(Choi 2022) </a:t>
            </a:r>
            <a:r>
              <a:rPr lang="en-US" sz="1200" dirty="0"/>
              <a:t>which ChatGPT lacks to deduce the sequence of events. </a:t>
            </a:r>
          </a:p>
          <a:p>
            <a:pPr marL="0" indent="0">
              <a:buNone/>
            </a:pPr>
            <a:r>
              <a:rPr lang="en-US" altLang="en-US" sz="1200" b="1" dirty="0">
                <a:cs typeface="Times New Roman" panose="02020603050405020304" pitchFamily="18" charset="0"/>
              </a:rPr>
              <a:t>Implications</a:t>
            </a:r>
          </a:p>
          <a:p>
            <a:r>
              <a:rPr lang="en-US" altLang="en-US" sz="1200" dirty="0">
                <a:cs typeface="Times New Roman" panose="02020603050405020304" pitchFamily="18" charset="0"/>
              </a:rPr>
              <a:t>Temporal reasoning is said to be one of the main weakness's researchers must solve to achieve AGI (Artificial General Intelligence). Without this, AI tools such as ChatGPT cannot track the sequential relationship between tasks so we cannot rely upon it to solve scheduling / shift management tasks.</a:t>
            </a:r>
          </a:p>
        </p:txBody>
      </p:sp>
      <p:sp>
        <p:nvSpPr>
          <p:cNvPr id="3" name="Content Placeholder 2">
            <a:extLst>
              <a:ext uri="{FF2B5EF4-FFF2-40B4-BE49-F238E27FC236}">
                <a16:creationId xmlns:a16="http://schemas.microsoft.com/office/drawing/2014/main" id="{03764C3A-9D9D-120B-E817-148D9AC91699}"/>
              </a:ext>
            </a:extLst>
          </p:cNvPr>
          <p:cNvSpPr txBox="1">
            <a:spLocks/>
          </p:cNvSpPr>
          <p:nvPr/>
        </p:nvSpPr>
        <p:spPr>
          <a:xfrm>
            <a:off x="838200" y="1010023"/>
            <a:ext cx="10515600" cy="1089439"/>
          </a:xfrm>
          <a:prstGeom prst="rect">
            <a:avLst/>
          </a:prstGeom>
          <a:ln w="15875">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t>Category (1 or 2): </a:t>
            </a:r>
            <a:r>
              <a:rPr lang="en-US" sz="1200" dirty="0"/>
              <a:t>Category 1 </a:t>
            </a:r>
          </a:p>
          <a:p>
            <a:pPr marL="0" indent="0">
              <a:buFont typeface="Arial" panose="020B0604020202020204" pitchFamily="34" charset="0"/>
              <a:buNone/>
            </a:pPr>
            <a:r>
              <a:rPr lang="en-US" sz="1200" b="1" dirty="0"/>
              <a:t>Question: </a:t>
            </a:r>
            <a:r>
              <a:rPr lang="en-US" sz="1200" dirty="0"/>
              <a:t>If Jane's birthday is before me, Jacks birthday is after me and Julie's birthday is after Jack's which birthday is next if we just celebrated Julie's birthday? </a:t>
            </a:r>
            <a:r>
              <a:rPr lang="en-US" sz="1200" b="1" dirty="0"/>
              <a:t>Correct Answer: </a:t>
            </a:r>
            <a:r>
              <a:rPr lang="en-US" sz="1200" dirty="0"/>
              <a:t>Jane</a:t>
            </a:r>
          </a:p>
        </p:txBody>
      </p:sp>
    </p:spTree>
    <p:extLst>
      <p:ext uri="{BB962C8B-B14F-4D97-AF65-F5344CB8AC3E}">
        <p14:creationId xmlns:p14="http://schemas.microsoft.com/office/powerpoint/2010/main" val="21516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64B43538-F808-66DA-7A83-F66C1F5F26A0}"/>
              </a:ext>
            </a:extLst>
          </p:cNvPr>
          <p:cNvSpPr>
            <a:spLocks noGrp="1"/>
          </p:cNvSpPr>
          <p:nvPr>
            <p:ph type="sldNum" sz="quarter" idx="12"/>
          </p:nvPr>
        </p:nvSpPr>
        <p:spPr>
          <a:xfrm>
            <a:off x="9183806" y="6398242"/>
            <a:ext cx="2743200" cy="365125"/>
          </a:xfrm>
        </p:spPr>
        <p:txBody>
          <a:bodyPr/>
          <a:lstStyle/>
          <a:p>
            <a:fld id="{6D84595C-9C68-584B-A7E1-ED5BCBBF7854}" type="slidenum">
              <a:rPr lang="en-US" smtClean="0"/>
              <a:t>6</a:t>
            </a:fld>
            <a:endParaRPr lang="en-US" dirty="0"/>
          </a:p>
        </p:txBody>
      </p:sp>
      <p:sp>
        <p:nvSpPr>
          <p:cNvPr id="11" name="Title 1">
            <a:extLst>
              <a:ext uri="{FF2B5EF4-FFF2-40B4-BE49-F238E27FC236}">
                <a16:creationId xmlns:a16="http://schemas.microsoft.com/office/drawing/2014/main" id="{3B082517-F78A-300A-99B4-E02251D3CC45}"/>
              </a:ext>
            </a:extLst>
          </p:cNvPr>
          <p:cNvSpPr>
            <a:spLocks noGrp="1"/>
          </p:cNvSpPr>
          <p:nvPr>
            <p:ph type="title"/>
          </p:nvPr>
        </p:nvSpPr>
        <p:spPr>
          <a:xfrm>
            <a:off x="838200" y="312841"/>
            <a:ext cx="10515600" cy="697181"/>
          </a:xfrm>
        </p:spPr>
        <p:txBody>
          <a:bodyPr/>
          <a:lstStyle/>
          <a:p>
            <a:r>
              <a:rPr lang="en-US" dirty="0"/>
              <a:t>Analysis of ChatGPT failure for Q5</a:t>
            </a:r>
          </a:p>
        </p:txBody>
      </p:sp>
      <p:sp>
        <p:nvSpPr>
          <p:cNvPr id="2" name="Content Placeholder 2">
            <a:extLst>
              <a:ext uri="{FF2B5EF4-FFF2-40B4-BE49-F238E27FC236}">
                <a16:creationId xmlns:a16="http://schemas.microsoft.com/office/drawing/2014/main" id="{B1B61A9D-3922-0A78-DAE5-3171D508E3A6}"/>
              </a:ext>
            </a:extLst>
          </p:cNvPr>
          <p:cNvSpPr>
            <a:spLocks noGrp="1"/>
          </p:cNvSpPr>
          <p:nvPr>
            <p:ph idx="1"/>
          </p:nvPr>
        </p:nvSpPr>
        <p:spPr>
          <a:xfrm>
            <a:off x="838200" y="2216507"/>
            <a:ext cx="10515600" cy="3240632"/>
          </a:xfrm>
          <a:ln w="15875">
            <a:solidFill>
              <a:schemeClr val="tx1"/>
            </a:solidFill>
          </a:ln>
        </p:spPr>
        <p:txBody>
          <a:bodyPr>
            <a:noAutofit/>
          </a:bodyPr>
          <a:lstStyle/>
          <a:p>
            <a:pPr marL="0" indent="0">
              <a:buNone/>
            </a:pPr>
            <a:r>
              <a:rPr lang="en-US" sz="1200" b="1" dirty="0"/>
              <a:t>ChatGPT’s Answer : </a:t>
            </a:r>
            <a:r>
              <a:rPr lang="en-US" sz="1200" dirty="0"/>
              <a:t>Jack</a:t>
            </a:r>
          </a:p>
          <a:p>
            <a:pPr marL="0" indent="0">
              <a:buNone/>
            </a:pPr>
            <a:r>
              <a:rPr lang="en-US" sz="1200" b="1" dirty="0"/>
              <a:t>Analysis (Describe the failure. What is causing ChatGPT to fail? How is this related to existing reported issues in the literature? What potential implications this weakness could have?):</a:t>
            </a:r>
          </a:p>
          <a:p>
            <a:pPr marL="0" indent="0">
              <a:buNone/>
            </a:pPr>
            <a:r>
              <a:rPr lang="en-US" sz="1200" dirty="0"/>
              <a:t>Failures</a:t>
            </a:r>
          </a:p>
          <a:p>
            <a:r>
              <a:rPr lang="en-US" sz="1200" dirty="0"/>
              <a:t>On surface, this seems to be an extremely simple question which humans with intermediate math knowledge can solve immediately at first glance. However, when ChatGPT decided to solve this question using the incorrect loan repayment formula and hallucinates into calculating an obviously incorrect answer. </a:t>
            </a:r>
          </a:p>
          <a:p>
            <a:r>
              <a:rPr lang="en-US" sz="1200" dirty="0"/>
              <a:t>Hallucination is one of the phenomenon found within LLMs such as ChatGPT which describes scenarios where the model presents answers that are obviously incorrect in a convincing manner  </a:t>
            </a:r>
            <a:r>
              <a:rPr kumimoji="0" lang="en-US" altLang="en-US" sz="1200" b="0" i="0" u="none" strike="noStrike" cap="none" normalizeH="0" baseline="0" dirty="0">
                <a:ln>
                  <a:noFill/>
                </a:ln>
                <a:solidFill>
                  <a:schemeClr val="tx1"/>
                </a:solidFill>
                <a:effectLst/>
                <a:cs typeface="Times New Roman" panose="02020603050405020304" pitchFamily="18" charset="0"/>
              </a:rPr>
              <a:t>(</a:t>
            </a:r>
            <a:r>
              <a:rPr kumimoji="0" lang="en-US" altLang="en-US" sz="1200" b="0" i="0" u="none" strike="noStrike" cap="none" normalizeH="0" baseline="0" dirty="0" err="1">
                <a:ln>
                  <a:noFill/>
                </a:ln>
                <a:solidFill>
                  <a:schemeClr val="tx1"/>
                </a:solidFill>
                <a:effectLst/>
                <a:cs typeface="Times New Roman" panose="02020603050405020304" pitchFamily="18" charset="0"/>
              </a:rPr>
              <a:t>Alkaissi</a:t>
            </a:r>
            <a:r>
              <a:rPr kumimoji="0" lang="en-US" altLang="en-US" sz="1200" b="0" i="0" u="none" strike="noStrike" cap="none" normalizeH="0" baseline="0" dirty="0">
                <a:ln>
                  <a:noFill/>
                </a:ln>
                <a:solidFill>
                  <a:schemeClr val="tx1"/>
                </a:solidFill>
                <a:effectLst/>
                <a:cs typeface="Times New Roman" panose="02020603050405020304" pitchFamily="18" charset="0"/>
              </a:rPr>
              <a:t> and McFarlane 2023)</a:t>
            </a:r>
            <a:r>
              <a:rPr lang="en-US" altLang="en-US" sz="1200" dirty="0">
                <a:cs typeface="Times New Roman" panose="02020603050405020304" pitchFamily="18" charset="0"/>
              </a:rPr>
              <a:t>.</a:t>
            </a:r>
            <a:endParaRPr lang="en-US" sz="1200" dirty="0"/>
          </a:p>
          <a:p>
            <a:pPr marL="0" indent="0">
              <a:buNone/>
            </a:pPr>
            <a:r>
              <a:rPr lang="en-US" altLang="en-US" sz="1200" b="1" dirty="0">
                <a:cs typeface="Times New Roman" panose="02020603050405020304" pitchFamily="18" charset="0"/>
              </a:rPr>
              <a:t>Implications</a:t>
            </a:r>
          </a:p>
          <a:p>
            <a:r>
              <a:rPr lang="en-US" altLang="en-US" sz="1200" dirty="0">
                <a:cs typeface="Times New Roman" panose="02020603050405020304" pitchFamily="18" charset="0"/>
              </a:rPr>
              <a:t>For this question, we can see that even though ChatGPT did not manage to provide us with a correct answer, it provided us with intermediate steps that may convince less - knowledgeable users into believing it which can be extremely dangerous especially if the answer is so far away from being correct. </a:t>
            </a:r>
          </a:p>
        </p:txBody>
      </p:sp>
      <p:sp>
        <p:nvSpPr>
          <p:cNvPr id="3" name="Content Placeholder 2">
            <a:extLst>
              <a:ext uri="{FF2B5EF4-FFF2-40B4-BE49-F238E27FC236}">
                <a16:creationId xmlns:a16="http://schemas.microsoft.com/office/drawing/2014/main" id="{03764C3A-9D9D-120B-E817-148D9AC91699}"/>
              </a:ext>
            </a:extLst>
          </p:cNvPr>
          <p:cNvSpPr txBox="1">
            <a:spLocks/>
          </p:cNvSpPr>
          <p:nvPr/>
        </p:nvSpPr>
        <p:spPr>
          <a:xfrm>
            <a:off x="838200" y="1010023"/>
            <a:ext cx="10515600" cy="1089439"/>
          </a:xfrm>
          <a:prstGeom prst="rect">
            <a:avLst/>
          </a:prstGeom>
          <a:ln w="15875">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t>Category (1 or 2): </a:t>
            </a:r>
            <a:r>
              <a:rPr lang="en-US" sz="1200" dirty="0"/>
              <a:t>Category 1 </a:t>
            </a:r>
          </a:p>
          <a:p>
            <a:pPr marL="0" indent="0">
              <a:buFont typeface="Arial" panose="020B0604020202020204" pitchFamily="34" charset="0"/>
              <a:buNone/>
            </a:pPr>
            <a:r>
              <a:rPr lang="en-US" sz="1200" b="1" dirty="0"/>
              <a:t>Question: </a:t>
            </a:r>
            <a:r>
              <a:rPr lang="en-US" sz="1200" dirty="0"/>
              <a:t>If Andy got a car from the Ferrari dealer for $100,000 fully using bank loan with an interest of 3% </a:t>
            </a:r>
            <a:r>
              <a:rPr lang="en-US" sz="1200" dirty="0" err="1"/>
              <a:t>p.a</a:t>
            </a:r>
            <a:r>
              <a:rPr lang="en-US" sz="1200" dirty="0"/>
              <a:t>  and wishes to pay back with a quarterly payment of $30,000, how many years will it take for him to pay it back fully </a:t>
            </a:r>
          </a:p>
          <a:p>
            <a:pPr marL="0" indent="0">
              <a:buFont typeface="Arial" panose="020B0604020202020204" pitchFamily="34" charset="0"/>
              <a:buNone/>
            </a:pPr>
            <a:r>
              <a:rPr lang="en-US" sz="1200" b="1" dirty="0"/>
              <a:t>Correct Answer: </a:t>
            </a:r>
            <a:r>
              <a:rPr lang="en-US" sz="1200" dirty="0"/>
              <a:t>1 Year</a:t>
            </a:r>
          </a:p>
        </p:txBody>
      </p:sp>
    </p:spTree>
    <p:extLst>
      <p:ext uri="{BB962C8B-B14F-4D97-AF65-F5344CB8AC3E}">
        <p14:creationId xmlns:p14="http://schemas.microsoft.com/office/powerpoint/2010/main" val="147341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64B43538-F808-66DA-7A83-F66C1F5F26A0}"/>
              </a:ext>
            </a:extLst>
          </p:cNvPr>
          <p:cNvSpPr>
            <a:spLocks noGrp="1"/>
          </p:cNvSpPr>
          <p:nvPr>
            <p:ph type="sldNum" sz="quarter" idx="12"/>
          </p:nvPr>
        </p:nvSpPr>
        <p:spPr>
          <a:xfrm>
            <a:off x="9183806" y="6398242"/>
            <a:ext cx="2743200" cy="365125"/>
          </a:xfrm>
        </p:spPr>
        <p:txBody>
          <a:bodyPr/>
          <a:lstStyle/>
          <a:p>
            <a:fld id="{6D84595C-9C68-584B-A7E1-ED5BCBBF7854}" type="slidenum">
              <a:rPr lang="en-US" smtClean="0"/>
              <a:t>7</a:t>
            </a:fld>
            <a:endParaRPr lang="en-US" dirty="0"/>
          </a:p>
        </p:txBody>
      </p:sp>
      <p:sp>
        <p:nvSpPr>
          <p:cNvPr id="11" name="Title 1">
            <a:extLst>
              <a:ext uri="{FF2B5EF4-FFF2-40B4-BE49-F238E27FC236}">
                <a16:creationId xmlns:a16="http://schemas.microsoft.com/office/drawing/2014/main" id="{3B082517-F78A-300A-99B4-E02251D3CC45}"/>
              </a:ext>
            </a:extLst>
          </p:cNvPr>
          <p:cNvSpPr>
            <a:spLocks noGrp="1"/>
          </p:cNvSpPr>
          <p:nvPr>
            <p:ph type="title"/>
          </p:nvPr>
        </p:nvSpPr>
        <p:spPr>
          <a:xfrm>
            <a:off x="838200" y="312841"/>
            <a:ext cx="10515600" cy="697181"/>
          </a:xfrm>
        </p:spPr>
        <p:txBody>
          <a:bodyPr/>
          <a:lstStyle/>
          <a:p>
            <a:r>
              <a:rPr lang="en-US" dirty="0"/>
              <a:t>Comparison Table</a:t>
            </a:r>
          </a:p>
        </p:txBody>
      </p:sp>
      <p:graphicFrame>
        <p:nvGraphicFramePr>
          <p:cNvPr id="12" name="Table 11">
            <a:extLst>
              <a:ext uri="{FF2B5EF4-FFF2-40B4-BE49-F238E27FC236}">
                <a16:creationId xmlns:a16="http://schemas.microsoft.com/office/drawing/2014/main" id="{6FFC7A5B-CEB8-4583-BBBC-23F9C135C92A}"/>
              </a:ext>
            </a:extLst>
          </p:cNvPr>
          <p:cNvGraphicFramePr>
            <a:graphicFrameLocks noGrp="1"/>
          </p:cNvGraphicFramePr>
          <p:nvPr>
            <p:extLst>
              <p:ext uri="{D42A27DB-BD31-4B8C-83A1-F6EECF244321}">
                <p14:modId xmlns:p14="http://schemas.microsoft.com/office/powerpoint/2010/main" val="2156272970"/>
              </p:ext>
            </p:extLst>
          </p:nvPr>
        </p:nvGraphicFramePr>
        <p:xfrm>
          <a:off x="1917700" y="2216845"/>
          <a:ext cx="8128000" cy="222504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854581826"/>
                    </a:ext>
                  </a:extLst>
                </a:gridCol>
                <a:gridCol w="2032000">
                  <a:extLst>
                    <a:ext uri="{9D8B030D-6E8A-4147-A177-3AD203B41FA5}">
                      <a16:colId xmlns:a16="http://schemas.microsoft.com/office/drawing/2014/main" val="1601232213"/>
                    </a:ext>
                  </a:extLst>
                </a:gridCol>
                <a:gridCol w="2032000">
                  <a:extLst>
                    <a:ext uri="{9D8B030D-6E8A-4147-A177-3AD203B41FA5}">
                      <a16:colId xmlns:a16="http://schemas.microsoft.com/office/drawing/2014/main" val="1040039453"/>
                    </a:ext>
                  </a:extLst>
                </a:gridCol>
                <a:gridCol w="2032000">
                  <a:extLst>
                    <a:ext uri="{9D8B030D-6E8A-4147-A177-3AD203B41FA5}">
                      <a16:colId xmlns:a16="http://schemas.microsoft.com/office/drawing/2014/main" val="2306244600"/>
                    </a:ext>
                  </a:extLst>
                </a:gridCol>
              </a:tblGrid>
              <a:tr h="370840">
                <a:tc>
                  <a:txBody>
                    <a:bodyPr/>
                    <a:lstStyle/>
                    <a:p>
                      <a:endParaRPr lang="en-US"/>
                    </a:p>
                  </a:txBody>
                  <a:tcPr/>
                </a:tc>
                <a:tc>
                  <a:txBody>
                    <a:bodyPr/>
                    <a:lstStyle/>
                    <a:p>
                      <a:pPr algn="ctr"/>
                      <a:r>
                        <a:rPr lang="en-US" dirty="0" err="1"/>
                        <a:t>OpenAI</a:t>
                      </a:r>
                      <a:r>
                        <a:rPr lang="en-US" dirty="0"/>
                        <a:t> </a:t>
                      </a:r>
                      <a:r>
                        <a:rPr lang="en-US" dirty="0" err="1"/>
                        <a:t>ChatGPT</a:t>
                      </a:r>
                      <a:endParaRPr lang="en-US" dirty="0"/>
                    </a:p>
                  </a:txBody>
                  <a:tcPr/>
                </a:tc>
                <a:tc>
                  <a:txBody>
                    <a:bodyPr/>
                    <a:lstStyle/>
                    <a:p>
                      <a:pPr algn="ctr"/>
                      <a:r>
                        <a:rPr lang="en-US" dirty="0"/>
                        <a:t>Cohere Chat</a:t>
                      </a:r>
                    </a:p>
                  </a:txBody>
                  <a:tcPr/>
                </a:tc>
                <a:tc>
                  <a:txBody>
                    <a:bodyPr/>
                    <a:lstStyle/>
                    <a:p>
                      <a:pPr algn="ctr"/>
                      <a:r>
                        <a:rPr lang="en-US" dirty="0"/>
                        <a:t>Anthropic Claude </a:t>
                      </a:r>
                    </a:p>
                  </a:txBody>
                  <a:tcPr/>
                </a:tc>
                <a:extLst>
                  <a:ext uri="{0D108BD9-81ED-4DB2-BD59-A6C34878D82A}">
                    <a16:rowId xmlns:a16="http://schemas.microsoft.com/office/drawing/2014/main" val="216644667"/>
                  </a:ext>
                </a:extLst>
              </a:tr>
              <a:tr h="370840">
                <a:tc>
                  <a:txBody>
                    <a:bodyPr/>
                    <a:lstStyle/>
                    <a:p>
                      <a:r>
                        <a:rPr lang="en-US" dirty="0"/>
                        <a:t>Q1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3824554"/>
                  </a:ext>
                </a:extLst>
              </a:tr>
              <a:tr h="370840">
                <a:tc>
                  <a:txBody>
                    <a:bodyPr/>
                    <a:lstStyle/>
                    <a:p>
                      <a:r>
                        <a:rPr lang="en-US" dirty="0"/>
                        <a:t>Q2</a:t>
                      </a:r>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30944492"/>
                  </a:ext>
                </a:extLst>
              </a:tr>
              <a:tr h="370840">
                <a:tc>
                  <a:txBody>
                    <a:bodyPr/>
                    <a:lstStyle/>
                    <a:p>
                      <a:r>
                        <a:rPr lang="en-US" dirty="0"/>
                        <a:t>Q3</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670397773"/>
                  </a:ext>
                </a:extLst>
              </a:tr>
              <a:tr h="370840">
                <a:tc>
                  <a:txBody>
                    <a:bodyPr/>
                    <a:lstStyle/>
                    <a:p>
                      <a:r>
                        <a:rPr lang="en-US" dirty="0"/>
                        <a:t>Q4</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062639966"/>
                  </a:ext>
                </a:extLst>
              </a:tr>
              <a:tr h="370840">
                <a:tc>
                  <a:txBody>
                    <a:bodyPr/>
                    <a:lstStyle/>
                    <a:p>
                      <a:r>
                        <a:rPr lang="en-US" dirty="0"/>
                        <a:t>Q5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40493652"/>
                  </a:ext>
                </a:extLst>
              </a:tr>
            </a:tbl>
          </a:graphicData>
        </a:graphic>
      </p:graphicFrame>
      <p:pic>
        <p:nvPicPr>
          <p:cNvPr id="14" name="Graphic 13" descr="Badge Cross with solid fill">
            <a:extLst>
              <a:ext uri="{FF2B5EF4-FFF2-40B4-BE49-F238E27FC236}">
                <a16:creationId xmlns:a16="http://schemas.microsoft.com/office/drawing/2014/main" id="{41B968D1-5EED-9E93-C8A5-35E3B9C56F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3618" y="2587336"/>
            <a:ext cx="353291" cy="353291"/>
          </a:xfrm>
          <a:prstGeom prst="rect">
            <a:avLst/>
          </a:prstGeom>
        </p:spPr>
      </p:pic>
      <p:pic>
        <p:nvPicPr>
          <p:cNvPr id="17" name="Graphic 16" descr="Badge Cross with solid fill">
            <a:extLst>
              <a:ext uri="{FF2B5EF4-FFF2-40B4-BE49-F238E27FC236}">
                <a16:creationId xmlns:a16="http://schemas.microsoft.com/office/drawing/2014/main" id="{CE5BA9B6-EBC1-D37A-C265-52CDE59093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3618" y="2961409"/>
            <a:ext cx="353291" cy="353291"/>
          </a:xfrm>
          <a:prstGeom prst="rect">
            <a:avLst/>
          </a:prstGeom>
        </p:spPr>
      </p:pic>
      <p:pic>
        <p:nvPicPr>
          <p:cNvPr id="18" name="Graphic 17" descr="Badge Cross with solid fill">
            <a:extLst>
              <a:ext uri="{FF2B5EF4-FFF2-40B4-BE49-F238E27FC236}">
                <a16:creationId xmlns:a16="http://schemas.microsoft.com/office/drawing/2014/main" id="{3BD52C3C-B3E4-9D75-9348-AC40B1FAAD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3618" y="3345872"/>
            <a:ext cx="353291" cy="353291"/>
          </a:xfrm>
          <a:prstGeom prst="rect">
            <a:avLst/>
          </a:prstGeom>
        </p:spPr>
      </p:pic>
      <p:pic>
        <p:nvPicPr>
          <p:cNvPr id="19" name="Graphic 18" descr="Badge Cross with solid fill">
            <a:extLst>
              <a:ext uri="{FF2B5EF4-FFF2-40B4-BE49-F238E27FC236}">
                <a16:creationId xmlns:a16="http://schemas.microsoft.com/office/drawing/2014/main" id="{42EEA317-B554-2B33-2D09-DDC273C426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3618" y="3700595"/>
            <a:ext cx="353291" cy="353291"/>
          </a:xfrm>
          <a:prstGeom prst="rect">
            <a:avLst/>
          </a:prstGeom>
        </p:spPr>
      </p:pic>
      <p:pic>
        <p:nvPicPr>
          <p:cNvPr id="20" name="Graphic 19" descr="Badge Cross with solid fill">
            <a:extLst>
              <a:ext uri="{FF2B5EF4-FFF2-40B4-BE49-F238E27FC236}">
                <a16:creationId xmlns:a16="http://schemas.microsoft.com/office/drawing/2014/main" id="{B0B45829-7390-268A-2C2C-869D4DB484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3618" y="4086598"/>
            <a:ext cx="353291" cy="353291"/>
          </a:xfrm>
          <a:prstGeom prst="rect">
            <a:avLst/>
          </a:prstGeom>
        </p:spPr>
      </p:pic>
      <p:sp>
        <p:nvSpPr>
          <p:cNvPr id="31" name="TextBox 30">
            <a:extLst>
              <a:ext uri="{FF2B5EF4-FFF2-40B4-BE49-F238E27FC236}">
                <a16:creationId xmlns:a16="http://schemas.microsoft.com/office/drawing/2014/main" id="{6E324291-B97B-EF33-98AD-E4E8606991C8}"/>
              </a:ext>
            </a:extLst>
          </p:cNvPr>
          <p:cNvSpPr txBox="1"/>
          <p:nvPr/>
        </p:nvSpPr>
        <p:spPr>
          <a:xfrm>
            <a:off x="1158586" y="6028910"/>
            <a:ext cx="7569778" cy="369332"/>
          </a:xfrm>
          <a:prstGeom prst="rect">
            <a:avLst/>
          </a:prstGeom>
          <a:noFill/>
        </p:spPr>
        <p:txBody>
          <a:bodyPr wrap="square">
            <a:spAutoFit/>
          </a:bodyPr>
          <a:lstStyle/>
          <a:p>
            <a:pPr marL="0" indent="0">
              <a:buNone/>
            </a:pPr>
            <a:r>
              <a:rPr lang="en-US" sz="1800" dirty="0"/>
              <a:t>Use         and         to denote if the LLM failed or succeeded at the question.</a:t>
            </a:r>
          </a:p>
        </p:txBody>
      </p:sp>
      <p:pic>
        <p:nvPicPr>
          <p:cNvPr id="34" name="Graphic 33" descr="Badge Cross with solid fill">
            <a:extLst>
              <a:ext uri="{FF2B5EF4-FFF2-40B4-BE49-F238E27FC236}">
                <a16:creationId xmlns:a16="http://schemas.microsoft.com/office/drawing/2014/main" id="{742C9D78-3E53-7BC4-3DFC-E918666B49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47535" y="6024097"/>
            <a:ext cx="353291" cy="353291"/>
          </a:xfrm>
          <a:prstGeom prst="rect">
            <a:avLst/>
          </a:prstGeom>
        </p:spPr>
      </p:pic>
      <p:pic>
        <p:nvPicPr>
          <p:cNvPr id="35" name="Graphic 34" descr="Tick with solid fill">
            <a:extLst>
              <a:ext uri="{FF2B5EF4-FFF2-40B4-BE49-F238E27FC236}">
                <a16:creationId xmlns:a16="http://schemas.microsoft.com/office/drawing/2014/main" id="{B85FDF5C-1267-5A92-4F2F-4E13BE9909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6268" y="6034559"/>
            <a:ext cx="353292" cy="353292"/>
          </a:xfrm>
          <a:prstGeom prst="rect">
            <a:avLst/>
          </a:prstGeom>
        </p:spPr>
      </p:pic>
    </p:spTree>
    <p:extLst>
      <p:ext uri="{BB962C8B-B14F-4D97-AF65-F5344CB8AC3E}">
        <p14:creationId xmlns:p14="http://schemas.microsoft.com/office/powerpoint/2010/main" val="1636186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2098</Words>
  <Application>Microsoft Office PowerPoint</Application>
  <PresentationFormat>Widescreen</PresentationFormat>
  <Paragraphs>98</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Darren Yee Jer Shien</vt:lpstr>
      <vt:lpstr>Analysis of ChatGPT failure for Q1</vt:lpstr>
      <vt:lpstr>Analysis of ChatGPT failure for Q2</vt:lpstr>
      <vt:lpstr>Analysis of ChatGPT failure for Q3</vt:lpstr>
      <vt:lpstr>Analysis of ChatGPT failure for Q4</vt:lpstr>
      <vt:lpstr>Analysis of ChatGPT failure for Q5</vt:lpstr>
      <vt:lpstr>Comparison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 Shareghi Nojehdeh</dc:creator>
  <cp:lastModifiedBy>Darren Yee Jer Shien</cp:lastModifiedBy>
  <cp:revision>24</cp:revision>
  <dcterms:created xsi:type="dcterms:W3CDTF">2024-03-14T04:05:33Z</dcterms:created>
  <dcterms:modified xsi:type="dcterms:W3CDTF">2024-04-08T03:18:32Z</dcterms:modified>
</cp:coreProperties>
</file>