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7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D936-0C02-0049-BB5B-BD7FDF80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9F33-FA96-0241-BA96-2B0B0035F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A838-A3C9-CC44-8631-D9B303EC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C14B-93AD-2E41-BC23-2A0D65A7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881C-24F2-FC43-A9C6-827EA989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8A7B-9D77-2A49-B514-BBED2080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5713-5E02-7542-BFB0-0A4DFC87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773F-5FC0-AF44-BD83-0A468A2D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F727-C59B-034A-B113-178596E9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D391-A0B2-D343-8BF1-54C675E6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FFA2C-D29B-CF45-9A69-5CEB7A97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B040E-1680-7E4F-A7B7-011CC85B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AFA0-B407-9A4F-80DF-9AB5DEC9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16C1-FB01-BC43-B6E4-94BAF60A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5B8D-2452-C140-A93A-CC865479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9E41-EF99-D240-8307-4E48BA9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0FA9-C017-CF48-8C52-F45A7C13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3CFE-0734-DF44-8751-4CD1B92B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91A7-5321-4843-B3F8-EB4A6EAF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642A-CECA-9D4D-A3D5-42766F5F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8035-6972-B24E-BAC3-2A8E1F88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B10-DF37-BF4A-8A0C-197B1E05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ED03-D8CC-C144-8791-F4F0D4E0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DCDF-F336-9C4C-8D89-647B50F3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2E44-F35E-9A4F-BBC8-CD6407F5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FECF-215B-C14D-AD0F-23E077EC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6BA6-D405-A841-A9F1-5A09E6B5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CC2C-F3D6-8348-8704-A0C52183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F9E5-3547-D94A-AD4C-B20474EC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DE885-5A26-0247-8B99-ABA7DB08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260A-1123-0B4E-BA92-2F35404A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5DA2-C541-F447-A494-A4F006FB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AC12-3225-0045-9BB2-A1CBACA8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0EACF-1B0E-A04C-ACD5-3F36CCFF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76F58-8C81-0F43-9127-28684378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6F872-7C65-1A4A-A5B3-0C6E7F600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4B085-3365-7F42-AA05-B9B2976E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AB041-CC33-474E-BF8F-A2705190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D920C-5D5C-B84F-9822-3B5C5C89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4D92-545C-A948-8C8A-6A3C3FA7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7E2B6-96FB-1745-A418-701EC1BC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961F-23DF-AA41-889D-738F3AEC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987E-006D-5049-9A8A-8F7954F5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673B-6BF4-3945-A1A3-7BA01D8E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1BD27-D5D0-774E-9E8C-D07EF60B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B9E37-327D-7748-8496-67023EAC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915E-1DB1-8D46-B406-7BFB8571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3DC3-3967-B540-BEDA-C84AFBA6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758F5-CB9D-494C-BE18-2AF9DA5C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CC0A1-F675-EE40-B788-C9267ED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567A2-5F68-6241-8A1F-38C59722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5B18-7CEF-FA45-AA5C-551533E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9908-EA21-124E-AF45-B2D6AB7C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18F99-DE6C-EA49-A7D0-C3113C375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58271-D3AC-7A4E-9915-68FD024A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E719E-E58C-8647-B029-DA616C92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F56E2-EDD3-7A41-9993-0BE9704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DD4C-1B73-6348-A375-127EEA7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1721-14EC-114C-B613-A060DF6C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2ACA-3EF0-D44F-8CDA-3C227320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9581-498B-B440-9B54-D575349ED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B69F-F525-3D48-AFC1-6EB395055ED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0361-2641-9F45-AE67-F628FA78F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A1FC-B42A-0D4A-AD31-1CD2415F3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F5C1-04B3-AC45-BE9F-2E5BF87A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716"/>
            <a:ext cx="9144000" cy="2990979"/>
          </a:xfrm>
        </p:spPr>
        <p:txBody>
          <a:bodyPr>
            <a:normAutofit fontScale="90000"/>
          </a:bodyPr>
          <a:lstStyle/>
          <a:p>
            <a:r>
              <a:rPr lang="en-US" dirty="0"/>
              <a:t>High-Dimensional Continuous Control Using Generalized Advantage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A5EF9-8FB4-2C45-A57F-E8002D45176E}"/>
              </a:ext>
            </a:extLst>
          </p:cNvPr>
          <p:cNvSpPr txBox="1"/>
          <p:nvPr/>
        </p:nvSpPr>
        <p:spPr>
          <a:xfrm>
            <a:off x="5749159" y="4939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7F684-6BF0-8043-AF3C-351DB72A841F}"/>
              </a:ext>
            </a:extLst>
          </p:cNvPr>
          <p:cNvSpPr txBox="1"/>
          <p:nvPr/>
        </p:nvSpPr>
        <p:spPr>
          <a:xfrm>
            <a:off x="1524000" y="5535222"/>
            <a:ext cx="1042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 Schulman, John &amp; Moritz, Philipp &amp; Levine, Sergey &amp; Jordan, Michael &amp; </a:t>
            </a:r>
            <a:r>
              <a:rPr lang="en-US" dirty="0" err="1"/>
              <a:t>Abbeel</a:t>
            </a:r>
            <a:r>
              <a:rPr lang="en-US" dirty="0"/>
              <a:t>, Pieter. (2015). </a:t>
            </a:r>
          </a:p>
          <a:p>
            <a:r>
              <a:rPr lang="en-US" dirty="0"/>
              <a:t>High-Dimensional Continuous Control Using Generalized Advantage Estimation.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2573-DDB9-2A49-BD25-A3E814E7B3A7}"/>
              </a:ext>
            </a:extLst>
          </p:cNvPr>
          <p:cNvSpPr txBox="1"/>
          <p:nvPr/>
        </p:nvSpPr>
        <p:spPr>
          <a:xfrm>
            <a:off x="4803228" y="4588794"/>
            <a:ext cx="397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Presented by Jialun Lyu and </a:t>
            </a:r>
            <a:r>
              <a:rPr lang="en-US" i="1" dirty="0" err="1"/>
              <a:t>Zhibo</a:t>
            </a:r>
            <a:r>
              <a:rPr lang="en-US" i="1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80922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 cool property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CA" sz="2400" b="0" dirty="0"/>
                  <a:t>If we were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  <m:r>
                      <a:rPr lang="en-CA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 matter what the baseline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is. </a:t>
                </a:r>
              </a:p>
              <a:p>
                <a:pPr marL="0" indent="0">
                  <a:buNone/>
                </a:pPr>
                <a:r>
                  <a:rPr lang="en-US" sz="2400" dirty="0"/>
                  <a:t>However, for k = some small number,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does not satisfy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19638" b="-25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5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CA" dirty="0"/>
              <a:t>General Advantage Estimation (GAE)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Finally, we can introduce GAE, which is controlled by two parameters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which is defined to be an exponentially weighted summation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</a:t>
                </a:r>
                <a:r>
                  <a:rPr lang="en-CA" sz="24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)(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After some cleanup,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 is the TD residual with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4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Interpretation of Parameter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can also be interpreted as a parameter to tune the bias variance tradeoff when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𝐺𝐴𝐸</m:t>
                        </m:r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Two special cases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CA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altLang="zh-CN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𝐺𝐴𝐸</m:t>
                            </m:r>
                            <m:d>
                              <m:dPr>
                                <m:ctrlP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unless we have the true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 in our GAE.</a:t>
                </a:r>
              </a:p>
              <a:p>
                <a:pPr marL="0" indent="0">
                  <a:buNone/>
                </a:pPr>
                <a:r>
                  <a:rPr lang="en-US" sz="2400" dirty="0"/>
                  <a:t>We consider this estimation to be biased but typically has significantly smaller variance.</a:t>
                </a:r>
              </a:p>
              <a:p>
                <a:pPr marL="0" indent="0">
                  <a:buNone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𝐺𝐴𝐸</m:t>
                            </m:r>
                            <m:d>
                              <m:dPr>
                                <m:ctrlP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p>
                        </m:sSup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regardless of the choice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We consider this estimation to unbiased but typically has larger variance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1292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3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want to estimate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as our policy gradient.</a:t>
                </a:r>
              </a:p>
              <a:p>
                <a:pPr marL="0" indent="0">
                  <a:buNone/>
                </a:pPr>
                <a:r>
                  <a:rPr lang="en-US" sz="2400" dirty="0"/>
                  <a:t>We first introduce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which can be interpreted as 1. discount factor in a discounted return problem, or 2. a parameter to be tuned to control bias-variance tradeoff when estimating the above policy gradient. Either way, we can view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as a control to the scale of the expected return.</a:t>
                </a:r>
              </a:p>
              <a:p>
                <a:pPr marL="0" indent="0">
                  <a:buNone/>
                </a:pPr>
                <a:r>
                  <a:rPr lang="en-US" sz="2400" dirty="0"/>
                  <a:t>Then we aim to estimate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by using GAE,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which is also controlled by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 0</m:t>
                    </m:r>
                  </m:oMath>
                </a14:m>
                <a:r>
                  <a:rPr lang="en-US" sz="2400" dirty="0"/>
                  <a:t> means estimated policy gradient is becoming more biased and has smaller variance.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 means estimated policy gradient is becoming less biased and has larger variance.</a:t>
                </a:r>
              </a:p>
              <a:p>
                <a:pPr marL="0" indent="0">
                  <a:buNone/>
                </a:pPr>
                <a:r>
                  <a:rPr lang="en-US" sz="2400" dirty="0"/>
                  <a:t>Finally, we can empirically compute estimated policy gradient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Using N trajectories.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724" t="-2067" b="-18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5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25E-70A2-D446-BCC1-308B60D4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6B25-F6AA-6D40-91D6-9EFDA6576298}"/>
              </a:ext>
            </a:extLst>
          </p:cNvPr>
          <p:cNvSpPr txBox="1"/>
          <p:nvPr/>
        </p:nvSpPr>
        <p:spPr>
          <a:xfrm>
            <a:off x="1650995" y="3105834"/>
            <a:ext cx="903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Schulman, John &amp; Moritz, Philipp &amp; Levine, Sergey &amp; Jordan, Michael &amp; </a:t>
            </a:r>
            <a:r>
              <a:rPr lang="en-US" dirty="0" err="1"/>
              <a:t>Abbeel</a:t>
            </a:r>
            <a:r>
              <a:rPr lang="en-US" dirty="0"/>
              <a:t>, Pieter. (2015). </a:t>
            </a:r>
          </a:p>
          <a:p>
            <a:r>
              <a:rPr lang="en-US" dirty="0"/>
              <a:t>High-Dimensional Continuous Control Using Generalized Advantage Estimation. </a:t>
            </a:r>
          </a:p>
        </p:txBody>
      </p:sp>
    </p:spTree>
    <p:extLst>
      <p:ext uri="{BB962C8B-B14F-4D97-AF65-F5344CB8AC3E}">
        <p14:creationId xmlns:p14="http://schemas.microsoft.com/office/powerpoint/2010/main" val="52519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Problem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Our usual setting in RL: </a:t>
                </a:r>
              </a:p>
              <a:p>
                <a:pPr marL="0" indent="0">
                  <a:buNone/>
                </a:pPr>
                <a:r>
                  <a:rPr lang="en-US" sz="2400" dirty="0"/>
                  <a:t>A trajectory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sz="2400" dirty="0"/>
                  <a:t>)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Transitional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Our goal is to maximize the expected total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received at each timestamp.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Policy gradient methods maximizes the expected total reward by estimating the gradient which has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t="-1292" b="-3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64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sz="2200" dirty="0"/>
                  <a:t>In our lecture,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which represents the total reward of the trajectory.</a:t>
                </a:r>
              </a:p>
              <a:p>
                <a:pPr marL="0" indent="0">
                  <a:buNone/>
                </a:pPr>
                <a:r>
                  <a:rPr lang="en-US" sz="2200" dirty="0"/>
                  <a:t>It can also be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in the discounted reward problem.</a:t>
                </a:r>
              </a:p>
              <a:p>
                <a:pPr marL="0" indent="0">
                  <a:buNone/>
                </a:pPr>
                <a:r>
                  <a:rPr lang="en-US" sz="2200" dirty="0"/>
                  <a:t>Here we introduce an alternative called advantage function,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724" t="-1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91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Advantage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Intuitively,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“advantage” of taking a specific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comparing to the “average” reward across all possible actions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Mathematically,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CA" sz="2400" b="0" dirty="0"/>
                  <a:t>The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the range of expected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b="-2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44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Advantage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Intuition of using advantage function in policy gradient: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 step in the policy gradient direction should increase the probability of better-than-average actions and decrease the probability of worse-than-average actions.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makes sure that for any step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points to the direction of increased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7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Estimating Advantage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Estimating advantage function is not easy in most case. It first consists of estimating the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</a:t>
                </a:r>
              </a:p>
              <a:p>
                <a:pPr marL="0" indent="0">
                  <a:buNone/>
                </a:pPr>
                <a:r>
                  <a:rPr lang="en-US" sz="2400" dirty="0"/>
                  <a:t>We here introduce a parameter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that allows us to reduce variance when 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introducing some variance.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Based on the forms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the “discounted” version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t="-2067" r="-1327" b="-19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now want to find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such that the policy gradient has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to estimate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Here 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, then we refer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to be unbiased.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18605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There are several options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such that the policy gradient is unbiased.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Here we introduce TD residual,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It is easy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bSup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just as hard as 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9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taking sum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of these TD residuals,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 the weight of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becomes smaller.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have a very compact form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which is essentially the empirical return minus the value function baseline.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517" b="-10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1137</Words>
  <Application>Microsoft Macintosh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High-Dimensional Continuous Control Using Generalized Advantage Estimation</vt:lpstr>
      <vt:lpstr>Problem Setting</vt:lpstr>
      <vt:lpstr>Policy Gradient</vt:lpstr>
      <vt:lpstr>Advantage Function</vt:lpstr>
      <vt:lpstr>Advantage Function</vt:lpstr>
      <vt:lpstr>Estimating Advantage Function</vt:lpstr>
      <vt:lpstr>Estimating A^(π,γ) (s_t,a_t )</vt:lpstr>
      <vt:lpstr>Finding A ̂_t</vt:lpstr>
      <vt:lpstr>Finding A ̂_t</vt:lpstr>
      <vt:lpstr>Finding A ̂_t</vt:lpstr>
      <vt:lpstr>General Advantage Estimation (GAE)</vt:lpstr>
      <vt:lpstr>Interpretation of Parameter λ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High-Dimensional Continuous Continuous Control Using Generalized Advantage Estimation</dc:title>
  <dc:creator>Carlon Lyu</dc:creator>
  <cp:lastModifiedBy>Carlon Lyu</cp:lastModifiedBy>
  <cp:revision>21</cp:revision>
  <dcterms:created xsi:type="dcterms:W3CDTF">2021-01-23T19:53:42Z</dcterms:created>
  <dcterms:modified xsi:type="dcterms:W3CDTF">2021-01-24T19:46:19Z</dcterms:modified>
</cp:coreProperties>
</file>