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9" r:id="rId4"/>
    <p:sldId id="266" r:id="rId5"/>
    <p:sldId id="268" r:id="rId6"/>
    <p:sldId id="270" r:id="rId7"/>
    <p:sldId id="271" r:id="rId8"/>
    <p:sldId id="273" r:id="rId9"/>
    <p:sldId id="274" r:id="rId10"/>
    <p:sldId id="280" r:id="rId11"/>
    <p:sldId id="275" r:id="rId12"/>
    <p:sldId id="281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D936-0C02-0049-BB5B-BD7FDF808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19F33-FA96-0241-BA96-2B0B0035F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8A838-A3C9-CC44-8631-D9B303EC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7C14B-93AD-2E41-BC23-2A0D65A7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F881C-24F2-FC43-A9C6-827EA989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2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8A7B-9D77-2A49-B514-BBED2080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25713-5E02-7542-BFB0-0A4DFC87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E773F-5FC0-AF44-BD83-0A468A2D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3F727-C59B-034A-B113-178596E9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D391-A0B2-D343-8BF1-54C675E6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3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FFA2C-D29B-CF45-9A69-5CEB7A97C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B040E-1680-7E4F-A7B7-011CC85B1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6AFA0-B407-9A4F-80DF-9AB5DEC9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216C1-FB01-BC43-B6E4-94BAF60A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35B8D-2452-C140-A93A-CC865479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3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9E41-EF99-D240-8307-4E48BA93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0FA9-C017-CF48-8C52-F45A7C13C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3CFE-0734-DF44-8751-4CD1B92B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691A7-5321-4843-B3F8-EB4A6EAF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6642A-CECA-9D4D-A3D5-42766F5F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8035-6972-B24E-BAC3-2A8E1F88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DB10-DF37-BF4A-8A0C-197B1E05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0ED03-D8CC-C144-8791-F4F0D4E0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2DCDF-F336-9C4C-8D89-647B50F3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F2E44-F35E-9A4F-BBC8-CD6407F5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1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FECF-215B-C14D-AD0F-23E077EC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6BA6-D405-A841-A9F1-5A09E6B5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CC2C-F3D6-8348-8704-A0C521831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BF9E5-3547-D94A-AD4C-B20474EC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DE885-5A26-0247-8B99-ABA7DB08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F260A-1123-0B4E-BA92-2F35404A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5DA2-C541-F447-A494-A4F006FB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1AC12-3225-0045-9BB2-A1CBACA86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0EACF-1B0E-A04C-ACD5-3F36CCFF8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76F58-8C81-0F43-9127-28684378D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6F872-7C65-1A4A-A5B3-0C6E7F600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4B085-3365-7F42-AA05-B9B2976E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AB041-CC33-474E-BF8F-A2705190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D920C-5D5C-B84F-9822-3B5C5C89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5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4D92-545C-A948-8C8A-6A3C3FA7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7E2B6-96FB-1745-A418-701EC1BC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C961F-23DF-AA41-889D-738F3AEC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B987E-006D-5049-9A8A-8F7954F5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2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673B-6BF4-3945-A1A3-7BA01D8E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1BD27-D5D0-774E-9E8C-D07EF60B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B9E37-327D-7748-8496-67023EAC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915E-1DB1-8D46-B406-7BFB8571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93DC3-3967-B540-BEDA-C84AFBA60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758F5-CB9D-494C-BE18-2AF9DA5CD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CC0A1-F675-EE40-B788-C9267EDD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567A2-5F68-6241-8A1F-38C59722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25B18-7CEF-FA45-AA5C-551533E1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9908-EA21-124E-AF45-B2D6AB7C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18F99-DE6C-EA49-A7D0-C3113C375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58271-D3AC-7A4E-9915-68FD024A9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E719E-E58C-8647-B029-DA616C92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F56E2-EDD3-7A41-9993-0BE97040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DDD4C-1B73-6348-A375-127EEA73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5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A1721-14EC-114C-B613-A060DF6C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D2ACA-3EF0-D44F-8CDA-3C227320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99581-498B-B440-9B54-D575349ED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B69F-F525-3D48-AFC1-6EB395055EDA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0361-2641-9F45-AE67-F628FA78F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8A1FC-B42A-0D4A-AD31-1CD2415F3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0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F5C1-04B3-AC45-BE9F-2E5BF87A6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3716"/>
            <a:ext cx="9144000" cy="2990979"/>
          </a:xfrm>
        </p:spPr>
        <p:txBody>
          <a:bodyPr>
            <a:normAutofit fontScale="90000"/>
          </a:bodyPr>
          <a:lstStyle/>
          <a:p>
            <a:r>
              <a:rPr lang="en-US" dirty="0"/>
              <a:t>High-Dimensional Continuous Control Using Generalized Advantage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A5EF9-8FB4-2C45-A57F-E8002D45176E}"/>
              </a:ext>
            </a:extLst>
          </p:cNvPr>
          <p:cNvSpPr txBox="1"/>
          <p:nvPr/>
        </p:nvSpPr>
        <p:spPr>
          <a:xfrm>
            <a:off x="5749159" y="4939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7F684-6BF0-8043-AF3C-351DB72A841F}"/>
              </a:ext>
            </a:extLst>
          </p:cNvPr>
          <p:cNvSpPr txBox="1"/>
          <p:nvPr/>
        </p:nvSpPr>
        <p:spPr>
          <a:xfrm>
            <a:off x="1524000" y="5535222"/>
            <a:ext cx="10426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Paper: Schulman, John &amp; Moritz, Philipp &amp; Levine, Sergey &amp; Jordan, Michael &amp; </a:t>
            </a:r>
            <a:r>
              <a:rPr lang="en-US" dirty="0" err="1"/>
              <a:t>Abbeel</a:t>
            </a:r>
            <a:r>
              <a:rPr lang="en-US" dirty="0"/>
              <a:t>, Pieter. (2015). </a:t>
            </a:r>
          </a:p>
          <a:p>
            <a:r>
              <a:rPr lang="en-US" dirty="0"/>
              <a:t>High-Dimensional Continuous Control Using Generalized Advantage Estimation.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02573-DDB9-2A49-BD25-A3E814E7B3A7}"/>
              </a:ext>
            </a:extLst>
          </p:cNvPr>
          <p:cNvSpPr txBox="1"/>
          <p:nvPr/>
        </p:nvSpPr>
        <p:spPr>
          <a:xfrm>
            <a:off x="4803228" y="4588794"/>
            <a:ext cx="397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Presented by Jialun Lyu and </a:t>
            </a:r>
            <a:r>
              <a:rPr lang="en-US" i="1" dirty="0" err="1"/>
              <a:t>Zhibo</a:t>
            </a:r>
            <a:r>
              <a:rPr lang="en-US" i="1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80922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</p:spPr>
            <p:txBody>
              <a:bodyPr/>
              <a:lstStyle/>
              <a:p>
                <a:r>
                  <a:rPr lang="en-CA" dirty="0"/>
                  <a:t>Final remark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  <a:blipFill>
                <a:blip r:embed="rId2"/>
                <a:stretch>
                  <a:fillRect l="-2413" t="-4110" b="-27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Now 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The bias decreases as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goes from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is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CA" sz="24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becomes more and more discounted by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increases.</a:t>
                </a:r>
              </a:p>
              <a:p>
                <a:pPr marL="0" indent="0">
                  <a:buNone/>
                </a:pPr>
                <a:r>
                  <a:rPr lang="en-US" sz="2400" dirty="0"/>
                  <a:t>The bias as the result of inaccurate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becomes smaller as well.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But the variance increases, as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increases! You may interpret that, as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increases, the number of random variables in the summation increases. Each of them contributes some variation, as the result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has the largest variation.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 far,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allows us to control bias-variance through</a:t>
                </a: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/>
                  <a:t>Final step! We want to ”build” a general expression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3"/>
                <a:stretch>
                  <a:fillRect l="-724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/>
          <a:lstStyle/>
          <a:p>
            <a:r>
              <a:rPr lang="en-CA" dirty="0"/>
              <a:t>General Advantage Estimation (GAE)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Finally, we can build GAE, which is controlled by two parameters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, which is defined to be an exponentially weighted summation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, …,</a:t>
                </a:r>
                <a:r>
                  <a:rPr lang="en-CA" sz="24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𝐺𝐴𝐸</m:t>
                          </m:r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sup>
                      </m:s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)(</m:t>
                      </m:r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has weight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CA" sz="24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has 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CA" sz="2400" i="1" dirty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CA" sz="24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is the control of weight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we want GAE to be more unbiased, we should assign more weight towards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or larger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If we want GAE have less variation, we should assign more weight towards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or smaller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2"/>
                <a:stretch>
                  <a:fillRect l="-724" t="-2584" r="-965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4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/>
          <a:lstStyle/>
          <a:p>
            <a:r>
              <a:rPr lang="en-CA" dirty="0"/>
              <a:t>General Advantage Estimation (GAE)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After some cleanup,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𝐺𝐴𝐸</m:t>
                          </m:r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sup>
                      </m:s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𝛾𝜆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en-US" sz="2400" dirty="0"/>
                  <a:t> is the TD residual with form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GAE can be expressed by exponentially weighted summation from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400" dirty="0"/>
                  <a:t> or TD residuals.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Finally, we can plug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𝐺𝐴𝐸</m:t>
                        </m:r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/>
                  <a:t> into an empirical estimator for policy gradient to update our policy using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trajectories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𝐺𝐴𝐸</m:t>
                                  </m:r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How do we handle infinite time horizon?</a:t>
                </a:r>
              </a:p>
              <a:p>
                <a:pPr marL="0" indent="0">
                  <a:buNone/>
                </a:pPr>
                <a:r>
                  <a:rPr lang="en-US" sz="2400" dirty="0"/>
                  <a:t>We could sample trajectories until the MDP terminates, after which the reward would be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/>
                  <a:t>Or empirically, we can sample trajectories up to some very large timestamp, as large as our compute power allows.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2"/>
                <a:stretch>
                  <a:fillRect l="-483" t="-13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6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>
            <a:normAutofit/>
          </a:bodyPr>
          <a:lstStyle/>
          <a:p>
            <a:r>
              <a:rPr lang="en-CA" dirty="0"/>
              <a:t>Summary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want to estimate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CA" sz="24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2400" b="0" i="1" dirty="0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sSub>
                              <m:sSub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sz="2400" dirty="0"/>
                  <a:t> as our policy gradient.</a:t>
                </a:r>
              </a:p>
              <a:p>
                <a:pPr marL="0" indent="0">
                  <a:buNone/>
                </a:pPr>
                <a:r>
                  <a:rPr lang="en-CA" sz="2400" b="0" dirty="0"/>
                  <a:t>One of the parameters,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 , can be interpreted discount factor in a discounted return problem. We can also view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 as a control to the scale of the expected total return.</a:t>
                </a:r>
              </a:p>
              <a:p>
                <a:pPr marL="0" indent="0">
                  <a:buNone/>
                </a:pPr>
                <a:r>
                  <a:rPr lang="en-US" sz="2400" dirty="0"/>
                  <a:t>Then we aim to estimate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by using GAE,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𝐺𝐴𝐸</m:t>
                          </m:r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sup>
                      </m:s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𝛾𝜆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Using some approximate value function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CA" sz="2400" dirty="0"/>
                  <a:t>Finally, we can control the bias and variance of the estimator in accordance with our needs in our problem.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→ 0</m:t>
                    </m:r>
                  </m:oMath>
                </a14:m>
                <a:r>
                  <a:rPr lang="en-US" sz="2400" dirty="0"/>
                  <a:t> means estimated policy gradient is becoming more biased and has smaller variance.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sz="2400" dirty="0"/>
                  <a:t> means estimated policy gradient is becoming less biased and has larger variance.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2"/>
                <a:stretch>
                  <a:fillRect l="-724" t="-11370" r="-483" b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5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325E-70A2-D446-BCC1-308B60D46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16B25-F6AA-6D40-91D6-9EFDA6576298}"/>
              </a:ext>
            </a:extLst>
          </p:cNvPr>
          <p:cNvSpPr txBox="1"/>
          <p:nvPr/>
        </p:nvSpPr>
        <p:spPr>
          <a:xfrm>
            <a:off x="1650995" y="3105834"/>
            <a:ext cx="9037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Schulman, John &amp; Moritz, Philipp &amp; Levine, Sergey &amp; Jordan, Michael &amp; </a:t>
            </a:r>
            <a:r>
              <a:rPr lang="en-US" dirty="0" err="1"/>
              <a:t>Abbeel</a:t>
            </a:r>
            <a:r>
              <a:rPr lang="en-US" dirty="0"/>
              <a:t>, Pieter. (2015). </a:t>
            </a:r>
          </a:p>
          <a:p>
            <a:r>
              <a:rPr lang="en-US" dirty="0"/>
              <a:t>High-Dimensional Continuous Control Using Generalized Advantage Estimation. </a:t>
            </a:r>
          </a:p>
        </p:txBody>
      </p:sp>
    </p:spTree>
    <p:extLst>
      <p:ext uri="{BB962C8B-B14F-4D97-AF65-F5344CB8AC3E}">
        <p14:creationId xmlns:p14="http://schemas.microsoft.com/office/powerpoint/2010/main" val="52519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521061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In class, we saw the policy gradient for a discounted reword problem that has the following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would introduce to you a new form of policy gradient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is called advantage function.</a:t>
                </a:r>
              </a:p>
              <a:p>
                <a:pPr marL="0" indent="0">
                  <a:buNone/>
                </a:pPr>
                <a:r>
                  <a:rPr lang="en-US" sz="2400" dirty="0"/>
                  <a:t>We would derive General Advantage Estimator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𝐺𝐴𝐸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Which is controlled by two parameters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5210613"/>
              </a:xfrm>
              <a:blipFill>
                <a:blip r:embed="rId2"/>
                <a:stretch>
                  <a:fillRect l="-724" t="-10194" r="-844" b="-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64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/>
          <a:lstStyle/>
          <a:p>
            <a:r>
              <a:rPr lang="en-US" dirty="0"/>
              <a:t>Problem Setting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Our usual setting in RL: </a:t>
                </a:r>
              </a:p>
              <a:p>
                <a:pPr marL="0" indent="0">
                  <a:buNone/>
                </a:pPr>
                <a:r>
                  <a:rPr lang="en-US" sz="2400" dirty="0"/>
                  <a:t>A trajectory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sz="2400" dirty="0"/>
                  <a:t>) is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and Transitional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Our goal is to maximize the expected total reward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received at each timestamp.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In a discounted total reward version, we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 is the discount factor. </a:t>
                </a:r>
              </a:p>
              <a:p>
                <a:pPr marL="0" indent="0">
                  <a:buNone/>
                </a:pPr>
                <a:r>
                  <a:rPr lang="en-US" sz="2400" dirty="0"/>
                  <a:t>We can avoid convergence problem due to infinite horizon and control the scale of the overall return through settings of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2"/>
                <a:stretch>
                  <a:fillRect l="-965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29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/>
          <a:lstStyle/>
          <a:p>
            <a:r>
              <a:rPr lang="en-US" dirty="0"/>
              <a:t>Advantage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Intuitively,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“advantage” of taking a specific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 comparing to the “average” reward across all possible actions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Mathematically,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+1:∞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+1:∞</m:t>
                              </m:r>
                            </m:sub>
                          </m:sSub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+1:∞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:∞</m:t>
                              </m:r>
                            </m:sub>
                          </m:sSub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CA" sz="2400" b="0" dirty="0"/>
                  <a:t>The difference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the range of expected value.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2"/>
                <a:stretch>
                  <a:fillRect l="-965" b="-2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44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b>
                      <m:sSubPr>
                        <m:ctrlPr>
                          <a:rPr lang="en-CA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 in Policy Gradient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  <a:blipFill>
                <a:blip r:embed="rId2"/>
                <a:stretch>
                  <a:fillRect l="-965" t="-8219" b="-20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Why do we use advantage function in policy gradient?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1. A step in the policy gradient direction should increase the probability of better-than-average actions and decrease the probability of worse-than-average actions.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2.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to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makes sure that for any step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points to the direction of increased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if and only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3"/>
                <a:stretch>
                  <a:fillRect l="-965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27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</p:spPr>
            <p:txBody>
              <a:bodyPr/>
              <a:lstStyle/>
              <a:p>
                <a:r>
                  <a:rPr lang="en-CA" dirty="0"/>
                  <a:t>Estimating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  <a:blipFill>
                <a:blip r:embed="rId2"/>
                <a:stretch>
                  <a:fillRect l="-2413" t="-8219" b="-20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now want to find an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400" dirty="0"/>
                  <a:t> such that the policy gradient has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to estimate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CA" sz="2400" dirty="0"/>
                  <a:t>If the above two expectation is equivalent, we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“unbiased”.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3"/>
                <a:stretch>
                  <a:fillRect l="-965" t="-18605" b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3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</p:spPr>
            <p:txBody>
              <a:bodyPr/>
              <a:lstStyle/>
              <a:p>
                <a:r>
                  <a:rPr lang="en-CA" dirty="0"/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  <a:blipFill>
                <a:blip r:embed="rId2"/>
                <a:stretch>
                  <a:fillRect l="-2413" t="-8219" b="-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There are several options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 such that the policy gradient is unbiased.</a:t>
                </a:r>
              </a:p>
              <a:p>
                <a:pPr marL="0" indent="0">
                  <a:buNone/>
                </a:pPr>
                <a:r>
                  <a:rPr lang="en-US" sz="2400" dirty="0"/>
                  <a:t>Suppose that we have some value function, denoted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Here we introduce TD (Temporal Difference) residual using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,</a:t>
                </a:r>
              </a:p>
              <a:p>
                <a:pPr marL="0" indent="0">
                  <a:buNone/>
                </a:pPr>
                <a:endParaRPr lang="en-CA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In fact, if we know the true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:r>
                  <a:rPr lang="en-US" sz="2400" dirty="0"/>
                  <a:t>Taking expected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sup>
                            </m:sSup>
                          </m:sup>
                        </m:sSubSup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sSup>
                          <m:sSup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sz="2400" dirty="0"/>
                  <a:t> is unbiased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!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But we don’t 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/>
                  <a:t>, however, we can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en-US" sz="2400" dirty="0"/>
                  <a:t> as a starting point to construct an estimator with some approximation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3"/>
                <a:stretch>
                  <a:fillRect l="-724" t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9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</p:spPr>
            <p:txBody>
              <a:bodyPr/>
              <a:lstStyle/>
              <a:p>
                <a:r>
                  <a:rPr lang="en-CA" dirty="0"/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  <a:blipFill>
                <a:blip r:embed="rId2"/>
                <a:stretch>
                  <a:fillRect l="-2413" t="-8219" b="-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Consider taking sum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of these TD residuals,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CA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CA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𝛾𝛿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CA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nary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increases the “inaccuracy” in </a:t>
                </a: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becomes smaller.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d>
                        </m:sup>
                      </m:sSubSup>
                      <m:r>
                        <a:rPr lang="en-CA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nary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have a very compact form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, which is essentially the empirical return minus the value function baseline.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3"/>
                <a:stretch>
                  <a:fillRect l="-965" t="-1292" b="-17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4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</p:spPr>
            <p:txBody>
              <a:bodyPr/>
              <a:lstStyle/>
              <a:p>
                <a:r>
                  <a:rPr lang="en-CA" dirty="0"/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  <a:blipFill>
                <a:blip r:embed="rId2"/>
                <a:stretch>
                  <a:fillRect l="-2413" t="-8219" b="-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Now 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d>
                        </m:sup>
                      </m:sSubSup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What about the “inaccurate” baseline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?</a:t>
                </a:r>
              </a:p>
              <a:p>
                <a:pPr marL="0" indent="0">
                  <a:buNone/>
                </a:pPr>
                <a:r>
                  <a:rPr lang="en-US" sz="2400" dirty="0"/>
                  <a:t>As it turns out, we don’t need to worry about the choice of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!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CA" sz="2400" dirty="0"/>
                  <a:t>The intuition is that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 when multiplied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C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2400" dirty="0"/>
                  <a:t> taking expected value over the future trajectory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+1:∞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:∞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 The term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+1:∞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:∞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because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can be taken outside of the expectation!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CA" sz="2400" dirty="0"/>
                  <a:t>Main takeaway: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is ”unbiased” regardless of the choice of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sz="2400" b="0" i="0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3"/>
                <a:stretch>
                  <a:fillRect l="-724" t="-17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5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1319</Words>
  <Application>Microsoft Macintosh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High-Dimensional Continuous Control Using Generalized Advantage Estimation</vt:lpstr>
      <vt:lpstr>Motivation</vt:lpstr>
      <vt:lpstr>Problem Setting</vt:lpstr>
      <vt:lpstr>Advantage Function</vt:lpstr>
      <vt:lpstr>A^(π,γ) (s_t,a_t) VS γ^t r_t in Policy Gradient</vt:lpstr>
      <vt:lpstr>Estimating A^(π,γ) (s_t,a_t )</vt:lpstr>
      <vt:lpstr>Finding A ̂_t</vt:lpstr>
      <vt:lpstr>Finding A ̂_t</vt:lpstr>
      <vt:lpstr>Finding A ̂_t</vt:lpstr>
      <vt:lpstr>Final remark on A ̂_t^((k) )</vt:lpstr>
      <vt:lpstr>General Advantage Estimation (GAE)</vt:lpstr>
      <vt:lpstr>General Advantage Estimation (GAE)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High-Dimensional Continuous Continuous Control Using Generalized Advantage Estimation</dc:title>
  <dc:creator>Carlon Lyu</dc:creator>
  <cp:lastModifiedBy>Carlon Lyu</cp:lastModifiedBy>
  <cp:revision>32</cp:revision>
  <dcterms:created xsi:type="dcterms:W3CDTF">2021-01-23T19:53:42Z</dcterms:created>
  <dcterms:modified xsi:type="dcterms:W3CDTF">2021-01-27T03:37:57Z</dcterms:modified>
</cp:coreProperties>
</file>