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4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303" r:id="rId14"/>
    <p:sldId id="308" r:id="rId15"/>
    <p:sldId id="296" r:id="rId16"/>
    <p:sldId id="295" r:id="rId17"/>
    <p:sldId id="297" r:id="rId18"/>
    <p:sldId id="298" r:id="rId19"/>
    <p:sldId id="304" r:id="rId20"/>
    <p:sldId id="294" r:id="rId21"/>
    <p:sldId id="299" r:id="rId22"/>
    <p:sldId id="309" r:id="rId23"/>
    <p:sldId id="300" r:id="rId24"/>
    <p:sldId id="301" r:id="rId25"/>
    <p:sldId id="310" r:id="rId26"/>
    <p:sldId id="315" r:id="rId27"/>
    <p:sldId id="311" r:id="rId28"/>
    <p:sldId id="312" r:id="rId29"/>
    <p:sldId id="313" r:id="rId30"/>
    <p:sldId id="314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808-4D66-4A18-AEB5-16F5EA9B7D5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5F94-58F5-4AF2-B96D-50BF3872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8D-AF1E-4D7C-8B80-1EBA83E1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E03E-740F-40A2-9648-911BD2A5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FAB3-5E54-4713-ACF2-7D575CD5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6DB-CFFB-41B1-83A7-6CC0431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8D79-8D3D-4467-9F20-1F8CF96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C8AF-C1F0-4A6B-9793-04418B1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47BC-F31B-4178-8D9B-F1DAA577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3A79-7EB4-4BCE-AFC5-6DFA052D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7B04-8B05-4F4D-9152-0510E4A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F10D-9A52-4AFB-9328-9361B61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69F1D-A000-437D-A759-B51C4745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DB6C-A4DB-443C-BF2B-CB0FAF40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B90C-ED44-4F2D-B4C5-2110B99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495A-0C9D-4B46-AB49-C9DF8FE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BE1D-22BA-4219-87B5-836CA097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D4FD-06D8-4D18-8E58-A9DBE64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3489-80F1-4B7C-8457-A4DB917E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D7FC-5A80-4305-9755-B08237F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A358-5698-44CA-81EC-6830595A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01F5-E506-4F37-A445-1644AD0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D6C68B-7F3B-4E26-89A0-9BD722880535}"/>
              </a:ext>
            </a:extLst>
          </p:cNvPr>
          <p:cNvGrpSpPr/>
          <p:nvPr/>
        </p:nvGrpSpPr>
        <p:grpSpPr>
          <a:xfrm>
            <a:off x="888093" y="6482483"/>
            <a:ext cx="3005251" cy="305869"/>
            <a:chOff x="885371" y="3347764"/>
            <a:chExt cx="3005251" cy="305869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0B5CB39-C22B-41E0-A354-E85F63046623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9000"/>
              <a:ext cx="638288" cy="2246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Lesson 3: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B7539477-ACAB-4EEA-84BD-793BDA21D04F}"/>
                </a:ext>
              </a:extLst>
            </p:cNvPr>
            <p:cNvSpPr txBox="1">
              <a:spLocks/>
            </p:cNvSpPr>
            <p:nvPr/>
          </p:nvSpPr>
          <p:spPr>
            <a:xfrm>
              <a:off x="1337922" y="3347764"/>
              <a:ext cx="2552700" cy="3058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Custom and Multiple Image Targets</a:t>
              </a:r>
            </a:p>
          </p:txBody>
        </p:sp>
      </p:grp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7E0EA52-803A-4CCB-960F-6B38CB905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6367069"/>
            <a:ext cx="644183" cy="2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07C-83B4-4CFB-AD8F-A2D13D9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C006-1843-40F8-9076-05159366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2538-6535-458C-814F-B568423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CABD-3C96-4F92-8085-D1C1457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C6B-4529-4226-8F9E-7A6B22E7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534F-6488-490C-BB69-CE7D41A9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7CF2-2746-4622-847E-9B725459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576C-5B41-4F0D-B2AB-42BEFD60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57AE-D84B-49BC-8E12-C2EDB579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3AD4-DB7A-47AF-B88B-9DC9C40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44F4-F02A-46B5-BCF7-5252BE1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3AD-28C8-48F9-935F-E75758A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42AF-7A26-4D43-9818-CA29C21A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D3CA-D8C8-4ABE-8896-B678D790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9894-D087-406C-BE00-C3DC58BE6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1CA42-76E6-4017-B0DF-1D649AB52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18B8-A5BD-48EB-B5C8-1990028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CB8F-D3E4-4AB3-914F-4507FE2D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1A1DA-07D8-42D0-A558-5039503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712-4141-471F-ADA6-A359E0D4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A834-7785-4C07-A334-2B81418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F6A1-B283-48DF-909F-09690B4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0D88B-ECA4-4D27-A6CB-8B157A7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D960-4A9C-40AD-9902-B04D833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6E6B6-FDB5-4090-910B-0AA137A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75CF-8F35-4C21-94AB-858B6A7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4F5-2BB3-4B93-B584-6041DF7F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B155-ABE0-4595-91D3-FEDD67B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DFBB-C938-477D-9D1B-8E9320E2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276D-3635-446F-9F80-79B768C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5F93-0775-4BF0-A028-26E4473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4E7F-35A3-4101-91EB-CE46C07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CBD0-0E1E-47EC-B382-90CBD092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828B3-5B78-42B6-927A-6D132AB3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8394-56B7-4D1F-9EDA-2C83BFD3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9347-D3EB-4C4D-B4FD-D83715C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6B54-DC1B-4066-84C8-5E749DE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3668-B19A-472A-850E-1F0D10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AC1B0-40B5-4DD8-B818-5D05675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326-9017-4F84-B094-AB3A75B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93CF-894C-447C-9144-1540DA73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AFBC-7E7E-46D7-BCE8-D6FA084F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BC29-9899-41D3-80A7-565389B6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CX9Yitl4qE97-v461sJGCCEg-TM74Zs1QKCRSwBYyKs/edit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ibrary.vuforia.com/content/vuforia-library/en/reference/unity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FDDD1A-0FA4-4DBB-ADCB-853D79D35815}"/>
              </a:ext>
            </a:extLst>
          </p:cNvPr>
          <p:cNvSpPr txBox="1">
            <a:spLocks/>
          </p:cNvSpPr>
          <p:nvPr/>
        </p:nvSpPr>
        <p:spPr>
          <a:xfrm>
            <a:off x="885371" y="1964284"/>
            <a:ext cx="10421258" cy="23874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Bahnschrift" panose="020B0502040204020203" pitchFamily="34" charset="0"/>
              </a:rPr>
              <a:t>Immersive Technology Development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0700B9-0AEC-4404-9ED7-5A33BC0335D8}"/>
              </a:ext>
            </a:extLst>
          </p:cNvPr>
          <p:cNvSpPr txBox="1">
            <a:spLocks/>
          </p:cNvSpPr>
          <p:nvPr/>
        </p:nvSpPr>
        <p:spPr>
          <a:xfrm>
            <a:off x="885371" y="6162296"/>
            <a:ext cx="95613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" i="1" dirty="0">
                <a:latin typeface="Bahnschrift" panose="020B0502040204020203" pitchFamily="34" charset="0"/>
              </a:rPr>
              <a:t>Elyas Chua-Aziz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cel9@np.edu.sg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Diploma in IM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October 2021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3B4C2C6-4F53-44F7-9AE1-A92E3C951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4" y="1798504"/>
            <a:ext cx="2007458" cy="70778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CE66E97-70EB-48BD-9416-4B75841BB307}"/>
              </a:ext>
            </a:extLst>
          </p:cNvPr>
          <p:cNvGrpSpPr/>
          <p:nvPr/>
        </p:nvGrpSpPr>
        <p:grpSpPr>
          <a:xfrm>
            <a:off x="885371" y="4351711"/>
            <a:ext cx="10121999" cy="606426"/>
            <a:chOff x="885371" y="3428998"/>
            <a:chExt cx="10121999" cy="606426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C265BAC4-906B-4B81-BEDF-3C5152C247ED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8999"/>
              <a:ext cx="2210304" cy="6064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Lesson 3: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D06B632D-A10E-454A-8E12-9509E11FF3C5}"/>
                </a:ext>
              </a:extLst>
            </p:cNvPr>
            <p:cNvSpPr txBox="1">
              <a:spLocks/>
            </p:cNvSpPr>
            <p:nvPr/>
          </p:nvSpPr>
          <p:spPr>
            <a:xfrm>
              <a:off x="2452255" y="3428998"/>
              <a:ext cx="8555115" cy="606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Custom and Multiple Image Targets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20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Multiple Image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With our Custom Image Targets now in our project, we may want to have our application track more than one Target at a time.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do this, we must change some properties in the Vuforia Configuration File.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You can access this by going to your AR Camera and pressing the Open Vuforia Engine configuration button.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We have used this file to input our Vuforia License Key previously.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B2CCFE-047A-4824-BAE1-AA60135F0642}"/>
              </a:ext>
            </a:extLst>
          </p:cNvPr>
          <p:cNvGrpSpPr/>
          <p:nvPr/>
        </p:nvGrpSpPr>
        <p:grpSpPr>
          <a:xfrm>
            <a:off x="1594832" y="4252911"/>
            <a:ext cx="6724650" cy="685800"/>
            <a:chOff x="1594832" y="3933826"/>
            <a:chExt cx="6724650" cy="685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52AA5A6-694F-43B7-9233-379DD201C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832" y="3933826"/>
              <a:ext cx="6724650" cy="6858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3B5915-5A39-4AD5-86B9-06C064CDEE8F}"/>
                </a:ext>
              </a:extLst>
            </p:cNvPr>
            <p:cNvSpPr/>
            <p:nvPr/>
          </p:nvSpPr>
          <p:spPr>
            <a:xfrm>
              <a:off x="1750293" y="4349944"/>
              <a:ext cx="6569189" cy="233962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Multiple Image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96265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the Vuforia Configuration file, change the value of Max Simultaneous Tracked Images to your desired value.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will set the number of Image Targets your application can track at one time.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8D25F-5526-4D4E-91F0-65CAF97A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1624012"/>
            <a:ext cx="5391150" cy="40862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A97C65-30E2-4ED7-BABE-7B3D7F4816DB}"/>
              </a:ext>
            </a:extLst>
          </p:cNvPr>
          <p:cNvSpPr/>
          <p:nvPr/>
        </p:nvSpPr>
        <p:spPr>
          <a:xfrm>
            <a:off x="6934200" y="4259454"/>
            <a:ext cx="5128607" cy="198246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Multiple Image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9"/>
            <a:ext cx="10620375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With that value set, we can now create multiple Image Targets in our scene.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Our application will overlay the respective 3D objects that are children of the corresponding Image Targets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C2E10-C809-428B-A9E0-E76FF5D2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4" y="3519059"/>
            <a:ext cx="4907625" cy="2692840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A8F8FCC-B82C-48B2-859C-C3FCD3CC1D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4" b="2739"/>
          <a:stretch/>
        </p:blipFill>
        <p:spPr>
          <a:xfrm rot="16200000">
            <a:off x="7336504" y="1799189"/>
            <a:ext cx="2692841" cy="61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6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81169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Your turn!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Create 3 custom Image Targets on Vuforia.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Download and import the database into your Unity project.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Test that all images can be detected and tracked, and take a screenshot.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Upload the photo here: </a:t>
            </a:r>
            <a:r>
              <a:rPr lang="en-US" sz="2400" dirty="0">
                <a:latin typeface="Bahnschrift" panose="020B0502040204020203" pitchFamily="34" charset="0"/>
                <a:hlinkClick r:id="rId2"/>
              </a:rPr>
              <a:t>https://docs.google.com/presentation/d/1CX9Yitl4qE97-v461sJGCCEg-TM74Zs1QKCRSwBYyKs/edit?usp=sharing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1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Scripting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Scanning and having objects be overlaid is the base of an AR app, but we will want to have additional functionalities built into our app through scripting.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fully utilize Vuforia in our project, we first have to look into the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Vuforia API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API stands for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Application Programming Interface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An API is a tool that allows two different software to communicate with each other. In this case, the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Vuforia API allows Unity and Vuforia to communicate</a:t>
            </a:r>
            <a:r>
              <a:rPr lang="en-US" sz="1800" dirty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28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Scripting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 Vuforia API gives us access to classes and functions that we will use to affect how our AR application works.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You can look at the complete list of available classes and functions here: </a:t>
            </a:r>
            <a:r>
              <a:rPr lang="en-US" sz="2000" dirty="0">
                <a:latin typeface="Bahnschrift" panose="020B0502040204020203" pitchFamily="34" charset="0"/>
                <a:hlinkClick r:id="rId2"/>
              </a:rPr>
              <a:t>https://library.vuforia.com/content/vuforia-library/en/reference/unity/index.html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We first have to let our scripts know that we are using the Vuforia API by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adding a using statement </a:t>
            </a:r>
            <a:r>
              <a:rPr lang="en-US" sz="2400" dirty="0">
                <a:latin typeface="Bahnschrift" panose="020B0502040204020203" pitchFamily="34" charset="0"/>
              </a:rPr>
              <a:t>at the top of our script.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C1A86F-EBF0-48E1-8FFC-40AA972F57FC}"/>
              </a:ext>
            </a:extLst>
          </p:cNvPr>
          <p:cNvGrpSpPr/>
          <p:nvPr/>
        </p:nvGrpSpPr>
        <p:grpSpPr>
          <a:xfrm>
            <a:off x="1121732" y="4396799"/>
            <a:ext cx="4352142" cy="1202774"/>
            <a:chOff x="1121732" y="3964537"/>
            <a:chExt cx="4352142" cy="12027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375415-221D-4547-80E0-268F6994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1732" y="3964537"/>
              <a:ext cx="4352142" cy="120277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691B58-6AAE-443A-819D-538DA6AD9704}"/>
                </a:ext>
              </a:extLst>
            </p:cNvPr>
            <p:cNvSpPr/>
            <p:nvPr/>
          </p:nvSpPr>
          <p:spPr>
            <a:xfrm>
              <a:off x="1121732" y="4862513"/>
              <a:ext cx="1864356" cy="304798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800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Toggling Vuforia 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One of the basic features we want our application to have is toggling the AR camera feed on the fly.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camera should only be turned on when the user wants to.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We will achieve this by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using the </a:t>
            </a:r>
            <a:r>
              <a:rPr lang="en-US" sz="2400" dirty="0" err="1">
                <a:solidFill>
                  <a:srgbClr val="00A79D"/>
                </a:solidFill>
                <a:latin typeface="Bahnschrift" panose="020B0502040204020203" pitchFamily="34" charset="0"/>
              </a:rPr>
              <a:t>VuforiaBehaviour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 class and its Instance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Instance variable from the </a:t>
            </a:r>
            <a:r>
              <a:rPr lang="en-US" sz="2400" dirty="0" err="1">
                <a:latin typeface="Bahnschrift" panose="020B0502040204020203" pitchFamily="34" charset="0"/>
              </a:rPr>
              <a:t>VuforiaBehaviour</a:t>
            </a:r>
            <a:r>
              <a:rPr lang="en-US" sz="2400" dirty="0">
                <a:latin typeface="Bahnschrift" panose="020B0502040204020203" pitchFamily="34" charset="0"/>
              </a:rPr>
              <a:t> class works just like our static instance variable in </a:t>
            </a:r>
            <a:r>
              <a:rPr lang="en-US" sz="2400" dirty="0" err="1">
                <a:latin typeface="Bahnschrift" panose="020B0502040204020203" pitchFamily="34" charset="0"/>
              </a:rPr>
              <a:t>GameManager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In this case, it gives us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a reference to the AR </a:t>
            </a:r>
            <a:r>
              <a:rPr lang="en-US" sz="2000" dirty="0" err="1">
                <a:solidFill>
                  <a:srgbClr val="00A79D"/>
                </a:solidFill>
                <a:latin typeface="Bahnschrift" panose="020B0502040204020203" pitchFamily="34" charset="0"/>
              </a:rPr>
              <a:t>behaviour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 of our application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607A6-358D-4098-8456-8BC68209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87" y="3289242"/>
            <a:ext cx="4268498" cy="130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3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Toggling Vuforia 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We can put those two lines into a function, then have that function be called when a UI Button is pressed.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Now, we can add this button on a Canvas that is using the Screen Space Overlay render mode and our users can toggle AR on the fly.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35DCA-863E-409D-9B53-99F88807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529300"/>
            <a:ext cx="3500438" cy="26380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B0BABE-6EE7-488D-81CC-848A2E2AC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12" y="2529300"/>
            <a:ext cx="5124450" cy="2152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376C6B-944F-4458-AE56-15F365D3873F}"/>
              </a:ext>
            </a:extLst>
          </p:cNvPr>
          <p:cNvSpPr/>
          <p:nvPr/>
        </p:nvSpPr>
        <p:spPr>
          <a:xfrm>
            <a:off x="7096125" y="3933826"/>
            <a:ext cx="3371850" cy="238124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26C9C-80FD-4950-9C2B-2CCB7EB19919}"/>
              </a:ext>
            </a:extLst>
          </p:cNvPr>
          <p:cNvSpPr/>
          <p:nvPr/>
        </p:nvSpPr>
        <p:spPr>
          <a:xfrm>
            <a:off x="1952625" y="2519774"/>
            <a:ext cx="781050" cy="194851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59EEB52-E7E3-41D4-98BA-30F0AFCCB1D6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733675" y="2617200"/>
            <a:ext cx="4362450" cy="1435688"/>
          </a:xfrm>
          <a:prstGeom prst="bentConnector3">
            <a:avLst>
              <a:gd name="adj1" fmla="val 56987"/>
            </a:avLst>
          </a:prstGeom>
          <a:ln w="38100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27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410997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Custom Image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Now that we have a simple AR application using sample assets, we will want to use personalized Image Targets.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do so, we will create Custom Image Targets using the Vuforia Developer Portal.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Click on the Target Manager tab from the portal.</a:t>
            </a: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We will then add our own Database of Image Targets.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2795A9-236F-4EE5-BEDF-0960B6EFB674}"/>
              </a:ext>
            </a:extLst>
          </p:cNvPr>
          <p:cNvGrpSpPr/>
          <p:nvPr/>
        </p:nvGrpSpPr>
        <p:grpSpPr>
          <a:xfrm>
            <a:off x="1151390" y="3649231"/>
            <a:ext cx="7915275" cy="1114425"/>
            <a:chOff x="1151390" y="3940176"/>
            <a:chExt cx="7915275" cy="11144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3FCDEA-2AC7-4083-842E-F9CA5638D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390" y="3940176"/>
              <a:ext cx="7915275" cy="11144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737EE5-6F25-4F98-8A25-79D26D2CAD1C}"/>
                </a:ext>
              </a:extLst>
            </p:cNvPr>
            <p:cNvSpPr/>
            <p:nvPr/>
          </p:nvSpPr>
          <p:spPr>
            <a:xfrm>
              <a:off x="2672053" y="4637445"/>
              <a:ext cx="1416439" cy="4044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595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Scripting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Another important feature our application could need is knowing whether objects are being tracked or not.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do this, we can utilize a new type of data known as a Dictionary.</a:t>
            </a:r>
            <a:endParaRPr lang="en-US" sz="1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0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 Dictionary is a data type that stores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key-value pairs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These key-value pairs can be of any type of our choosing.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A Dictionary is created in this way:</a:t>
            </a:r>
          </a:p>
          <a:p>
            <a:pPr marL="457200" lvl="1" indent="0"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We can then access the value of a pair by providing its key: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4DA41-CD23-4F89-9F21-37E29C02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23" y="2747703"/>
            <a:ext cx="8854700" cy="53521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C27E92-F5F6-4591-97A1-8DFC96B443B1}"/>
              </a:ext>
            </a:extLst>
          </p:cNvPr>
          <p:cNvSpPr txBox="1">
            <a:spLocks/>
          </p:cNvSpPr>
          <p:nvPr/>
        </p:nvSpPr>
        <p:spPr>
          <a:xfrm>
            <a:off x="1544523" y="3282919"/>
            <a:ext cx="8389186" cy="11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Bahnschrift" panose="020B0502040204020203" pitchFamily="34" charset="0"/>
              </a:rPr>
              <a:t>This example shows how to create a dictionary that holds int-string pairs.</a:t>
            </a:r>
          </a:p>
          <a:p>
            <a:pPr marL="0" indent="0">
              <a:buNone/>
            </a:pPr>
            <a:br>
              <a:rPr lang="en-US" sz="1400" dirty="0">
                <a:latin typeface="Bahnschrift" panose="020B0502040204020203" pitchFamily="34" charset="0"/>
              </a:rPr>
            </a:br>
            <a:endParaRPr lang="en-US" sz="1400" dirty="0">
              <a:latin typeface="Bahnschrift" panose="020B0502040204020203" pitchFamily="34" charset="0"/>
            </a:endParaRPr>
          </a:p>
          <a:p>
            <a:r>
              <a:rPr lang="en-US" sz="1400" dirty="0">
                <a:latin typeface="Bahnschrift" panose="020B0502040204020203" pitchFamily="34" charset="0"/>
              </a:rPr>
              <a:t>We can then create a new int-string pair in this manner.</a:t>
            </a:r>
          </a:p>
          <a:p>
            <a:pPr marL="0" indent="0">
              <a:buNone/>
            </a:pPr>
            <a:endParaRPr lang="en-US" sz="1100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FD688E-C38D-4E2D-8188-52B2E297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523" y="3565855"/>
            <a:ext cx="3581400" cy="504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11E6F-EAC1-475A-9887-9B04184DB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523" y="5067559"/>
            <a:ext cx="3352800" cy="4476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D961D8-B31D-448B-BAA3-3EB265E03871}"/>
              </a:ext>
            </a:extLst>
          </p:cNvPr>
          <p:cNvSpPr txBox="1">
            <a:spLocks/>
          </p:cNvSpPr>
          <p:nvPr/>
        </p:nvSpPr>
        <p:spPr>
          <a:xfrm>
            <a:off x="1544523" y="5512030"/>
            <a:ext cx="8389186" cy="30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Bahnschrift" panose="020B0502040204020203" pitchFamily="34" charset="0"/>
              </a:rPr>
              <a:t>This line will result in ‘New Text’ being printed in the console.</a:t>
            </a:r>
            <a:endParaRPr lang="en-US" sz="11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23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Much like an English Dictionary, where the key is a word, and the value is its definition.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In this case of an English Dictionary, the data type of both the key and the value is string.</a:t>
            </a: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 scripting, we can store any data we want as our key or value.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To use it for tracking our objects, we will use </a:t>
            </a:r>
            <a:r>
              <a:rPr lang="en-US" sz="2000" dirty="0" err="1">
                <a:latin typeface="Bahnschrift" panose="020B0502040204020203" pitchFamily="34" charset="0"/>
              </a:rPr>
              <a:t>GameObject</a:t>
            </a:r>
            <a:r>
              <a:rPr lang="en-US" sz="2000" dirty="0">
                <a:latin typeface="Bahnschrift" panose="020B0502040204020203" pitchFamily="34" charset="0"/>
              </a:rPr>
              <a:t> as our key and bool as our value.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First, we will have to declare our Dictionary variable in a class.</a:t>
            </a:r>
          </a:p>
          <a:p>
            <a:pPr marL="457200" lvl="1" indent="0"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Notice that we must also state what the data types for the key and value are here.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A5ED0E-13BC-4BD0-A8B4-32B7BE2AC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51" b="21146"/>
          <a:stretch/>
        </p:blipFill>
        <p:spPr>
          <a:xfrm>
            <a:off x="1039586" y="5378335"/>
            <a:ext cx="10515600" cy="2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7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Dictionary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Next, we write a function in our class to keep track of our objects using the Dictionary. 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Note how we can access the value of the key-value pair by using the </a:t>
            </a:r>
            <a:r>
              <a:rPr lang="en-US" sz="2400" dirty="0" err="1">
                <a:latin typeface="Bahnschrift" panose="020B0502040204020203" pitchFamily="34" charset="0"/>
              </a:rPr>
              <a:t>GameObject</a:t>
            </a:r>
            <a:r>
              <a:rPr lang="en-US" sz="2400" dirty="0">
                <a:latin typeface="Bahnschrift" panose="020B0502040204020203" pitchFamily="34" charset="0"/>
              </a:rPr>
              <a:t> as the “index”.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2EC5E9-DB53-4977-8EF8-565EBE0A2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71" y="2388051"/>
            <a:ext cx="7512779" cy="27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41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Dictionary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Now, we can go to our </a:t>
            </a:r>
            <a:r>
              <a:rPr lang="en-US" sz="2400" dirty="0" err="1">
                <a:latin typeface="Bahnschrift" panose="020B0502040204020203" pitchFamily="34" charset="0"/>
              </a:rPr>
              <a:t>ImageTarget</a:t>
            </a:r>
            <a:r>
              <a:rPr lang="en-US" sz="2400" dirty="0">
                <a:latin typeface="Bahnschrift" panose="020B0502040204020203" pitchFamily="34" charset="0"/>
              </a:rPr>
              <a:t> in Unity and look for the </a:t>
            </a:r>
            <a:r>
              <a:rPr lang="en-US" sz="2400" dirty="0" err="1">
                <a:latin typeface="Bahnschrift" panose="020B0502040204020203" pitchFamily="34" charset="0"/>
              </a:rPr>
              <a:t>DefaultTrackableEventHandler</a:t>
            </a:r>
            <a:r>
              <a:rPr lang="en-US" sz="2400" dirty="0">
                <a:latin typeface="Bahnschrift" panose="020B0502040204020203" pitchFamily="34" charset="0"/>
              </a:rPr>
              <a:t> component.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In the On Target Found() section, add the function to the list.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Our </a:t>
            </a:r>
            <a:r>
              <a:rPr lang="en-US" sz="2400" dirty="0" err="1">
                <a:latin typeface="Bahnschrift" panose="020B0502040204020203" pitchFamily="34" charset="0"/>
              </a:rPr>
              <a:t>ImageTarget</a:t>
            </a:r>
            <a:r>
              <a:rPr lang="en-US" sz="2400" dirty="0">
                <a:latin typeface="Bahnschrift" panose="020B0502040204020203" pitchFamily="34" charset="0"/>
              </a:rPr>
              <a:t> will now call the </a:t>
            </a:r>
            <a:r>
              <a:rPr lang="en-US" sz="2400" dirty="0" err="1">
                <a:latin typeface="Bahnschrift" panose="020B0502040204020203" pitchFamily="34" charset="0"/>
              </a:rPr>
              <a:t>ObjectTracked</a:t>
            </a:r>
            <a:r>
              <a:rPr lang="en-US" sz="2400" dirty="0">
                <a:latin typeface="Bahnschrift" panose="020B0502040204020203" pitchFamily="34" charset="0"/>
              </a:rPr>
              <a:t> function whenever it is found in AR.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3355B0-0F72-4F8F-AFAB-DE6C2DB240A4}"/>
              </a:ext>
            </a:extLst>
          </p:cNvPr>
          <p:cNvGrpSpPr/>
          <p:nvPr/>
        </p:nvGrpSpPr>
        <p:grpSpPr>
          <a:xfrm>
            <a:off x="838199" y="3795123"/>
            <a:ext cx="10515601" cy="2543763"/>
            <a:chOff x="514350" y="3502852"/>
            <a:chExt cx="11054438" cy="26741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E5ED9D-A469-49BD-9E93-FA032EFD3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350" y="3502853"/>
              <a:ext cx="4796762" cy="24211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EA0BA6-019B-44FD-A8B3-C1BE7909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507106"/>
              <a:ext cx="5472788" cy="26698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F4ED52-A996-4351-A959-E911792754D7}"/>
                </a:ext>
              </a:extLst>
            </p:cNvPr>
            <p:cNvSpPr/>
            <p:nvPr/>
          </p:nvSpPr>
          <p:spPr>
            <a:xfrm>
              <a:off x="6223664" y="4350751"/>
              <a:ext cx="5345123" cy="816560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BAA99D-E98E-49F8-9CA2-AF1A041AFABC}"/>
                </a:ext>
              </a:extLst>
            </p:cNvPr>
            <p:cNvSpPr/>
            <p:nvPr/>
          </p:nvSpPr>
          <p:spPr>
            <a:xfrm>
              <a:off x="1651665" y="3502852"/>
              <a:ext cx="1272510" cy="202373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B94DA0D-F45A-4EA5-8CCE-27131B6D7DF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924175" y="3705225"/>
              <a:ext cx="3299489" cy="1053806"/>
            </a:xfrm>
            <a:prstGeom prst="bentConnector3">
              <a:avLst>
                <a:gd name="adj1" fmla="val 79734"/>
              </a:avLst>
            </a:prstGeom>
            <a:ln w="38100">
              <a:solidFill>
                <a:srgbClr val="00A7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42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Dictionary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Now that we have our Dictionary set to be updated by our object when it gets tracked, we will want to display this information.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Instead of using the usual </a:t>
            </a:r>
            <a:r>
              <a:rPr lang="en-US" sz="2400" dirty="0" err="1">
                <a:latin typeface="Bahnschrift" panose="020B0502040204020203" pitchFamily="34" charset="0"/>
              </a:rPr>
              <a:t>Debug.Log</a:t>
            </a:r>
            <a:r>
              <a:rPr lang="en-US" sz="2400" dirty="0">
                <a:latin typeface="Bahnschrift" panose="020B0502040204020203" pitchFamily="34" charset="0"/>
              </a:rPr>
              <a:t>, we will use a Canvas and Text object to display any debugging text.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is because we won’t be able to see the console when testing on the phone.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First, create a Canvas and a Text object in the Unity scene.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Next, create a public Text variable in your class and drag the Text object in the Inspector.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B499B-FC11-4AEC-9640-51E76A281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87" b="5363"/>
          <a:stretch/>
        </p:blipFill>
        <p:spPr>
          <a:xfrm>
            <a:off x="1587211" y="5025495"/>
            <a:ext cx="5465522" cy="1143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97D434-2112-4C04-854A-AC1E75982451}"/>
              </a:ext>
            </a:extLst>
          </p:cNvPr>
          <p:cNvSpPr/>
          <p:nvPr/>
        </p:nvSpPr>
        <p:spPr>
          <a:xfrm>
            <a:off x="1896534" y="5918200"/>
            <a:ext cx="2539999" cy="330200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71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142348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Dictionary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Now that we have one object being tracked, let’s try and track every item in </a:t>
            </a:r>
            <a:r>
              <a:rPr lang="en-US" sz="2400">
                <a:latin typeface="Bahnschrift" panose="020B0502040204020203" pitchFamily="34" charset="0"/>
              </a:rPr>
              <a:t>the Dictionary.</a:t>
            </a:r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do that, we will use a foreach loop.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Like a for loop, a foreach loop iterates through an array or collection.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main difference is that we do not need to provide an index to start from and a test case to make the loop stop.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Instead, we will provide the foreach loop with the type of element that we want to access in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1644862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39490AB-361B-4BCB-873A-A07EFB62E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186790"/>
            <a:ext cx="4962525" cy="1657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Dictionary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3891742" cy="5371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For loop: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D51C83-3059-4413-B533-5ACF268D11B6}"/>
              </a:ext>
            </a:extLst>
          </p:cNvPr>
          <p:cNvGrpSpPr/>
          <p:nvPr/>
        </p:nvGrpSpPr>
        <p:grpSpPr>
          <a:xfrm>
            <a:off x="6048201" y="1689902"/>
            <a:ext cx="3987340" cy="2154238"/>
            <a:chOff x="5842462" y="1689902"/>
            <a:chExt cx="3987340" cy="215423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09FBE8-D8F0-4531-BE9F-678ABD121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3152" y="2120115"/>
              <a:ext cx="3676650" cy="1724025"/>
            </a:xfrm>
            <a:prstGeom prst="rect">
              <a:avLst/>
            </a:prstGeom>
          </p:spPr>
        </p:pic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C221D6EB-49D0-42F4-9806-BAF4EE2C4FEA}"/>
                </a:ext>
              </a:extLst>
            </p:cNvPr>
            <p:cNvSpPr txBox="1">
              <a:spLocks/>
            </p:cNvSpPr>
            <p:nvPr/>
          </p:nvSpPr>
          <p:spPr>
            <a:xfrm>
              <a:off x="5842462" y="1689902"/>
              <a:ext cx="2733502" cy="47893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latin typeface="Bahnschrift" panose="020B0502040204020203" pitchFamily="34" charset="0"/>
                </a:rPr>
                <a:t>Foreach loop:</a:t>
              </a:r>
              <a:endParaRPr lang="en-US" sz="2000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AD25CF-1E20-46B2-A1F4-7E0F63440FF2}"/>
              </a:ext>
            </a:extLst>
          </p:cNvPr>
          <p:cNvSpPr txBox="1">
            <a:spLocks/>
          </p:cNvSpPr>
          <p:nvPr/>
        </p:nvSpPr>
        <p:spPr>
          <a:xfrm>
            <a:off x="838200" y="4689166"/>
            <a:ext cx="10515600" cy="1487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Bahnschrift" panose="020B0502040204020203" pitchFamily="34" charset="0"/>
              </a:rPr>
              <a:t>Comparing the two loops, we can see that the foreach loop is easier to write.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Although it comes at the cost of being a bit more ‘expensive’ to use.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C1A5F5-855D-4230-A994-A308E081E841}"/>
              </a:ext>
            </a:extLst>
          </p:cNvPr>
          <p:cNvSpPr txBox="1"/>
          <p:nvPr/>
        </p:nvSpPr>
        <p:spPr>
          <a:xfrm>
            <a:off x="1012074" y="3844140"/>
            <a:ext cx="4723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Bahnschrift" panose="020B0502040204020203" pitchFamily="34" charset="0"/>
              </a:rPr>
              <a:t>In the for loop, ‘</a:t>
            </a:r>
            <a:r>
              <a:rPr lang="en-US" sz="1200" i="1" dirty="0" err="1">
                <a:latin typeface="Bahnschrift" panose="020B0502040204020203" pitchFamily="34" charset="0"/>
              </a:rPr>
              <a:t>i</a:t>
            </a:r>
            <a:r>
              <a:rPr lang="en-US" sz="1200" i="1" dirty="0">
                <a:latin typeface="Bahnschrift" panose="020B0502040204020203" pitchFamily="34" charset="0"/>
              </a:rPr>
              <a:t>’ is used as an index and must be passed into the array to retrieve a value.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7A2E2-12A0-41E9-977B-F3DACB5313BA}"/>
              </a:ext>
            </a:extLst>
          </p:cNvPr>
          <p:cNvSpPr txBox="1"/>
          <p:nvPr/>
        </p:nvSpPr>
        <p:spPr>
          <a:xfrm>
            <a:off x="6358891" y="3839675"/>
            <a:ext cx="4723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Bahnschrift" panose="020B0502040204020203" pitchFamily="34" charset="0"/>
              </a:rPr>
              <a:t>In the foreach loop, ‘</a:t>
            </a:r>
            <a:r>
              <a:rPr lang="en-US" sz="1200" i="1" dirty="0" err="1">
                <a:latin typeface="Bahnschrift" panose="020B0502040204020203" pitchFamily="34" charset="0"/>
              </a:rPr>
              <a:t>i</a:t>
            </a:r>
            <a:r>
              <a:rPr lang="en-US" sz="1200" i="1" dirty="0">
                <a:latin typeface="Bahnschrift" panose="020B0502040204020203" pitchFamily="34" charset="0"/>
              </a:rPr>
              <a:t>’ itself holds the value we want so we can use it directly without passing it as an index.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AD38AB-925D-4D1A-BB9D-322B2D8B09C8}"/>
              </a:ext>
            </a:extLst>
          </p:cNvPr>
          <p:cNvSpPr/>
          <p:nvPr/>
        </p:nvSpPr>
        <p:spPr>
          <a:xfrm>
            <a:off x="7414953" y="2709949"/>
            <a:ext cx="648392" cy="30391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AE7900-FF0E-4624-834A-7D0C6A155432}"/>
              </a:ext>
            </a:extLst>
          </p:cNvPr>
          <p:cNvSpPr/>
          <p:nvPr/>
        </p:nvSpPr>
        <p:spPr>
          <a:xfrm>
            <a:off x="8445731" y="2704596"/>
            <a:ext cx="1321724" cy="290053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9DDAA5-F495-4851-9D65-6A17B6B7A455}"/>
              </a:ext>
            </a:extLst>
          </p:cNvPr>
          <p:cNvSpPr txBox="1"/>
          <p:nvPr/>
        </p:nvSpPr>
        <p:spPr>
          <a:xfrm>
            <a:off x="7414953" y="2456399"/>
            <a:ext cx="6483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latin typeface="Bahnschrift" panose="020B0502040204020203" pitchFamily="34" charset="0"/>
              </a:rPr>
              <a:t>element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E9980-9533-4D0D-AAB2-4C141F14F90D}"/>
              </a:ext>
            </a:extLst>
          </p:cNvPr>
          <p:cNvSpPr txBox="1"/>
          <p:nvPr/>
        </p:nvSpPr>
        <p:spPr>
          <a:xfrm>
            <a:off x="8679179" y="2456398"/>
            <a:ext cx="8804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>
                <a:latin typeface="Bahnschrift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882179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5935F8A-AB6A-4440-8704-5BC37B7A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08235"/>
            <a:ext cx="9225742" cy="2969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Dictionary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80218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For our use case, the type of element we need to provide is a </a:t>
            </a:r>
            <a:r>
              <a:rPr lang="en-US" sz="2400" dirty="0" err="1">
                <a:solidFill>
                  <a:srgbClr val="00A79D"/>
                </a:solidFill>
                <a:latin typeface="Bahnschrift" panose="020B0502040204020203" pitchFamily="34" charset="0"/>
              </a:rPr>
              <a:t>KeyValuePair</a:t>
            </a:r>
            <a:r>
              <a:rPr lang="en-US" sz="2400" dirty="0">
                <a:latin typeface="Bahnschrift" panose="020B0502040204020203" pitchFamily="34" charset="0"/>
              </a:rPr>
              <a:t> that has </a:t>
            </a:r>
            <a:r>
              <a:rPr lang="en-US" sz="2400" dirty="0" err="1">
                <a:solidFill>
                  <a:srgbClr val="00A79D"/>
                </a:solidFill>
                <a:latin typeface="Bahnschrift" panose="020B0502040204020203" pitchFamily="34" charset="0"/>
              </a:rPr>
              <a:t>GameObject</a:t>
            </a:r>
            <a:r>
              <a:rPr lang="en-US" sz="2400" dirty="0">
                <a:latin typeface="Bahnschrift" panose="020B0502040204020203" pitchFamily="34" charset="0"/>
              </a:rPr>
              <a:t> as the key, and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bool</a:t>
            </a:r>
            <a:r>
              <a:rPr lang="en-US" sz="2400" dirty="0">
                <a:latin typeface="Bahnschrift" panose="020B0502040204020203" pitchFamily="34" charset="0"/>
              </a:rPr>
              <a:t> as the value: 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br>
              <a:rPr lang="en-US" sz="2400" dirty="0">
                <a:latin typeface="Bahnschrift" panose="020B0502040204020203" pitchFamily="34" charset="0"/>
              </a:rPr>
            </a:br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We can then call </a:t>
            </a:r>
            <a:r>
              <a:rPr lang="en-US" sz="2400" dirty="0" err="1">
                <a:latin typeface="Bahnschrift" panose="020B0502040204020203" pitchFamily="34" charset="0"/>
              </a:rPr>
              <a:t>UpdateObjectStatus</a:t>
            </a:r>
            <a:r>
              <a:rPr lang="en-US" sz="2400" dirty="0">
                <a:latin typeface="Bahnschrift" panose="020B0502040204020203" pitchFamily="34" charset="0"/>
              </a:rPr>
              <a:t>() in the Update() function to have our Text object be updated constantly.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2A61D-3F8D-4C79-A67E-4BD0A269D20A}"/>
              </a:ext>
            </a:extLst>
          </p:cNvPr>
          <p:cNvSpPr/>
          <p:nvPr/>
        </p:nvSpPr>
        <p:spPr>
          <a:xfrm>
            <a:off x="2709949" y="3931920"/>
            <a:ext cx="4463935" cy="30391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B1A4C-0750-4DA5-ADC3-2416215D82C0}"/>
              </a:ext>
            </a:extLst>
          </p:cNvPr>
          <p:cNvSpPr/>
          <p:nvPr/>
        </p:nvSpPr>
        <p:spPr>
          <a:xfrm>
            <a:off x="7529081" y="3931920"/>
            <a:ext cx="2022244" cy="290053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19A9F-7C5D-473A-871C-95149055832C}"/>
              </a:ext>
            </a:extLst>
          </p:cNvPr>
          <p:cNvSpPr txBox="1"/>
          <p:nvPr/>
        </p:nvSpPr>
        <p:spPr>
          <a:xfrm>
            <a:off x="4438997" y="3672328"/>
            <a:ext cx="880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atin typeface="Bahnschrift" panose="020B0502040204020203" pitchFamily="34" charset="0"/>
              </a:rPr>
              <a:t>element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1269E-E590-421B-88F2-5B97DB25F8CC}"/>
              </a:ext>
            </a:extLst>
          </p:cNvPr>
          <p:cNvSpPr txBox="1"/>
          <p:nvPr/>
        </p:nvSpPr>
        <p:spPr>
          <a:xfrm>
            <a:off x="8188037" y="3655393"/>
            <a:ext cx="880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atin typeface="Bahnschrift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79244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Custom Image Targets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2632EC-4042-493C-BDFC-75A7045A6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37"/>
          <a:stretch/>
        </p:blipFill>
        <p:spPr>
          <a:xfrm>
            <a:off x="923946" y="1630080"/>
            <a:ext cx="10820379" cy="460749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FC6F8C-509A-4633-AC7F-0B4F94B38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150" y="1690688"/>
            <a:ext cx="2252714" cy="363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Click on Add Database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5DCA24-D022-47B7-9214-A06D6B75572F}"/>
              </a:ext>
            </a:extLst>
          </p:cNvPr>
          <p:cNvSpPr/>
          <p:nvPr/>
        </p:nvSpPr>
        <p:spPr>
          <a:xfrm>
            <a:off x="9994900" y="1665164"/>
            <a:ext cx="1444646" cy="423685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B03CC2-84A4-4D62-B142-D736FC65E863}"/>
              </a:ext>
            </a:extLst>
          </p:cNvPr>
          <p:cNvCxnSpPr>
            <a:cxnSpLocks/>
          </p:cNvCxnSpPr>
          <p:nvPr/>
        </p:nvCxnSpPr>
        <p:spPr>
          <a:xfrm>
            <a:off x="9220048" y="1859464"/>
            <a:ext cx="774852" cy="0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A45C2B7-E7EC-4963-98CF-8384B6AE6A54}"/>
              </a:ext>
            </a:extLst>
          </p:cNvPr>
          <p:cNvSpPr txBox="1">
            <a:spLocks/>
          </p:cNvSpPr>
          <p:nvPr/>
        </p:nvSpPr>
        <p:spPr>
          <a:xfrm>
            <a:off x="5734133" y="2930243"/>
            <a:ext cx="4424712" cy="38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Databases you create will appear here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C7211B-6DA9-4F8D-9539-541A2B032031}"/>
              </a:ext>
            </a:extLst>
          </p:cNvPr>
          <p:cNvSpPr/>
          <p:nvPr/>
        </p:nvSpPr>
        <p:spPr>
          <a:xfrm>
            <a:off x="999951" y="3788609"/>
            <a:ext cx="9765031" cy="2419037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D6C0B3-5A22-43F3-AD06-A17EC1C640C9}"/>
              </a:ext>
            </a:extLst>
          </p:cNvPr>
          <p:cNvCxnSpPr>
            <a:cxnSpLocks/>
          </p:cNvCxnSpPr>
          <p:nvPr/>
        </p:nvCxnSpPr>
        <p:spPr>
          <a:xfrm>
            <a:off x="6156787" y="3283758"/>
            <a:ext cx="0" cy="504851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440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61331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869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Using the Target Manager on Vuforia, we can create custom targets and databases for our AR applications.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We can use a combination of UI objects and Vuforia functionalities to toggle AR on/off, and tracking whether objects are in scene or not.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By extending this logic, we can implement a number of different features that our application might have.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E.g. simulated objects reacting with other simulated objects in the AR space, UI buttons that appear only when certain objects are overlaid on screen.</a:t>
            </a:r>
          </a:p>
        </p:txBody>
      </p:sp>
    </p:spTree>
    <p:extLst>
      <p:ext uri="{BB962C8B-B14F-4D97-AF65-F5344CB8AC3E}">
        <p14:creationId xmlns:p14="http://schemas.microsoft.com/office/powerpoint/2010/main" val="143015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Custom Image Targets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FB9F6E-1933-447F-81A5-9A5B203F7F95}"/>
              </a:ext>
            </a:extLst>
          </p:cNvPr>
          <p:cNvGrpSpPr/>
          <p:nvPr/>
        </p:nvGrpSpPr>
        <p:grpSpPr>
          <a:xfrm>
            <a:off x="5930574" y="1681163"/>
            <a:ext cx="5337154" cy="3571874"/>
            <a:chOff x="5423498" y="1681163"/>
            <a:chExt cx="5337154" cy="35718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5B5816-86C9-4E20-B530-074CD6F07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4" t="2344"/>
            <a:stretch/>
          </p:blipFill>
          <p:spPr>
            <a:xfrm>
              <a:off x="5423498" y="1681163"/>
              <a:ext cx="5337154" cy="357187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5DCA24-D022-47B7-9214-A06D6B75572F}"/>
                </a:ext>
              </a:extLst>
            </p:cNvPr>
            <p:cNvSpPr/>
            <p:nvPr/>
          </p:nvSpPr>
          <p:spPr>
            <a:xfrm>
              <a:off x="9508648" y="4521200"/>
              <a:ext cx="1066800" cy="520699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C7211B-6DA9-4F8D-9539-541A2B032031}"/>
                </a:ext>
              </a:extLst>
            </p:cNvPr>
            <p:cNvSpPr/>
            <p:nvPr/>
          </p:nvSpPr>
          <p:spPr>
            <a:xfrm flipV="1">
              <a:off x="5531565" y="3429000"/>
              <a:ext cx="956750" cy="292100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FAC560-6411-4612-8B4B-3912D0456874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618550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Bahnschrift" panose="020B0502040204020203" pitchFamily="34" charset="0"/>
              </a:rPr>
              <a:t>Give your Database a name so that you can easily identify it.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Select Device as the Type.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Click on the Create button to create your new database.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Custom Image Targets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1A23FF-1B18-42AF-9910-043B47E054D3}"/>
              </a:ext>
            </a:extLst>
          </p:cNvPr>
          <p:cNvSpPr txBox="1">
            <a:spLocks/>
          </p:cNvSpPr>
          <p:nvPr/>
        </p:nvSpPr>
        <p:spPr>
          <a:xfrm>
            <a:off x="923946" y="4207845"/>
            <a:ext cx="4651353" cy="160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Click on the entry to create a new Image Target.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700AA2-EAAE-44D4-843D-D82AD08A018F}"/>
              </a:ext>
            </a:extLst>
          </p:cNvPr>
          <p:cNvGrpSpPr/>
          <p:nvPr/>
        </p:nvGrpSpPr>
        <p:grpSpPr>
          <a:xfrm>
            <a:off x="838200" y="1361295"/>
            <a:ext cx="10982325" cy="2905125"/>
            <a:chOff x="838200" y="1361295"/>
            <a:chExt cx="10982325" cy="29051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8C33FE-B1F4-4C0A-B1B0-C38878118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61295"/>
              <a:ext cx="10982325" cy="2905125"/>
            </a:xfrm>
            <a:prstGeom prst="rect">
              <a:avLst/>
            </a:prstGeom>
          </p:spPr>
        </p:pic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AA45C2B7-E7EC-4963-98CF-8384B6AE6A54}"/>
                </a:ext>
              </a:extLst>
            </p:cNvPr>
            <p:cNvSpPr txBox="1">
              <a:spLocks/>
            </p:cNvSpPr>
            <p:nvPr/>
          </p:nvSpPr>
          <p:spPr>
            <a:xfrm>
              <a:off x="5700881" y="2625901"/>
              <a:ext cx="4424712" cy="6264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rgbClr val="00A79D"/>
                  </a:solidFill>
                  <a:latin typeface="Bahnschrift" panose="020B0502040204020203" pitchFamily="34" charset="0"/>
                </a:rPr>
                <a:t>Your new Database will appear in this space.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rgbClr val="00A79D"/>
                  </a:solidFill>
                  <a:latin typeface="Bahnschrift" panose="020B0502040204020203" pitchFamily="34" charset="0"/>
                </a:rPr>
                <a:t>Notice that there are 0 Targets.</a:t>
              </a:r>
            </a:p>
            <a:p>
              <a:endParaRPr lang="en-US" sz="1600" dirty="0">
                <a:solidFill>
                  <a:srgbClr val="00A79D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C7211B-6DA9-4F8D-9539-541A2B032031}"/>
                </a:ext>
              </a:extLst>
            </p:cNvPr>
            <p:cNvSpPr/>
            <p:nvPr/>
          </p:nvSpPr>
          <p:spPr>
            <a:xfrm>
              <a:off x="966700" y="3722108"/>
              <a:ext cx="8709316" cy="262691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D6C0B3-5A22-43F3-AD06-A17EC1C640C9}"/>
                </a:ext>
              </a:extLst>
            </p:cNvPr>
            <p:cNvCxnSpPr>
              <a:cxnSpLocks/>
            </p:cNvCxnSpPr>
            <p:nvPr/>
          </p:nvCxnSpPr>
          <p:spPr>
            <a:xfrm>
              <a:off x="6123535" y="3217257"/>
              <a:ext cx="0" cy="504851"/>
            </a:xfrm>
            <a:prstGeom prst="straightConnector1">
              <a:avLst/>
            </a:prstGeom>
            <a:ln w="28575">
              <a:solidFill>
                <a:srgbClr val="00A7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9DABF4-54F1-4436-88C2-774C7A0E4A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6123" t="82927" r="23010" b="11401"/>
            <a:stretch/>
          </p:blipFill>
          <p:spPr>
            <a:xfrm>
              <a:off x="7064520" y="3780257"/>
              <a:ext cx="95249" cy="164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57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328C22-3BBD-40F9-B5D8-AD9D2F56D083}"/>
              </a:ext>
            </a:extLst>
          </p:cNvPr>
          <p:cNvGrpSpPr/>
          <p:nvPr/>
        </p:nvGrpSpPr>
        <p:grpSpPr>
          <a:xfrm>
            <a:off x="765878" y="1501431"/>
            <a:ext cx="9719816" cy="4848569"/>
            <a:chOff x="765878" y="1501431"/>
            <a:chExt cx="9719816" cy="48485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5641C4-824D-498E-98D1-5903FCC21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01431"/>
              <a:ext cx="9647494" cy="48485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093765-976C-4A5B-8100-700E5C449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878" y="1850236"/>
              <a:ext cx="1611342" cy="67572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Custom Image Targets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B278F0-6D62-4AC6-B8B4-B5D931C4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898" y="2396654"/>
            <a:ext cx="2252714" cy="363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Click on Add Target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6A7EFF-C0E4-434F-8EEA-3CF7432CC511}"/>
              </a:ext>
            </a:extLst>
          </p:cNvPr>
          <p:cNvSpPr/>
          <p:nvPr/>
        </p:nvSpPr>
        <p:spPr>
          <a:xfrm>
            <a:off x="860252" y="3217157"/>
            <a:ext cx="1444646" cy="423685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C642AE-5CE5-4EDE-B3D4-A42CE6F45289}"/>
              </a:ext>
            </a:extLst>
          </p:cNvPr>
          <p:cNvCxnSpPr>
            <a:cxnSpLocks/>
          </p:cNvCxnSpPr>
          <p:nvPr/>
        </p:nvCxnSpPr>
        <p:spPr>
          <a:xfrm flipH="1">
            <a:off x="2304898" y="2715876"/>
            <a:ext cx="425602" cy="501281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D6A0BB-C35C-48D9-992D-6D9938601109}"/>
              </a:ext>
            </a:extLst>
          </p:cNvPr>
          <p:cNvSpPr txBox="1">
            <a:spLocks/>
          </p:cNvSpPr>
          <p:nvPr/>
        </p:nvSpPr>
        <p:spPr>
          <a:xfrm>
            <a:off x="4084252" y="3174558"/>
            <a:ext cx="4424712" cy="38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Image Targets you create will appear here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E6B49-E703-4EE8-AE12-ECA6AF035296}"/>
              </a:ext>
            </a:extLst>
          </p:cNvPr>
          <p:cNvSpPr/>
          <p:nvPr/>
        </p:nvSpPr>
        <p:spPr>
          <a:xfrm>
            <a:off x="923752" y="4142124"/>
            <a:ext cx="9561942" cy="211632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78D6E-6E86-4BCD-B9CC-D5E343A13DB0}"/>
              </a:ext>
            </a:extLst>
          </p:cNvPr>
          <p:cNvCxnSpPr>
            <a:cxnSpLocks/>
          </p:cNvCxnSpPr>
          <p:nvPr/>
        </p:nvCxnSpPr>
        <p:spPr>
          <a:xfrm>
            <a:off x="5102687" y="3563158"/>
            <a:ext cx="0" cy="504851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6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43DE6D-1AF1-4422-8186-3EAA7B95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97" y="1320800"/>
            <a:ext cx="4388403" cy="553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Custom Image 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5DCA24-D022-47B7-9214-A06D6B75572F}"/>
              </a:ext>
            </a:extLst>
          </p:cNvPr>
          <p:cNvSpPr/>
          <p:nvPr/>
        </p:nvSpPr>
        <p:spPr>
          <a:xfrm>
            <a:off x="10325100" y="6256020"/>
            <a:ext cx="911860" cy="37083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C7211B-6DA9-4F8D-9539-541A2B032031}"/>
              </a:ext>
            </a:extLst>
          </p:cNvPr>
          <p:cNvSpPr/>
          <p:nvPr/>
        </p:nvSpPr>
        <p:spPr>
          <a:xfrm flipV="1">
            <a:off x="7224590" y="3390900"/>
            <a:ext cx="3870130" cy="292100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FAC560-6411-4612-8B4B-3912D0456874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6386390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Bahnschrift" panose="020B0502040204020203" pitchFamily="34" charset="0"/>
              </a:rPr>
              <a:t>Select the Single Image type.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Upload the image file you want to use.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Set the width of your Image Target. This value should be the same as your physical target that will be tracked.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Give your Image Target a name.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Click on the Add button.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1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893501D-9693-4262-A410-935DA5303112}"/>
              </a:ext>
            </a:extLst>
          </p:cNvPr>
          <p:cNvGrpSpPr/>
          <p:nvPr/>
        </p:nvGrpSpPr>
        <p:grpSpPr>
          <a:xfrm>
            <a:off x="838200" y="1836476"/>
            <a:ext cx="9484112" cy="4513523"/>
            <a:chOff x="838200" y="1836476"/>
            <a:chExt cx="9484112" cy="45135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1EE2E3-DA56-43F6-B2BA-3E922EEDB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36476"/>
              <a:ext cx="9484112" cy="45135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91BB7F-7AA6-4D63-ACE1-3B96C5C9E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892100"/>
              <a:ext cx="1719277" cy="72098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Custom Image Targets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D6A0BB-C35C-48D9-992D-6D9938601109}"/>
              </a:ext>
            </a:extLst>
          </p:cNvPr>
          <p:cNvSpPr txBox="1">
            <a:spLocks/>
          </p:cNvSpPr>
          <p:nvPr/>
        </p:nvSpPr>
        <p:spPr>
          <a:xfrm>
            <a:off x="3933830" y="3200082"/>
            <a:ext cx="3971920" cy="36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Your new Image Target will appear here.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E6B49-E703-4EE8-AE12-ECA6AF035296}"/>
              </a:ext>
            </a:extLst>
          </p:cNvPr>
          <p:cNvSpPr/>
          <p:nvPr/>
        </p:nvSpPr>
        <p:spPr>
          <a:xfrm>
            <a:off x="923752" y="4142124"/>
            <a:ext cx="9561942" cy="363076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78D6E-6E86-4BCD-B9CC-D5E343A13DB0}"/>
              </a:ext>
            </a:extLst>
          </p:cNvPr>
          <p:cNvCxnSpPr>
            <a:cxnSpLocks/>
          </p:cNvCxnSpPr>
          <p:nvPr/>
        </p:nvCxnSpPr>
        <p:spPr>
          <a:xfrm>
            <a:off x="5102687" y="3563158"/>
            <a:ext cx="0" cy="504851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A9A064-58B1-4220-8B27-E2CE2E69FFE5}"/>
              </a:ext>
            </a:extLst>
          </p:cNvPr>
          <p:cNvCxnSpPr>
            <a:cxnSpLocks/>
          </p:cNvCxnSpPr>
          <p:nvPr/>
        </p:nvCxnSpPr>
        <p:spPr>
          <a:xfrm flipV="1">
            <a:off x="6045662" y="4505200"/>
            <a:ext cx="0" cy="476376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58590B0-3651-4221-B189-DB62073F19F8}"/>
              </a:ext>
            </a:extLst>
          </p:cNvPr>
          <p:cNvSpPr txBox="1">
            <a:spLocks/>
          </p:cNvSpPr>
          <p:nvPr/>
        </p:nvSpPr>
        <p:spPr>
          <a:xfrm>
            <a:off x="4134913" y="4995111"/>
            <a:ext cx="4189937" cy="1129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The Rating here lets you know how trackable your target will be.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A higher rating means it is more easily tracked.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068BEF-EB88-4DC2-825F-7370FDD30E66}"/>
              </a:ext>
            </a:extLst>
          </p:cNvPr>
          <p:cNvSpPr/>
          <p:nvPr/>
        </p:nvSpPr>
        <p:spPr>
          <a:xfrm>
            <a:off x="8162929" y="3217157"/>
            <a:ext cx="2159366" cy="423685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4BA69D1-3825-4EA7-B608-14FDC0D03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337" y="1209674"/>
            <a:ext cx="4543411" cy="1459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Once you have all your Image Targets created, click on the Download Database button.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Choose to download it for Unity Editor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Vuforia will generate a Unity Package that we will import into our project.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12A654-A519-4432-ABEE-7BDD0A7C06D2}"/>
              </a:ext>
            </a:extLst>
          </p:cNvPr>
          <p:cNvCxnSpPr>
            <a:cxnSpLocks/>
          </p:cNvCxnSpPr>
          <p:nvPr/>
        </p:nvCxnSpPr>
        <p:spPr>
          <a:xfrm>
            <a:off x="8151522" y="2756190"/>
            <a:ext cx="0" cy="443892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86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FB4A46-BC2B-4BBB-8052-ACACE0E16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509" y="1982549"/>
            <a:ext cx="4152900" cy="125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Custom Image 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5DCA24-D022-47B7-9214-A06D6B75572F}"/>
              </a:ext>
            </a:extLst>
          </p:cNvPr>
          <p:cNvSpPr/>
          <p:nvPr/>
        </p:nvSpPr>
        <p:spPr>
          <a:xfrm>
            <a:off x="9201150" y="3862071"/>
            <a:ext cx="1295400" cy="29082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C7211B-6DA9-4F8D-9539-541A2B032031}"/>
              </a:ext>
            </a:extLst>
          </p:cNvPr>
          <p:cNvSpPr/>
          <p:nvPr/>
        </p:nvSpPr>
        <p:spPr>
          <a:xfrm flipV="1">
            <a:off x="8659177" y="2190402"/>
            <a:ext cx="1449099" cy="61929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FAC560-6411-4612-8B4B-3912D0456874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6181725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Bahnschrift" panose="020B0502040204020203" pitchFamily="34" charset="0"/>
              </a:rPr>
              <a:t>Import the generated package in Unity.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You will now see the new database in the Database property in the Image Target component.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Select the new database and the Custom Image Targets will appear in the Image Target property.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You will now be able to track your own targets in your </a:t>
            </a:r>
            <a:r>
              <a:rPr lang="en-US" sz="2400">
                <a:latin typeface="Bahnschrift" panose="020B0502040204020203" pitchFamily="34" charset="0"/>
              </a:rPr>
              <a:t>AR application.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B64A3-FB2C-4383-BEEE-D3CAC3990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3552138"/>
            <a:ext cx="5172075" cy="3305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2C1924-0D44-4919-AA64-2D56910F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925" y="351201"/>
            <a:ext cx="4144068" cy="134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78608"/>
      </p:ext>
    </p:extLst>
  </p:cSld>
  <p:clrMapOvr>
    <a:masterClrMapping/>
  </p:clrMapOvr>
</p:sld>
</file>

<file path=ppt/theme/theme1.xml><?xml version="1.0" encoding="utf-8"?>
<a:theme xmlns:a="http://schemas.openxmlformats.org/drawingml/2006/main" name="NP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 Slides" id="{81099FB7-B8E4-493E-A78F-1C1AA39232D5}" vid="{4421FC03-C720-421B-87F2-A29498A9B2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1673</Words>
  <Application>Microsoft Office PowerPoint</Application>
  <PresentationFormat>Widescreen</PresentationFormat>
  <Paragraphs>186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Bahnschrift</vt:lpstr>
      <vt:lpstr>Calibri</vt:lpstr>
      <vt:lpstr>Calibri Light</vt:lpstr>
      <vt:lpstr>NP Slides</vt:lpstr>
      <vt:lpstr>PowerPoint Presentation</vt:lpstr>
      <vt:lpstr>Custom Image Targets</vt:lpstr>
      <vt:lpstr>Custom Image Targets</vt:lpstr>
      <vt:lpstr>Custom Image Targets</vt:lpstr>
      <vt:lpstr>Custom Image Targets</vt:lpstr>
      <vt:lpstr>Custom Image Targets</vt:lpstr>
      <vt:lpstr>Custom Image Targets</vt:lpstr>
      <vt:lpstr>Custom Image Targets</vt:lpstr>
      <vt:lpstr>Custom Image Targets</vt:lpstr>
      <vt:lpstr>Multiple Image Targets</vt:lpstr>
      <vt:lpstr>Multiple Image Targets</vt:lpstr>
      <vt:lpstr>Multiple Image Targets</vt:lpstr>
      <vt:lpstr>Demo Time!</vt:lpstr>
      <vt:lpstr>Your turn!</vt:lpstr>
      <vt:lpstr>Scripting with Vuforia</vt:lpstr>
      <vt:lpstr>Scripting with Vuforia</vt:lpstr>
      <vt:lpstr>Toggling Vuforia AR</vt:lpstr>
      <vt:lpstr>Toggling Vuforia AR</vt:lpstr>
      <vt:lpstr>Demo Time!</vt:lpstr>
      <vt:lpstr>Scripting with Vuforia</vt:lpstr>
      <vt:lpstr>Dictionary</vt:lpstr>
      <vt:lpstr>Dictionary</vt:lpstr>
      <vt:lpstr>Using Dictionary with Vuforia</vt:lpstr>
      <vt:lpstr>Using Dictionary with Vuforia</vt:lpstr>
      <vt:lpstr>Using Dictionary with Vuforia</vt:lpstr>
      <vt:lpstr>Demo Time!</vt:lpstr>
      <vt:lpstr>Using Dictionary with Vuforia</vt:lpstr>
      <vt:lpstr>Using Dictionary with Vuforia</vt:lpstr>
      <vt:lpstr>Using Dictionary with Vuforia</vt:lpstr>
      <vt:lpstr>Demo Time!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3D Experience</dc:title>
  <dc:creator>Elyas Chua Aziz</dc:creator>
  <cp:lastModifiedBy>Elyas Chua Aziz</cp:lastModifiedBy>
  <cp:revision>363</cp:revision>
  <dcterms:created xsi:type="dcterms:W3CDTF">2020-11-09T15:05:45Z</dcterms:created>
  <dcterms:modified xsi:type="dcterms:W3CDTF">2021-10-28T01:05:47Z</dcterms:modified>
</cp:coreProperties>
</file>