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4" r:id="rId3"/>
    <p:sldId id="284" r:id="rId4"/>
    <p:sldId id="303" r:id="rId5"/>
    <p:sldId id="304" r:id="rId6"/>
    <p:sldId id="305" r:id="rId7"/>
    <p:sldId id="306" r:id="rId8"/>
    <p:sldId id="314" r:id="rId9"/>
    <p:sldId id="307" r:id="rId10"/>
    <p:sldId id="308" r:id="rId11"/>
    <p:sldId id="309" r:id="rId12"/>
    <p:sldId id="310" r:id="rId13"/>
    <p:sldId id="311" r:id="rId14"/>
    <p:sldId id="315" r:id="rId15"/>
    <p:sldId id="312" r:id="rId16"/>
    <p:sldId id="3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9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33808-4D66-4A18-AEB5-16F5EA9B7D5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B5F94-58F5-4AF2-B96D-50BF3872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6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E68D-AF1E-4D7C-8B80-1EBA83E16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8E03E-740F-40A2-9648-911BD2A57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0FAB3-5E54-4713-ACF2-7D575CD5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896DB-CFFB-41B1-83A7-6CC04311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98D79-8D3D-4467-9F20-1F8CF96C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8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C8AF-C1F0-4A6B-9793-04418B17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047BC-F31B-4178-8D9B-F1DAA577A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3A79-7EB4-4BCE-AFC5-6DFA052D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27B04-8B05-4F4D-9152-0510E4A8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EF10D-9A52-4AFB-9328-9361B612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8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69F1D-A000-437D-A759-B51C4745A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BDB6C-A4DB-443C-BF2B-CB0FAF40A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B90C-ED44-4F2D-B4C5-2110B992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F495A-0C9D-4B46-AB49-C9DF8FE9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BE1D-22BA-4219-87B5-836CA097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D4FD-06D8-4D18-8E58-A9DBE645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33489-80F1-4B7C-8457-A4DB917E3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8D7FC-5A80-4305-9755-B08237F8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A358-5698-44CA-81EC-6830595A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801F5-E506-4F37-A445-1644AD0B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C500C2-1A51-42B1-9860-8126A216730B}"/>
              </a:ext>
            </a:extLst>
          </p:cNvPr>
          <p:cNvGrpSpPr/>
          <p:nvPr userDrawn="1"/>
        </p:nvGrpSpPr>
        <p:grpSpPr>
          <a:xfrm>
            <a:off x="888093" y="6367069"/>
            <a:ext cx="3005251" cy="421283"/>
            <a:chOff x="888093" y="6367069"/>
            <a:chExt cx="3005251" cy="42128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A56F5A3-A045-402C-8085-A21D872966A1}"/>
                </a:ext>
              </a:extLst>
            </p:cNvPr>
            <p:cNvGrpSpPr/>
            <p:nvPr userDrawn="1"/>
          </p:nvGrpSpPr>
          <p:grpSpPr>
            <a:xfrm>
              <a:off x="888093" y="6482483"/>
              <a:ext cx="3005251" cy="305869"/>
              <a:chOff x="885371" y="3347764"/>
              <a:chExt cx="3005251" cy="305869"/>
            </a:xfrm>
          </p:grpSpPr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571412AC-BC6B-4877-B376-AC282C8E77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371" y="3429000"/>
                <a:ext cx="850538" cy="22463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800" dirty="0">
                    <a:latin typeface="Bahnschrift" panose="020B0502040204020203" pitchFamily="34" charset="0"/>
                  </a:rPr>
                  <a:t>Lesson 4:</a:t>
                </a:r>
              </a:p>
            </p:txBody>
          </p:sp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36CE4B2B-5152-45E3-93C4-049978F0EB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40046" y="3347764"/>
                <a:ext cx="2550576" cy="30586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800" dirty="0">
                    <a:latin typeface="Bahnschrift" panose="020B0502040204020203" pitchFamily="34" charset="0"/>
                  </a:rPr>
                  <a:t>Object Placement in AR</a:t>
                </a:r>
              </a:p>
            </p:txBody>
          </p:sp>
        </p:grp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F0344251-7544-4CE1-B92B-E6F498D84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972" y="6367069"/>
              <a:ext cx="644183" cy="227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583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007C-83B4-4CFB-AD8F-A2D13D9B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8C006-1843-40F8-9076-05159366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92538-6535-458C-814F-B5684233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5CABD-3C96-4F92-8085-D1C14573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F0C6B-4529-4226-8F9E-7A6B22E7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2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534F-6488-490C-BB69-CE7D41A9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C7CF2-2746-4622-847E-9B725459B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2576C-5B41-4F0D-B2AB-42BEFD608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257AE-D84B-49BC-8E12-C2EDB579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23AD4-DB7A-47AF-B88B-9DC9C401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644F4-F02A-46B5-BCF7-5252BE19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2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13AD-28C8-48F9-935F-E75758AC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E42AF-7A26-4D43-9818-CA29C21A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CD3CA-D8C8-4ABE-8896-B678D7902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09894-D087-406C-BE00-C3DC58BE6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1CA42-76E6-4017-B0DF-1D649AB52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A18B8-A5BD-48EB-B5C8-1990028E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6CB8F-D3E4-4AB3-914F-4507FE2D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1A1DA-07D8-42D0-A558-50395039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9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6712-4141-471F-ADA6-A359E0D4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7A834-7785-4C07-A334-2B81418E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BF6A1-B283-48DF-909F-09690B4D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0D88B-ECA4-4D27-A6CB-8B157A73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1D960-4A9C-40AD-9902-B04D8339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6E6B6-FDB5-4090-910B-0AA137AF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575CF-8F35-4C21-94AB-858B6A79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4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4F5-2BB3-4B93-B584-6041DF7F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EB155-ABE0-4595-91D3-FEDD67BB5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9DFBB-C938-477D-9D1B-8E9320E29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5276D-3635-446F-9F80-79B768C3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C5F93-0775-4BF0-A028-26E44730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14E7F-35A3-4101-91EB-CE46C07A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4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CBD0-0E1E-47EC-B382-90CBD092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828B3-5B78-42B6-927A-6D132AB3C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18394-56B7-4D1F-9EDA-2C83BFD32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B9347-D3EB-4C4D-B4FD-D83715C9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E6B54-DC1B-4066-84C8-5E749DE6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03668-B19A-472A-850E-1F0D106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1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AC1B0-40B5-4DD8-B818-5D05675F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8326-9017-4F84-B094-AB3A75B7B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493CF-894C-447C-9144-1540DA734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6B2C3-558B-48FB-A029-22CFB7392B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AFBC-7E7E-46D7-BCE8-D6FA084F1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0BC29-9899-41D3-80A7-565389B6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0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oogle.com/c/NDE4MzE1MzY4MDY1?cjc=y2uxex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F0700B9-0AEC-4404-9ED7-5A33BC0335D8}"/>
              </a:ext>
            </a:extLst>
          </p:cNvPr>
          <p:cNvSpPr txBox="1">
            <a:spLocks/>
          </p:cNvSpPr>
          <p:nvPr/>
        </p:nvSpPr>
        <p:spPr>
          <a:xfrm>
            <a:off x="885371" y="6162296"/>
            <a:ext cx="956130" cy="606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" i="1" dirty="0">
                <a:latin typeface="Bahnschrift" panose="020B0502040204020203" pitchFamily="34" charset="0"/>
              </a:rPr>
              <a:t>Elyas Chua-Aziz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cel9@np.edu.sg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Diploma in IM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October 2021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B7C998-7D70-476B-8EF0-83619DF0643E}"/>
              </a:ext>
            </a:extLst>
          </p:cNvPr>
          <p:cNvGrpSpPr/>
          <p:nvPr/>
        </p:nvGrpSpPr>
        <p:grpSpPr>
          <a:xfrm>
            <a:off x="885371" y="4351711"/>
            <a:ext cx="10121999" cy="606426"/>
            <a:chOff x="885371" y="3428998"/>
            <a:chExt cx="10121999" cy="606426"/>
          </a:xfrm>
        </p:grpSpPr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60FE0901-C2BE-4141-8FBB-75105C1E0FF8}"/>
                </a:ext>
              </a:extLst>
            </p:cNvPr>
            <p:cNvSpPr txBox="1">
              <a:spLocks/>
            </p:cNvSpPr>
            <p:nvPr/>
          </p:nvSpPr>
          <p:spPr>
            <a:xfrm>
              <a:off x="885371" y="3428999"/>
              <a:ext cx="2007458" cy="60642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latin typeface="Bahnschrift" panose="020B0502040204020203" pitchFamily="34" charset="0"/>
                </a:rPr>
                <a:t>Lesson 4:</a:t>
              </a:r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6F345C3B-60B1-48C4-8C45-3D5281E219B8}"/>
                </a:ext>
              </a:extLst>
            </p:cNvPr>
            <p:cNvSpPr txBox="1">
              <a:spLocks/>
            </p:cNvSpPr>
            <p:nvPr/>
          </p:nvSpPr>
          <p:spPr>
            <a:xfrm>
              <a:off x="2452255" y="3428998"/>
              <a:ext cx="8555115" cy="60642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latin typeface="Bahnschrift" panose="020B0502040204020203" pitchFamily="34" charset="0"/>
                </a:rPr>
                <a:t>Object Placement in AR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5CE05AA-81D2-4EFA-923C-F0457B5E7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371" y="1964284"/>
            <a:ext cx="10421258" cy="238742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Bahnschrift" panose="020B0502040204020203" pitchFamily="34" charset="0"/>
              </a:rPr>
              <a:t>Immersive Technology Development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AC0F4A31-B9F5-4367-B436-31B0861B5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4" y="1798504"/>
            <a:ext cx="2007458" cy="70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04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Mid Air Stage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19693F-2006-444D-AD52-A7FF881D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To get this feature in our project, we need to add two objects:</a:t>
            </a:r>
          </a:p>
          <a:p>
            <a:pPr lvl="1"/>
            <a:r>
              <a:rPr lang="en-US" sz="2000" dirty="0">
                <a:solidFill>
                  <a:srgbClr val="00A79D"/>
                </a:solidFill>
                <a:latin typeface="Bahnschrift" panose="020B0502040204020203" pitchFamily="34" charset="0"/>
              </a:rPr>
              <a:t>Mid Air Stage</a:t>
            </a:r>
          </a:p>
          <a:p>
            <a:pPr lvl="1"/>
            <a:r>
              <a:rPr lang="en-US" sz="2000" dirty="0">
                <a:solidFill>
                  <a:srgbClr val="00A79D"/>
                </a:solidFill>
                <a:latin typeface="Bahnschrift" panose="020B0502040204020203" pitchFamily="34" charset="0"/>
              </a:rPr>
              <a:t>Mid Air Positioner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These objects can be added from </a:t>
            </a:r>
            <a:r>
              <a:rPr lang="en-US" sz="2400" dirty="0" err="1">
                <a:latin typeface="Bahnschrift" panose="020B0502040204020203" pitchFamily="34" charset="0"/>
              </a:rPr>
              <a:t>GameObject</a:t>
            </a:r>
            <a:r>
              <a:rPr lang="en-US" sz="2400" dirty="0">
                <a:latin typeface="Bahnschrift" panose="020B0502040204020203" pitchFamily="34" charset="0"/>
              </a:rPr>
              <a:t> &gt; Vuforia Engine &gt; Mid Air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59B3A9-6802-4F02-A7C6-52CFE9955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133" y="3344034"/>
            <a:ext cx="4635732" cy="35139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A659E6-EBA9-4E8C-80DE-08E284587390}"/>
              </a:ext>
            </a:extLst>
          </p:cNvPr>
          <p:cNvSpPr/>
          <p:nvPr/>
        </p:nvSpPr>
        <p:spPr>
          <a:xfrm>
            <a:off x="5613399" y="6400800"/>
            <a:ext cx="2800465" cy="330200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16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Mid Air Stage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19693F-2006-444D-AD52-A7FF881D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Once a Ground Plane Stage object has been created, you should see a 3d axis with ‘100cm’ markings at each axis appear in your scene.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To define what should be spawned once our user taps on the screen, add the desired objects as children of the stage object.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CE9C47-43B6-495E-A484-6F8068512A00}"/>
              </a:ext>
            </a:extLst>
          </p:cNvPr>
          <p:cNvSpPr txBox="1"/>
          <p:nvPr/>
        </p:nvSpPr>
        <p:spPr>
          <a:xfrm>
            <a:off x="2233945" y="6038463"/>
            <a:ext cx="3214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Bahnschrift" panose="020B0502040204020203" pitchFamily="34" charset="0"/>
              </a:rPr>
              <a:t>Initial Mid Air Stage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31123-0A70-4730-80E5-6EA020654F9F}"/>
              </a:ext>
            </a:extLst>
          </p:cNvPr>
          <p:cNvSpPr txBox="1"/>
          <p:nvPr/>
        </p:nvSpPr>
        <p:spPr>
          <a:xfrm>
            <a:off x="6287192" y="6052918"/>
            <a:ext cx="3511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Bahnschrift" panose="020B0502040204020203" pitchFamily="34" charset="0"/>
              </a:rPr>
              <a:t>Mid Air Stage with a sphere child object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581BEA-D006-45CA-A79B-58C1BE195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96" y="3332378"/>
            <a:ext cx="3214453" cy="26727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5B0C7E-444F-4A1B-BAE7-6F2766C91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67" y="3332378"/>
            <a:ext cx="3325396" cy="267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89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C63E6A-D8DE-4702-8AD8-8CF546E7D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348" y="4062238"/>
            <a:ext cx="1552575" cy="819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421F4A-25F7-453A-AF46-423E1AE2D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155" y="4085098"/>
            <a:ext cx="5248275" cy="1924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Bahnschrift" panose="020B0502040204020203" pitchFamily="34" charset="0"/>
              </a:rPr>
              <a:t>Mid Air Positioner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19693F-2006-444D-AD52-A7FF881D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With the stage object and its child object set up, we can work on the Mid Air Positioner object.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Select the Mid Air Positioner object in the Hierarchy, then drag and drop the Mid Air Stage object into the Content Positioning </a:t>
            </a:r>
            <a:r>
              <a:rPr lang="en-US" sz="2400" dirty="0" err="1">
                <a:latin typeface="Bahnschrift" panose="020B0502040204020203" pitchFamily="34" charset="0"/>
              </a:rPr>
              <a:t>Behaviour</a:t>
            </a:r>
            <a:r>
              <a:rPr lang="en-US" sz="2400" dirty="0">
                <a:latin typeface="Bahnschrift" panose="020B0502040204020203" pitchFamily="34" charset="0"/>
              </a:rPr>
              <a:t> component.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77D1C-265A-4436-9F2E-0CADCB772702}"/>
              </a:ext>
            </a:extLst>
          </p:cNvPr>
          <p:cNvSpPr/>
          <p:nvPr/>
        </p:nvSpPr>
        <p:spPr>
          <a:xfrm>
            <a:off x="5236537" y="4351898"/>
            <a:ext cx="5238750" cy="262691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BB6D4E-DDF1-486E-99E6-D84593166E4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589876" y="4483244"/>
            <a:ext cx="646661" cy="0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6224F40-3DC9-4B8E-9492-286917377AFC}"/>
              </a:ext>
            </a:extLst>
          </p:cNvPr>
          <p:cNvSpPr/>
          <p:nvPr/>
        </p:nvSpPr>
        <p:spPr>
          <a:xfrm>
            <a:off x="3105553" y="4351899"/>
            <a:ext cx="1444646" cy="204862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Mid Air Stage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19693F-2006-444D-AD52-A7FF881D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Our project will now be ready to detect trackable features in the environment and allow users to spawn floating objects when they tap the screen.</a:t>
            </a:r>
          </a:p>
          <a:p>
            <a:endParaRPr lang="en-US" sz="2400">
              <a:latin typeface="Bahnschrift" panose="020B0502040204020203" pitchFamily="34" charset="0"/>
            </a:endParaRPr>
          </a:p>
          <a:p>
            <a:r>
              <a:rPr lang="en-US" sz="2400">
                <a:latin typeface="Bahnschrift" panose="020B0502040204020203" pitchFamily="34" charset="0"/>
              </a:rPr>
              <a:t>To </a:t>
            </a:r>
            <a:r>
              <a:rPr lang="en-US" sz="2400" dirty="0">
                <a:latin typeface="Bahnschrift" panose="020B0502040204020203" pitchFamily="34" charset="0"/>
              </a:rPr>
              <a:t>test whether it works, connect your device to your development machine and choose the Build and Run option.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631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30669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By using Ground Plane and Mid Air Stages, we now have a simple implementation of marker-less AR by utilizing the surfaces and spaces in our environment as tracking targets instead.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Think about how you can, if it fits your concept, use these features with traditional marker based AR that can make your Assignment 1 application more immersive.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772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Your Turn! (CA1 Exercise)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19693F-2006-444D-AD52-A7FF881D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For the rest of the time in class, create a scene that: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Utilizes multiple different Ground Plane OR Mid Air Stages.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Using a UI Button, try cycling between the different stages to change what object is spawned when a tap is detected.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Hint: The active stage being used is in </a:t>
            </a:r>
            <a:r>
              <a:rPr lang="en-US" sz="1600" dirty="0" err="1">
                <a:latin typeface="Bahnschrift" panose="020B0502040204020203" pitchFamily="34" charset="0"/>
              </a:rPr>
              <a:t>ContentPositioningBehaviour</a:t>
            </a:r>
            <a:r>
              <a:rPr lang="en-US" sz="1600" dirty="0">
                <a:latin typeface="Bahnschrift" panose="020B0502040204020203" pitchFamily="34" charset="0"/>
              </a:rPr>
              <a:t>, which is part of the Vuforia API.</a:t>
            </a:r>
          </a:p>
          <a:p>
            <a:pPr lvl="3"/>
            <a:r>
              <a:rPr lang="en-US" sz="1400" dirty="0">
                <a:latin typeface="Bahnschrift" panose="020B0502040204020203" pitchFamily="34" charset="0"/>
              </a:rPr>
              <a:t>How can we change the active stage through code?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Join the Google Classroom, then zip and submit your project.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  <a:hlinkClick r:id="rId2"/>
              </a:rPr>
              <a:t>https://classroom.google.com/c/NDE4MzE1MzY4MDY1?cjc=y2uxexb</a:t>
            </a:r>
            <a:endParaRPr lang="en-US" sz="16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BONUS: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Have BOTH Ground Plane AND Mid Air Stages being cycled in ONE scene.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79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Object Placement in 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Often times, we will want to give our users another layer of interactivity by placing objects in an AR space.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To do this, we will use a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Vuforia feature known as Stages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Stages in Vuforia allow our users to interact with physical spaces without the need for markers.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There are two kinds of stages,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a Ground Plane Stage and a Mid Air Stage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The Ground Plane Stage allows objects to be placed on ground that is detected by Vuforia.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The Mid Air Stage allows objects to be placed in the air, granted there are enough tracking features in the surrounding space for Vuforia to use.</a:t>
            </a:r>
          </a:p>
        </p:txBody>
      </p:sp>
    </p:spTree>
    <p:extLst>
      <p:ext uri="{BB962C8B-B14F-4D97-AF65-F5344CB8AC3E}">
        <p14:creationId xmlns:p14="http://schemas.microsoft.com/office/powerpoint/2010/main" val="34459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Ground Plane Stage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19693F-2006-444D-AD52-A7FF881D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The Ground Plane Stage provides our application with a virtual ground on which our objects can spawn.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This Stage will be superimposed on the physical ground that our AR Camera detects, and any objects spawned on it will be overlaid on the real ground.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This allows our users to tap on their screen to spawn AR objects.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44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Ground Plane Stage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19693F-2006-444D-AD52-A7FF881D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To get this feature in our project, we need to add two objects:</a:t>
            </a:r>
          </a:p>
          <a:p>
            <a:pPr lvl="1"/>
            <a:r>
              <a:rPr lang="en-US" sz="2000" dirty="0">
                <a:solidFill>
                  <a:srgbClr val="00A79D"/>
                </a:solidFill>
                <a:latin typeface="Bahnschrift" panose="020B0502040204020203" pitchFamily="34" charset="0"/>
              </a:rPr>
              <a:t>Ground Plane Stage</a:t>
            </a:r>
          </a:p>
          <a:p>
            <a:pPr lvl="1"/>
            <a:r>
              <a:rPr lang="en-US" sz="2000" dirty="0">
                <a:solidFill>
                  <a:srgbClr val="00A79D"/>
                </a:solidFill>
                <a:latin typeface="Bahnschrift" panose="020B0502040204020203" pitchFamily="34" charset="0"/>
              </a:rPr>
              <a:t>Plane Finder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These objects can be added from </a:t>
            </a:r>
            <a:r>
              <a:rPr lang="en-US" sz="2400" dirty="0" err="1">
                <a:latin typeface="Bahnschrift" panose="020B0502040204020203" pitchFamily="34" charset="0"/>
              </a:rPr>
              <a:t>GameObject</a:t>
            </a:r>
            <a:r>
              <a:rPr lang="en-US" sz="2400" dirty="0">
                <a:latin typeface="Bahnschrift" panose="020B0502040204020203" pitchFamily="34" charset="0"/>
              </a:rPr>
              <a:t> &gt; Vuforia Engine &gt; Ground Plane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79106D-6A8B-480E-909A-42BE9D733ECD}"/>
              </a:ext>
            </a:extLst>
          </p:cNvPr>
          <p:cNvGrpSpPr/>
          <p:nvPr/>
        </p:nvGrpSpPr>
        <p:grpSpPr>
          <a:xfrm>
            <a:off x="3778134" y="3354405"/>
            <a:ext cx="4635731" cy="3503595"/>
            <a:chOff x="7556269" y="3354405"/>
            <a:chExt cx="4635731" cy="350359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9BC1EBA-BC08-4478-8A63-AC1C4E988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6269" y="3354405"/>
              <a:ext cx="4635731" cy="350359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383EF47-C004-4E58-812F-9B476E7907CD}"/>
                </a:ext>
              </a:extLst>
            </p:cNvPr>
            <p:cNvSpPr/>
            <p:nvPr/>
          </p:nvSpPr>
          <p:spPr>
            <a:xfrm>
              <a:off x="9351818" y="6176962"/>
              <a:ext cx="2840182" cy="456593"/>
            </a:xfrm>
            <a:prstGeom prst="rect">
              <a:avLst/>
            </a:prstGeom>
            <a:noFill/>
            <a:ln w="28575">
              <a:solidFill>
                <a:srgbClr val="00A7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522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Ground Plane Stage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19693F-2006-444D-AD52-A7FF881D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Once a Ground Plane Stage object has been created, you should see a plane with ‘100cm’ markings at its corners appear in your scene.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To define what should be spawned once our user taps on the screen, add the desired objects as children of the stage object.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405E40-C60C-458C-ADCB-E0939843D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46" y="3395749"/>
            <a:ext cx="3214453" cy="26038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A5480F-EAB4-4B1D-B526-395862A97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193" y="3395748"/>
            <a:ext cx="3511947" cy="26038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CE9C47-43B6-495E-A484-6F8068512A00}"/>
              </a:ext>
            </a:extLst>
          </p:cNvPr>
          <p:cNvSpPr txBox="1"/>
          <p:nvPr/>
        </p:nvSpPr>
        <p:spPr>
          <a:xfrm>
            <a:off x="2233945" y="6038463"/>
            <a:ext cx="3214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Bahnschrift" panose="020B0502040204020203" pitchFamily="34" charset="0"/>
              </a:rPr>
              <a:t>Initial Ground Plane Stage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31123-0A70-4730-80E5-6EA020654F9F}"/>
              </a:ext>
            </a:extLst>
          </p:cNvPr>
          <p:cNvSpPr txBox="1"/>
          <p:nvPr/>
        </p:nvSpPr>
        <p:spPr>
          <a:xfrm>
            <a:off x="6287192" y="6052918"/>
            <a:ext cx="3511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Bahnschrift" panose="020B0502040204020203" pitchFamily="34" charset="0"/>
              </a:rPr>
              <a:t>Ground Plane Stage with a cube child object</a:t>
            </a:r>
          </a:p>
        </p:txBody>
      </p:sp>
    </p:spTree>
    <p:extLst>
      <p:ext uri="{BB962C8B-B14F-4D97-AF65-F5344CB8AC3E}">
        <p14:creationId xmlns:p14="http://schemas.microsoft.com/office/powerpoint/2010/main" val="58583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Plane Finder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19693F-2006-444D-AD52-A7FF881D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With the stage object and its child object set up, we can work on the Plane Finder object.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Select the Plane Finder object in the Hierarchy, then drag and drop the Ground Plane Stage object into the Content Positioning </a:t>
            </a:r>
            <a:r>
              <a:rPr lang="en-US" sz="2400" dirty="0" err="1">
                <a:latin typeface="Bahnschrift" panose="020B0502040204020203" pitchFamily="34" charset="0"/>
              </a:rPr>
              <a:t>Behaviour</a:t>
            </a:r>
            <a:r>
              <a:rPr lang="en-US" sz="2400" dirty="0">
                <a:latin typeface="Bahnschrift" panose="020B0502040204020203" pitchFamily="34" charset="0"/>
              </a:rPr>
              <a:t> component.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76E51-7694-4879-B379-DDABB9D3A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537" y="4073669"/>
            <a:ext cx="5238750" cy="1952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B4C670-6C9A-47F4-8B3D-641736973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876" y="4073669"/>
            <a:ext cx="1524000" cy="8191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A977D1C-265A-4436-9F2E-0CADCB772702}"/>
              </a:ext>
            </a:extLst>
          </p:cNvPr>
          <p:cNvSpPr/>
          <p:nvPr/>
        </p:nvSpPr>
        <p:spPr>
          <a:xfrm>
            <a:off x="5236537" y="4351898"/>
            <a:ext cx="5238750" cy="262691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BB6D4E-DDF1-486E-99E6-D84593166E49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4589876" y="4483244"/>
            <a:ext cx="646661" cy="0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6224F40-3DC9-4B8E-9492-286917377AFC}"/>
              </a:ext>
            </a:extLst>
          </p:cNvPr>
          <p:cNvSpPr/>
          <p:nvPr/>
        </p:nvSpPr>
        <p:spPr>
          <a:xfrm>
            <a:off x="3105553" y="4351899"/>
            <a:ext cx="1444646" cy="204862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Ground Plane Stage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19693F-2006-444D-AD52-A7FF881D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Our project will now be ready to detect surfaces and use them as virtual ground for AR objects to be spawned on.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To test whether it works, connect your device to your development machine and choose the Build and Run option.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98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81169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Mid Air Stage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19693F-2006-444D-AD52-A7FF881D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The Mid Air Stage provides our application with a trackable space where we can spawn floating objects. 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Our AR Camera will look for trackable features in the environment and use those to place the Mid Air Stage.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Our users will then be able to tap on their screen and spawn objects on the Mid Air Stage.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596708"/>
      </p:ext>
    </p:extLst>
  </p:cSld>
  <p:clrMapOvr>
    <a:masterClrMapping/>
  </p:clrMapOvr>
</p:sld>
</file>

<file path=ppt/theme/theme1.xml><?xml version="1.0" encoding="utf-8"?>
<a:theme xmlns:a="http://schemas.openxmlformats.org/drawingml/2006/main" name="NP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 Slides" id="{81099FB7-B8E4-493E-A78F-1C1AA39232D5}" vid="{4421FC03-C720-421B-87F2-A29498A9B2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7125</TotalTime>
  <Words>868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Bahnschrift</vt:lpstr>
      <vt:lpstr>Calibri</vt:lpstr>
      <vt:lpstr>Calibri Light</vt:lpstr>
      <vt:lpstr>NP Slides</vt:lpstr>
      <vt:lpstr>Immersive Technology Development</vt:lpstr>
      <vt:lpstr>Object Placement in AR</vt:lpstr>
      <vt:lpstr>Ground Plane Stage</vt:lpstr>
      <vt:lpstr>Ground Plane Stage</vt:lpstr>
      <vt:lpstr>Ground Plane Stage</vt:lpstr>
      <vt:lpstr>Plane Finder</vt:lpstr>
      <vt:lpstr>Ground Plane Stage</vt:lpstr>
      <vt:lpstr>Demo Time!</vt:lpstr>
      <vt:lpstr>Mid Air Stage</vt:lpstr>
      <vt:lpstr>Mid Air Stage</vt:lpstr>
      <vt:lpstr>Mid Air Stage</vt:lpstr>
      <vt:lpstr>Mid Air Positioner</vt:lpstr>
      <vt:lpstr>Mid Air Stage</vt:lpstr>
      <vt:lpstr>Demo Time!</vt:lpstr>
      <vt:lpstr>Summary</vt:lpstr>
      <vt:lpstr>Your Turn! (CA1 Exercise)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3D Experience</dc:title>
  <dc:creator>Elyas Chua Aziz</dc:creator>
  <cp:lastModifiedBy>Elyas Chua Aziz</cp:lastModifiedBy>
  <cp:revision>364</cp:revision>
  <dcterms:created xsi:type="dcterms:W3CDTF">2020-11-09T15:05:45Z</dcterms:created>
  <dcterms:modified xsi:type="dcterms:W3CDTF">2021-10-26T15:49:13Z</dcterms:modified>
</cp:coreProperties>
</file>