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4" r:id="rId3"/>
    <p:sldId id="326" r:id="rId4"/>
    <p:sldId id="313" r:id="rId5"/>
    <p:sldId id="314" r:id="rId6"/>
    <p:sldId id="330" r:id="rId7"/>
    <p:sldId id="315" r:id="rId8"/>
    <p:sldId id="331" r:id="rId9"/>
    <p:sldId id="333" r:id="rId10"/>
    <p:sldId id="334" r:id="rId11"/>
    <p:sldId id="316" r:id="rId12"/>
    <p:sldId id="329" r:id="rId13"/>
    <p:sldId id="308" r:id="rId14"/>
    <p:sldId id="317" r:id="rId15"/>
    <p:sldId id="337" r:id="rId16"/>
    <p:sldId id="318" r:id="rId17"/>
    <p:sldId id="319" r:id="rId18"/>
    <p:sldId id="320" r:id="rId19"/>
    <p:sldId id="324" r:id="rId20"/>
    <p:sldId id="325" r:id="rId21"/>
    <p:sldId id="335" r:id="rId22"/>
    <p:sldId id="336" r:id="rId23"/>
    <p:sldId id="327" r:id="rId24"/>
    <p:sldId id="338" r:id="rId25"/>
    <p:sldId id="340" r:id="rId26"/>
    <p:sldId id="344" r:id="rId27"/>
    <p:sldId id="343" r:id="rId28"/>
    <p:sldId id="345" r:id="rId29"/>
    <p:sldId id="346" r:id="rId30"/>
    <p:sldId id="347" r:id="rId31"/>
    <p:sldId id="341" r:id="rId32"/>
    <p:sldId id="342" r:id="rId33"/>
    <p:sldId id="34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9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94660"/>
  </p:normalViewPr>
  <p:slideViewPr>
    <p:cSldViewPr snapToGrid="0">
      <p:cViewPr varScale="1">
        <p:scale>
          <a:sx n="115" d="100"/>
          <a:sy n="115" d="100"/>
        </p:scale>
        <p:origin x="8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33808-4D66-4A18-AEB5-16F5EA9B7D51}"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B5F94-58F5-4AF2-B96D-50BF38728E42}" type="slidenum">
              <a:rPr lang="en-US" smtClean="0"/>
              <a:t>‹#›</a:t>
            </a:fld>
            <a:endParaRPr lang="en-US"/>
          </a:p>
        </p:txBody>
      </p:sp>
    </p:spTree>
    <p:extLst>
      <p:ext uri="{BB962C8B-B14F-4D97-AF65-F5344CB8AC3E}">
        <p14:creationId xmlns:p14="http://schemas.microsoft.com/office/powerpoint/2010/main" val="302076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E68D-AF1E-4D7C-8B80-1EBA83E16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E8E03E-740F-40A2-9648-911BD2A57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C0FAB3-5E54-4713-ACF2-7D575CD577DE}"/>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5" name="Footer Placeholder 4">
            <a:extLst>
              <a:ext uri="{FF2B5EF4-FFF2-40B4-BE49-F238E27FC236}">
                <a16:creationId xmlns:a16="http://schemas.microsoft.com/office/drawing/2014/main" id="{715896DB-CFFB-41B1-83A7-6CC043115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F98D79-8D3D-4467-9F20-1F8CF96C13F8}"/>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261048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C8AF-C1F0-4A6B-9793-04418B1771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047BC-F31B-4178-8D9B-F1DAA577A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93A79-7EB4-4BCE-AFC5-6DFA052D2A5B}"/>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5" name="Footer Placeholder 4">
            <a:extLst>
              <a:ext uri="{FF2B5EF4-FFF2-40B4-BE49-F238E27FC236}">
                <a16:creationId xmlns:a16="http://schemas.microsoft.com/office/drawing/2014/main" id="{1C827B04-8B05-4F4D-9152-0510E4A8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EF10D-9A52-4AFB-9328-9361B6120940}"/>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359408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69F1D-A000-437D-A759-B51C4745AB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2BDB6C-A4DB-443C-BF2B-CB0FAF40A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6B90C-ED44-4F2D-B4C5-2110B9924501}"/>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5" name="Footer Placeholder 4">
            <a:extLst>
              <a:ext uri="{FF2B5EF4-FFF2-40B4-BE49-F238E27FC236}">
                <a16:creationId xmlns:a16="http://schemas.microsoft.com/office/drawing/2014/main" id="{7C1F495A-0C9D-4B46-AB49-C9DF8FE90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BBE1D-22BA-4219-87B5-836CA0977DE6}"/>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23831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D4FD-06D8-4D18-8E58-A9DBE6459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33489-80F1-4B7C-8457-A4DB917E314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C8D7FC-5A80-4305-9755-B08237F86A37}"/>
              </a:ext>
            </a:extLst>
          </p:cNvPr>
          <p:cNvSpPr>
            <a:spLocks noGrp="1"/>
          </p:cNvSpPr>
          <p:nvPr>
            <p:ph type="dt" sz="half" idx="10"/>
          </p:nvPr>
        </p:nvSpPr>
        <p:spPr/>
        <p:txBody>
          <a:bodyPr/>
          <a:lstStyle/>
          <a:p>
            <a:fld id="{6C36B2C3-558B-48FB-A029-22CFB7392BA1}" type="datetimeFigureOut">
              <a:rPr lang="en-US" smtClean="0"/>
              <a:t>10/31/2021</a:t>
            </a:fld>
            <a:endParaRPr lang="en-US" dirty="0"/>
          </a:p>
        </p:txBody>
      </p:sp>
      <p:sp>
        <p:nvSpPr>
          <p:cNvPr id="5" name="Footer Placeholder 4">
            <a:extLst>
              <a:ext uri="{FF2B5EF4-FFF2-40B4-BE49-F238E27FC236}">
                <a16:creationId xmlns:a16="http://schemas.microsoft.com/office/drawing/2014/main" id="{3FF7A358-5698-44CA-81EC-6830595A5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801F5-E506-4F37-A445-1644AD0BDF46}"/>
              </a:ext>
            </a:extLst>
          </p:cNvPr>
          <p:cNvSpPr>
            <a:spLocks noGrp="1"/>
          </p:cNvSpPr>
          <p:nvPr>
            <p:ph type="sldNum" sz="quarter" idx="12"/>
          </p:nvPr>
        </p:nvSpPr>
        <p:spPr/>
        <p:txBody>
          <a:bodyPr/>
          <a:lstStyle/>
          <a:p>
            <a:fld id="{7B29A52B-AF45-4FEE-935C-103CE04D3E21}" type="slidenum">
              <a:rPr lang="en-US" smtClean="0"/>
              <a:t>‹#›</a:t>
            </a:fld>
            <a:endParaRPr lang="en-US"/>
          </a:p>
        </p:txBody>
      </p:sp>
      <p:grpSp>
        <p:nvGrpSpPr>
          <p:cNvPr id="13" name="Group 12">
            <a:extLst>
              <a:ext uri="{FF2B5EF4-FFF2-40B4-BE49-F238E27FC236}">
                <a16:creationId xmlns:a16="http://schemas.microsoft.com/office/drawing/2014/main" id="{02F24F01-B6A5-464D-82DC-7379D0C9A85E}"/>
              </a:ext>
            </a:extLst>
          </p:cNvPr>
          <p:cNvGrpSpPr/>
          <p:nvPr userDrawn="1"/>
        </p:nvGrpSpPr>
        <p:grpSpPr>
          <a:xfrm>
            <a:off x="888093" y="6367069"/>
            <a:ext cx="3005252" cy="421283"/>
            <a:chOff x="888093" y="6367069"/>
            <a:chExt cx="3005252" cy="421283"/>
          </a:xfrm>
        </p:grpSpPr>
        <p:grpSp>
          <p:nvGrpSpPr>
            <p:cNvPr id="9" name="Group 8">
              <a:extLst>
                <a:ext uri="{FF2B5EF4-FFF2-40B4-BE49-F238E27FC236}">
                  <a16:creationId xmlns:a16="http://schemas.microsoft.com/office/drawing/2014/main" id="{3CD6C68B-7F3B-4E26-89A0-9BD722880535}"/>
                </a:ext>
              </a:extLst>
            </p:cNvPr>
            <p:cNvGrpSpPr/>
            <p:nvPr/>
          </p:nvGrpSpPr>
          <p:grpSpPr>
            <a:xfrm>
              <a:off x="888093" y="6482483"/>
              <a:ext cx="3005252" cy="305869"/>
              <a:chOff x="885371" y="3347764"/>
              <a:chExt cx="3005252" cy="305869"/>
            </a:xfrm>
          </p:grpSpPr>
          <p:sp>
            <p:nvSpPr>
              <p:cNvPr id="10" name="Title 1">
                <a:extLst>
                  <a:ext uri="{FF2B5EF4-FFF2-40B4-BE49-F238E27FC236}">
                    <a16:creationId xmlns:a16="http://schemas.microsoft.com/office/drawing/2014/main" id="{80B5CB39-C22B-41E0-A354-E85F63046623}"/>
                  </a:ext>
                </a:extLst>
              </p:cNvPr>
              <p:cNvSpPr txBox="1">
                <a:spLocks/>
              </p:cNvSpPr>
              <p:nvPr/>
            </p:nvSpPr>
            <p:spPr>
              <a:xfrm>
                <a:off x="885371" y="3429000"/>
                <a:ext cx="751658" cy="224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800" dirty="0">
                    <a:latin typeface="Bahnschrift" panose="020B0502040204020203" pitchFamily="34" charset="0"/>
                  </a:rPr>
                  <a:t>Lesson 5:</a:t>
                </a:r>
              </a:p>
            </p:txBody>
          </p:sp>
          <p:sp>
            <p:nvSpPr>
              <p:cNvPr id="11" name="Title 1">
                <a:extLst>
                  <a:ext uri="{FF2B5EF4-FFF2-40B4-BE49-F238E27FC236}">
                    <a16:creationId xmlns:a16="http://schemas.microsoft.com/office/drawing/2014/main" id="{B7539477-ACAB-4EEA-84BD-793BDA21D04F}"/>
                  </a:ext>
                </a:extLst>
              </p:cNvPr>
              <p:cNvSpPr txBox="1">
                <a:spLocks/>
              </p:cNvSpPr>
              <p:nvPr/>
            </p:nvSpPr>
            <p:spPr>
              <a:xfrm>
                <a:off x="1345067" y="3347764"/>
                <a:ext cx="2545556" cy="30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800" dirty="0">
                    <a:latin typeface="Bahnschrift" panose="020B0502040204020203" pitchFamily="34" charset="0"/>
                  </a:rPr>
                  <a:t>Interacting with Objects in AR</a:t>
                </a:r>
              </a:p>
            </p:txBody>
          </p:sp>
        </p:grpSp>
        <p:pic>
          <p:nvPicPr>
            <p:cNvPr id="12" name="Picture 11" descr="Icon&#10;&#10;Description automatically generated">
              <a:extLst>
                <a:ext uri="{FF2B5EF4-FFF2-40B4-BE49-F238E27FC236}">
                  <a16:creationId xmlns:a16="http://schemas.microsoft.com/office/drawing/2014/main" id="{AA5E40DE-3642-214B-A742-CBF91C5728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972" y="6367069"/>
              <a:ext cx="644183" cy="227124"/>
            </a:xfrm>
            <a:prstGeom prst="rect">
              <a:avLst/>
            </a:prstGeom>
          </p:spPr>
        </p:pic>
      </p:grpSp>
    </p:spTree>
    <p:extLst>
      <p:ext uri="{BB962C8B-B14F-4D97-AF65-F5344CB8AC3E}">
        <p14:creationId xmlns:p14="http://schemas.microsoft.com/office/powerpoint/2010/main" val="38558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007C-83B4-4CFB-AD8F-A2D13D9B1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A8C006-1843-40F8-9076-05159366E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92538-6535-458C-814F-B56842336999}"/>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5" name="Footer Placeholder 4">
            <a:extLst>
              <a:ext uri="{FF2B5EF4-FFF2-40B4-BE49-F238E27FC236}">
                <a16:creationId xmlns:a16="http://schemas.microsoft.com/office/drawing/2014/main" id="{8545CABD-3C96-4F92-8085-D1C145735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F0C6B-4529-4226-8F9E-7A6B22E762A6}"/>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389472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34F-6488-490C-BB69-CE7D41A95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6C7CF2-2746-4622-847E-9B725459B6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2576C-5B41-4F0D-B2AB-42BEFD608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6257AE-D84B-49BC-8E12-C2EDB5798517}"/>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6" name="Footer Placeholder 5">
            <a:extLst>
              <a:ext uri="{FF2B5EF4-FFF2-40B4-BE49-F238E27FC236}">
                <a16:creationId xmlns:a16="http://schemas.microsoft.com/office/drawing/2014/main" id="{AE423AD4-DB7A-47AF-B88B-9DC9C401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644F4-F02A-46B5-BCF7-5252BE19C9D2}"/>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375372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13AD-28C8-48F9-935F-E75758AC27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7E42AF-7A26-4D43-9818-CA29C21A1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DCD3CA-D8C8-4ABE-8896-B678D7902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09894-D087-406C-BE00-C3DC58BE6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1CA42-76E6-4017-B0DF-1D649AB52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A18B8-A5BD-48EB-B5C8-1990028E197E}"/>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8" name="Footer Placeholder 7">
            <a:extLst>
              <a:ext uri="{FF2B5EF4-FFF2-40B4-BE49-F238E27FC236}">
                <a16:creationId xmlns:a16="http://schemas.microsoft.com/office/drawing/2014/main" id="{6356CB8F-D3E4-4AB3-914F-4507FE2D07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1A1DA-07D8-42D0-A558-503950390801}"/>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264519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6712-4141-471F-ADA6-A359E0D40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F7A834-7785-4C07-A334-2B81418EDF5B}"/>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4" name="Footer Placeholder 3">
            <a:extLst>
              <a:ext uri="{FF2B5EF4-FFF2-40B4-BE49-F238E27FC236}">
                <a16:creationId xmlns:a16="http://schemas.microsoft.com/office/drawing/2014/main" id="{95BBF6A1-B283-48DF-909F-09690B4D3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30D88B-ECA4-4D27-A6CB-8B157A73B5E8}"/>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219130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1D960-4A9C-40AD-9902-B04D8339DA13}"/>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3" name="Footer Placeholder 2">
            <a:extLst>
              <a:ext uri="{FF2B5EF4-FFF2-40B4-BE49-F238E27FC236}">
                <a16:creationId xmlns:a16="http://schemas.microsoft.com/office/drawing/2014/main" id="{F436E6B6-FDB5-4090-910B-0AA137AF94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575CF-8F35-4C21-94AB-858B6A79BF3D}"/>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58924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F4F5-2BB3-4B93-B584-6041DF7F3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6EB155-ABE0-4595-91D3-FEDD67BB5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99DFBB-C938-477D-9D1B-8E9320E29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5276D-3635-446F-9F80-79B768C33960}"/>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6" name="Footer Placeholder 5">
            <a:extLst>
              <a:ext uri="{FF2B5EF4-FFF2-40B4-BE49-F238E27FC236}">
                <a16:creationId xmlns:a16="http://schemas.microsoft.com/office/drawing/2014/main" id="{E26C5F93-0775-4BF0-A028-26E44730D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14E7F-35A3-4101-91EB-CE46C07A49CC}"/>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93424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CBD0-0E1E-47EC-B382-90CBD0920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828B3-5B78-42B6-927A-6D132AB3C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E718394-56B7-4D1F-9EDA-2C83BFD32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B9347-D3EB-4C4D-B4FD-D83715C9D67A}"/>
              </a:ext>
            </a:extLst>
          </p:cNvPr>
          <p:cNvSpPr>
            <a:spLocks noGrp="1"/>
          </p:cNvSpPr>
          <p:nvPr>
            <p:ph type="dt" sz="half" idx="10"/>
          </p:nvPr>
        </p:nvSpPr>
        <p:spPr/>
        <p:txBody>
          <a:bodyPr/>
          <a:lstStyle/>
          <a:p>
            <a:fld id="{6C36B2C3-558B-48FB-A029-22CFB7392BA1}" type="datetimeFigureOut">
              <a:rPr lang="en-US" smtClean="0"/>
              <a:t>10/31/2021</a:t>
            </a:fld>
            <a:endParaRPr lang="en-US"/>
          </a:p>
        </p:txBody>
      </p:sp>
      <p:sp>
        <p:nvSpPr>
          <p:cNvPr id="6" name="Footer Placeholder 5">
            <a:extLst>
              <a:ext uri="{FF2B5EF4-FFF2-40B4-BE49-F238E27FC236}">
                <a16:creationId xmlns:a16="http://schemas.microsoft.com/office/drawing/2014/main" id="{4EDE6B54-DC1B-4066-84C8-5E749DE69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03668-B19A-472A-850E-1F0D106AD60F}"/>
              </a:ext>
            </a:extLst>
          </p:cNvPr>
          <p:cNvSpPr>
            <a:spLocks noGrp="1"/>
          </p:cNvSpPr>
          <p:nvPr>
            <p:ph type="sldNum" sz="quarter" idx="12"/>
          </p:nvPr>
        </p:nvSpPr>
        <p:spPr/>
        <p:txBody>
          <a:bodyPr/>
          <a:lstStyle/>
          <a:p>
            <a:fld id="{7B29A52B-AF45-4FEE-935C-103CE04D3E21}" type="slidenum">
              <a:rPr lang="en-US" smtClean="0"/>
              <a:t>‹#›</a:t>
            </a:fld>
            <a:endParaRPr lang="en-US"/>
          </a:p>
        </p:txBody>
      </p:sp>
    </p:spTree>
    <p:extLst>
      <p:ext uri="{BB962C8B-B14F-4D97-AF65-F5344CB8AC3E}">
        <p14:creationId xmlns:p14="http://schemas.microsoft.com/office/powerpoint/2010/main" val="355661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AC1B0-40B5-4DD8-B818-5D05675FF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928326-9017-4F84-B094-AB3A75B7B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493CF-894C-447C-9144-1540DA734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6B2C3-558B-48FB-A029-22CFB7392BA1}" type="datetimeFigureOut">
              <a:rPr lang="en-US" smtClean="0"/>
              <a:t>10/31/2021</a:t>
            </a:fld>
            <a:endParaRPr lang="en-US"/>
          </a:p>
        </p:txBody>
      </p:sp>
      <p:sp>
        <p:nvSpPr>
          <p:cNvPr id="5" name="Footer Placeholder 4">
            <a:extLst>
              <a:ext uri="{FF2B5EF4-FFF2-40B4-BE49-F238E27FC236}">
                <a16:creationId xmlns:a16="http://schemas.microsoft.com/office/drawing/2014/main" id="{34DAAFBC-7E7E-46D7-BCE8-D6FA084F1E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00BC29-9899-41D3-80A7-565389B63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9A52B-AF45-4FEE-935C-103CE04D3E21}" type="slidenum">
              <a:rPr lang="en-US" smtClean="0"/>
              <a:t>‹#›</a:t>
            </a:fld>
            <a:endParaRPr lang="en-US"/>
          </a:p>
        </p:txBody>
      </p:sp>
      <p:sp>
        <p:nvSpPr>
          <p:cNvPr id="8" name="TextBox 7">
            <a:extLst>
              <a:ext uri="{FF2B5EF4-FFF2-40B4-BE49-F238E27FC236}">
                <a16:creationId xmlns:a16="http://schemas.microsoft.com/office/drawing/2014/main" id="{17EDCC51-E8C4-984D-8E20-F5F12B6FB238}"/>
              </a:ext>
            </a:extLst>
          </p:cNvPr>
          <p:cNvSpPr txBox="1"/>
          <p:nvPr userDrawn="1">
            <p:extLst>
              <p:ext uri="{1162E1C5-73C7-4A58-AE30-91384D911F3F}">
                <p184:classification xmlns:p184="http://schemas.microsoft.com/office/powerpoint/2018/4/main" val="hdr"/>
              </p:ext>
            </p:extLst>
          </p:nvPr>
        </p:nvSpPr>
        <p:spPr>
          <a:xfrm>
            <a:off x="0" y="0"/>
            <a:ext cx="2228850" cy="167640"/>
          </a:xfrm>
          <a:prstGeom prst="rect">
            <a:avLst/>
          </a:prstGeom>
        </p:spPr>
        <p:txBody>
          <a:bodyPr horzOverflow="overflow" lIns="0" tIns="0" rIns="0" bIns="0">
            <a:spAutoFit/>
          </a:bodyPr>
          <a:lstStyle/>
          <a:p>
            <a:pPr algn="l"/>
            <a:r>
              <a:rPr lang="en-US" sz="1100">
                <a:solidFill>
                  <a:srgbClr val="000000"/>
                </a:solidFill>
                <a:latin typeface="Calibri" panose="020F0502020204030204" pitchFamily="34" charset="0"/>
                <a:cs typeface="Calibri" panose="020F0502020204030204" pitchFamily="34" charset="0"/>
              </a:rPr>
              <a:t>                    RESTRICTED - Non Sensitive</a:t>
            </a:r>
          </a:p>
        </p:txBody>
      </p:sp>
    </p:spTree>
    <p:extLst>
      <p:ext uri="{BB962C8B-B14F-4D97-AF65-F5344CB8AC3E}">
        <p14:creationId xmlns:p14="http://schemas.microsoft.com/office/powerpoint/2010/main" val="3303405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presentation/d/1DIRcNe6iRtrfOObmFBFyOKuJousd0zDeCNs6ve2plwk/edit?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google.com/presentation/d/1DIRcNe6iRtrfOObmFBFyOKuJousd0zDeCNs6ve2plwk/edit?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google.com/presentation/d/1DIRcNe6iRtrfOObmFBFyOKuJousd0zDeCNs6ve2plwk/edit?usp=sha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unity3d.com/ScriptReference/Touch.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con&#10;&#10;Description automatically generated">
            <a:extLst>
              <a:ext uri="{FF2B5EF4-FFF2-40B4-BE49-F238E27FC236}">
                <a16:creationId xmlns:a16="http://schemas.microsoft.com/office/drawing/2014/main" id="{5252AB64-0426-234D-A615-59537BD86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94" y="1798504"/>
            <a:ext cx="2007458" cy="707784"/>
          </a:xfrm>
          <a:prstGeom prst="rect">
            <a:avLst/>
          </a:prstGeom>
        </p:spPr>
      </p:pic>
      <p:sp>
        <p:nvSpPr>
          <p:cNvPr id="2" name="Title 1">
            <a:extLst>
              <a:ext uri="{FF2B5EF4-FFF2-40B4-BE49-F238E27FC236}">
                <a16:creationId xmlns:a16="http://schemas.microsoft.com/office/drawing/2014/main" id="{E4C61482-77F5-47F7-BEC5-67935E5C9C92}"/>
              </a:ext>
            </a:extLst>
          </p:cNvPr>
          <p:cNvSpPr>
            <a:spLocks noGrp="1"/>
          </p:cNvSpPr>
          <p:nvPr>
            <p:ph type="ctrTitle"/>
          </p:nvPr>
        </p:nvSpPr>
        <p:spPr>
          <a:xfrm>
            <a:off x="885371" y="2441954"/>
            <a:ext cx="10421257" cy="987046"/>
          </a:xfrm>
        </p:spPr>
        <p:txBody>
          <a:bodyPr/>
          <a:lstStyle/>
          <a:p>
            <a:pPr algn="l"/>
            <a:r>
              <a:rPr lang="en-US" dirty="0">
                <a:latin typeface="Bahnschrift" panose="020B0502040204020203" pitchFamily="34" charset="0"/>
              </a:rPr>
              <a:t>Interactive 3D Experience</a:t>
            </a:r>
          </a:p>
        </p:txBody>
      </p:sp>
      <p:grpSp>
        <p:nvGrpSpPr>
          <p:cNvPr id="3" name="Group 2">
            <a:extLst>
              <a:ext uri="{FF2B5EF4-FFF2-40B4-BE49-F238E27FC236}">
                <a16:creationId xmlns:a16="http://schemas.microsoft.com/office/drawing/2014/main" id="{5DAF323A-A780-4FA4-A720-9FFC01DF31E1}"/>
              </a:ext>
            </a:extLst>
          </p:cNvPr>
          <p:cNvGrpSpPr/>
          <p:nvPr/>
        </p:nvGrpSpPr>
        <p:grpSpPr>
          <a:xfrm>
            <a:off x="885371" y="3428998"/>
            <a:ext cx="10121999" cy="606426"/>
            <a:chOff x="885371" y="3428998"/>
            <a:chExt cx="10121999" cy="606426"/>
          </a:xfrm>
        </p:grpSpPr>
        <p:sp>
          <p:nvSpPr>
            <p:cNvPr id="6" name="Title 1">
              <a:extLst>
                <a:ext uri="{FF2B5EF4-FFF2-40B4-BE49-F238E27FC236}">
                  <a16:creationId xmlns:a16="http://schemas.microsoft.com/office/drawing/2014/main" id="{DE6EFA1D-96F5-415F-9EFD-5D81B64CD0D5}"/>
                </a:ext>
              </a:extLst>
            </p:cNvPr>
            <p:cNvSpPr txBox="1">
              <a:spLocks/>
            </p:cNvSpPr>
            <p:nvPr/>
          </p:nvSpPr>
          <p:spPr>
            <a:xfrm>
              <a:off x="885371" y="3428999"/>
              <a:ext cx="2007458" cy="6064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Bahnschrift" panose="020B0502040204020203" pitchFamily="34" charset="0"/>
                </a:rPr>
                <a:t>Lesson 5:</a:t>
              </a:r>
            </a:p>
          </p:txBody>
        </p:sp>
        <p:sp>
          <p:nvSpPr>
            <p:cNvPr id="8" name="Title 1">
              <a:extLst>
                <a:ext uri="{FF2B5EF4-FFF2-40B4-BE49-F238E27FC236}">
                  <a16:creationId xmlns:a16="http://schemas.microsoft.com/office/drawing/2014/main" id="{D5FCAAC2-7467-4595-94FA-FE56AC74343A}"/>
                </a:ext>
              </a:extLst>
            </p:cNvPr>
            <p:cNvSpPr txBox="1">
              <a:spLocks/>
            </p:cNvSpPr>
            <p:nvPr/>
          </p:nvSpPr>
          <p:spPr>
            <a:xfrm>
              <a:off x="2593571" y="3428998"/>
              <a:ext cx="8413799" cy="6064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Bahnschrift" panose="020B0502040204020203" pitchFamily="34" charset="0"/>
                </a:rPr>
                <a:t>Interacting with Objects in AR</a:t>
              </a:r>
            </a:p>
          </p:txBody>
        </p:sp>
      </p:grpSp>
      <p:sp>
        <p:nvSpPr>
          <p:cNvPr id="10" name="Title 1">
            <a:extLst>
              <a:ext uri="{FF2B5EF4-FFF2-40B4-BE49-F238E27FC236}">
                <a16:creationId xmlns:a16="http://schemas.microsoft.com/office/drawing/2014/main" id="{1F0700B9-0AEC-4404-9ED7-5A33BC0335D8}"/>
              </a:ext>
            </a:extLst>
          </p:cNvPr>
          <p:cNvSpPr txBox="1">
            <a:spLocks/>
          </p:cNvSpPr>
          <p:nvPr/>
        </p:nvSpPr>
        <p:spPr>
          <a:xfrm>
            <a:off x="885371" y="6162296"/>
            <a:ext cx="956130" cy="6064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800" i="1" dirty="0" err="1">
                <a:latin typeface="Bahnschrift" panose="020B0502040204020203" pitchFamily="34" charset="0"/>
              </a:rPr>
              <a:t>Elyas</a:t>
            </a:r>
            <a:r>
              <a:rPr lang="en-US" sz="800" i="1" dirty="0">
                <a:latin typeface="Bahnschrift" panose="020B0502040204020203" pitchFamily="34" charset="0"/>
              </a:rPr>
              <a:t> Chua-Aziz</a:t>
            </a:r>
          </a:p>
          <a:p>
            <a:pPr algn="l"/>
            <a:r>
              <a:rPr lang="en-US" sz="800" i="1" dirty="0">
                <a:latin typeface="Bahnschrift" panose="020B0502040204020203" pitchFamily="34" charset="0"/>
              </a:rPr>
              <a:t>cel9@np.edu.sg</a:t>
            </a:r>
          </a:p>
          <a:p>
            <a:pPr algn="l"/>
            <a:r>
              <a:rPr lang="en-US" sz="800" i="1" dirty="0">
                <a:latin typeface="Bahnschrift" panose="020B0502040204020203" pitchFamily="34" charset="0"/>
              </a:rPr>
              <a:t>Diploma in IM</a:t>
            </a:r>
          </a:p>
          <a:p>
            <a:pPr algn="l"/>
            <a:r>
              <a:rPr lang="en-US" sz="800" i="1" dirty="0">
                <a:latin typeface="Bahnschrift" panose="020B0502040204020203" pitchFamily="34" charset="0"/>
              </a:rPr>
              <a:t>October 2021</a:t>
            </a:r>
          </a:p>
        </p:txBody>
      </p:sp>
    </p:spTree>
    <p:extLst>
      <p:ext uri="{BB962C8B-B14F-4D97-AF65-F5344CB8AC3E}">
        <p14:creationId xmlns:p14="http://schemas.microsoft.com/office/powerpoint/2010/main" val="190120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5167312"/>
            <a:ext cx="10515600" cy="1223549"/>
          </a:xfrm>
        </p:spPr>
        <p:txBody>
          <a:bodyPr>
            <a:normAutofit/>
          </a:bodyPr>
          <a:lstStyle/>
          <a:p>
            <a:r>
              <a:rPr lang="en-US" sz="2400" dirty="0">
                <a:latin typeface="Bahnschrift" panose="020B0502040204020203" pitchFamily="34" charset="0"/>
              </a:rPr>
              <a:t>With the touch input saved, we can now retrieve information (e.g. position, phase, etc.) from it.</a:t>
            </a:r>
          </a:p>
          <a:p>
            <a:pPr lvl="1"/>
            <a:r>
              <a:rPr lang="en-US" sz="2000" dirty="0">
                <a:latin typeface="Bahnschrift" panose="020B0502040204020203" pitchFamily="34" charset="0"/>
              </a:rPr>
              <a:t>For now, we will only display this information to show that the touch is registered.</a:t>
            </a:r>
          </a:p>
          <a:p>
            <a:pPr lvl="2"/>
            <a:endParaRPr lang="en-US" sz="1200" dirty="0">
              <a:latin typeface="Bahnschrift" panose="020B0502040204020203" pitchFamily="34" charset="0"/>
            </a:endParaRPr>
          </a:p>
        </p:txBody>
      </p:sp>
      <p:pic>
        <p:nvPicPr>
          <p:cNvPr id="5" name="Picture 4">
            <a:extLst>
              <a:ext uri="{FF2B5EF4-FFF2-40B4-BE49-F238E27FC236}">
                <a16:creationId xmlns:a16="http://schemas.microsoft.com/office/drawing/2014/main" id="{2C016066-EAB4-C84B-A38F-20B0C6F887FA}"/>
              </a:ext>
            </a:extLst>
          </p:cNvPr>
          <p:cNvPicPr>
            <a:picLocks noChangeAspect="1"/>
          </p:cNvPicPr>
          <p:nvPr/>
        </p:nvPicPr>
        <p:blipFill>
          <a:blip r:embed="rId2"/>
          <a:stretch>
            <a:fillRect/>
          </a:stretch>
        </p:blipFill>
        <p:spPr>
          <a:xfrm>
            <a:off x="838200" y="1533773"/>
            <a:ext cx="8680603" cy="3386098"/>
          </a:xfrm>
          <a:prstGeom prst="rect">
            <a:avLst/>
          </a:prstGeom>
        </p:spPr>
      </p:pic>
    </p:spTree>
    <p:extLst>
      <p:ext uri="{BB962C8B-B14F-4D97-AF65-F5344CB8AC3E}">
        <p14:creationId xmlns:p14="http://schemas.microsoft.com/office/powerpoint/2010/main" val="275002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Alternatively, we can get ALL the touches detected by using </a:t>
            </a:r>
            <a:r>
              <a:rPr lang="en-US" sz="2400" dirty="0" err="1">
                <a:solidFill>
                  <a:srgbClr val="00A79D"/>
                </a:solidFill>
                <a:latin typeface="Bahnschrift" panose="020B0502040204020203" pitchFamily="34" charset="0"/>
              </a:rPr>
              <a:t>Input.touches</a:t>
            </a:r>
            <a:r>
              <a:rPr lang="en-US" sz="2400" dirty="0">
                <a:latin typeface="Bahnschrift" panose="020B0502040204020203" pitchFamily="34" charset="0"/>
              </a:rPr>
              <a:t>.</a:t>
            </a:r>
          </a:p>
          <a:p>
            <a:pPr lvl="1"/>
            <a:r>
              <a:rPr lang="en-US" sz="2000" dirty="0" err="1">
                <a:latin typeface="Bahnschrift" panose="020B0502040204020203" pitchFamily="34" charset="0"/>
              </a:rPr>
              <a:t>Input.touches</a:t>
            </a:r>
            <a:r>
              <a:rPr lang="en-US" sz="2000" dirty="0">
                <a:latin typeface="Bahnschrift" panose="020B0502040204020203" pitchFamily="34" charset="0"/>
              </a:rPr>
              <a:t> gives us an </a:t>
            </a:r>
            <a:r>
              <a:rPr lang="en-US" sz="2000" dirty="0">
                <a:solidFill>
                  <a:srgbClr val="00A79D"/>
                </a:solidFill>
                <a:latin typeface="Bahnschrift" panose="020B0502040204020203" pitchFamily="34" charset="0"/>
              </a:rPr>
              <a:t>array of Touch structs</a:t>
            </a:r>
            <a:r>
              <a:rPr lang="en-US" sz="2000" dirty="0">
                <a:latin typeface="Bahnschrift" panose="020B0502040204020203" pitchFamily="34" charset="0"/>
              </a:rPr>
              <a:t>.</a:t>
            </a:r>
          </a:p>
          <a:p>
            <a:r>
              <a:rPr lang="en-US" sz="2400" dirty="0">
                <a:latin typeface="Bahnschrift" panose="020B0502040204020203" pitchFamily="34" charset="0"/>
              </a:rPr>
              <a:t>With the touch input(s) stored, we can now access its information.</a:t>
            </a:r>
            <a:endParaRPr lang="en-US" sz="1200" dirty="0">
              <a:latin typeface="Bahnschrift" panose="020B0502040204020203" pitchFamily="34" charset="0"/>
            </a:endParaRPr>
          </a:p>
        </p:txBody>
      </p:sp>
      <p:pic>
        <p:nvPicPr>
          <p:cNvPr id="6" name="Picture 5">
            <a:extLst>
              <a:ext uri="{FF2B5EF4-FFF2-40B4-BE49-F238E27FC236}">
                <a16:creationId xmlns:a16="http://schemas.microsoft.com/office/drawing/2014/main" id="{D93DF7DD-305B-4521-94EB-A754D5093835}"/>
              </a:ext>
            </a:extLst>
          </p:cNvPr>
          <p:cNvPicPr>
            <a:picLocks noChangeAspect="1"/>
          </p:cNvPicPr>
          <p:nvPr/>
        </p:nvPicPr>
        <p:blipFill>
          <a:blip r:embed="rId2"/>
          <a:stretch>
            <a:fillRect/>
          </a:stretch>
        </p:blipFill>
        <p:spPr>
          <a:xfrm>
            <a:off x="2841864" y="3335901"/>
            <a:ext cx="6452187" cy="3036324"/>
          </a:xfrm>
          <a:prstGeom prst="rect">
            <a:avLst/>
          </a:prstGeom>
        </p:spPr>
      </p:pic>
      <p:sp>
        <p:nvSpPr>
          <p:cNvPr id="7" name="TextBox 6">
            <a:extLst>
              <a:ext uri="{FF2B5EF4-FFF2-40B4-BE49-F238E27FC236}">
                <a16:creationId xmlns:a16="http://schemas.microsoft.com/office/drawing/2014/main" id="{AF45FC15-3502-472A-A994-AB2EBC384C94}"/>
              </a:ext>
            </a:extLst>
          </p:cNvPr>
          <p:cNvSpPr txBox="1"/>
          <p:nvPr/>
        </p:nvSpPr>
        <p:spPr>
          <a:xfrm>
            <a:off x="3889712" y="6262042"/>
            <a:ext cx="4198027" cy="461665"/>
          </a:xfrm>
          <a:prstGeom prst="rect">
            <a:avLst/>
          </a:prstGeom>
          <a:noFill/>
        </p:spPr>
        <p:txBody>
          <a:bodyPr wrap="square" rtlCol="0">
            <a:spAutoFit/>
          </a:bodyPr>
          <a:lstStyle/>
          <a:p>
            <a:pPr algn="ctr"/>
            <a:r>
              <a:rPr lang="en-US" sz="1200" i="1" dirty="0">
                <a:latin typeface="Bahnschrift" panose="020B0502040204020203" pitchFamily="34" charset="0"/>
              </a:rPr>
              <a:t>This sample code shows how we can display all detected touches and their properties in an Update() function.</a:t>
            </a:r>
          </a:p>
        </p:txBody>
      </p:sp>
    </p:spTree>
    <p:extLst>
      <p:ext uri="{BB962C8B-B14F-4D97-AF65-F5344CB8AC3E}">
        <p14:creationId xmlns:p14="http://schemas.microsoft.com/office/powerpoint/2010/main" val="331117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FBCB11E-07F3-48B7-8B47-7E50039C99D4}"/>
              </a:ext>
            </a:extLst>
          </p:cNvPr>
          <p:cNvSpPr>
            <a:spLocks noGrp="1"/>
          </p:cNvSpPr>
          <p:nvPr>
            <p:ph type="title"/>
          </p:nvPr>
        </p:nvSpPr>
        <p:spPr>
          <a:xfrm>
            <a:off x="838200" y="365125"/>
            <a:ext cx="10515600" cy="5229340"/>
          </a:xfrm>
        </p:spPr>
        <p:txBody>
          <a:bodyPr>
            <a:normAutofit/>
          </a:bodyPr>
          <a:lstStyle/>
          <a:p>
            <a:pPr algn="ctr"/>
            <a:r>
              <a:rPr lang="en-US" sz="8000" dirty="0">
                <a:solidFill>
                  <a:srgbClr val="00A79D"/>
                </a:solidFill>
                <a:latin typeface="Bahnschrift" panose="020B0502040204020203" pitchFamily="34" charset="0"/>
              </a:rPr>
              <a:t>Demo Time!</a:t>
            </a:r>
          </a:p>
        </p:txBody>
      </p:sp>
    </p:spTree>
    <p:extLst>
      <p:ext uri="{BB962C8B-B14F-4D97-AF65-F5344CB8AC3E}">
        <p14:creationId xmlns:p14="http://schemas.microsoft.com/office/powerpoint/2010/main" val="381169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Your turn!</a:t>
            </a:r>
          </a:p>
        </p:txBody>
      </p:sp>
      <p:sp>
        <p:nvSpPr>
          <p:cNvPr id="12" name="Content Placeholder 2">
            <a:extLst>
              <a:ext uri="{FF2B5EF4-FFF2-40B4-BE49-F238E27FC236}">
                <a16:creationId xmlns:a16="http://schemas.microsoft.com/office/drawing/2014/main" id="{6F36D6E1-16B7-427F-89CC-C213C8C6871E}"/>
              </a:ext>
            </a:extLst>
          </p:cNvPr>
          <p:cNvSpPr>
            <a:spLocks noGrp="1"/>
          </p:cNvSpPr>
          <p:nvPr>
            <p:ph idx="1"/>
          </p:nvPr>
        </p:nvSpPr>
        <p:spPr>
          <a:xfrm>
            <a:off x="838200" y="1690689"/>
            <a:ext cx="10515600" cy="4718424"/>
          </a:xfrm>
        </p:spPr>
        <p:txBody>
          <a:bodyPr>
            <a:normAutofit fontScale="92500" lnSpcReduction="20000"/>
          </a:bodyPr>
          <a:lstStyle/>
          <a:p>
            <a:r>
              <a:rPr lang="en-US" sz="2400" dirty="0">
                <a:latin typeface="Bahnschrift" panose="020B0502040204020203" pitchFamily="34" charset="0"/>
              </a:rPr>
              <a:t>Create a Canvas with a UI Text object on it.</a:t>
            </a:r>
          </a:p>
          <a:p>
            <a:endParaRPr lang="en-US" sz="2400" dirty="0">
              <a:latin typeface="Bahnschrift" panose="020B0502040204020203" pitchFamily="34" charset="0"/>
            </a:endParaRPr>
          </a:p>
          <a:p>
            <a:r>
              <a:rPr lang="en-US" sz="2400" dirty="0">
                <a:latin typeface="Bahnschrift" panose="020B0502040204020203" pitchFamily="34" charset="0"/>
              </a:rPr>
              <a:t>Have the UI Text display at least the position information of a single Touch input detected on your screen.</a:t>
            </a:r>
          </a:p>
          <a:p>
            <a:pPr lvl="1"/>
            <a:r>
              <a:rPr lang="en-US" sz="2000" dirty="0">
                <a:latin typeface="Bahnschrift" panose="020B0502040204020203" pitchFamily="34" charset="0"/>
              </a:rPr>
              <a:t>This information must be updated if the Touch input moves across the screen.</a:t>
            </a:r>
          </a:p>
          <a:p>
            <a:endParaRPr lang="en-US" sz="2400" dirty="0">
              <a:latin typeface="Bahnschrift" panose="020B0502040204020203" pitchFamily="34" charset="0"/>
            </a:endParaRPr>
          </a:p>
          <a:p>
            <a:r>
              <a:rPr lang="en-US" sz="2400" dirty="0">
                <a:latin typeface="Bahnschrift" panose="020B0502040204020203" pitchFamily="34" charset="0"/>
              </a:rPr>
              <a:t>Record a short video of the Text displaying the information and updating the information as the Touch input moves.</a:t>
            </a:r>
          </a:p>
          <a:p>
            <a:endParaRPr lang="en-US" sz="2400" dirty="0">
              <a:latin typeface="Bahnschrift" panose="020B0502040204020203" pitchFamily="34" charset="0"/>
            </a:endParaRPr>
          </a:p>
          <a:p>
            <a:r>
              <a:rPr lang="en-US" sz="2400" dirty="0">
                <a:latin typeface="Bahnschrift" panose="020B0502040204020203" pitchFamily="34" charset="0"/>
              </a:rPr>
              <a:t>Add the video to this set of Google Slides here:</a:t>
            </a:r>
          </a:p>
          <a:p>
            <a:pPr lvl="1"/>
            <a:r>
              <a:rPr lang="en-US" sz="2000" dirty="0">
                <a:latin typeface="Bahnschrift" panose="020B0502040204020203" pitchFamily="34" charset="0"/>
                <a:hlinkClick r:id="rId2"/>
              </a:rPr>
              <a:t>https://docs.google.com/presentation/d/1DIRcNe6iRtrfOObmFBFyOKuJousd0zDeCNs6ve2plwk/edit?usp=sharing</a:t>
            </a:r>
            <a:endParaRPr lang="en-US" sz="2000" dirty="0">
              <a:latin typeface="Bahnschrift" panose="020B0502040204020203" pitchFamily="34" charset="0"/>
            </a:endParaRPr>
          </a:p>
          <a:p>
            <a:pPr lvl="2"/>
            <a:r>
              <a:rPr lang="en-US" dirty="0">
                <a:latin typeface="Bahnschrift" panose="020B0502040204020203" pitchFamily="34" charset="0"/>
              </a:rPr>
              <a:t>Use the same slide as the previous exercise</a:t>
            </a:r>
          </a:p>
          <a:p>
            <a:r>
              <a:rPr lang="en-US" sz="2400" dirty="0">
                <a:latin typeface="Bahnschrift" panose="020B0502040204020203" pitchFamily="34" charset="0"/>
              </a:rPr>
              <a:t>BONUS:</a:t>
            </a:r>
          </a:p>
          <a:p>
            <a:pPr lvl="1"/>
            <a:r>
              <a:rPr lang="en-US" sz="2000" dirty="0">
                <a:latin typeface="Bahnschrift" panose="020B0502040204020203" pitchFamily="34" charset="0"/>
              </a:rPr>
              <a:t>Have the Text display information of MULTIPLE Touches simultaneously.</a:t>
            </a:r>
          </a:p>
          <a:p>
            <a:endParaRPr lang="en-US" sz="2000" dirty="0">
              <a:latin typeface="Bahnschrift" panose="020B0502040204020203" pitchFamily="34" charset="0"/>
            </a:endParaRPr>
          </a:p>
        </p:txBody>
      </p:sp>
    </p:spTree>
    <p:extLst>
      <p:ext uri="{BB962C8B-B14F-4D97-AF65-F5344CB8AC3E}">
        <p14:creationId xmlns:p14="http://schemas.microsoft.com/office/powerpoint/2010/main" val="229861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Now that we can get and store Touches, as well as access their information, we can start having our objects react to them.</a:t>
            </a:r>
          </a:p>
          <a:p>
            <a:endParaRPr lang="en-US" sz="1200" dirty="0">
              <a:latin typeface="Bahnschrift" panose="020B0502040204020203" pitchFamily="34" charset="0"/>
            </a:endParaRPr>
          </a:p>
          <a:p>
            <a:r>
              <a:rPr lang="en-US" sz="2400" dirty="0">
                <a:latin typeface="Bahnschrift" panose="020B0502040204020203" pitchFamily="34" charset="0"/>
              </a:rPr>
              <a:t>To know whether our users are tapping on our objects, we will use </a:t>
            </a:r>
            <a:r>
              <a:rPr lang="en-US" sz="2400" dirty="0" err="1">
                <a:solidFill>
                  <a:srgbClr val="00A79D"/>
                </a:solidFill>
                <a:latin typeface="Bahnschrift" panose="020B0502040204020203" pitchFamily="34" charset="0"/>
              </a:rPr>
              <a:t>Raycasting</a:t>
            </a:r>
            <a:r>
              <a:rPr lang="en-US" sz="2400" dirty="0">
                <a:latin typeface="Bahnschrift" panose="020B0502040204020203" pitchFamily="34" charset="0"/>
              </a:rPr>
              <a:t>.</a:t>
            </a:r>
          </a:p>
          <a:p>
            <a:endParaRPr lang="en-US" sz="2400" dirty="0">
              <a:latin typeface="Bahnschrift" panose="020B0502040204020203" pitchFamily="34" charset="0"/>
            </a:endParaRPr>
          </a:p>
        </p:txBody>
      </p:sp>
    </p:spTree>
    <p:extLst>
      <p:ext uri="{BB962C8B-B14F-4D97-AF65-F5344CB8AC3E}">
        <p14:creationId xmlns:p14="http://schemas.microsoft.com/office/powerpoint/2010/main" val="203772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In our previous experience with </a:t>
            </a:r>
            <a:r>
              <a:rPr lang="en-US" sz="2400" dirty="0" err="1">
                <a:latin typeface="Bahnschrift" panose="020B0502040204020203" pitchFamily="34" charset="0"/>
              </a:rPr>
              <a:t>Raycasting</a:t>
            </a:r>
            <a:r>
              <a:rPr lang="en-US" sz="2400" dirty="0">
                <a:latin typeface="Bahnschrift" panose="020B0502040204020203" pitchFamily="34" charset="0"/>
              </a:rPr>
              <a:t>, we set the “head” of our player as the origin of the ray.</a:t>
            </a:r>
          </a:p>
          <a:p>
            <a:pPr lvl="1"/>
            <a:r>
              <a:rPr lang="en-US" sz="2000" dirty="0">
                <a:latin typeface="Bahnschrift" panose="020B0502040204020203" pitchFamily="34" charset="0"/>
              </a:rPr>
              <a:t>The ray would then be cast for a set distance to check if it hit any colliders.</a:t>
            </a:r>
          </a:p>
          <a:p>
            <a:pPr lvl="1"/>
            <a:r>
              <a:rPr lang="en-US" sz="2000" dirty="0">
                <a:latin typeface="Bahnschrift" panose="020B0502040204020203" pitchFamily="34" charset="0"/>
              </a:rPr>
              <a:t>We would then take that information and act on it if the ‘Interact’ button was pressed.</a:t>
            </a:r>
          </a:p>
          <a:p>
            <a:endParaRPr lang="en-US" sz="2400" dirty="0">
              <a:latin typeface="Bahnschrift" panose="020B0502040204020203" pitchFamily="34" charset="0"/>
            </a:endParaRPr>
          </a:p>
          <a:p>
            <a:r>
              <a:rPr lang="en-US" sz="2400" dirty="0">
                <a:latin typeface="Bahnschrift" panose="020B0502040204020203" pitchFamily="34" charset="0"/>
              </a:rPr>
              <a:t>This time, the origin of our ray will be where our user taps.</a:t>
            </a:r>
          </a:p>
          <a:p>
            <a:endParaRPr lang="en-US" sz="2400" dirty="0">
              <a:latin typeface="Bahnschrift" panose="020B0502040204020203" pitchFamily="34" charset="0"/>
            </a:endParaRPr>
          </a:p>
          <a:p>
            <a:r>
              <a:rPr lang="en-US" sz="2400" dirty="0">
                <a:latin typeface="Bahnschrift" panose="020B0502040204020203" pitchFamily="34" charset="0"/>
              </a:rPr>
              <a:t>To achieve this, we will use the </a:t>
            </a:r>
            <a:r>
              <a:rPr lang="en-US" sz="2400" dirty="0" err="1">
                <a:solidFill>
                  <a:srgbClr val="00A79D"/>
                </a:solidFill>
                <a:latin typeface="Bahnschrift" panose="020B0502040204020203" pitchFamily="34" charset="0"/>
              </a:rPr>
              <a:t>Camera.ScreenPointToRay</a:t>
            </a:r>
            <a:r>
              <a:rPr lang="en-US" sz="2400" dirty="0">
                <a:solidFill>
                  <a:srgbClr val="00A79D"/>
                </a:solidFill>
                <a:latin typeface="Bahnschrift" panose="020B0502040204020203" pitchFamily="34" charset="0"/>
              </a:rPr>
              <a:t>() </a:t>
            </a:r>
            <a:r>
              <a:rPr lang="en-US" sz="2400" dirty="0">
                <a:latin typeface="Bahnschrift" panose="020B0502040204020203" pitchFamily="34" charset="0"/>
              </a:rPr>
              <a:t>function.</a:t>
            </a:r>
          </a:p>
          <a:p>
            <a:endParaRPr lang="en-US" sz="2400" dirty="0">
              <a:latin typeface="Bahnschrift" panose="020B0502040204020203" pitchFamily="34" charset="0"/>
            </a:endParaRPr>
          </a:p>
          <a:p>
            <a:endParaRPr lang="en-US" sz="2400" dirty="0">
              <a:latin typeface="Bahnschrift" panose="020B0502040204020203" pitchFamily="34" charset="0"/>
            </a:endParaRPr>
          </a:p>
        </p:txBody>
      </p:sp>
    </p:spTree>
    <p:extLst>
      <p:ext uri="{BB962C8B-B14F-4D97-AF65-F5344CB8AC3E}">
        <p14:creationId xmlns:p14="http://schemas.microsoft.com/office/powerpoint/2010/main" val="271118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52936"/>
          </a:xfrm>
        </p:spPr>
        <p:txBody>
          <a:bodyPr>
            <a:normAutofit lnSpcReduction="10000"/>
          </a:bodyPr>
          <a:lstStyle/>
          <a:p>
            <a:r>
              <a:rPr lang="en-US" sz="2400" dirty="0">
                <a:latin typeface="Bahnschrift" panose="020B0502040204020203" pitchFamily="34" charset="0"/>
              </a:rPr>
              <a:t>To use the function, you have to let Unity know </a:t>
            </a:r>
            <a:r>
              <a:rPr lang="en-US" sz="2400" i="1" dirty="0">
                <a:solidFill>
                  <a:srgbClr val="00A79D"/>
                </a:solidFill>
                <a:latin typeface="Bahnschrift" panose="020B0502040204020203" pitchFamily="34" charset="0"/>
              </a:rPr>
              <a:t>which</a:t>
            </a:r>
            <a:r>
              <a:rPr lang="en-US" sz="2400" dirty="0">
                <a:latin typeface="Bahnschrift" panose="020B0502040204020203" pitchFamily="34" charset="0"/>
              </a:rPr>
              <a:t> camera you want to use.</a:t>
            </a:r>
          </a:p>
          <a:p>
            <a:pPr lvl="1"/>
            <a:r>
              <a:rPr lang="en-US" sz="2000" dirty="0">
                <a:latin typeface="Bahnschrift" panose="020B0502040204020203" pitchFamily="34" charset="0"/>
              </a:rPr>
              <a:t>We will typically use </a:t>
            </a:r>
            <a:r>
              <a:rPr lang="en-US" sz="2000" dirty="0" err="1">
                <a:solidFill>
                  <a:srgbClr val="00A79D"/>
                </a:solidFill>
                <a:latin typeface="Bahnschrift" panose="020B0502040204020203" pitchFamily="34" charset="0"/>
              </a:rPr>
              <a:t>Camera.main.ScreenPointToRay</a:t>
            </a:r>
            <a:r>
              <a:rPr lang="en-US" sz="2000" dirty="0">
                <a:solidFill>
                  <a:srgbClr val="00A79D"/>
                </a:solidFill>
                <a:latin typeface="Bahnschrift" panose="020B0502040204020203" pitchFamily="34" charset="0"/>
              </a:rPr>
              <a:t>()</a:t>
            </a:r>
          </a:p>
          <a:p>
            <a:pPr lvl="2"/>
            <a:r>
              <a:rPr lang="en-US" sz="1600" dirty="0">
                <a:latin typeface="Bahnschrift" panose="020B0502040204020203" pitchFamily="34" charset="0"/>
              </a:rPr>
              <a:t>Think of </a:t>
            </a:r>
            <a:r>
              <a:rPr lang="en-US" sz="1600" dirty="0" err="1">
                <a:latin typeface="Bahnschrift" panose="020B0502040204020203" pitchFamily="34" charset="0"/>
              </a:rPr>
              <a:t>Camera.main</a:t>
            </a:r>
            <a:r>
              <a:rPr lang="en-US" sz="1600" dirty="0">
                <a:latin typeface="Bahnschrift" panose="020B0502040204020203" pitchFamily="34" charset="0"/>
              </a:rPr>
              <a:t> as a static Camera instance.</a:t>
            </a:r>
          </a:p>
          <a:p>
            <a:pPr lvl="2"/>
            <a:r>
              <a:rPr lang="en-US" sz="1600" dirty="0">
                <a:latin typeface="Bahnschrift" panose="020B0502040204020203" pitchFamily="34" charset="0"/>
              </a:rPr>
              <a:t>You can set which a main Camera by assigning the ‘</a:t>
            </a:r>
            <a:r>
              <a:rPr lang="en-US" sz="1600" dirty="0" err="1">
                <a:latin typeface="Bahnschrift" panose="020B0502040204020203" pitchFamily="34" charset="0"/>
              </a:rPr>
              <a:t>MainCamera</a:t>
            </a:r>
            <a:r>
              <a:rPr lang="en-US" sz="1600" dirty="0">
                <a:latin typeface="Bahnschrift" panose="020B0502040204020203" pitchFamily="34" charset="0"/>
              </a:rPr>
              <a:t>’ tag to it in Unity.</a:t>
            </a:r>
          </a:p>
          <a:p>
            <a:endParaRPr lang="en-US" sz="2400" dirty="0">
              <a:latin typeface="Bahnschrift" panose="020B0502040204020203" pitchFamily="34" charset="0"/>
            </a:endParaRPr>
          </a:p>
          <a:p>
            <a:endParaRPr lang="en-US" sz="2400" dirty="0">
              <a:latin typeface="Bahnschrift" panose="020B0502040204020203" pitchFamily="34" charset="0"/>
            </a:endParaRPr>
          </a:p>
          <a:p>
            <a:r>
              <a:rPr lang="en-US" sz="2400" dirty="0">
                <a:latin typeface="Bahnschrift" panose="020B0502040204020203" pitchFamily="34" charset="0"/>
              </a:rPr>
              <a:t>The </a:t>
            </a:r>
            <a:r>
              <a:rPr lang="en-US" sz="2400" dirty="0" err="1">
                <a:latin typeface="Bahnschrift" panose="020B0502040204020203" pitchFamily="34" charset="0"/>
              </a:rPr>
              <a:t>Camera.ScreenPointToRay</a:t>
            </a:r>
            <a:r>
              <a:rPr lang="en-US" sz="2400" dirty="0">
                <a:latin typeface="Bahnschrift" panose="020B0502040204020203" pitchFamily="34" charset="0"/>
              </a:rPr>
              <a:t>() function requires a Vector3 variable to be passed in.</a:t>
            </a:r>
          </a:p>
          <a:p>
            <a:pPr lvl="1"/>
            <a:r>
              <a:rPr lang="en-US" sz="2000" dirty="0">
                <a:latin typeface="Bahnschrift" panose="020B0502040204020203" pitchFamily="34" charset="0"/>
              </a:rPr>
              <a:t>This Vector3 should be the position on the screen where the user has tapped.</a:t>
            </a:r>
          </a:p>
          <a:p>
            <a:pPr lvl="2"/>
            <a:r>
              <a:rPr lang="en-US" sz="1600" dirty="0">
                <a:latin typeface="Bahnschrift" panose="020B0502040204020203" pitchFamily="34" charset="0"/>
              </a:rPr>
              <a:t>You can access this from the Touch Struct.</a:t>
            </a:r>
          </a:p>
          <a:p>
            <a:pPr lvl="1"/>
            <a:r>
              <a:rPr lang="en-US" sz="2000" dirty="0">
                <a:latin typeface="Bahnschrift" panose="020B0502040204020203" pitchFamily="34" charset="0"/>
              </a:rPr>
              <a:t>This function will return you </a:t>
            </a:r>
            <a:r>
              <a:rPr lang="en-US" sz="2000" dirty="0">
                <a:solidFill>
                  <a:srgbClr val="00A79D"/>
                </a:solidFill>
                <a:latin typeface="Bahnschrift" panose="020B0502040204020203" pitchFamily="34" charset="0"/>
              </a:rPr>
              <a:t>a Ray variable</a:t>
            </a:r>
            <a:r>
              <a:rPr lang="en-US" sz="2000" dirty="0">
                <a:latin typeface="Bahnschrift" panose="020B0502040204020203" pitchFamily="34" charset="0"/>
              </a:rPr>
              <a:t>.</a:t>
            </a:r>
          </a:p>
          <a:p>
            <a:pPr lvl="2"/>
            <a:r>
              <a:rPr lang="en-US" sz="1600" dirty="0">
                <a:latin typeface="Bahnschrift" panose="020B0502040204020203" pitchFamily="34" charset="0"/>
              </a:rPr>
              <a:t>You can choose to either store this in a variable, or pass in the entire function when using the </a:t>
            </a:r>
            <a:r>
              <a:rPr lang="en-US" sz="1600" dirty="0" err="1">
                <a:latin typeface="Bahnschrift" panose="020B0502040204020203" pitchFamily="34" charset="0"/>
              </a:rPr>
              <a:t>Physics.Raycast</a:t>
            </a:r>
            <a:r>
              <a:rPr lang="en-US" sz="1600" dirty="0">
                <a:latin typeface="Bahnschrift" panose="020B0502040204020203" pitchFamily="34" charset="0"/>
              </a:rPr>
              <a:t>() function. </a:t>
            </a:r>
          </a:p>
          <a:p>
            <a:pPr lvl="1"/>
            <a:endParaRPr lang="en-US" sz="2000" dirty="0">
              <a:latin typeface="Bahnschrift" panose="020B0502040204020203" pitchFamily="34" charset="0"/>
            </a:endParaRPr>
          </a:p>
          <a:p>
            <a:endParaRPr lang="en-US" sz="2400" dirty="0">
              <a:latin typeface="Bahnschrift" panose="020B0502040204020203" pitchFamily="34" charset="0"/>
            </a:endParaRPr>
          </a:p>
        </p:txBody>
      </p:sp>
      <p:grpSp>
        <p:nvGrpSpPr>
          <p:cNvPr id="7" name="Group 6">
            <a:extLst>
              <a:ext uri="{FF2B5EF4-FFF2-40B4-BE49-F238E27FC236}">
                <a16:creationId xmlns:a16="http://schemas.microsoft.com/office/drawing/2014/main" id="{6E3CA072-1DFA-4064-BA55-2E50BADCFB65}"/>
              </a:ext>
            </a:extLst>
          </p:cNvPr>
          <p:cNvGrpSpPr/>
          <p:nvPr/>
        </p:nvGrpSpPr>
        <p:grpSpPr>
          <a:xfrm>
            <a:off x="2081212" y="3228975"/>
            <a:ext cx="5229225" cy="762000"/>
            <a:chOff x="2081212" y="3209925"/>
            <a:chExt cx="5229225" cy="762000"/>
          </a:xfrm>
        </p:grpSpPr>
        <p:pic>
          <p:nvPicPr>
            <p:cNvPr id="5" name="Picture 4">
              <a:extLst>
                <a:ext uri="{FF2B5EF4-FFF2-40B4-BE49-F238E27FC236}">
                  <a16:creationId xmlns:a16="http://schemas.microsoft.com/office/drawing/2014/main" id="{AA505D7B-86CE-4C7F-9F37-8C9E43E0F54C}"/>
                </a:ext>
              </a:extLst>
            </p:cNvPr>
            <p:cNvPicPr>
              <a:picLocks noChangeAspect="1"/>
            </p:cNvPicPr>
            <p:nvPr/>
          </p:nvPicPr>
          <p:blipFill>
            <a:blip r:embed="rId2"/>
            <a:stretch>
              <a:fillRect/>
            </a:stretch>
          </p:blipFill>
          <p:spPr>
            <a:xfrm>
              <a:off x="2081212" y="3209925"/>
              <a:ext cx="5229225" cy="762000"/>
            </a:xfrm>
            <a:prstGeom prst="rect">
              <a:avLst/>
            </a:prstGeom>
          </p:spPr>
        </p:pic>
        <p:sp>
          <p:nvSpPr>
            <p:cNvPr id="6" name="Rectangle 5">
              <a:extLst>
                <a:ext uri="{FF2B5EF4-FFF2-40B4-BE49-F238E27FC236}">
                  <a16:creationId xmlns:a16="http://schemas.microsoft.com/office/drawing/2014/main" id="{2C70B55C-C81F-4045-84D5-DAD4C43D4538}"/>
                </a:ext>
              </a:extLst>
            </p:cNvPr>
            <p:cNvSpPr/>
            <p:nvPr/>
          </p:nvSpPr>
          <p:spPr>
            <a:xfrm>
              <a:off x="2382808" y="3695700"/>
              <a:ext cx="2503517" cy="209550"/>
            </a:xfrm>
            <a:prstGeom prst="rect">
              <a:avLst/>
            </a:prstGeom>
            <a:noFill/>
            <a:ln w="28575">
              <a:solidFill>
                <a:srgbClr val="00A7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223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52936"/>
          </a:xfrm>
        </p:spPr>
        <p:txBody>
          <a:bodyPr>
            <a:normAutofit/>
          </a:bodyPr>
          <a:lstStyle/>
          <a:p>
            <a:r>
              <a:rPr lang="en-US" sz="2400" dirty="0">
                <a:latin typeface="Bahnschrift" panose="020B0502040204020203" pitchFamily="34" charset="0"/>
              </a:rPr>
              <a:t>The same result is achieved regardless of which method is used, just that storing the returned Ray variable makes our code look a little cleaner.</a:t>
            </a:r>
          </a:p>
        </p:txBody>
      </p:sp>
      <p:pic>
        <p:nvPicPr>
          <p:cNvPr id="11" name="Picture 10">
            <a:extLst>
              <a:ext uri="{FF2B5EF4-FFF2-40B4-BE49-F238E27FC236}">
                <a16:creationId xmlns:a16="http://schemas.microsoft.com/office/drawing/2014/main" id="{9CFFDCF8-983E-4258-AFFC-F5D929254FC1}"/>
              </a:ext>
            </a:extLst>
          </p:cNvPr>
          <p:cNvPicPr>
            <a:picLocks noChangeAspect="1"/>
          </p:cNvPicPr>
          <p:nvPr/>
        </p:nvPicPr>
        <p:blipFill>
          <a:blip r:embed="rId2"/>
          <a:stretch>
            <a:fillRect/>
          </a:stretch>
        </p:blipFill>
        <p:spPr>
          <a:xfrm>
            <a:off x="1028700" y="2461583"/>
            <a:ext cx="9077325" cy="3524379"/>
          </a:xfrm>
          <a:prstGeom prst="rect">
            <a:avLst/>
          </a:prstGeom>
        </p:spPr>
      </p:pic>
    </p:spTree>
    <p:extLst>
      <p:ext uri="{BB962C8B-B14F-4D97-AF65-F5344CB8AC3E}">
        <p14:creationId xmlns:p14="http://schemas.microsoft.com/office/powerpoint/2010/main" val="507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With the </a:t>
            </a:r>
            <a:r>
              <a:rPr lang="en-US" sz="2400" dirty="0" err="1">
                <a:latin typeface="Bahnschrift" panose="020B0502040204020203" pitchFamily="34" charset="0"/>
              </a:rPr>
              <a:t>Raycast</a:t>
            </a:r>
            <a:r>
              <a:rPr lang="en-US" sz="2400" dirty="0">
                <a:latin typeface="Bahnschrift" panose="020B0502040204020203" pitchFamily="34" charset="0"/>
              </a:rPr>
              <a:t>, we can check if our users are tapping on any 3D objects in the scene.</a:t>
            </a:r>
          </a:p>
          <a:p>
            <a:r>
              <a:rPr lang="en-US" sz="2400" dirty="0">
                <a:latin typeface="Bahnschrift" panose="020B0502040204020203" pitchFamily="34" charset="0"/>
              </a:rPr>
              <a:t>We can then have our objects react accordingly.</a:t>
            </a:r>
          </a:p>
          <a:p>
            <a:pPr lvl="1"/>
            <a:r>
              <a:rPr lang="en-US" sz="2000" dirty="0">
                <a:latin typeface="Bahnschrift" panose="020B0502040204020203" pitchFamily="34" charset="0"/>
              </a:rPr>
              <a:t>The logic flow is similar to how our 3D player interacts with objects, just that the player is now an actual person.</a:t>
            </a:r>
          </a:p>
          <a:p>
            <a:r>
              <a:rPr lang="en-US" sz="2400" dirty="0">
                <a:latin typeface="Bahnschrift" panose="020B0502040204020203" pitchFamily="34" charset="0"/>
              </a:rPr>
              <a:t>We might also want our object to react depending on what kind of touch is happening.</a:t>
            </a:r>
          </a:p>
          <a:p>
            <a:pPr lvl="1"/>
            <a:r>
              <a:rPr lang="en-US" sz="2000" dirty="0">
                <a:latin typeface="Bahnschrift" panose="020B0502040204020203" pitchFamily="34" charset="0"/>
              </a:rPr>
              <a:t>Is the touch being held?</a:t>
            </a:r>
          </a:p>
          <a:p>
            <a:pPr lvl="1"/>
            <a:r>
              <a:rPr lang="en-US" sz="2000" dirty="0">
                <a:latin typeface="Bahnschrift" panose="020B0502040204020203" pitchFamily="34" charset="0"/>
              </a:rPr>
              <a:t>Is the touch moving?</a:t>
            </a:r>
          </a:p>
          <a:p>
            <a:pPr lvl="1"/>
            <a:r>
              <a:rPr lang="en-US" sz="2000" dirty="0">
                <a:latin typeface="Bahnschrift" panose="020B0502040204020203" pitchFamily="34" charset="0"/>
              </a:rPr>
              <a:t>Has the touch ended?</a:t>
            </a:r>
          </a:p>
          <a:p>
            <a:r>
              <a:rPr lang="en-US" sz="2400" dirty="0">
                <a:latin typeface="Bahnschrift" panose="020B0502040204020203" pitchFamily="34" charset="0"/>
              </a:rPr>
              <a:t>We will use the </a:t>
            </a:r>
            <a:r>
              <a:rPr lang="en-US" sz="2400" dirty="0" err="1">
                <a:solidFill>
                  <a:srgbClr val="00A79D"/>
                </a:solidFill>
                <a:latin typeface="Bahnschrift" panose="020B0502040204020203" pitchFamily="34" charset="0"/>
              </a:rPr>
              <a:t>Touch.phase</a:t>
            </a:r>
            <a:r>
              <a:rPr lang="en-US" sz="2400" dirty="0">
                <a:solidFill>
                  <a:srgbClr val="00A79D"/>
                </a:solidFill>
                <a:latin typeface="Bahnschrift" panose="020B0502040204020203" pitchFamily="34" charset="0"/>
              </a:rPr>
              <a:t> </a:t>
            </a:r>
            <a:r>
              <a:rPr lang="en-US" sz="2400" dirty="0">
                <a:latin typeface="Bahnschrift" panose="020B0502040204020203" pitchFamily="34" charset="0"/>
              </a:rPr>
              <a:t>property to check what kind of touch input is being received.</a:t>
            </a:r>
          </a:p>
          <a:p>
            <a:endParaRPr lang="en-US" sz="2400" dirty="0">
              <a:latin typeface="Bahnschrift" panose="020B0502040204020203" pitchFamily="34" charset="0"/>
            </a:endParaRPr>
          </a:p>
          <a:p>
            <a:endParaRPr lang="en-US" sz="2400" dirty="0">
              <a:latin typeface="Bahnschrift" panose="020B0502040204020203" pitchFamily="34" charset="0"/>
            </a:endParaRPr>
          </a:p>
        </p:txBody>
      </p:sp>
    </p:spTree>
    <p:extLst>
      <p:ext uri="{BB962C8B-B14F-4D97-AF65-F5344CB8AC3E}">
        <p14:creationId xmlns:p14="http://schemas.microsoft.com/office/powerpoint/2010/main" val="296418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The </a:t>
            </a:r>
            <a:r>
              <a:rPr lang="en-US" sz="2400" dirty="0" err="1">
                <a:latin typeface="Bahnschrift" panose="020B0502040204020203" pitchFamily="34" charset="0"/>
              </a:rPr>
              <a:t>Touch.phase</a:t>
            </a:r>
            <a:r>
              <a:rPr lang="en-US" sz="2400" dirty="0">
                <a:latin typeface="Bahnschrift" panose="020B0502040204020203" pitchFamily="34" charset="0"/>
              </a:rPr>
              <a:t> property is a </a:t>
            </a:r>
            <a:r>
              <a:rPr lang="en-US" sz="2400" dirty="0" err="1">
                <a:solidFill>
                  <a:srgbClr val="00A79D"/>
                </a:solidFill>
                <a:latin typeface="Bahnschrift" panose="020B0502040204020203" pitchFamily="34" charset="0"/>
              </a:rPr>
              <a:t>TouchPhase</a:t>
            </a:r>
            <a:r>
              <a:rPr lang="en-US" sz="2400" dirty="0">
                <a:solidFill>
                  <a:srgbClr val="00A79D"/>
                </a:solidFill>
                <a:latin typeface="Bahnschrift" panose="020B0502040204020203" pitchFamily="34" charset="0"/>
              </a:rPr>
              <a:t> type </a:t>
            </a:r>
            <a:r>
              <a:rPr lang="en-US" sz="2400" dirty="0" err="1">
                <a:solidFill>
                  <a:srgbClr val="00A79D"/>
                </a:solidFill>
                <a:latin typeface="Bahnschrift" panose="020B0502040204020203" pitchFamily="34" charset="0"/>
              </a:rPr>
              <a:t>enum</a:t>
            </a:r>
            <a:r>
              <a:rPr lang="en-US" sz="2400" dirty="0">
                <a:latin typeface="Bahnschrift" panose="020B0502040204020203" pitchFamily="34" charset="0"/>
              </a:rPr>
              <a:t>.</a:t>
            </a:r>
          </a:p>
          <a:p>
            <a:r>
              <a:rPr lang="en-US" sz="2400" dirty="0">
                <a:latin typeface="Bahnschrift" panose="020B0502040204020203" pitchFamily="34" charset="0"/>
              </a:rPr>
              <a:t>To check it, we will do this:</a:t>
            </a:r>
          </a:p>
          <a:p>
            <a:endParaRPr lang="en-US" sz="2400" dirty="0">
              <a:latin typeface="Bahnschrift" panose="020B0502040204020203" pitchFamily="34" charset="0"/>
            </a:endParaRPr>
          </a:p>
        </p:txBody>
      </p:sp>
      <p:pic>
        <p:nvPicPr>
          <p:cNvPr id="8" name="Picture 7">
            <a:extLst>
              <a:ext uri="{FF2B5EF4-FFF2-40B4-BE49-F238E27FC236}">
                <a16:creationId xmlns:a16="http://schemas.microsoft.com/office/drawing/2014/main" id="{E1FA805B-1CA3-47AE-ACC9-8C20F637E4D8}"/>
              </a:ext>
            </a:extLst>
          </p:cNvPr>
          <p:cNvPicPr>
            <a:picLocks noChangeAspect="1"/>
          </p:cNvPicPr>
          <p:nvPr/>
        </p:nvPicPr>
        <p:blipFill rotWithShape="1">
          <a:blip r:embed="rId2"/>
          <a:srcRect b="1718"/>
          <a:stretch/>
        </p:blipFill>
        <p:spPr>
          <a:xfrm>
            <a:off x="1057275" y="2638425"/>
            <a:ext cx="7467600" cy="2724151"/>
          </a:xfrm>
          <a:prstGeom prst="rect">
            <a:avLst/>
          </a:prstGeom>
        </p:spPr>
      </p:pic>
    </p:spTree>
    <p:extLst>
      <p:ext uri="{BB962C8B-B14F-4D97-AF65-F5344CB8AC3E}">
        <p14:creationId xmlns:p14="http://schemas.microsoft.com/office/powerpoint/2010/main" val="263641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Interacting with AR objects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Now that we have a populated AR scene, we will want to allow our users to interact with the objects present.</a:t>
            </a:r>
          </a:p>
          <a:p>
            <a:endParaRPr lang="en-US" sz="2400" dirty="0">
              <a:latin typeface="Bahnschrift" panose="020B0502040204020203" pitchFamily="34" charset="0"/>
            </a:endParaRPr>
          </a:p>
          <a:p>
            <a:r>
              <a:rPr lang="en-US" sz="2400" dirty="0">
                <a:latin typeface="Bahnschrift" panose="020B0502040204020203" pitchFamily="34" charset="0"/>
              </a:rPr>
              <a:t>These interactions can happen either through touchscreen or UI input.</a:t>
            </a:r>
          </a:p>
          <a:p>
            <a:endParaRPr lang="en-US" sz="2400" dirty="0">
              <a:latin typeface="Bahnschrift" panose="020B0502040204020203" pitchFamily="34" charset="0"/>
            </a:endParaRPr>
          </a:p>
          <a:p>
            <a:r>
              <a:rPr lang="en-US" sz="2400" dirty="0">
                <a:latin typeface="Bahnschrift" panose="020B0502040204020203" pitchFamily="34" charset="0"/>
              </a:rPr>
              <a:t>We will be covering both of those methods in today’s lesson.</a:t>
            </a:r>
            <a:endParaRPr lang="en-US" sz="2000" dirty="0">
              <a:latin typeface="Bahnschrift" panose="020B0502040204020203" pitchFamily="34" charset="0"/>
            </a:endParaRPr>
          </a:p>
        </p:txBody>
      </p:sp>
    </p:spTree>
    <p:extLst>
      <p:ext uri="{BB962C8B-B14F-4D97-AF65-F5344CB8AC3E}">
        <p14:creationId xmlns:p14="http://schemas.microsoft.com/office/powerpoint/2010/main" val="34459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Using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4791075" cy="4486274"/>
          </a:xfrm>
        </p:spPr>
        <p:txBody>
          <a:bodyPr>
            <a:normAutofit/>
          </a:bodyPr>
          <a:lstStyle/>
          <a:p>
            <a:r>
              <a:rPr lang="en-US" sz="2400" dirty="0">
                <a:latin typeface="Bahnschrift" panose="020B0502040204020203" pitchFamily="34" charset="0"/>
              </a:rPr>
              <a:t>Combining it all, we will now be able to allow our users to interact with 3D objects through touchscreen input.</a:t>
            </a:r>
          </a:p>
          <a:p>
            <a:endParaRPr lang="en-US" sz="2400" dirty="0">
              <a:latin typeface="Bahnschrift" panose="020B0502040204020203" pitchFamily="34" charset="0"/>
            </a:endParaRPr>
          </a:p>
          <a:p>
            <a:r>
              <a:rPr lang="en-US" sz="2400" dirty="0">
                <a:latin typeface="Bahnschrift" panose="020B0502040204020203" pitchFamily="34" charset="0"/>
              </a:rPr>
              <a:t>Having touch inputs in your application will greatly increase the immersion and fun of it, so be sure to make full use of it.</a:t>
            </a:r>
            <a:br>
              <a:rPr lang="en-US" sz="2400" dirty="0">
                <a:latin typeface="Bahnschrift" panose="020B0502040204020203" pitchFamily="34" charset="0"/>
              </a:rPr>
            </a:br>
            <a:endParaRPr lang="en-US" sz="2400" dirty="0">
              <a:latin typeface="Bahnschrift" panose="020B0502040204020203" pitchFamily="34" charset="0"/>
            </a:endParaRPr>
          </a:p>
          <a:p>
            <a:endParaRPr lang="en-US" sz="2400" dirty="0">
              <a:latin typeface="Bahnschrift" panose="020B0502040204020203" pitchFamily="34" charset="0"/>
            </a:endParaRPr>
          </a:p>
        </p:txBody>
      </p:sp>
      <p:pic>
        <p:nvPicPr>
          <p:cNvPr id="5" name="Picture 4">
            <a:extLst>
              <a:ext uri="{FF2B5EF4-FFF2-40B4-BE49-F238E27FC236}">
                <a16:creationId xmlns:a16="http://schemas.microsoft.com/office/drawing/2014/main" id="{E8865AC9-86D3-44D6-9218-75275A51FC82}"/>
              </a:ext>
            </a:extLst>
          </p:cNvPr>
          <p:cNvPicPr>
            <a:picLocks noChangeAspect="1"/>
          </p:cNvPicPr>
          <p:nvPr/>
        </p:nvPicPr>
        <p:blipFill>
          <a:blip r:embed="rId2"/>
          <a:stretch>
            <a:fillRect/>
          </a:stretch>
        </p:blipFill>
        <p:spPr>
          <a:xfrm>
            <a:off x="5822120" y="981075"/>
            <a:ext cx="6369879" cy="5372100"/>
          </a:xfrm>
          <a:prstGeom prst="rect">
            <a:avLst/>
          </a:prstGeom>
        </p:spPr>
      </p:pic>
    </p:spTree>
    <p:extLst>
      <p:ext uri="{BB962C8B-B14F-4D97-AF65-F5344CB8AC3E}">
        <p14:creationId xmlns:p14="http://schemas.microsoft.com/office/powerpoint/2010/main" val="1616504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FBCB11E-07F3-48B7-8B47-7E50039C99D4}"/>
              </a:ext>
            </a:extLst>
          </p:cNvPr>
          <p:cNvSpPr>
            <a:spLocks noGrp="1"/>
          </p:cNvSpPr>
          <p:nvPr>
            <p:ph type="title"/>
          </p:nvPr>
        </p:nvSpPr>
        <p:spPr>
          <a:xfrm>
            <a:off x="838200" y="365125"/>
            <a:ext cx="10515600" cy="5229340"/>
          </a:xfrm>
        </p:spPr>
        <p:txBody>
          <a:bodyPr>
            <a:normAutofit/>
          </a:bodyPr>
          <a:lstStyle/>
          <a:p>
            <a:pPr algn="ctr"/>
            <a:r>
              <a:rPr lang="en-US" sz="8000" dirty="0">
                <a:solidFill>
                  <a:srgbClr val="00A79D"/>
                </a:solidFill>
                <a:latin typeface="Bahnschrift" panose="020B0502040204020203" pitchFamily="34" charset="0"/>
              </a:rPr>
              <a:t>Demo Time!</a:t>
            </a:r>
          </a:p>
        </p:txBody>
      </p:sp>
    </p:spTree>
    <p:extLst>
      <p:ext uri="{BB962C8B-B14F-4D97-AF65-F5344CB8AC3E}">
        <p14:creationId xmlns:p14="http://schemas.microsoft.com/office/powerpoint/2010/main" val="190330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Your turn!</a:t>
            </a:r>
          </a:p>
        </p:txBody>
      </p:sp>
      <p:sp>
        <p:nvSpPr>
          <p:cNvPr id="12" name="Content Placeholder 2">
            <a:extLst>
              <a:ext uri="{FF2B5EF4-FFF2-40B4-BE49-F238E27FC236}">
                <a16:creationId xmlns:a16="http://schemas.microsoft.com/office/drawing/2014/main" id="{6F36D6E1-16B7-427F-89CC-C213C8C6871E}"/>
              </a:ext>
            </a:extLst>
          </p:cNvPr>
          <p:cNvSpPr>
            <a:spLocks noGrp="1"/>
          </p:cNvSpPr>
          <p:nvPr>
            <p:ph idx="1"/>
          </p:nvPr>
        </p:nvSpPr>
        <p:spPr>
          <a:xfrm>
            <a:off x="838200" y="1690689"/>
            <a:ext cx="10515600" cy="4486274"/>
          </a:xfrm>
        </p:spPr>
        <p:txBody>
          <a:bodyPr>
            <a:normAutofit fontScale="85000" lnSpcReduction="20000"/>
          </a:bodyPr>
          <a:lstStyle/>
          <a:p>
            <a:r>
              <a:rPr lang="en-US" sz="2400" dirty="0">
                <a:latin typeface="Bahnschrift" panose="020B0502040204020203" pitchFamily="34" charset="0"/>
              </a:rPr>
              <a:t>Instead of displaying the Touch input information, have the UI Text display the name of the 3D object the user taps on.</a:t>
            </a:r>
          </a:p>
          <a:p>
            <a:pPr lvl="1"/>
            <a:r>
              <a:rPr lang="en-US" sz="2000" dirty="0">
                <a:latin typeface="Bahnschrift" panose="020B0502040204020203" pitchFamily="34" charset="0"/>
              </a:rPr>
              <a:t>Use all 3 Image Targets from last week.</a:t>
            </a:r>
          </a:p>
          <a:p>
            <a:pPr lvl="2"/>
            <a:r>
              <a:rPr lang="en-US" sz="1600" dirty="0">
                <a:latin typeface="Bahnschrift" panose="020B0502040204020203" pitchFamily="34" charset="0"/>
              </a:rPr>
              <a:t>Remember to add Colliders to your objects!</a:t>
            </a:r>
          </a:p>
          <a:p>
            <a:endParaRPr lang="en-US" sz="2400" dirty="0">
              <a:latin typeface="Bahnschrift" panose="020B0502040204020203" pitchFamily="34" charset="0"/>
            </a:endParaRPr>
          </a:p>
          <a:p>
            <a:r>
              <a:rPr lang="en-US" sz="2400" dirty="0">
                <a:latin typeface="Bahnschrift" panose="020B0502040204020203" pitchFamily="34" charset="0"/>
              </a:rPr>
              <a:t>Record a short video of the Text displaying the information and updating when tapping on a different object.</a:t>
            </a:r>
          </a:p>
          <a:p>
            <a:endParaRPr lang="en-US" sz="2400" dirty="0">
              <a:latin typeface="Bahnschrift" panose="020B0502040204020203" pitchFamily="34" charset="0"/>
            </a:endParaRPr>
          </a:p>
          <a:p>
            <a:r>
              <a:rPr lang="en-US" sz="2400" dirty="0">
                <a:latin typeface="Bahnschrift" panose="020B0502040204020203" pitchFamily="34" charset="0"/>
              </a:rPr>
              <a:t>Add the video to this set of Google Slides here:</a:t>
            </a:r>
          </a:p>
          <a:p>
            <a:pPr lvl="1"/>
            <a:r>
              <a:rPr lang="en-US" sz="2000" dirty="0">
                <a:latin typeface="Bahnschrift" panose="020B0502040204020203" pitchFamily="34" charset="0"/>
                <a:hlinkClick r:id="rId2"/>
              </a:rPr>
              <a:t>https://docs.google.com/presentation/d/1DIRcNe6iRtrfOObmFBFyOKuJousd0zDeCNs6ve2plwk/edit?usp=sharing</a:t>
            </a:r>
            <a:endParaRPr lang="en-US" sz="2000" dirty="0">
              <a:latin typeface="Bahnschrift" panose="020B0502040204020203" pitchFamily="34" charset="0"/>
            </a:endParaRPr>
          </a:p>
          <a:p>
            <a:pPr lvl="2"/>
            <a:r>
              <a:rPr lang="en-US" dirty="0">
                <a:latin typeface="Bahnschrift" panose="020B0502040204020203" pitchFamily="34" charset="0"/>
              </a:rPr>
              <a:t>Use the same slide as the previous exercise</a:t>
            </a:r>
          </a:p>
          <a:p>
            <a:endParaRPr lang="en-US" sz="2400" dirty="0">
              <a:latin typeface="Bahnschrift" panose="020B0502040204020203" pitchFamily="34" charset="0"/>
            </a:endParaRPr>
          </a:p>
          <a:p>
            <a:r>
              <a:rPr lang="en-US" sz="2400" dirty="0">
                <a:latin typeface="Bahnschrift" panose="020B0502040204020203" pitchFamily="34" charset="0"/>
              </a:rPr>
              <a:t>BONUS:</a:t>
            </a:r>
          </a:p>
          <a:p>
            <a:pPr lvl="1"/>
            <a:r>
              <a:rPr lang="en-US" sz="2000" dirty="0">
                <a:latin typeface="Bahnschrift" panose="020B0502040204020203" pitchFamily="34" charset="0"/>
              </a:rPr>
              <a:t>Have the 3D objects react to the tap in same fashion.</a:t>
            </a:r>
          </a:p>
          <a:p>
            <a:pPr lvl="2"/>
            <a:r>
              <a:rPr lang="en-US" sz="1600" dirty="0">
                <a:latin typeface="Bahnschrift" panose="020B0502040204020203" pitchFamily="34" charset="0"/>
              </a:rPr>
              <a:t>E.g. changing scale/position/rotation</a:t>
            </a:r>
          </a:p>
        </p:txBody>
      </p:sp>
    </p:spTree>
    <p:extLst>
      <p:ext uri="{BB962C8B-B14F-4D97-AF65-F5344CB8AC3E}">
        <p14:creationId xmlns:p14="http://schemas.microsoft.com/office/powerpoint/2010/main" val="314706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Interacting with our AR objects through UI is one of the simpler methods to implement interaction as most of the work is handled by Unity.</a:t>
            </a:r>
          </a:p>
          <a:p>
            <a:endParaRPr lang="en-US" sz="2400" dirty="0">
              <a:latin typeface="Bahnschrift" panose="020B0502040204020203" pitchFamily="34" charset="0"/>
            </a:endParaRPr>
          </a:p>
          <a:p>
            <a:r>
              <a:rPr lang="en-US" sz="2400" dirty="0">
                <a:latin typeface="Bahnschrift" panose="020B0502040204020203" pitchFamily="34" charset="0"/>
              </a:rPr>
              <a:t>We can create a basic form of interaction by linking a UI Button to a function in a class that tells our objects to perform certain actions.</a:t>
            </a:r>
          </a:p>
          <a:p>
            <a:pPr lvl="1"/>
            <a:r>
              <a:rPr lang="en-US" sz="2000" dirty="0">
                <a:latin typeface="Bahnschrift" panose="020B0502040204020203" pitchFamily="34" charset="0"/>
              </a:rPr>
              <a:t>E.g. changing color, playing an animation, moving to a target, etc. on button press.</a:t>
            </a:r>
          </a:p>
          <a:p>
            <a:endParaRPr lang="en-US" sz="2400" dirty="0">
              <a:latin typeface="Bahnschrift" panose="020B0502040204020203" pitchFamily="34" charset="0"/>
            </a:endParaRPr>
          </a:p>
          <a:p>
            <a:r>
              <a:rPr lang="en-US" sz="2400" dirty="0">
                <a:latin typeface="Bahnschrift" panose="020B0502040204020203" pitchFamily="34" charset="0"/>
              </a:rPr>
              <a:t>Let’s look at how we can make our astronaut object play an animation when a UI Button is pressed.</a:t>
            </a:r>
          </a:p>
        </p:txBody>
      </p:sp>
    </p:spTree>
    <p:extLst>
      <p:ext uri="{BB962C8B-B14F-4D97-AF65-F5344CB8AC3E}">
        <p14:creationId xmlns:p14="http://schemas.microsoft.com/office/powerpoint/2010/main" val="9148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Let’s first add an animation to our astronaut.</a:t>
            </a:r>
          </a:p>
          <a:p>
            <a:endParaRPr lang="en-US" sz="2400" dirty="0">
              <a:latin typeface="Bahnschrift" panose="020B0502040204020203" pitchFamily="34" charset="0"/>
            </a:endParaRPr>
          </a:p>
          <a:p>
            <a:r>
              <a:rPr lang="en-US" sz="2400" dirty="0">
                <a:latin typeface="Bahnschrift" panose="020B0502040204020203" pitchFamily="34" charset="0"/>
              </a:rPr>
              <a:t>Look for the ‘Astronaut’ Animator Controller in the Vuforia samples.</a:t>
            </a:r>
            <a:endParaRPr lang="en-US" sz="2000" dirty="0">
              <a:latin typeface="Bahnschrift" panose="020B0502040204020203" pitchFamily="34" charset="0"/>
            </a:endParaRPr>
          </a:p>
          <a:p>
            <a:pPr lvl="1"/>
            <a:endParaRPr lang="en-US" sz="2000" dirty="0">
              <a:latin typeface="Bahnschrift" panose="020B0502040204020203" pitchFamily="34" charset="0"/>
            </a:endParaRPr>
          </a:p>
        </p:txBody>
      </p:sp>
      <p:pic>
        <p:nvPicPr>
          <p:cNvPr id="13" name="Picture 12">
            <a:extLst>
              <a:ext uri="{FF2B5EF4-FFF2-40B4-BE49-F238E27FC236}">
                <a16:creationId xmlns:a16="http://schemas.microsoft.com/office/drawing/2014/main" id="{46EFE566-CFA4-4AD7-A521-A4BD05A5F265}"/>
              </a:ext>
            </a:extLst>
          </p:cNvPr>
          <p:cNvPicPr>
            <a:picLocks noChangeAspect="1"/>
          </p:cNvPicPr>
          <p:nvPr/>
        </p:nvPicPr>
        <p:blipFill>
          <a:blip r:embed="rId2"/>
          <a:stretch>
            <a:fillRect/>
          </a:stretch>
        </p:blipFill>
        <p:spPr>
          <a:xfrm>
            <a:off x="1179011" y="3167063"/>
            <a:ext cx="6543675" cy="3009900"/>
          </a:xfrm>
          <a:prstGeom prst="rect">
            <a:avLst/>
          </a:prstGeom>
        </p:spPr>
      </p:pic>
    </p:spTree>
    <p:extLst>
      <p:ext uri="{BB962C8B-B14F-4D97-AF65-F5344CB8AC3E}">
        <p14:creationId xmlns:p14="http://schemas.microsoft.com/office/powerpoint/2010/main" val="731190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Select the ‘Astronaut’ object in your </a:t>
            </a:r>
            <a:r>
              <a:rPr lang="en-US" sz="2400" dirty="0" err="1">
                <a:latin typeface="Bahnschrift" panose="020B0502040204020203" pitchFamily="34" charset="0"/>
              </a:rPr>
              <a:t>ImageTarget</a:t>
            </a:r>
            <a:r>
              <a:rPr lang="en-US" sz="2400" dirty="0">
                <a:latin typeface="Bahnschrift" panose="020B0502040204020203" pitchFamily="34" charset="0"/>
              </a:rPr>
              <a:t>, then drag and drop the Controller to the Animator component.</a:t>
            </a:r>
            <a:endParaRPr lang="en-US" sz="2000" dirty="0">
              <a:latin typeface="Bahnschrift" panose="020B0502040204020203" pitchFamily="34" charset="0"/>
            </a:endParaRPr>
          </a:p>
          <a:p>
            <a:pPr lvl="1"/>
            <a:endParaRPr lang="en-US" sz="2000" dirty="0">
              <a:latin typeface="Bahnschrift" panose="020B0502040204020203" pitchFamily="34" charset="0"/>
            </a:endParaRPr>
          </a:p>
        </p:txBody>
      </p:sp>
      <p:pic>
        <p:nvPicPr>
          <p:cNvPr id="5" name="Picture 4">
            <a:extLst>
              <a:ext uri="{FF2B5EF4-FFF2-40B4-BE49-F238E27FC236}">
                <a16:creationId xmlns:a16="http://schemas.microsoft.com/office/drawing/2014/main" id="{816D6C83-5D00-4239-A719-C4085A894E83}"/>
              </a:ext>
            </a:extLst>
          </p:cNvPr>
          <p:cNvPicPr>
            <a:picLocks noChangeAspect="1"/>
          </p:cNvPicPr>
          <p:nvPr/>
        </p:nvPicPr>
        <p:blipFill>
          <a:blip r:embed="rId2"/>
          <a:stretch>
            <a:fillRect/>
          </a:stretch>
        </p:blipFill>
        <p:spPr>
          <a:xfrm>
            <a:off x="1333500" y="2577734"/>
            <a:ext cx="9525000" cy="3659631"/>
          </a:xfrm>
          <a:prstGeom prst="rect">
            <a:avLst/>
          </a:prstGeom>
        </p:spPr>
      </p:pic>
      <p:cxnSp>
        <p:nvCxnSpPr>
          <p:cNvPr id="7" name="Straight Arrow Connector 6">
            <a:extLst>
              <a:ext uri="{FF2B5EF4-FFF2-40B4-BE49-F238E27FC236}">
                <a16:creationId xmlns:a16="http://schemas.microsoft.com/office/drawing/2014/main" id="{BB0C05CB-AA7A-498A-AA64-330DD3964752}"/>
              </a:ext>
            </a:extLst>
          </p:cNvPr>
          <p:cNvCxnSpPr/>
          <p:nvPr/>
        </p:nvCxnSpPr>
        <p:spPr>
          <a:xfrm flipV="1">
            <a:off x="2794000" y="3522133"/>
            <a:ext cx="6366933" cy="2218267"/>
          </a:xfrm>
          <a:prstGeom prst="straightConnector1">
            <a:avLst/>
          </a:prstGeom>
          <a:ln w="38100">
            <a:solidFill>
              <a:srgbClr val="00A79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29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4696692"/>
            <a:ext cx="10515600" cy="1596044"/>
          </a:xfrm>
        </p:spPr>
        <p:txBody>
          <a:bodyPr>
            <a:normAutofit/>
          </a:bodyPr>
          <a:lstStyle/>
          <a:p>
            <a:r>
              <a:rPr lang="en-US" sz="2400" dirty="0">
                <a:latin typeface="Bahnschrift" panose="020B0502040204020203" pitchFamily="34" charset="0"/>
              </a:rPr>
              <a:t>In the class, include:</a:t>
            </a:r>
          </a:p>
          <a:p>
            <a:pPr lvl="1"/>
            <a:r>
              <a:rPr lang="en-US" sz="2000" dirty="0">
                <a:latin typeface="Bahnschrift" panose="020B0502040204020203" pitchFamily="34" charset="0"/>
              </a:rPr>
              <a:t>A public Animator variable to link the Animator component of the astronaut.</a:t>
            </a:r>
          </a:p>
          <a:p>
            <a:pPr lvl="1"/>
            <a:r>
              <a:rPr lang="en-US" sz="2000" dirty="0">
                <a:latin typeface="Bahnschrift" panose="020B0502040204020203" pitchFamily="34" charset="0"/>
              </a:rPr>
              <a:t>A public function to set the ‘</a:t>
            </a:r>
            <a:r>
              <a:rPr lang="en-US" sz="2000" dirty="0" err="1">
                <a:latin typeface="Bahnschrift" panose="020B0502040204020203" pitchFamily="34" charset="0"/>
              </a:rPr>
              <a:t>IsWaving</a:t>
            </a:r>
            <a:r>
              <a:rPr lang="en-US" sz="2000" dirty="0">
                <a:latin typeface="Bahnschrift" panose="020B0502040204020203" pitchFamily="34" charset="0"/>
              </a:rPr>
              <a:t>’ bool of the Animator to true.</a:t>
            </a:r>
          </a:p>
          <a:p>
            <a:r>
              <a:rPr lang="en-US" sz="2400" dirty="0">
                <a:latin typeface="Bahnschrift" panose="020B0502040204020203" pitchFamily="34" charset="0"/>
              </a:rPr>
              <a:t>Once you have those set up, we can go back to the Unity project.</a:t>
            </a:r>
          </a:p>
        </p:txBody>
      </p:sp>
      <p:pic>
        <p:nvPicPr>
          <p:cNvPr id="5" name="Picture 4">
            <a:extLst>
              <a:ext uri="{FF2B5EF4-FFF2-40B4-BE49-F238E27FC236}">
                <a16:creationId xmlns:a16="http://schemas.microsoft.com/office/drawing/2014/main" id="{4B542C4E-8B29-4810-89B1-B4ABEDFDD650}"/>
              </a:ext>
            </a:extLst>
          </p:cNvPr>
          <p:cNvPicPr>
            <a:picLocks noChangeAspect="1"/>
          </p:cNvPicPr>
          <p:nvPr/>
        </p:nvPicPr>
        <p:blipFill>
          <a:blip r:embed="rId2"/>
          <a:stretch>
            <a:fillRect/>
          </a:stretch>
        </p:blipFill>
        <p:spPr>
          <a:xfrm>
            <a:off x="959600" y="1530927"/>
            <a:ext cx="7562850" cy="3048000"/>
          </a:xfrm>
          <a:prstGeom prst="rect">
            <a:avLst/>
          </a:prstGeom>
        </p:spPr>
      </p:pic>
    </p:spTree>
    <p:extLst>
      <p:ext uri="{BB962C8B-B14F-4D97-AF65-F5344CB8AC3E}">
        <p14:creationId xmlns:p14="http://schemas.microsoft.com/office/powerpoint/2010/main" val="137135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3090333"/>
            <a:ext cx="5435600" cy="2943756"/>
          </a:xfrm>
        </p:spPr>
        <p:txBody>
          <a:bodyPr>
            <a:normAutofit/>
          </a:bodyPr>
          <a:lstStyle/>
          <a:p>
            <a:r>
              <a:rPr lang="en-US" sz="2400" dirty="0">
                <a:latin typeface="Bahnschrift" panose="020B0502040204020203" pitchFamily="34" charset="0"/>
              </a:rPr>
              <a:t>With the astronaut object selected, add the ‘</a:t>
            </a:r>
            <a:r>
              <a:rPr lang="en-US" sz="2400" dirty="0" err="1">
                <a:latin typeface="Bahnschrift" panose="020B0502040204020203" pitchFamily="34" charset="0"/>
              </a:rPr>
              <a:t>AstronautController</a:t>
            </a:r>
            <a:r>
              <a:rPr lang="en-US" sz="2400" dirty="0">
                <a:latin typeface="Bahnschrift" panose="020B0502040204020203" pitchFamily="34" charset="0"/>
              </a:rPr>
              <a:t>’ script, and drag the Animator component to the empty field.</a:t>
            </a:r>
            <a:endParaRPr lang="en-US" sz="2000" dirty="0">
              <a:latin typeface="Bahnschrift" panose="020B0502040204020203" pitchFamily="34" charset="0"/>
            </a:endParaRPr>
          </a:p>
          <a:p>
            <a:pPr lvl="1"/>
            <a:endParaRPr lang="en-US" sz="2000" dirty="0">
              <a:latin typeface="Bahnschrift" panose="020B0502040204020203" pitchFamily="34" charset="0"/>
            </a:endParaRPr>
          </a:p>
        </p:txBody>
      </p:sp>
      <p:pic>
        <p:nvPicPr>
          <p:cNvPr id="11" name="Picture 10">
            <a:extLst>
              <a:ext uri="{FF2B5EF4-FFF2-40B4-BE49-F238E27FC236}">
                <a16:creationId xmlns:a16="http://schemas.microsoft.com/office/drawing/2014/main" id="{76A64660-D6FD-486D-8582-9E57289FC098}"/>
              </a:ext>
            </a:extLst>
          </p:cNvPr>
          <p:cNvPicPr>
            <a:picLocks noChangeAspect="1"/>
          </p:cNvPicPr>
          <p:nvPr/>
        </p:nvPicPr>
        <p:blipFill>
          <a:blip r:embed="rId2"/>
          <a:stretch>
            <a:fillRect/>
          </a:stretch>
        </p:blipFill>
        <p:spPr>
          <a:xfrm>
            <a:off x="6356350" y="1690688"/>
            <a:ext cx="5372100" cy="4343400"/>
          </a:xfrm>
          <a:prstGeom prst="rect">
            <a:avLst/>
          </a:prstGeom>
        </p:spPr>
      </p:pic>
      <p:cxnSp>
        <p:nvCxnSpPr>
          <p:cNvPr id="12" name="Straight Arrow Connector 11">
            <a:extLst>
              <a:ext uri="{FF2B5EF4-FFF2-40B4-BE49-F238E27FC236}">
                <a16:creationId xmlns:a16="http://schemas.microsoft.com/office/drawing/2014/main" id="{AD414C1B-E208-49DA-87E6-71CE37C3F74E}"/>
              </a:ext>
            </a:extLst>
          </p:cNvPr>
          <p:cNvCxnSpPr>
            <a:cxnSpLocks/>
          </p:cNvCxnSpPr>
          <p:nvPr/>
        </p:nvCxnSpPr>
        <p:spPr>
          <a:xfrm>
            <a:off x="7547956" y="3624350"/>
            <a:ext cx="1014153" cy="2194559"/>
          </a:xfrm>
          <a:prstGeom prst="straightConnector1">
            <a:avLst/>
          </a:prstGeom>
          <a:ln w="38100">
            <a:solidFill>
              <a:srgbClr val="00A79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Create a World Space Canvas as a child of the astronaut object.</a:t>
            </a:r>
          </a:p>
          <a:p>
            <a:pPr lvl="1"/>
            <a:r>
              <a:rPr lang="en-US" sz="2000" dirty="0">
                <a:latin typeface="Bahnschrift" panose="020B0502040204020203" pitchFamily="34" charset="0"/>
              </a:rPr>
              <a:t>Refer to the image below for the ideal </a:t>
            </a:r>
            <a:r>
              <a:rPr lang="en-US" sz="2000" dirty="0" err="1">
                <a:latin typeface="Bahnschrift" panose="020B0502040204020203" pitchFamily="34" charset="0"/>
              </a:rPr>
              <a:t>RectTransform</a:t>
            </a:r>
            <a:r>
              <a:rPr lang="en-US" sz="2000" dirty="0">
                <a:latin typeface="Bahnschrift" panose="020B0502040204020203" pitchFamily="34" charset="0"/>
              </a:rPr>
              <a:t> values.</a:t>
            </a:r>
          </a:p>
        </p:txBody>
      </p:sp>
      <p:pic>
        <p:nvPicPr>
          <p:cNvPr id="6" name="Picture 5">
            <a:extLst>
              <a:ext uri="{FF2B5EF4-FFF2-40B4-BE49-F238E27FC236}">
                <a16:creationId xmlns:a16="http://schemas.microsoft.com/office/drawing/2014/main" id="{49749494-BD37-435A-89C2-FDE7F18096D9}"/>
              </a:ext>
            </a:extLst>
          </p:cNvPr>
          <p:cNvPicPr>
            <a:picLocks noChangeAspect="1"/>
          </p:cNvPicPr>
          <p:nvPr/>
        </p:nvPicPr>
        <p:blipFill>
          <a:blip r:embed="rId2"/>
          <a:stretch>
            <a:fillRect/>
          </a:stretch>
        </p:blipFill>
        <p:spPr>
          <a:xfrm>
            <a:off x="0" y="2598185"/>
            <a:ext cx="12192000" cy="3578778"/>
          </a:xfrm>
          <a:prstGeom prst="rect">
            <a:avLst/>
          </a:prstGeom>
        </p:spPr>
      </p:pic>
    </p:spTree>
    <p:extLst>
      <p:ext uri="{BB962C8B-B14F-4D97-AF65-F5344CB8AC3E}">
        <p14:creationId xmlns:p14="http://schemas.microsoft.com/office/powerpoint/2010/main" val="409700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718424"/>
          </a:xfrm>
        </p:spPr>
        <p:txBody>
          <a:bodyPr>
            <a:normAutofit/>
          </a:bodyPr>
          <a:lstStyle/>
          <a:p>
            <a:r>
              <a:rPr lang="en-US" sz="2400" dirty="0">
                <a:latin typeface="Bahnschrift" panose="020B0502040204020203" pitchFamily="34" charset="0"/>
              </a:rPr>
              <a:t>Create a UI Button on the Canvas like this:</a:t>
            </a: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pPr lvl="1"/>
            <a:r>
              <a:rPr lang="en-US" sz="2000" dirty="0">
                <a:latin typeface="Bahnschrift" panose="020B0502040204020203" pitchFamily="34" charset="0"/>
              </a:rPr>
              <a:t>Now, we are left with linking the function of our class to the </a:t>
            </a:r>
            <a:r>
              <a:rPr lang="en-US" sz="2000" dirty="0" err="1">
                <a:latin typeface="Bahnschrift" panose="020B0502040204020203" pitchFamily="34" charset="0"/>
              </a:rPr>
              <a:t>OnClick</a:t>
            </a:r>
            <a:r>
              <a:rPr lang="en-US" sz="2000" dirty="0">
                <a:latin typeface="Bahnschrift" panose="020B0502040204020203" pitchFamily="34" charset="0"/>
              </a:rPr>
              <a:t> event of this Button.</a:t>
            </a:r>
          </a:p>
        </p:txBody>
      </p:sp>
      <p:pic>
        <p:nvPicPr>
          <p:cNvPr id="5" name="Picture 4">
            <a:extLst>
              <a:ext uri="{FF2B5EF4-FFF2-40B4-BE49-F238E27FC236}">
                <a16:creationId xmlns:a16="http://schemas.microsoft.com/office/drawing/2014/main" id="{7DE28FA1-94C9-46F8-B8B4-C7E4508D47EC}"/>
              </a:ext>
            </a:extLst>
          </p:cNvPr>
          <p:cNvPicPr>
            <a:picLocks noChangeAspect="1"/>
          </p:cNvPicPr>
          <p:nvPr/>
        </p:nvPicPr>
        <p:blipFill>
          <a:blip r:embed="rId2"/>
          <a:stretch>
            <a:fillRect/>
          </a:stretch>
        </p:blipFill>
        <p:spPr>
          <a:xfrm>
            <a:off x="1165210" y="2126311"/>
            <a:ext cx="7018627" cy="3581778"/>
          </a:xfrm>
          <a:prstGeom prst="rect">
            <a:avLst/>
          </a:prstGeom>
        </p:spPr>
      </p:pic>
    </p:spTree>
    <p:extLst>
      <p:ext uri="{BB962C8B-B14F-4D97-AF65-F5344CB8AC3E}">
        <p14:creationId xmlns:p14="http://schemas.microsoft.com/office/powerpoint/2010/main" val="413167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Learning Objectives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Register Touch input from users, then store and display information of those inputs.</a:t>
            </a:r>
          </a:p>
          <a:p>
            <a:endParaRPr lang="en-US" sz="2400" dirty="0">
              <a:latin typeface="Bahnschrift" panose="020B0502040204020203" pitchFamily="34" charset="0"/>
            </a:endParaRPr>
          </a:p>
          <a:p>
            <a:r>
              <a:rPr lang="en-US" sz="2400" dirty="0">
                <a:latin typeface="Bahnschrift" panose="020B0502040204020203" pitchFamily="34" charset="0"/>
              </a:rPr>
              <a:t>Use the Touch inputs to determine whether the user has tapped on a 3D object.</a:t>
            </a:r>
          </a:p>
          <a:p>
            <a:endParaRPr lang="en-US" sz="2400" dirty="0">
              <a:latin typeface="Bahnschrift" panose="020B0502040204020203" pitchFamily="34" charset="0"/>
            </a:endParaRPr>
          </a:p>
          <a:p>
            <a:r>
              <a:rPr lang="en-US" sz="2400" dirty="0">
                <a:latin typeface="Bahnschrift" panose="020B0502040204020203" pitchFamily="34" charset="0"/>
              </a:rPr>
              <a:t>Create interactions between AR 3D objects and our users by using UI.</a:t>
            </a:r>
          </a:p>
        </p:txBody>
      </p:sp>
    </p:spTree>
    <p:extLst>
      <p:ext uri="{BB962C8B-B14F-4D97-AF65-F5344CB8AC3E}">
        <p14:creationId xmlns:p14="http://schemas.microsoft.com/office/powerpoint/2010/main" val="105084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UI Input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878677"/>
            <a:ext cx="4947458" cy="4314306"/>
          </a:xfrm>
        </p:spPr>
        <p:txBody>
          <a:bodyPr>
            <a:normAutofit/>
          </a:bodyPr>
          <a:lstStyle/>
          <a:p>
            <a:r>
              <a:rPr lang="en-US" sz="2400" dirty="0">
                <a:latin typeface="Bahnschrift" panose="020B0502040204020203" pitchFamily="34" charset="0"/>
              </a:rPr>
              <a:t>Select the UI Button and link the Astronaut object to the </a:t>
            </a:r>
            <a:r>
              <a:rPr lang="en-US" sz="2400" dirty="0" err="1">
                <a:latin typeface="Bahnschrift" panose="020B0502040204020203" pitchFamily="34" charset="0"/>
              </a:rPr>
              <a:t>OnClick</a:t>
            </a:r>
            <a:r>
              <a:rPr lang="en-US" sz="2400" dirty="0">
                <a:latin typeface="Bahnschrift" panose="020B0502040204020203" pitchFamily="34" charset="0"/>
              </a:rPr>
              <a:t> event.</a:t>
            </a:r>
          </a:p>
          <a:p>
            <a:endParaRPr lang="en-US" sz="2400" dirty="0">
              <a:latin typeface="Bahnschrift" panose="020B0502040204020203" pitchFamily="34" charset="0"/>
            </a:endParaRPr>
          </a:p>
          <a:p>
            <a:r>
              <a:rPr lang="en-US" sz="2400" dirty="0">
                <a:latin typeface="Bahnschrift" panose="020B0502040204020203" pitchFamily="34" charset="0"/>
              </a:rPr>
              <a:t>Look for the ‘</a:t>
            </a:r>
            <a:r>
              <a:rPr lang="en-US" sz="2400" dirty="0" err="1">
                <a:latin typeface="Bahnschrift" panose="020B0502040204020203" pitchFamily="34" charset="0"/>
              </a:rPr>
              <a:t>StartWave</a:t>
            </a:r>
            <a:r>
              <a:rPr lang="en-US" sz="2400" dirty="0">
                <a:latin typeface="Bahnschrift" panose="020B0502040204020203" pitchFamily="34" charset="0"/>
              </a:rPr>
              <a:t>’ function in the </a:t>
            </a:r>
            <a:r>
              <a:rPr lang="en-US" sz="2400" dirty="0" err="1">
                <a:latin typeface="Bahnschrift" panose="020B0502040204020203" pitchFamily="34" charset="0"/>
              </a:rPr>
              <a:t>AstronautController</a:t>
            </a:r>
            <a:r>
              <a:rPr lang="en-US" sz="2400" dirty="0">
                <a:latin typeface="Bahnschrift" panose="020B0502040204020203" pitchFamily="34" charset="0"/>
              </a:rPr>
              <a:t> component and select it.</a:t>
            </a:r>
          </a:p>
          <a:p>
            <a:endParaRPr lang="en-US" sz="2400" dirty="0">
              <a:latin typeface="Bahnschrift" panose="020B0502040204020203" pitchFamily="34" charset="0"/>
            </a:endParaRPr>
          </a:p>
          <a:p>
            <a:r>
              <a:rPr lang="en-US" sz="2400" dirty="0">
                <a:latin typeface="Bahnschrift" panose="020B0502040204020203" pitchFamily="34" charset="0"/>
              </a:rPr>
              <a:t>The astronaut should now be ready to wave for the camera once the button is clicked!</a:t>
            </a:r>
            <a:endParaRPr lang="en-US" sz="2000" dirty="0">
              <a:latin typeface="Bahnschrift" panose="020B0502040204020203" pitchFamily="34" charset="0"/>
            </a:endParaRPr>
          </a:p>
          <a:p>
            <a:pPr lvl="1"/>
            <a:endParaRPr lang="en-US" sz="2000" dirty="0">
              <a:latin typeface="Bahnschrift" panose="020B0502040204020203" pitchFamily="34" charset="0"/>
            </a:endParaRPr>
          </a:p>
        </p:txBody>
      </p:sp>
      <p:pic>
        <p:nvPicPr>
          <p:cNvPr id="5" name="Picture 4">
            <a:extLst>
              <a:ext uri="{FF2B5EF4-FFF2-40B4-BE49-F238E27FC236}">
                <a16:creationId xmlns:a16="http://schemas.microsoft.com/office/drawing/2014/main" id="{7973F6CE-2C30-4BBE-89B1-86A2861A28F4}"/>
              </a:ext>
            </a:extLst>
          </p:cNvPr>
          <p:cNvPicPr>
            <a:picLocks noChangeAspect="1"/>
          </p:cNvPicPr>
          <p:nvPr/>
        </p:nvPicPr>
        <p:blipFill>
          <a:blip r:embed="rId2"/>
          <a:stretch>
            <a:fillRect/>
          </a:stretch>
        </p:blipFill>
        <p:spPr>
          <a:xfrm>
            <a:off x="6096000" y="1981200"/>
            <a:ext cx="5934075" cy="3762375"/>
          </a:xfrm>
          <a:prstGeom prst="rect">
            <a:avLst/>
          </a:prstGeom>
        </p:spPr>
      </p:pic>
    </p:spTree>
    <p:extLst>
      <p:ext uri="{BB962C8B-B14F-4D97-AF65-F5344CB8AC3E}">
        <p14:creationId xmlns:p14="http://schemas.microsoft.com/office/powerpoint/2010/main" val="309667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FBCB11E-07F3-48B7-8B47-7E50039C99D4}"/>
              </a:ext>
            </a:extLst>
          </p:cNvPr>
          <p:cNvSpPr>
            <a:spLocks noGrp="1"/>
          </p:cNvSpPr>
          <p:nvPr>
            <p:ph type="title"/>
          </p:nvPr>
        </p:nvSpPr>
        <p:spPr>
          <a:xfrm>
            <a:off x="838200" y="365125"/>
            <a:ext cx="10515600" cy="5229340"/>
          </a:xfrm>
        </p:spPr>
        <p:txBody>
          <a:bodyPr>
            <a:normAutofit/>
          </a:bodyPr>
          <a:lstStyle/>
          <a:p>
            <a:pPr algn="ctr"/>
            <a:r>
              <a:rPr lang="en-US" sz="8000" dirty="0">
                <a:solidFill>
                  <a:srgbClr val="00A79D"/>
                </a:solidFill>
                <a:latin typeface="Bahnschrift" panose="020B0502040204020203" pitchFamily="34" charset="0"/>
              </a:rPr>
              <a:t>Demo Time!</a:t>
            </a:r>
          </a:p>
        </p:txBody>
      </p:sp>
    </p:spTree>
    <p:extLst>
      <p:ext uri="{BB962C8B-B14F-4D97-AF65-F5344CB8AC3E}">
        <p14:creationId xmlns:p14="http://schemas.microsoft.com/office/powerpoint/2010/main" val="425407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Your turn!</a:t>
            </a:r>
          </a:p>
        </p:txBody>
      </p:sp>
      <p:sp>
        <p:nvSpPr>
          <p:cNvPr id="12" name="Content Placeholder 2">
            <a:extLst>
              <a:ext uri="{FF2B5EF4-FFF2-40B4-BE49-F238E27FC236}">
                <a16:creationId xmlns:a16="http://schemas.microsoft.com/office/drawing/2014/main" id="{6F36D6E1-16B7-427F-89CC-C213C8C6871E}"/>
              </a:ext>
            </a:extLst>
          </p:cNvPr>
          <p:cNvSpPr>
            <a:spLocks noGrp="1"/>
          </p:cNvSpPr>
          <p:nvPr>
            <p:ph idx="1"/>
          </p:nvPr>
        </p:nvSpPr>
        <p:spPr>
          <a:xfrm>
            <a:off x="838200" y="1690689"/>
            <a:ext cx="10515600" cy="4718424"/>
          </a:xfrm>
        </p:spPr>
        <p:txBody>
          <a:bodyPr>
            <a:normAutofit fontScale="92500" lnSpcReduction="20000"/>
          </a:bodyPr>
          <a:lstStyle/>
          <a:p>
            <a:r>
              <a:rPr lang="en-US" sz="2400" dirty="0">
                <a:latin typeface="Bahnschrift" panose="020B0502040204020203" pitchFamily="34" charset="0"/>
              </a:rPr>
              <a:t>Set up your Astronaut object with some animations.</a:t>
            </a:r>
          </a:p>
          <a:p>
            <a:endParaRPr lang="en-US" sz="2400" dirty="0">
              <a:latin typeface="Bahnschrift" panose="020B0502040204020203" pitchFamily="34" charset="0"/>
            </a:endParaRPr>
          </a:p>
          <a:p>
            <a:r>
              <a:rPr lang="en-US" sz="2400" dirty="0">
                <a:latin typeface="Bahnschrift" panose="020B0502040204020203" pitchFamily="34" charset="0"/>
              </a:rPr>
              <a:t>Create a function in a new class that makes the Astronaut play those animations.</a:t>
            </a:r>
          </a:p>
          <a:p>
            <a:endParaRPr lang="en-US" sz="2400" dirty="0">
              <a:latin typeface="Bahnschrift" panose="020B0502040204020203" pitchFamily="34" charset="0"/>
            </a:endParaRPr>
          </a:p>
          <a:p>
            <a:r>
              <a:rPr lang="en-US" sz="2400" dirty="0">
                <a:latin typeface="Bahnschrift" panose="020B0502040204020203" pitchFamily="34" charset="0"/>
              </a:rPr>
              <a:t>Link that function to a UI Button.</a:t>
            </a:r>
          </a:p>
          <a:p>
            <a:endParaRPr lang="en-US" sz="2400" dirty="0">
              <a:latin typeface="Bahnschrift" panose="020B0502040204020203" pitchFamily="34" charset="0"/>
            </a:endParaRPr>
          </a:p>
          <a:p>
            <a:r>
              <a:rPr lang="en-US" sz="2400" dirty="0">
                <a:latin typeface="Bahnschrift" panose="020B0502040204020203" pitchFamily="34" charset="0"/>
              </a:rPr>
              <a:t>Take a screenshot or short video (good practice for Asg1), and upload it here: </a:t>
            </a:r>
            <a:r>
              <a:rPr lang="en-US" sz="2400" dirty="0">
                <a:latin typeface="Bahnschrift" panose="020B0502040204020203" pitchFamily="34" charset="0"/>
                <a:hlinkClick r:id="rId2"/>
              </a:rPr>
              <a:t>https://docs.google.com/presentation/d/1DIRcNe6iRtrfOObmFBFyOKuJousd0zDeCNs6ve2plwk/edit?usp=sharing</a:t>
            </a:r>
            <a:endParaRPr lang="en-US" sz="2400" dirty="0">
              <a:latin typeface="Bahnschrift" panose="020B0502040204020203" pitchFamily="34" charset="0"/>
            </a:endParaRPr>
          </a:p>
          <a:p>
            <a:pPr lvl="1"/>
            <a:r>
              <a:rPr lang="en-US" sz="2000" dirty="0">
                <a:latin typeface="Bahnschrift" panose="020B0502040204020203" pitchFamily="34" charset="0"/>
              </a:rPr>
              <a:t>Use the same slide as the previous exercise</a:t>
            </a:r>
          </a:p>
          <a:p>
            <a:endParaRPr lang="en-US" sz="2400" dirty="0">
              <a:latin typeface="Bahnschrift" panose="020B0502040204020203" pitchFamily="34" charset="0"/>
            </a:endParaRPr>
          </a:p>
          <a:p>
            <a:r>
              <a:rPr lang="en-US" sz="2400" dirty="0">
                <a:latin typeface="Bahnschrift" panose="020B0502040204020203" pitchFamily="34" charset="0"/>
              </a:rPr>
              <a:t>BONUS: Only have the UI Button appear after tapping on the Astronaut object.</a:t>
            </a:r>
          </a:p>
          <a:p>
            <a:pPr lvl="1"/>
            <a:r>
              <a:rPr lang="en-US" sz="2000" dirty="0">
                <a:latin typeface="Bahnschrift" panose="020B0502040204020203" pitchFamily="34" charset="0"/>
              </a:rPr>
              <a:t>Hint: Combine the Touch inputs to make this happen.</a:t>
            </a:r>
          </a:p>
        </p:txBody>
      </p:sp>
    </p:spTree>
    <p:extLst>
      <p:ext uri="{BB962C8B-B14F-4D97-AF65-F5344CB8AC3E}">
        <p14:creationId xmlns:p14="http://schemas.microsoft.com/office/powerpoint/2010/main" val="245984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Summary</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Using Touch input from Unity, we can register and save taps from users on a touchscreen.</a:t>
            </a:r>
          </a:p>
          <a:p>
            <a:endParaRPr lang="en-US" sz="2400" dirty="0">
              <a:latin typeface="Bahnschrift" panose="020B0502040204020203" pitchFamily="34" charset="0"/>
            </a:endParaRPr>
          </a:p>
          <a:p>
            <a:r>
              <a:rPr lang="en-US" sz="2400" dirty="0">
                <a:latin typeface="Bahnschrift" panose="020B0502040204020203" pitchFamily="34" charset="0"/>
              </a:rPr>
              <a:t>We can then access information of those taps and display them, or use them to drive our interactions with AR 3D objects.</a:t>
            </a:r>
          </a:p>
          <a:p>
            <a:endParaRPr lang="en-US" sz="2400" dirty="0">
              <a:latin typeface="Bahnschrift" panose="020B0502040204020203" pitchFamily="34" charset="0"/>
            </a:endParaRPr>
          </a:p>
          <a:p>
            <a:r>
              <a:rPr lang="en-US" sz="2400" dirty="0">
                <a:latin typeface="Bahnschrift" panose="020B0502040204020203" pitchFamily="34" charset="0"/>
              </a:rPr>
              <a:t>Aside from using taps, we can also make use of the UI system in Unity to create user interactions with AR objects.</a:t>
            </a:r>
          </a:p>
        </p:txBody>
      </p:sp>
    </p:spTree>
    <p:extLst>
      <p:ext uri="{BB962C8B-B14F-4D97-AF65-F5344CB8AC3E}">
        <p14:creationId xmlns:p14="http://schemas.microsoft.com/office/powerpoint/2010/main" val="325043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Touch Interactions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To handle touchscreen input, we will use the Touch struct from the Input class.</a:t>
            </a:r>
          </a:p>
          <a:p>
            <a:pPr lvl="1"/>
            <a:r>
              <a:rPr lang="en-US" sz="2000" dirty="0">
                <a:latin typeface="Bahnschrift" panose="020B0502040204020203" pitchFamily="34" charset="0"/>
              </a:rPr>
              <a:t>We have used the Input class for keyboard and mouse presses in our I3E module last </a:t>
            </a:r>
            <a:r>
              <a:rPr lang="en-US" sz="2000" dirty="0" err="1">
                <a:latin typeface="Bahnschrift" panose="020B0502040204020203" pitchFamily="34" charset="0"/>
              </a:rPr>
              <a:t>semster</a:t>
            </a:r>
            <a:r>
              <a:rPr lang="en-US" sz="2000" dirty="0">
                <a:latin typeface="Bahnschrift" panose="020B0502040204020203" pitchFamily="34" charset="0"/>
              </a:rPr>
              <a:t>.</a:t>
            </a:r>
          </a:p>
          <a:p>
            <a:pPr lvl="2"/>
            <a:r>
              <a:rPr lang="en-US" sz="1600" dirty="0">
                <a:latin typeface="Bahnschrift" panose="020B0502040204020203" pitchFamily="34" charset="0"/>
              </a:rPr>
              <a:t>E.g. </a:t>
            </a:r>
            <a:r>
              <a:rPr lang="en-US" sz="1600" dirty="0" err="1">
                <a:latin typeface="Bahnschrift" panose="020B0502040204020203" pitchFamily="34" charset="0"/>
              </a:rPr>
              <a:t>Input.GetKey</a:t>
            </a:r>
            <a:r>
              <a:rPr lang="en-US" sz="1600" dirty="0">
                <a:latin typeface="Bahnschrift" panose="020B0502040204020203" pitchFamily="34" charset="0"/>
              </a:rPr>
              <a:t>(</a:t>
            </a:r>
            <a:r>
              <a:rPr lang="en-US" sz="1600" dirty="0" err="1">
                <a:latin typeface="Bahnschrift" panose="020B0502040204020203" pitchFamily="34" charset="0"/>
              </a:rPr>
              <a:t>Keycode.E</a:t>
            </a:r>
            <a:r>
              <a:rPr lang="en-US" sz="1600" dirty="0">
                <a:latin typeface="Bahnschrift" panose="020B0502040204020203" pitchFamily="34" charset="0"/>
              </a:rPr>
              <a:t>); </a:t>
            </a:r>
            <a:r>
              <a:rPr lang="en-US" sz="1600" dirty="0" err="1">
                <a:latin typeface="Bahnschrift" panose="020B0502040204020203" pitchFamily="34" charset="0"/>
              </a:rPr>
              <a:t>Input.GetMouseButton</a:t>
            </a:r>
            <a:r>
              <a:rPr lang="en-US" sz="1600" dirty="0">
                <a:latin typeface="Bahnschrift" panose="020B0502040204020203" pitchFamily="34" charset="0"/>
              </a:rPr>
              <a:t>(1); etc. etc.</a:t>
            </a:r>
          </a:p>
          <a:p>
            <a:endParaRPr lang="en-US" sz="2400" dirty="0">
              <a:latin typeface="Bahnschrift" panose="020B0502040204020203" pitchFamily="34" charset="0"/>
            </a:endParaRPr>
          </a:p>
          <a:p>
            <a:r>
              <a:rPr lang="en-US" sz="2400" dirty="0">
                <a:latin typeface="Bahnschrift" panose="020B0502040204020203" pitchFamily="34" charset="0"/>
              </a:rPr>
              <a:t>A struct is similar to a class in that it can hold variables and functions, with the main differences being:</a:t>
            </a:r>
          </a:p>
          <a:p>
            <a:pPr lvl="1"/>
            <a:r>
              <a:rPr lang="en-US" sz="2000" dirty="0">
                <a:latin typeface="Bahnschrift" panose="020B0502040204020203" pitchFamily="34" charset="0"/>
              </a:rPr>
              <a:t>Structs cannot be applied to a </a:t>
            </a:r>
            <a:r>
              <a:rPr lang="en-US" sz="2000" dirty="0" err="1">
                <a:latin typeface="Bahnschrift" panose="020B0502040204020203" pitchFamily="34" charset="0"/>
              </a:rPr>
              <a:t>GameObject</a:t>
            </a:r>
            <a:r>
              <a:rPr lang="en-US" sz="2000" dirty="0">
                <a:latin typeface="Bahnschrift" panose="020B0502040204020203" pitchFamily="34" charset="0"/>
              </a:rPr>
              <a:t> to create an instance of it.</a:t>
            </a:r>
          </a:p>
          <a:p>
            <a:pPr lvl="1"/>
            <a:r>
              <a:rPr lang="en-US" sz="2000" dirty="0">
                <a:latin typeface="Bahnschrift" panose="020B0502040204020203" pitchFamily="34" charset="0"/>
              </a:rPr>
              <a:t>Structs do not support the concept of inheritance.</a:t>
            </a:r>
          </a:p>
          <a:p>
            <a:pPr lvl="1"/>
            <a:r>
              <a:rPr lang="en-US" sz="2000" dirty="0">
                <a:latin typeface="Bahnschrift" panose="020B0502040204020203" pitchFamily="34" charset="0"/>
              </a:rPr>
              <a:t>Structs cannot be null.</a:t>
            </a:r>
          </a:p>
        </p:txBody>
      </p:sp>
    </p:spTree>
    <p:extLst>
      <p:ext uri="{BB962C8B-B14F-4D97-AF65-F5344CB8AC3E}">
        <p14:creationId xmlns:p14="http://schemas.microsoft.com/office/powerpoint/2010/main" val="351565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Touch Struct</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The Touch struct holds many properties, but we will be looking at the more vital ones which are:</a:t>
            </a:r>
          </a:p>
          <a:p>
            <a:pPr lvl="1"/>
            <a:r>
              <a:rPr lang="en-US" sz="2000" dirty="0" err="1">
                <a:solidFill>
                  <a:srgbClr val="00A79D"/>
                </a:solidFill>
                <a:latin typeface="Bahnschrift" panose="020B0502040204020203" pitchFamily="34" charset="0"/>
              </a:rPr>
              <a:t>Touch.tapCount</a:t>
            </a:r>
            <a:endParaRPr lang="en-US" sz="2000" dirty="0">
              <a:solidFill>
                <a:srgbClr val="00A79D"/>
              </a:solidFill>
              <a:latin typeface="Bahnschrift" panose="020B0502040204020203" pitchFamily="34" charset="0"/>
            </a:endParaRPr>
          </a:p>
          <a:p>
            <a:pPr lvl="2"/>
            <a:r>
              <a:rPr lang="en-US" sz="1600" dirty="0">
                <a:latin typeface="Bahnschrift" panose="020B0502040204020203" pitchFamily="34" charset="0"/>
              </a:rPr>
              <a:t>The number of taps for this Touch</a:t>
            </a:r>
          </a:p>
          <a:p>
            <a:pPr lvl="2"/>
            <a:r>
              <a:rPr lang="en-US" sz="1600" dirty="0">
                <a:latin typeface="Bahnschrift" panose="020B0502040204020203" pitchFamily="34" charset="0"/>
              </a:rPr>
              <a:t>Tells you if it was a double/triple tap.</a:t>
            </a:r>
          </a:p>
          <a:p>
            <a:pPr lvl="1"/>
            <a:r>
              <a:rPr lang="en-US" sz="2000" dirty="0" err="1">
                <a:solidFill>
                  <a:srgbClr val="00A79D"/>
                </a:solidFill>
                <a:latin typeface="Bahnschrift" panose="020B0502040204020203" pitchFamily="34" charset="0"/>
              </a:rPr>
              <a:t>Touch.position</a:t>
            </a:r>
            <a:endParaRPr lang="en-US" sz="2000" dirty="0">
              <a:solidFill>
                <a:srgbClr val="00A79D"/>
              </a:solidFill>
              <a:latin typeface="Bahnschrift" panose="020B0502040204020203" pitchFamily="34" charset="0"/>
            </a:endParaRPr>
          </a:p>
          <a:p>
            <a:pPr lvl="2"/>
            <a:r>
              <a:rPr lang="en-US" sz="1600" dirty="0">
                <a:latin typeface="Bahnschrift" panose="020B0502040204020203" pitchFamily="34" charset="0"/>
              </a:rPr>
              <a:t>The position of the Touch recorded on the touchscreen. This is in pixel coordinates.</a:t>
            </a:r>
          </a:p>
          <a:p>
            <a:pPr lvl="1"/>
            <a:r>
              <a:rPr lang="en-US" sz="2000" dirty="0" err="1">
                <a:solidFill>
                  <a:srgbClr val="00A79D"/>
                </a:solidFill>
                <a:latin typeface="Bahnschrift" panose="020B0502040204020203" pitchFamily="34" charset="0"/>
              </a:rPr>
              <a:t>Touch.phase</a:t>
            </a:r>
            <a:endParaRPr lang="en-US" sz="2000" dirty="0">
              <a:solidFill>
                <a:srgbClr val="00A79D"/>
              </a:solidFill>
              <a:latin typeface="Bahnschrift" panose="020B0502040204020203" pitchFamily="34" charset="0"/>
            </a:endParaRPr>
          </a:p>
          <a:p>
            <a:pPr lvl="2"/>
            <a:r>
              <a:rPr lang="en-US" sz="1600" dirty="0">
                <a:latin typeface="Bahnschrift" panose="020B0502040204020203" pitchFamily="34" charset="0"/>
              </a:rPr>
              <a:t>The phase of the Touch.</a:t>
            </a:r>
          </a:p>
          <a:p>
            <a:pPr lvl="2"/>
            <a:r>
              <a:rPr lang="en-US" sz="1600" dirty="0">
                <a:latin typeface="Bahnschrift" panose="020B0502040204020203" pitchFamily="34" charset="0"/>
              </a:rPr>
              <a:t>This lets you know whether the Touch just started, is being held, or has ended.</a:t>
            </a:r>
            <a:endParaRPr lang="en-US" dirty="0">
              <a:latin typeface="Bahnschrift" panose="020B0502040204020203" pitchFamily="34" charset="0"/>
            </a:endParaRPr>
          </a:p>
          <a:p>
            <a:endParaRPr lang="en-US" sz="2400" dirty="0">
              <a:latin typeface="Bahnschrift" panose="020B0502040204020203" pitchFamily="34" charset="0"/>
            </a:endParaRPr>
          </a:p>
          <a:p>
            <a:r>
              <a:rPr lang="en-US" sz="2400" dirty="0">
                <a:latin typeface="Bahnschrift" panose="020B0502040204020203" pitchFamily="34" charset="0"/>
              </a:rPr>
              <a:t>Other properties of the struct can be found in the Scripting Reference.</a:t>
            </a:r>
          </a:p>
          <a:p>
            <a:pPr lvl="1"/>
            <a:r>
              <a:rPr lang="en-US" sz="2000" dirty="0">
                <a:latin typeface="Bahnschrift" panose="020B0502040204020203" pitchFamily="34" charset="0"/>
                <a:hlinkClick r:id="rId2"/>
              </a:rPr>
              <a:t>https://docs.unity3d.com/ScriptReference/Touch.html</a:t>
            </a:r>
            <a:endParaRPr lang="en-US" sz="2000" dirty="0">
              <a:latin typeface="Bahnschrift" panose="020B0502040204020203" pitchFamily="34" charset="0"/>
            </a:endParaRPr>
          </a:p>
        </p:txBody>
      </p:sp>
    </p:spTree>
    <p:extLst>
      <p:ext uri="{BB962C8B-B14F-4D97-AF65-F5344CB8AC3E}">
        <p14:creationId xmlns:p14="http://schemas.microsoft.com/office/powerpoint/2010/main" val="331003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To get the touch inputs, we will use the </a:t>
            </a:r>
            <a:r>
              <a:rPr lang="en-US" sz="2400" dirty="0" err="1">
                <a:solidFill>
                  <a:srgbClr val="00A79D"/>
                </a:solidFill>
                <a:latin typeface="Bahnschrift" panose="020B0502040204020203" pitchFamily="34" charset="0"/>
              </a:rPr>
              <a:t>Input.GetTouch</a:t>
            </a:r>
            <a:r>
              <a:rPr lang="en-US" sz="2400" dirty="0">
                <a:solidFill>
                  <a:srgbClr val="00A79D"/>
                </a:solidFill>
                <a:latin typeface="Bahnschrift" panose="020B0502040204020203" pitchFamily="34" charset="0"/>
              </a:rPr>
              <a:t>() </a:t>
            </a:r>
            <a:r>
              <a:rPr lang="en-US" sz="2400" dirty="0">
                <a:latin typeface="Bahnschrift" panose="020B0502040204020203" pitchFamily="34" charset="0"/>
              </a:rPr>
              <a:t>function.</a:t>
            </a:r>
          </a:p>
          <a:p>
            <a:pPr lvl="1"/>
            <a:r>
              <a:rPr lang="en-US" sz="2000" dirty="0">
                <a:latin typeface="Bahnschrift" panose="020B0502040204020203" pitchFamily="34" charset="0"/>
              </a:rPr>
              <a:t>This function requires you to pass in an int.</a:t>
            </a:r>
          </a:p>
          <a:p>
            <a:pPr lvl="1"/>
            <a:endParaRPr lang="en-US" sz="2000" dirty="0">
              <a:latin typeface="Bahnschrift" panose="020B0502040204020203" pitchFamily="34" charset="0"/>
            </a:endParaRPr>
          </a:p>
          <a:p>
            <a:pPr lvl="2"/>
            <a:r>
              <a:rPr lang="en-US" sz="1600" dirty="0">
                <a:latin typeface="Bahnschrift" panose="020B0502040204020203" pitchFamily="34" charset="0"/>
              </a:rPr>
              <a:t>This line will return the first touch on a screen.</a:t>
            </a:r>
          </a:p>
          <a:p>
            <a:pPr lvl="1"/>
            <a:endParaRPr lang="en-US" sz="2000" dirty="0">
              <a:latin typeface="Bahnschrift" panose="020B0502040204020203" pitchFamily="34" charset="0"/>
            </a:endParaRPr>
          </a:p>
          <a:p>
            <a:pPr lvl="1"/>
            <a:r>
              <a:rPr lang="en-US" sz="2000" dirty="0">
                <a:latin typeface="Bahnschrift" panose="020B0502040204020203" pitchFamily="34" charset="0"/>
              </a:rPr>
              <a:t>The int will be the index of the Touch that you want to get.</a:t>
            </a:r>
          </a:p>
          <a:p>
            <a:pPr lvl="2"/>
            <a:r>
              <a:rPr lang="en-US" sz="1600" dirty="0">
                <a:latin typeface="Bahnschrift" panose="020B0502040204020203" pitchFamily="34" charset="0"/>
              </a:rPr>
              <a:t>If the object in your application is waiting for a tap, you would pass in ‘0’ to get the first touch on the screen. ‘1’ will give you the second touch, ‘2’ will be the third, and so on so forth.</a:t>
            </a:r>
          </a:p>
          <a:p>
            <a:pPr lvl="2"/>
            <a:r>
              <a:rPr lang="en-US" sz="1600" dirty="0">
                <a:latin typeface="Bahnschrift" panose="020B0502040204020203" pitchFamily="34" charset="0"/>
              </a:rPr>
              <a:t>If you have a feature that requires your user to perform a ‘zoom’ action (two fingers moving away from each other), you would want to pass in ‘0’ to get and store the first Touch, and then ‘1’ to get and store the second Touch.</a:t>
            </a:r>
          </a:p>
          <a:p>
            <a:pPr lvl="3"/>
            <a:r>
              <a:rPr lang="en-US" sz="1400" dirty="0">
                <a:latin typeface="Bahnschrift" panose="020B0502040204020203" pitchFamily="34" charset="0"/>
              </a:rPr>
              <a:t>You could then compare the distance between these two Touches over time to determine how much to zoom.</a:t>
            </a:r>
          </a:p>
          <a:p>
            <a:endParaRPr lang="en-US" sz="2400" dirty="0">
              <a:latin typeface="Bahnschrift" panose="020B0502040204020203" pitchFamily="34" charset="0"/>
            </a:endParaRPr>
          </a:p>
          <a:p>
            <a:r>
              <a:rPr lang="en-US" sz="2400" dirty="0">
                <a:latin typeface="Bahnschrift" panose="020B0502040204020203" pitchFamily="34" charset="0"/>
              </a:rPr>
              <a:t>Let’s start creating a class to track touch input from our users.</a:t>
            </a:r>
          </a:p>
        </p:txBody>
      </p:sp>
      <p:pic>
        <p:nvPicPr>
          <p:cNvPr id="4" name="Picture 3">
            <a:extLst>
              <a:ext uri="{FF2B5EF4-FFF2-40B4-BE49-F238E27FC236}">
                <a16:creationId xmlns:a16="http://schemas.microsoft.com/office/drawing/2014/main" id="{9875F7FB-8D05-F842-BD2A-8709FEDC84B0}"/>
              </a:ext>
            </a:extLst>
          </p:cNvPr>
          <p:cNvPicPr>
            <a:picLocks noChangeAspect="1"/>
          </p:cNvPicPr>
          <p:nvPr/>
        </p:nvPicPr>
        <p:blipFill>
          <a:blip r:embed="rId2"/>
          <a:stretch>
            <a:fillRect/>
          </a:stretch>
        </p:blipFill>
        <p:spPr>
          <a:xfrm>
            <a:off x="1566517" y="2430394"/>
            <a:ext cx="2607918" cy="392100"/>
          </a:xfrm>
          <a:prstGeom prst="rect">
            <a:avLst/>
          </a:prstGeom>
        </p:spPr>
      </p:pic>
    </p:spTree>
    <p:extLst>
      <p:ext uri="{BB962C8B-B14F-4D97-AF65-F5344CB8AC3E}">
        <p14:creationId xmlns:p14="http://schemas.microsoft.com/office/powerpoint/2010/main" val="323082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1690689"/>
            <a:ext cx="10515600" cy="4486274"/>
          </a:xfrm>
        </p:spPr>
        <p:txBody>
          <a:bodyPr>
            <a:normAutofit/>
          </a:bodyPr>
          <a:lstStyle/>
          <a:p>
            <a:r>
              <a:rPr lang="en-US" sz="2400" dirty="0">
                <a:latin typeface="Bahnschrift" panose="020B0502040204020203" pitchFamily="34" charset="0"/>
              </a:rPr>
              <a:t>We will first create a ‘Touch’ type variable.</a:t>
            </a:r>
          </a:p>
          <a:p>
            <a:pPr lvl="1"/>
            <a:r>
              <a:rPr lang="en-US" sz="2000" dirty="0">
                <a:latin typeface="Bahnschrift" panose="020B0502040204020203" pitchFamily="34" charset="0"/>
              </a:rPr>
              <a:t>This will be used to store the first Touch registered on a screen.</a:t>
            </a: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endParaRPr lang="en-US" sz="2400" dirty="0">
              <a:latin typeface="Bahnschrift" panose="020B0502040204020203" pitchFamily="34" charset="0"/>
            </a:endParaRPr>
          </a:p>
          <a:p>
            <a:r>
              <a:rPr lang="en-US" sz="2400" dirty="0">
                <a:latin typeface="Bahnschrift" panose="020B0502040204020203" pitchFamily="34" charset="0"/>
              </a:rPr>
              <a:t>Before we can start storing a Touch in our ‘</a:t>
            </a:r>
            <a:r>
              <a:rPr lang="en-US" sz="2400" dirty="0" err="1">
                <a:latin typeface="Bahnschrift" panose="020B0502040204020203" pitchFamily="34" charset="0"/>
              </a:rPr>
              <a:t>firstTouch</a:t>
            </a:r>
            <a:r>
              <a:rPr lang="en-US" sz="2400" dirty="0">
                <a:latin typeface="Bahnschrift" panose="020B0502040204020203" pitchFamily="34" charset="0"/>
              </a:rPr>
              <a:t>’ variable, we must first find out whether there are even any touches.</a:t>
            </a:r>
          </a:p>
          <a:p>
            <a:endParaRPr lang="en-US" sz="2400" dirty="0">
              <a:latin typeface="Bahnschrift" panose="020B0502040204020203" pitchFamily="34" charset="0"/>
            </a:endParaRPr>
          </a:p>
          <a:p>
            <a:r>
              <a:rPr lang="en-US" sz="2400" dirty="0">
                <a:latin typeface="Bahnschrift" panose="020B0502040204020203" pitchFamily="34" charset="0"/>
              </a:rPr>
              <a:t>We will use </a:t>
            </a:r>
            <a:r>
              <a:rPr lang="en-US" sz="2400" dirty="0" err="1">
                <a:latin typeface="Bahnschrift" panose="020B0502040204020203" pitchFamily="34" charset="0"/>
              </a:rPr>
              <a:t>Input.touchCount</a:t>
            </a:r>
            <a:r>
              <a:rPr lang="en-US" sz="2400" dirty="0">
                <a:latin typeface="Bahnschrift" panose="020B0502040204020203" pitchFamily="34" charset="0"/>
              </a:rPr>
              <a:t> to do this check.</a:t>
            </a:r>
          </a:p>
          <a:p>
            <a:pPr lvl="2"/>
            <a:endParaRPr lang="en-US" sz="1200" dirty="0">
              <a:latin typeface="Bahnschrift" panose="020B0502040204020203" pitchFamily="34" charset="0"/>
            </a:endParaRPr>
          </a:p>
        </p:txBody>
      </p:sp>
      <p:pic>
        <p:nvPicPr>
          <p:cNvPr id="4" name="Picture 3">
            <a:extLst>
              <a:ext uri="{FF2B5EF4-FFF2-40B4-BE49-F238E27FC236}">
                <a16:creationId xmlns:a16="http://schemas.microsoft.com/office/drawing/2014/main" id="{9E065E7A-7803-9B46-8A24-8BACE5706583}"/>
              </a:ext>
            </a:extLst>
          </p:cNvPr>
          <p:cNvPicPr>
            <a:picLocks noChangeAspect="1"/>
          </p:cNvPicPr>
          <p:nvPr/>
        </p:nvPicPr>
        <p:blipFill>
          <a:blip r:embed="rId2"/>
          <a:stretch>
            <a:fillRect/>
          </a:stretch>
        </p:blipFill>
        <p:spPr>
          <a:xfrm>
            <a:off x="1525380" y="2487712"/>
            <a:ext cx="3821872" cy="1446114"/>
          </a:xfrm>
          <a:prstGeom prst="rect">
            <a:avLst/>
          </a:prstGeom>
        </p:spPr>
      </p:pic>
    </p:spTree>
    <p:extLst>
      <p:ext uri="{BB962C8B-B14F-4D97-AF65-F5344CB8AC3E}">
        <p14:creationId xmlns:p14="http://schemas.microsoft.com/office/powerpoint/2010/main" val="98389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4979504"/>
            <a:ext cx="10515600" cy="1197458"/>
          </a:xfrm>
        </p:spPr>
        <p:txBody>
          <a:bodyPr>
            <a:normAutofit/>
          </a:bodyPr>
          <a:lstStyle/>
          <a:p>
            <a:r>
              <a:rPr lang="en-US" sz="2400" dirty="0">
                <a:latin typeface="Bahnschrift" panose="020B0502040204020203" pitchFamily="34" charset="0"/>
              </a:rPr>
              <a:t>Using an if…else statement, we will check if any touch input is detected and store those touches accordingly.</a:t>
            </a:r>
          </a:p>
          <a:p>
            <a:pPr lvl="2"/>
            <a:endParaRPr lang="en-US" sz="1200" dirty="0">
              <a:latin typeface="Bahnschrift" panose="020B0502040204020203" pitchFamily="34" charset="0"/>
            </a:endParaRPr>
          </a:p>
        </p:txBody>
      </p:sp>
      <p:pic>
        <p:nvPicPr>
          <p:cNvPr id="6" name="Picture 5">
            <a:extLst>
              <a:ext uri="{FF2B5EF4-FFF2-40B4-BE49-F238E27FC236}">
                <a16:creationId xmlns:a16="http://schemas.microsoft.com/office/drawing/2014/main" id="{A5651BB4-C790-A640-8CBE-D2CAE84A003D}"/>
              </a:ext>
            </a:extLst>
          </p:cNvPr>
          <p:cNvPicPr>
            <a:picLocks noChangeAspect="1"/>
          </p:cNvPicPr>
          <p:nvPr/>
        </p:nvPicPr>
        <p:blipFill>
          <a:blip r:embed="rId2"/>
          <a:stretch>
            <a:fillRect/>
          </a:stretch>
        </p:blipFill>
        <p:spPr>
          <a:xfrm>
            <a:off x="1096736" y="1690688"/>
            <a:ext cx="5457355" cy="3109912"/>
          </a:xfrm>
          <a:prstGeom prst="rect">
            <a:avLst/>
          </a:prstGeom>
        </p:spPr>
      </p:pic>
      <p:sp>
        <p:nvSpPr>
          <p:cNvPr id="7" name="Content Placeholder 2">
            <a:extLst>
              <a:ext uri="{FF2B5EF4-FFF2-40B4-BE49-F238E27FC236}">
                <a16:creationId xmlns:a16="http://schemas.microsoft.com/office/drawing/2014/main" id="{2B920CA2-901C-E14A-9B60-87736CABB871}"/>
              </a:ext>
            </a:extLst>
          </p:cNvPr>
          <p:cNvSpPr txBox="1">
            <a:spLocks/>
          </p:cNvSpPr>
          <p:nvPr/>
        </p:nvSpPr>
        <p:spPr>
          <a:xfrm>
            <a:off x="6554091" y="2395330"/>
            <a:ext cx="4799708" cy="2405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Bahnschrift" panose="020B0502040204020203" pitchFamily="34" charset="0"/>
              </a:rPr>
              <a:t>The </a:t>
            </a:r>
            <a:r>
              <a:rPr lang="en-US" sz="2400" dirty="0" err="1">
                <a:latin typeface="Bahnschrift" panose="020B0502040204020203" pitchFamily="34" charset="0"/>
              </a:rPr>
              <a:t>Input.touchCount</a:t>
            </a:r>
            <a:r>
              <a:rPr lang="en-US" sz="2400" dirty="0">
                <a:latin typeface="Bahnschrift" panose="020B0502040204020203" pitchFamily="34" charset="0"/>
              </a:rPr>
              <a:t> property lets us know how many touches are occurring on our screen.</a:t>
            </a:r>
          </a:p>
          <a:p>
            <a:pPr lvl="1"/>
            <a:r>
              <a:rPr lang="en-US" sz="2000" dirty="0">
                <a:latin typeface="Bahnschrift" panose="020B0502040204020203" pitchFamily="34" charset="0"/>
              </a:rPr>
              <a:t>If it is more than 0, that means a touch is detected, and we should do something about it.</a:t>
            </a:r>
          </a:p>
        </p:txBody>
      </p:sp>
    </p:spTree>
    <p:extLst>
      <p:ext uri="{BB962C8B-B14F-4D97-AF65-F5344CB8AC3E}">
        <p14:creationId xmlns:p14="http://schemas.microsoft.com/office/powerpoint/2010/main" val="194457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970-3812-4B23-BF67-26CB2C14C1EB}"/>
              </a:ext>
            </a:extLst>
          </p:cNvPr>
          <p:cNvSpPr>
            <a:spLocks noGrp="1"/>
          </p:cNvSpPr>
          <p:nvPr>
            <p:ph type="title"/>
          </p:nvPr>
        </p:nvSpPr>
        <p:spPr/>
        <p:txBody>
          <a:bodyPr>
            <a:normAutofit/>
          </a:bodyPr>
          <a:lstStyle/>
          <a:p>
            <a:r>
              <a:rPr lang="en-US" dirty="0">
                <a:latin typeface="Bahnschrift" panose="020B0502040204020203" pitchFamily="34" charset="0"/>
              </a:rPr>
              <a:t>Getting Touches</a:t>
            </a:r>
          </a:p>
        </p:txBody>
      </p:sp>
      <p:sp>
        <p:nvSpPr>
          <p:cNvPr id="3" name="Content Placeholder 2">
            <a:extLst>
              <a:ext uri="{FF2B5EF4-FFF2-40B4-BE49-F238E27FC236}">
                <a16:creationId xmlns:a16="http://schemas.microsoft.com/office/drawing/2014/main" id="{49FD8C2D-32F9-4E05-B1D6-A27CCD110BEC}"/>
              </a:ext>
            </a:extLst>
          </p:cNvPr>
          <p:cNvSpPr>
            <a:spLocks noGrp="1"/>
          </p:cNvSpPr>
          <p:nvPr>
            <p:ph idx="1"/>
          </p:nvPr>
        </p:nvSpPr>
        <p:spPr>
          <a:xfrm>
            <a:off x="838200" y="4979504"/>
            <a:ext cx="10515600" cy="1197458"/>
          </a:xfrm>
        </p:spPr>
        <p:txBody>
          <a:bodyPr>
            <a:normAutofit/>
          </a:bodyPr>
          <a:lstStyle/>
          <a:p>
            <a:r>
              <a:rPr lang="en-US" sz="2400" dirty="0">
                <a:latin typeface="Bahnschrift" panose="020B0502040204020203" pitchFamily="34" charset="0"/>
              </a:rPr>
              <a:t>The </a:t>
            </a:r>
            <a:r>
              <a:rPr lang="en-US" sz="2400" dirty="0" err="1">
                <a:latin typeface="Bahnschrift" panose="020B0502040204020203" pitchFamily="34" charset="0"/>
              </a:rPr>
              <a:t>StoreTouches</a:t>
            </a:r>
            <a:r>
              <a:rPr lang="en-US" sz="2400" dirty="0">
                <a:latin typeface="Bahnschrift" panose="020B0502040204020203" pitchFamily="34" charset="0"/>
              </a:rPr>
              <a:t>() function can then be called in an Update() function so that the checking and assigning will be done every frame.</a:t>
            </a:r>
          </a:p>
          <a:p>
            <a:pPr lvl="2"/>
            <a:endParaRPr lang="en-US" sz="1200" dirty="0">
              <a:latin typeface="Bahnschrift" panose="020B0502040204020203" pitchFamily="34" charset="0"/>
            </a:endParaRPr>
          </a:p>
        </p:txBody>
      </p:sp>
      <p:sp>
        <p:nvSpPr>
          <p:cNvPr id="7" name="Content Placeholder 2">
            <a:extLst>
              <a:ext uri="{FF2B5EF4-FFF2-40B4-BE49-F238E27FC236}">
                <a16:creationId xmlns:a16="http://schemas.microsoft.com/office/drawing/2014/main" id="{2B920CA2-901C-E14A-9B60-87736CABB871}"/>
              </a:ext>
            </a:extLst>
          </p:cNvPr>
          <p:cNvSpPr txBox="1">
            <a:spLocks/>
          </p:cNvSpPr>
          <p:nvPr/>
        </p:nvSpPr>
        <p:spPr>
          <a:xfrm>
            <a:off x="5705061" y="2842591"/>
            <a:ext cx="5648738" cy="195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Bahnschrift" panose="020B0502040204020203" pitchFamily="34" charset="0"/>
              </a:rPr>
              <a:t>We can then assign the value returned to us from </a:t>
            </a:r>
            <a:r>
              <a:rPr lang="en-US" sz="2400" dirty="0" err="1">
                <a:latin typeface="Bahnschrift" panose="020B0502040204020203" pitchFamily="34" charset="0"/>
              </a:rPr>
              <a:t>Input.GetTouch</a:t>
            </a:r>
            <a:r>
              <a:rPr lang="en-US" sz="2400" dirty="0">
                <a:latin typeface="Bahnschrift" panose="020B0502040204020203" pitchFamily="34" charset="0"/>
              </a:rPr>
              <a:t>(0) into the ‘</a:t>
            </a:r>
            <a:r>
              <a:rPr lang="en-US" sz="2400" dirty="0" err="1">
                <a:latin typeface="Bahnschrift" panose="020B0502040204020203" pitchFamily="34" charset="0"/>
              </a:rPr>
              <a:t>firstTouch</a:t>
            </a:r>
            <a:r>
              <a:rPr lang="en-US" sz="2400" dirty="0">
                <a:latin typeface="Bahnschrift" panose="020B0502040204020203" pitchFamily="34" charset="0"/>
              </a:rPr>
              <a:t>’ variable.</a:t>
            </a:r>
          </a:p>
          <a:p>
            <a:pPr lvl="1"/>
            <a:r>
              <a:rPr lang="en-US" sz="2000" dirty="0">
                <a:latin typeface="Bahnschrift" panose="020B0502040204020203" pitchFamily="34" charset="0"/>
              </a:rPr>
              <a:t>Recall that index 0 gives us the first touch detected on our screens.</a:t>
            </a:r>
          </a:p>
        </p:txBody>
      </p:sp>
      <p:pic>
        <p:nvPicPr>
          <p:cNvPr id="4" name="Picture 3">
            <a:extLst>
              <a:ext uri="{FF2B5EF4-FFF2-40B4-BE49-F238E27FC236}">
                <a16:creationId xmlns:a16="http://schemas.microsoft.com/office/drawing/2014/main" id="{8ABB39E0-DF59-9B4C-AF33-981941351AA5}"/>
              </a:ext>
            </a:extLst>
          </p:cNvPr>
          <p:cNvPicPr>
            <a:picLocks noChangeAspect="1"/>
          </p:cNvPicPr>
          <p:nvPr/>
        </p:nvPicPr>
        <p:blipFill>
          <a:blip r:embed="rId2"/>
          <a:stretch>
            <a:fillRect/>
          </a:stretch>
        </p:blipFill>
        <p:spPr>
          <a:xfrm>
            <a:off x="838199" y="1690687"/>
            <a:ext cx="4581901" cy="3109912"/>
          </a:xfrm>
          <a:prstGeom prst="rect">
            <a:avLst/>
          </a:prstGeom>
        </p:spPr>
      </p:pic>
    </p:spTree>
    <p:extLst>
      <p:ext uri="{BB962C8B-B14F-4D97-AF65-F5344CB8AC3E}">
        <p14:creationId xmlns:p14="http://schemas.microsoft.com/office/powerpoint/2010/main" val="3868071771"/>
      </p:ext>
    </p:extLst>
  </p:cSld>
  <p:clrMapOvr>
    <a:masterClrMapping/>
  </p:clrMapOvr>
</p:sld>
</file>

<file path=ppt/theme/theme1.xml><?xml version="1.0" encoding="utf-8"?>
<a:theme xmlns:a="http://schemas.openxmlformats.org/drawingml/2006/main" name="NP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P Slides" id="{81099FB7-B8E4-493E-A78F-1C1AA39232D5}" vid="{4421FC03-C720-421B-87F2-A29498A9B2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8146</TotalTime>
  <Words>2075</Words>
  <Application>Microsoft Office PowerPoint</Application>
  <PresentationFormat>Widescreen</PresentationFormat>
  <Paragraphs>209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Bahnschrift</vt:lpstr>
      <vt:lpstr>Calibri</vt:lpstr>
      <vt:lpstr>Calibri Light</vt:lpstr>
      <vt:lpstr>NP Slides</vt:lpstr>
      <vt:lpstr>Interactive 3D Experience</vt:lpstr>
      <vt:lpstr>Interacting with AR objects</vt:lpstr>
      <vt:lpstr>Learning Objectives</vt:lpstr>
      <vt:lpstr>Touch Interactions</vt:lpstr>
      <vt:lpstr>Touch Struct</vt:lpstr>
      <vt:lpstr>Getting Touches</vt:lpstr>
      <vt:lpstr>Getting Touches</vt:lpstr>
      <vt:lpstr>Getting Touches</vt:lpstr>
      <vt:lpstr>Getting Touches</vt:lpstr>
      <vt:lpstr>Getting Touches</vt:lpstr>
      <vt:lpstr>Getting Touches</vt:lpstr>
      <vt:lpstr>Demo Time!</vt:lpstr>
      <vt:lpstr>Your turn!</vt:lpstr>
      <vt:lpstr>Using Touches</vt:lpstr>
      <vt:lpstr>Using Touches</vt:lpstr>
      <vt:lpstr>Using Touches</vt:lpstr>
      <vt:lpstr>Using Touches</vt:lpstr>
      <vt:lpstr>Using Touches</vt:lpstr>
      <vt:lpstr>Using Touches</vt:lpstr>
      <vt:lpstr>Using Touches</vt:lpstr>
      <vt:lpstr>Demo Time!</vt:lpstr>
      <vt:lpstr>Your turn!</vt:lpstr>
      <vt:lpstr>UI Input Interactions</vt:lpstr>
      <vt:lpstr>UI Input Interactions</vt:lpstr>
      <vt:lpstr>UI Input Interactions</vt:lpstr>
      <vt:lpstr>UI Input Interactions</vt:lpstr>
      <vt:lpstr>UI Input Interactions</vt:lpstr>
      <vt:lpstr>UI Input Interactions</vt:lpstr>
      <vt:lpstr>UI Input Interactions</vt:lpstr>
      <vt:lpstr>UI Input Interactions</vt:lpstr>
      <vt:lpstr>Demo Time!</vt:lpstr>
      <vt:lpstr>Your turn!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3D Experience</dc:title>
  <dc:creator>Elyas Chua Aziz</dc:creator>
  <cp:lastModifiedBy>Elyas Chua Aziz</cp:lastModifiedBy>
  <cp:revision>454</cp:revision>
  <dcterms:created xsi:type="dcterms:W3CDTF">2020-11-09T15:05:45Z</dcterms:created>
  <dcterms:modified xsi:type="dcterms:W3CDTF">2021-10-31T16:14:41Z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eef58fd-761b-4b2a-ac8c-1fe28b1dc9c7_Enabled">
    <vt:lpwstr>true</vt:lpwstr>
  </property>
  <property fmtid="{D5CDD505-2E9C-101B-9397-08002B2CF9AE}" pid="3" name="MSIP_Label_eeef58fd-761b-4b2a-ac8c-1fe28b1dc9c7_SetDate">
    <vt:lpwstr>2021-10-30T07:07:50Z</vt:lpwstr>
  </property>
  <property fmtid="{D5CDD505-2E9C-101B-9397-08002B2CF9AE}" pid="4" name="MSIP_Label_eeef58fd-761b-4b2a-ac8c-1fe28b1dc9c7_Method">
    <vt:lpwstr>Privileged</vt:lpwstr>
  </property>
  <property fmtid="{D5CDD505-2E9C-101B-9397-08002B2CF9AE}" pid="5" name="MSIP_Label_eeef58fd-761b-4b2a-ac8c-1fe28b1dc9c7_Name">
    <vt:lpwstr>eeef58fd-761b-4b2a-ac8c-1fe28b1dc9c7</vt:lpwstr>
  </property>
  <property fmtid="{D5CDD505-2E9C-101B-9397-08002B2CF9AE}" pid="6" name="MSIP_Label_eeef58fd-761b-4b2a-ac8c-1fe28b1dc9c7_SiteId">
    <vt:lpwstr>cba9e115-3016-4462-a1ab-a565cba0cdf1</vt:lpwstr>
  </property>
  <property fmtid="{D5CDD505-2E9C-101B-9397-08002B2CF9AE}" pid="7" name="MSIP_Label_eeef58fd-761b-4b2a-ac8c-1fe28b1dc9c7_ActionId">
    <vt:lpwstr>5960c8a9-4bc5-4241-87a8-9986f82343a6</vt:lpwstr>
  </property>
  <property fmtid="{D5CDD505-2E9C-101B-9397-08002B2CF9AE}" pid="8" name="MSIP_Label_eeef58fd-761b-4b2a-ac8c-1fe28b1dc9c7_ContentBits">
    <vt:lpwstr>1</vt:lpwstr>
  </property>
  <property fmtid="{D5CDD505-2E9C-101B-9397-08002B2CF9AE}" pid="9" name="ClassificationContentMarkingHeaderLocations">
    <vt:lpwstr>NP Slides:8</vt:lpwstr>
  </property>
  <property fmtid="{D5CDD505-2E9C-101B-9397-08002B2CF9AE}" pid="10" name="ClassificationContentMarkingHeaderText">
    <vt:lpwstr>                    RESTRICTED - Non Sensitive</vt:lpwstr>
  </property>
</Properties>
</file>