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84" r:id="rId4"/>
    <p:sldId id="303" r:id="rId5"/>
    <p:sldId id="304" r:id="rId6"/>
    <p:sldId id="305" r:id="rId7"/>
    <p:sldId id="306" r:id="rId8"/>
    <p:sldId id="314" r:id="rId9"/>
    <p:sldId id="307" r:id="rId10"/>
    <p:sldId id="308" r:id="rId11"/>
    <p:sldId id="309" r:id="rId12"/>
    <p:sldId id="310" r:id="rId13"/>
    <p:sldId id="311" r:id="rId14"/>
    <p:sldId id="315" r:id="rId15"/>
    <p:sldId id="312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C500C2-1A51-42B1-9860-8126A216730B}"/>
              </a:ext>
            </a:extLst>
          </p:cNvPr>
          <p:cNvGrpSpPr/>
          <p:nvPr userDrawn="1"/>
        </p:nvGrpSpPr>
        <p:grpSpPr>
          <a:xfrm>
            <a:off x="888093" y="6367069"/>
            <a:ext cx="3005251" cy="421283"/>
            <a:chOff x="888093" y="6367069"/>
            <a:chExt cx="3005251" cy="42128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56F5A3-A045-402C-8085-A21D872966A1}"/>
                </a:ext>
              </a:extLst>
            </p:cNvPr>
            <p:cNvGrpSpPr/>
            <p:nvPr userDrawn="1"/>
          </p:nvGrpSpPr>
          <p:grpSpPr>
            <a:xfrm>
              <a:off x="888093" y="6482483"/>
              <a:ext cx="3005251" cy="305869"/>
              <a:chOff x="885371" y="3347764"/>
              <a:chExt cx="3005251" cy="305869"/>
            </a:xfrm>
          </p:grpSpPr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571412AC-BC6B-4877-B376-AC282C8E7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371" y="3429000"/>
                <a:ext cx="850538" cy="22463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Lesson 4:</a:t>
                </a:r>
              </a:p>
            </p:txBody>
          </p:sp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36CE4B2B-5152-45E3-93C4-049978F0EB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0046" y="3347764"/>
                <a:ext cx="2550576" cy="305869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800" dirty="0">
                    <a:latin typeface="Bahnschrift" panose="020B0502040204020203" pitchFamily="34" charset="0"/>
                  </a:rPr>
                  <a:t>Object Placement in AR</a:t>
                </a:r>
              </a:p>
            </p:txBody>
          </p:sp>
        </p:grp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F0344251-7544-4CE1-B92B-E6F498D84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6972" y="6367069"/>
              <a:ext cx="644183" cy="227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oogle.com/c/NDE4MzE1MzY4MDY1?cjc=y2uxex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B7C998-7D70-476B-8EF0-83619DF0643E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60FE0901-C2BE-4141-8FBB-75105C1E0FF8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007458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4:</a:t>
              </a:r>
            </a:p>
          </p:txBody>
        </p: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6F345C3B-60B1-48C4-8C45-3D5281E219B8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Object Placement in AR</a:t>
              </a: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5CE05AA-81D2-4EFA-923C-F0457B5E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AC0F4A31-B9F5-4367-B436-31B0861B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get this feature in our project, we need to add two objects: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Mid Air Stage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Mid Air Positioner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These objects can be added from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&gt; Vuforia Engine &gt; Mid Air</a:t>
            </a:r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59B3A9-6802-4F02-A7C6-52CFE995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133" y="3344034"/>
            <a:ext cx="4635732" cy="35139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A659E6-EBA9-4E8C-80DE-08E284587390}"/>
              </a:ext>
            </a:extLst>
          </p:cNvPr>
          <p:cNvSpPr/>
          <p:nvPr/>
        </p:nvSpPr>
        <p:spPr>
          <a:xfrm>
            <a:off x="5613399" y="6400800"/>
            <a:ext cx="2800465" cy="3302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a </a:t>
            </a:r>
            <a:r>
              <a:rPr lang="en-US" sz="2400">
                <a:latin typeface="Bahnschrift" panose="020B0502040204020203" pitchFamily="34" charset="0"/>
              </a:rPr>
              <a:t>Mid Air Stage </a:t>
            </a:r>
            <a:r>
              <a:rPr lang="en-US" sz="2400" dirty="0">
                <a:latin typeface="Bahnschrift" panose="020B0502040204020203" pitchFamily="34" charset="0"/>
              </a:rPr>
              <a:t>object has been created, you should see a 3d axis with ‘100cm’ markings at each axis appear in your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define what should be spawned once our user taps on the screen, add the desired objects as children of the stage object.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E9C47-43B6-495E-A484-6F8068512A00}"/>
              </a:ext>
            </a:extLst>
          </p:cNvPr>
          <p:cNvSpPr txBox="1"/>
          <p:nvPr/>
        </p:nvSpPr>
        <p:spPr>
          <a:xfrm>
            <a:off x="2233945" y="6038463"/>
            <a:ext cx="321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Initial Mid Air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1123-0A70-4730-80E5-6EA020654F9F}"/>
              </a:ext>
            </a:extLst>
          </p:cNvPr>
          <p:cNvSpPr txBox="1"/>
          <p:nvPr/>
        </p:nvSpPr>
        <p:spPr>
          <a:xfrm>
            <a:off x="6287192" y="6052918"/>
            <a:ext cx="351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Mid Air Stage with a sphere child object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81BEA-D006-45CA-A79B-58C1BE19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96" y="3332378"/>
            <a:ext cx="3214453" cy="26727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5B0C7E-444F-4A1B-BAE7-6F2766C91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67" y="3332378"/>
            <a:ext cx="3325396" cy="26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8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63E6A-D8DE-4702-8AD8-8CF546E7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48" y="4062238"/>
            <a:ext cx="1552575" cy="819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421F4A-25F7-453A-AF46-423E1AE2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55" y="4085098"/>
            <a:ext cx="5248275" cy="192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ahnschrift" panose="020B0502040204020203" pitchFamily="34" charset="0"/>
              </a:rPr>
              <a:t>Mid Air Positioner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stage object and its child object set up, we can work on the Mid Air Positioner object.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Mid Air Positioner object in the Hierarchy, then drag and drop the Mid Air Stage object into the Content Positioning </a:t>
            </a:r>
            <a:r>
              <a:rPr lang="en-US" sz="2400" dirty="0" err="1">
                <a:latin typeface="Bahnschrift" panose="020B0502040204020203" pitchFamily="34" charset="0"/>
              </a:rPr>
              <a:t>Behaviour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77D1C-265A-4436-9F2E-0CADCB772702}"/>
              </a:ext>
            </a:extLst>
          </p:cNvPr>
          <p:cNvSpPr/>
          <p:nvPr/>
        </p:nvSpPr>
        <p:spPr>
          <a:xfrm>
            <a:off x="5236537" y="4351898"/>
            <a:ext cx="5238750" cy="26269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B6D4E-DDF1-486E-99E6-D84593166E4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589876" y="4483244"/>
            <a:ext cx="646661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24F40-3DC9-4B8E-9492-286917377AFC}"/>
              </a:ext>
            </a:extLst>
          </p:cNvPr>
          <p:cNvSpPr/>
          <p:nvPr/>
        </p:nvSpPr>
        <p:spPr>
          <a:xfrm>
            <a:off x="3105553" y="4351899"/>
            <a:ext cx="1444646" cy="20486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Our project will now be ready to detect trackable features in the environment and allow users to spawn floating objects when they tap the screen.</a:t>
            </a:r>
          </a:p>
          <a:p>
            <a:endParaRPr lang="en-US" sz="2400">
              <a:latin typeface="Bahnschrift" panose="020B0502040204020203" pitchFamily="34" charset="0"/>
            </a:endParaRPr>
          </a:p>
          <a:p>
            <a:r>
              <a:rPr lang="en-US" sz="2400">
                <a:latin typeface="Bahnschrift" panose="020B0502040204020203" pitchFamily="34" charset="0"/>
              </a:rPr>
              <a:t>To </a:t>
            </a:r>
            <a:r>
              <a:rPr lang="en-US" sz="2400" dirty="0">
                <a:latin typeface="Bahnschrift" panose="020B0502040204020203" pitchFamily="34" charset="0"/>
              </a:rPr>
              <a:t>test whether it works, connect your device to your development machine and choose the Build and Run option.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3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30669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By using Ground Plane and Mid Air Stages, we now have a simple implementation of marker-less AR by utilizing the surfaces and spaces in our environment as tracking targets instead.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Think about how you can, if it fits your concept, use these features with traditional marker based AR that can make your Assignment 1 application more immersive.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72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Your Turn! (CA1 Exercise)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the rest of the time in class, create a scene that: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Utilizes multiple different Ground Plane OR Mid Air Stages.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Using a UI Button, try cycling between the different stages to change what object is spawned when a tap is detected.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Hint: The active stage being used is in </a:t>
            </a:r>
            <a:r>
              <a:rPr lang="en-US" sz="1600" dirty="0" err="1">
                <a:latin typeface="Bahnschrift" panose="020B0502040204020203" pitchFamily="34" charset="0"/>
              </a:rPr>
              <a:t>ContentPositioningBehaviour</a:t>
            </a:r>
            <a:r>
              <a:rPr lang="en-US" sz="1600" dirty="0">
                <a:latin typeface="Bahnschrift" panose="020B0502040204020203" pitchFamily="34" charset="0"/>
              </a:rPr>
              <a:t>, which is part of the Vuforia API.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How can we change the active stage through code?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Join the Google Classroom, then zip and submit your project.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  <a:hlinkClick r:id="rId2"/>
              </a:rPr>
              <a:t>https://classroom.google.com/c/NDE4MzE1MzY4MDY1?cjc=y2uxexb</a:t>
            </a:r>
            <a:endParaRPr lang="en-US" sz="16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BONUS: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Have BOTH Ground Plane AND Mid Air Stages being cycled in ONE scene.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9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Object Placement in 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Often times, we will want to give our users another layer of interactivity by placing objects in an AR space.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do this, we will use a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Vuforia feature known as Stages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Stages in Vuforia allow our users to interact with physical spaces without the need for markers.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There are two kinds of stages,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a Ground Plane Stage and a Mid Air Stage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Ground Plane Stage allows objects to be placed on ground that is detected by Vuforia.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Mid Air Stage allows objects to be placed in the air, granted there are enough tracking features in the surrounding space for Vuforia to use.</a:t>
            </a:r>
          </a:p>
        </p:txBody>
      </p: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Ground Plane Stage provides our application with a virtual ground on which our objects can spawn.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This Stage will be superimposed on the physical ground that our AR Camera detects, and any objects spawned on it will be overlaid on the real ground.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This allows our users to tap on their screen to spawn AR objects.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40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get this feature in our project, we need to add two objects: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Ground Plane Stage</a:t>
            </a:r>
          </a:p>
          <a:p>
            <a:pPr lvl="1"/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Plane Finder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These objects can be added from 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 &gt; Vuforia Engine &gt; Ground Plane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9106D-6A8B-480E-909A-42BE9D733ECD}"/>
              </a:ext>
            </a:extLst>
          </p:cNvPr>
          <p:cNvGrpSpPr/>
          <p:nvPr/>
        </p:nvGrpSpPr>
        <p:grpSpPr>
          <a:xfrm>
            <a:off x="3778134" y="3354405"/>
            <a:ext cx="4635731" cy="3503595"/>
            <a:chOff x="7556269" y="3354405"/>
            <a:chExt cx="4635731" cy="35035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BC1EBA-BC08-4478-8A63-AC1C4E988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6269" y="3354405"/>
              <a:ext cx="4635731" cy="350359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3EF47-C004-4E58-812F-9B476E7907CD}"/>
                </a:ext>
              </a:extLst>
            </p:cNvPr>
            <p:cNvSpPr/>
            <p:nvPr/>
          </p:nvSpPr>
          <p:spPr>
            <a:xfrm>
              <a:off x="9351818" y="6176962"/>
              <a:ext cx="2840182" cy="456593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22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a Ground Plane Stage object has been created, you should see a plane with ‘100cm’ markings at its corners appear in your scene.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define what should be spawned once our user taps on the screen, add the desired objects as children of the stage object.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05E40-C60C-458C-ADCB-E0939843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946" y="3395749"/>
            <a:ext cx="3214453" cy="2603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A5480F-EAB4-4B1D-B526-395862A97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93" y="3395748"/>
            <a:ext cx="3511947" cy="26038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E9C47-43B6-495E-A484-6F8068512A00}"/>
              </a:ext>
            </a:extLst>
          </p:cNvPr>
          <p:cNvSpPr txBox="1"/>
          <p:nvPr/>
        </p:nvSpPr>
        <p:spPr>
          <a:xfrm>
            <a:off x="2233945" y="6038463"/>
            <a:ext cx="3214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Initial Ground Plane Stage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1123-0A70-4730-80E5-6EA020654F9F}"/>
              </a:ext>
            </a:extLst>
          </p:cNvPr>
          <p:cNvSpPr txBox="1"/>
          <p:nvPr/>
        </p:nvSpPr>
        <p:spPr>
          <a:xfrm>
            <a:off x="6287192" y="6052918"/>
            <a:ext cx="3511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Bahnschrift" panose="020B0502040204020203" pitchFamily="34" charset="0"/>
              </a:rPr>
              <a:t>Ground Plane Stage with a cube child object</a:t>
            </a:r>
          </a:p>
        </p:txBody>
      </p:sp>
    </p:spTree>
    <p:extLst>
      <p:ext uri="{BB962C8B-B14F-4D97-AF65-F5344CB8AC3E}">
        <p14:creationId xmlns:p14="http://schemas.microsoft.com/office/powerpoint/2010/main" val="58583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Plane Finder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With the stage object and its child object set up, we can work on the Plane Finder object.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Select the Plane Finder object in the Hierarchy, then drag and drop the Ground Plane Stage object into the Content Positioning </a:t>
            </a:r>
            <a:r>
              <a:rPr lang="en-US" sz="2400" dirty="0" err="1">
                <a:latin typeface="Bahnschrift" panose="020B0502040204020203" pitchFamily="34" charset="0"/>
              </a:rPr>
              <a:t>Behaviour</a:t>
            </a:r>
            <a:r>
              <a:rPr lang="en-US" sz="2400" dirty="0">
                <a:latin typeface="Bahnschrift" panose="020B0502040204020203" pitchFamily="34" charset="0"/>
              </a:rPr>
              <a:t> component.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76E51-7694-4879-B379-DDABB9D3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537" y="4073669"/>
            <a:ext cx="523875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B4C670-6C9A-47F4-8B3D-64173697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76" y="4073669"/>
            <a:ext cx="1524000" cy="8191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977D1C-265A-4436-9F2E-0CADCB772702}"/>
              </a:ext>
            </a:extLst>
          </p:cNvPr>
          <p:cNvSpPr/>
          <p:nvPr/>
        </p:nvSpPr>
        <p:spPr>
          <a:xfrm>
            <a:off x="5236537" y="4351898"/>
            <a:ext cx="5238750" cy="26269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BB6D4E-DDF1-486E-99E6-D84593166E49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4589876" y="4483244"/>
            <a:ext cx="646661" cy="0"/>
          </a:xfrm>
          <a:prstGeom prst="straightConnector1">
            <a:avLst/>
          </a:prstGeom>
          <a:ln w="28575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224F40-3DC9-4B8E-9492-286917377AFC}"/>
              </a:ext>
            </a:extLst>
          </p:cNvPr>
          <p:cNvSpPr/>
          <p:nvPr/>
        </p:nvSpPr>
        <p:spPr>
          <a:xfrm>
            <a:off x="3105553" y="4351899"/>
            <a:ext cx="1444646" cy="204862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Ground Plane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Our project will now be ready to detect surfaces and use them as virtual ground for AR objects to be spawned on.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To test whether it works, connect your device to your development machine and choose the Build and Run option.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80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381169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Mid Air Stage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19693F-2006-444D-AD52-A7FF881D9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 Mid Air Stage provides our application with a trackable space where we can spawn floating objects. 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AR Camera will look for trackable features in the environment and use those to place the Mid Air Stage.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Our users will then be able to tap on their screen and spawn objects on the Mid Air Stage.</a:t>
            </a: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96708"/>
      </p:ext>
    </p:extLst>
  </p:cSld>
  <p:clrMapOvr>
    <a:masterClrMapping/>
  </p:clrMapOvr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868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NP Slides</vt:lpstr>
      <vt:lpstr>Immersive Technology Development</vt:lpstr>
      <vt:lpstr>Object Placement in AR</vt:lpstr>
      <vt:lpstr>Ground Plane Stage</vt:lpstr>
      <vt:lpstr>Ground Plane Stage</vt:lpstr>
      <vt:lpstr>Ground Plane Stage</vt:lpstr>
      <vt:lpstr>Plane Finder</vt:lpstr>
      <vt:lpstr>Ground Plane Stage</vt:lpstr>
      <vt:lpstr>Demo Time!</vt:lpstr>
      <vt:lpstr>Mid Air Stage</vt:lpstr>
      <vt:lpstr>Mid Air Stage</vt:lpstr>
      <vt:lpstr>Mid Air Stage</vt:lpstr>
      <vt:lpstr>Mid Air Positioner</vt:lpstr>
      <vt:lpstr>Mid Air Stage</vt:lpstr>
      <vt:lpstr>Demo Time!</vt:lpstr>
      <vt:lpstr>Summary</vt:lpstr>
      <vt:lpstr>Your Turn! (CA1 Exercise)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 Aziz</cp:lastModifiedBy>
  <cp:revision>365</cp:revision>
  <dcterms:created xsi:type="dcterms:W3CDTF">2020-11-09T15:05:45Z</dcterms:created>
  <dcterms:modified xsi:type="dcterms:W3CDTF">2021-10-27T04:48:23Z</dcterms:modified>
</cp:coreProperties>
</file>